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  <p:sldMasterId id="2147483684" r:id="rId3"/>
    <p:sldMasterId id="2147483686" r:id="rId4"/>
    <p:sldMasterId id="2147483688" r:id="rId5"/>
    <p:sldMasterId id="2147483690" r:id="rId6"/>
    <p:sldMasterId id="2147483692" r:id="rId7"/>
    <p:sldMasterId id="2147483694" r:id="rId8"/>
    <p:sldMasterId id="2147483696" r:id="rId9"/>
    <p:sldMasterId id="2147483698" r:id="rId10"/>
  </p:sldMasterIdLst>
  <p:sldIdLst>
    <p:sldId id="257" r:id="rId11"/>
    <p:sldId id="321" r:id="rId12"/>
    <p:sldId id="326" r:id="rId13"/>
    <p:sldId id="327" r:id="rId14"/>
    <p:sldId id="318" r:id="rId15"/>
    <p:sldId id="304" r:id="rId16"/>
    <p:sldId id="317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3" r:id="rId25"/>
    <p:sldId id="314" r:id="rId26"/>
    <p:sldId id="315" r:id="rId27"/>
    <p:sldId id="316" r:id="rId28"/>
    <p:sldId id="323" r:id="rId29"/>
    <p:sldId id="324" r:id="rId30"/>
    <p:sldId id="322" r:id="rId31"/>
    <p:sldId id="325" r:id="rId32"/>
    <p:sldId id="319" r:id="rId33"/>
    <p:sldId id="32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4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customXml" Target="../customXml/item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88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9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0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75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70C02-D70F-4384-95BA-8A81480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7BEC0-91A1-4890-92D6-4F4617D9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E7B76-06BF-4FB9-BCA9-29AA626E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B6A14-EE01-43C6-AE03-3E8E555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387EF-A817-4C22-A5F4-7D2051EE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3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6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5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5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7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27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51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32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8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884D-1B24-4F49-8577-E7A7908B7226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8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8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DD3B-E5F6-42EE-941C-75707C7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6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6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6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6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6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6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6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6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6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6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5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5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5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5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5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5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5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AD996-7822-4674-A0B2-8ADA9D4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87FE5-C4CA-4111-8D1B-2E0A522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6C2-771D-45A2-948D-0720427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4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609E-BC4E-492C-BAC3-51936C9A3FF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5DEF-0BCF-4CF8-8BB5-94D188B1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4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1FC02-3579-40F2-9C7E-08B250E7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4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F6D3-4D0F-4898-8A77-3C2D1DD7C43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uo-tHbSdMk" TargetMode="External"/><Relationship Id="rId2" Type="http://schemas.openxmlformats.org/officeDocument/2006/relationships/hyperlink" Target="https://youtu.be/BsITEVX6hkE?t=7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ggle.it/diagram/YBhdNAdZHniqhnYK/t/cvdl/a4f3c3bd8f4f53cf049ed01ff405b345f741dfef14ad37fe67a2874447173849?present=1&amp;hide=4e1c01,8a216d,5f966d,f3d594,43b57e,3ea5d2,715ef0,e62502,8c443d,fbf0ee,4638b1,e96a3e,2332dc,9c6eb5,f687df,b3b659,c1882a,afb2f7,0d123d,7c2c49,62d248,e074bd,5ede56,89bc48,8968f4,cdeac0,ae3807,967af7,70a32f,241410,07c773,4f138d,4c244f,2b4f95,caf9c0,d11c3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3.00020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u0HG77RNhPE" TargetMode="Externa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dall-e/" TargetMode="External"/><Relationship Id="rId2" Type="http://schemas.openxmlformats.org/officeDocument/2006/relationships/hyperlink" Target="https://arxiv.org/pdf/2102.12092.pd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dall-e/" TargetMode="Externa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oSd2CyDpy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ml.eu/hom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ubbcluj.sharepoint.com/:x:/s/CVDL2021/EVwvceVd4whNufleXldxNrUBkO4-4t7hNDjip9pN63_Chw?e=97So9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D4C1dB9UheQ&amp;ab_channel=TwoMinutePaper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Vision and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</a:t>
            </a:r>
            <a:r>
              <a:rPr lang="en-GB" dirty="0" smtClean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5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06667-1BF3-4E3B-8D06-EFE99736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49289-095E-4AE3-9BFD-95F675C2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04686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AFB73B-3614-411C-A93F-CE994D4A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8224672" cy="41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E4BA3-0546-4F63-B578-0D7CA847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 GAN</a:t>
            </a:r>
            <a:br>
              <a:rPr lang="en-GB" dirty="0"/>
            </a:br>
            <a:r>
              <a:rPr lang="en-GB" dirty="0"/>
              <a:t>Cycle consistency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49C281F-8487-47A8-97A6-D4D1C498FB0A}"/>
              </a:ext>
            </a:extLst>
          </p:cNvPr>
          <p:cNvGrpSpPr/>
          <p:nvPr/>
        </p:nvGrpSpPr>
        <p:grpSpPr>
          <a:xfrm>
            <a:off x="1020628" y="2128663"/>
            <a:ext cx="7254510" cy="2871260"/>
            <a:chOff x="534687" y="2591507"/>
            <a:chExt cx="9672684" cy="287126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1A05072-7ACD-4AD7-8F70-CBA7FF75A801}"/>
                </a:ext>
              </a:extLst>
            </p:cNvPr>
            <p:cNvSpPr/>
            <p:nvPr/>
          </p:nvSpPr>
          <p:spPr>
            <a:xfrm>
              <a:off x="2585156" y="2771961"/>
              <a:ext cx="5520266" cy="671150"/>
            </a:xfrm>
            <a:custGeom>
              <a:avLst/>
              <a:gdLst>
                <a:gd name="connsiteX0" fmla="*/ 0 w 5520266"/>
                <a:gd name="connsiteY0" fmla="*/ 264750 h 671150"/>
                <a:gd name="connsiteX1" fmla="*/ 428977 w 5520266"/>
                <a:gd name="connsiteY1" fmla="*/ 95417 h 671150"/>
                <a:gd name="connsiteX2" fmla="*/ 1828800 w 5520266"/>
                <a:gd name="connsiteY2" fmla="*/ 5106 h 671150"/>
                <a:gd name="connsiteX3" fmla="*/ 3984977 w 5520266"/>
                <a:gd name="connsiteY3" fmla="*/ 84128 h 671150"/>
                <a:gd name="connsiteX4" fmla="*/ 5520266 w 5520266"/>
                <a:gd name="connsiteY4" fmla="*/ 671150 h 67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266" h="671150">
                  <a:moveTo>
                    <a:pt x="0" y="264750"/>
                  </a:moveTo>
                  <a:cubicBezTo>
                    <a:pt x="62088" y="201720"/>
                    <a:pt x="124177" y="138691"/>
                    <a:pt x="428977" y="95417"/>
                  </a:cubicBezTo>
                  <a:cubicBezTo>
                    <a:pt x="733777" y="52143"/>
                    <a:pt x="1236133" y="6987"/>
                    <a:pt x="1828800" y="5106"/>
                  </a:cubicBezTo>
                  <a:cubicBezTo>
                    <a:pt x="2421467" y="3224"/>
                    <a:pt x="3369733" y="-26879"/>
                    <a:pt x="3984977" y="84128"/>
                  </a:cubicBezTo>
                  <a:cubicBezTo>
                    <a:pt x="4600221" y="195135"/>
                    <a:pt x="5275673" y="592128"/>
                    <a:pt x="5520266" y="67115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D2949C9-3305-4D74-8D80-930376D9A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595" y="2591507"/>
              <a:ext cx="981075" cy="952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F4C40BB1-92C7-4972-8FA7-1033180D9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7009" y="3105857"/>
              <a:ext cx="809625" cy="876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C97D9A6-4EFD-4BE1-A23D-26B50DB0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0489" y="4510267"/>
              <a:ext cx="981075" cy="952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634E09D-AD45-48F6-A8E3-378A6FB46C49}"/>
                </a:ext>
              </a:extLst>
            </p:cNvPr>
            <p:cNvSpPr/>
            <p:nvPr/>
          </p:nvSpPr>
          <p:spPr>
            <a:xfrm>
              <a:off x="4397284" y="2629607"/>
              <a:ext cx="1919111" cy="462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prstClr val="white"/>
                  </a:solidFill>
                </a:rPr>
                <a:t>GAN X →Y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9A47606-9B77-4663-A63B-DEAF3C9E0268}"/>
                </a:ext>
              </a:extLst>
            </p:cNvPr>
            <p:cNvSpPr txBox="1"/>
            <p:nvPr/>
          </p:nvSpPr>
          <p:spPr>
            <a:xfrm>
              <a:off x="587022" y="3067757"/>
              <a:ext cx="779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Real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DFC8824-31A1-49EE-A120-3D0965EF61A2}"/>
                </a:ext>
              </a:extLst>
            </p:cNvPr>
            <p:cNvSpPr txBox="1"/>
            <p:nvPr/>
          </p:nvSpPr>
          <p:spPr>
            <a:xfrm>
              <a:off x="9398003" y="3359341"/>
              <a:ext cx="809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Fake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BBDF330-25B4-4019-860E-6095E1A7B9DE}"/>
                </a:ext>
              </a:extLst>
            </p:cNvPr>
            <p:cNvSpPr txBox="1"/>
            <p:nvPr/>
          </p:nvSpPr>
          <p:spPr>
            <a:xfrm>
              <a:off x="534687" y="4960413"/>
              <a:ext cx="809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Fake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E3E55FB-50D8-4B5E-9B9B-63726C25A712}"/>
                </a:ext>
              </a:extLst>
            </p:cNvPr>
            <p:cNvSpPr/>
            <p:nvPr/>
          </p:nvSpPr>
          <p:spPr>
            <a:xfrm>
              <a:off x="2596444" y="3973689"/>
              <a:ext cx="5974626" cy="1168416"/>
            </a:xfrm>
            <a:custGeom>
              <a:avLst/>
              <a:gdLst>
                <a:gd name="connsiteX0" fmla="*/ 5892800 w 5974626"/>
                <a:gd name="connsiteY0" fmla="*/ 0 h 1168416"/>
                <a:gd name="connsiteX1" fmla="*/ 5689600 w 5974626"/>
                <a:gd name="connsiteY1" fmla="*/ 666044 h 1168416"/>
                <a:gd name="connsiteX2" fmla="*/ 3556000 w 5974626"/>
                <a:gd name="connsiteY2" fmla="*/ 1140178 h 1168416"/>
                <a:gd name="connsiteX3" fmla="*/ 1986845 w 5974626"/>
                <a:gd name="connsiteY3" fmla="*/ 1095022 h 1168416"/>
                <a:gd name="connsiteX4" fmla="*/ 0 w 5974626"/>
                <a:gd name="connsiteY4" fmla="*/ 936978 h 1168416"/>
                <a:gd name="connsiteX5" fmla="*/ 0 w 5974626"/>
                <a:gd name="connsiteY5" fmla="*/ 936978 h 116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4626" h="1168416">
                  <a:moveTo>
                    <a:pt x="5892800" y="0"/>
                  </a:moveTo>
                  <a:cubicBezTo>
                    <a:pt x="5985933" y="238007"/>
                    <a:pt x="6079067" y="476014"/>
                    <a:pt x="5689600" y="666044"/>
                  </a:cubicBezTo>
                  <a:cubicBezTo>
                    <a:pt x="5300133" y="856074"/>
                    <a:pt x="4173126" y="1068682"/>
                    <a:pt x="3556000" y="1140178"/>
                  </a:cubicBezTo>
                  <a:cubicBezTo>
                    <a:pt x="2938874" y="1211674"/>
                    <a:pt x="2579512" y="1128889"/>
                    <a:pt x="1986845" y="1095022"/>
                  </a:cubicBezTo>
                  <a:cubicBezTo>
                    <a:pt x="1394178" y="1061155"/>
                    <a:pt x="0" y="936978"/>
                    <a:pt x="0" y="936978"/>
                  </a:cubicBezTo>
                  <a:lnTo>
                    <a:pt x="0" y="936978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8AA6732-1DD4-4AC8-88FD-0F28A9E822E2}"/>
                </a:ext>
              </a:extLst>
            </p:cNvPr>
            <p:cNvSpPr/>
            <p:nvPr/>
          </p:nvSpPr>
          <p:spPr>
            <a:xfrm>
              <a:off x="4487594" y="4907997"/>
              <a:ext cx="1919111" cy="462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prstClr val="white"/>
                  </a:solidFill>
                </a:rPr>
                <a:t>GAN Y →X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E6C4A86-DE17-4FD3-9A6E-A4AE344D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15" y="5270631"/>
            <a:ext cx="3721894" cy="1143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ED8233-F08B-4A8C-8F25-BBF3BB460258}"/>
              </a:ext>
            </a:extLst>
          </p:cNvPr>
          <p:cNvSpPr txBox="1"/>
          <p:nvPr/>
        </p:nvSpPr>
        <p:spPr>
          <a:xfrm>
            <a:off x="169249" y="3510823"/>
            <a:ext cx="124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Should be roughly the same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97403F4-0F3D-4A89-8CA7-CE3F452E66D5}"/>
              </a:ext>
            </a:extLst>
          </p:cNvPr>
          <p:cNvCxnSpPr>
            <a:endCxn id="10" idx="2"/>
          </p:cNvCxnSpPr>
          <p:nvPr/>
        </p:nvCxnSpPr>
        <p:spPr>
          <a:xfrm flipV="1">
            <a:off x="1059877" y="2974245"/>
            <a:ext cx="292294" cy="455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0AFF33B-5821-460F-8F30-24CF81719541}"/>
              </a:ext>
            </a:extLst>
          </p:cNvPr>
          <p:cNvCxnSpPr>
            <a:cxnSpLocks/>
          </p:cNvCxnSpPr>
          <p:nvPr/>
        </p:nvCxnSpPr>
        <p:spPr>
          <a:xfrm>
            <a:off x="1068968" y="4031547"/>
            <a:ext cx="219219" cy="466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E4BA3-0546-4F63-B578-0D7CA847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 GAN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1893928-1ED8-4037-B142-0D15529D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 loss function: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5D93F4-B1FA-4885-9AC3-FD7EC7C8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42" y="2388579"/>
            <a:ext cx="4759458" cy="20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69807A-F486-44A7-97BB-DA7EE296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FSGAN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D51ED0-41C6-4DBF-A3F1-4A73451A0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746"/>
            <a:ext cx="7886700" cy="3051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Deep learning–based approach to face swapping and reenactment in images and videos</a:t>
            </a:r>
          </a:p>
          <a:p>
            <a:pPr algn="just"/>
            <a:r>
              <a:rPr lang="en-US" dirty="0"/>
              <a:t>Subject agnostic: applied to faces of different subjects </a:t>
            </a:r>
            <a:r>
              <a:rPr lang="en-US" b="1" dirty="0"/>
              <a:t>without requiring subject specific training</a:t>
            </a:r>
          </a:p>
          <a:p>
            <a:pPr algn="just"/>
            <a:endParaRPr lang="en-US" b="1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youtu.be/BsITEVX6hkE?t=7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www.youtube.com/watch?v=duo-tHbSdMk</a:t>
            </a:r>
            <a:r>
              <a:rPr lang="en-US" b="1" dirty="0" smtClean="0"/>
              <a:t>  </a:t>
            </a:r>
            <a:endParaRPr lang="en-US" b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9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325A7-14D7-4CE8-ACEB-610887C4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FSGAN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B0127D-C8CD-419E-B813-66124948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4812"/>
            <a:ext cx="7693819" cy="3838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1484784"/>
            <a:ext cx="288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Source image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Fs</a:t>
            </a:r>
            <a:r>
              <a:rPr lang="en-GB" dirty="0" smtClean="0">
                <a:solidFill>
                  <a:srgbClr val="FF0000"/>
                </a:solidFill>
              </a:rPr>
              <a:t> – face in the source image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9235" y="2142148"/>
            <a:ext cx="212445" cy="6387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8848" y="6309320"/>
            <a:ext cx="2809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Target image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Ft – face in the target image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17041" y="5669632"/>
            <a:ext cx="358815" cy="7116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1" y="70267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/>
              <a:t>Goal: create a new image based on the target image, such that the face in this image is replaced by the face in the source image, while maintaining the pose and expression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63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325A7-14D7-4CE8-ACEB-610887C4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80" y="116632"/>
            <a:ext cx="7886700" cy="1325563"/>
          </a:xfrm>
        </p:spPr>
        <p:txBody>
          <a:bodyPr/>
          <a:lstStyle/>
          <a:p>
            <a:r>
              <a:rPr lang="en-GB" dirty="0"/>
              <a:t>FSGAN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B0127D-C8CD-419E-B813-66124948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44" y="3019425"/>
            <a:ext cx="7693819" cy="3838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620688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Reenactment</a:t>
            </a:r>
            <a:r>
              <a:rPr lang="en-GB" u="sng" dirty="0" smtClean="0"/>
              <a:t> generator</a:t>
            </a:r>
          </a:p>
          <a:p>
            <a:r>
              <a:rPr lang="en-GB" b="1" i="1" dirty="0" smtClean="0"/>
              <a:t>Input</a:t>
            </a:r>
            <a:r>
              <a:rPr lang="en-GB" dirty="0" smtClean="0"/>
              <a:t>: </a:t>
            </a:r>
            <a:r>
              <a:rPr lang="en-GB" dirty="0" err="1" smtClean="0"/>
              <a:t>heatmaps</a:t>
            </a:r>
            <a:r>
              <a:rPr lang="en-GB" dirty="0" smtClean="0"/>
              <a:t> encoding the face landmarks in the target image</a:t>
            </a:r>
          </a:p>
          <a:p>
            <a:r>
              <a:rPr lang="en-GB" dirty="0" smtClean="0"/>
              <a:t>recurrent</a:t>
            </a:r>
          </a:p>
          <a:p>
            <a:r>
              <a:rPr lang="en-GB" b="1" i="1" dirty="0" smtClean="0"/>
              <a:t>Output: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err="1" smtClean="0"/>
              <a:t>Ir</a:t>
            </a:r>
            <a:r>
              <a:rPr lang="en-GB" b="1" dirty="0" smtClean="0"/>
              <a:t> –</a:t>
            </a:r>
            <a:r>
              <a:rPr lang="en-GB" b="1" i="1" dirty="0" smtClean="0"/>
              <a:t> </a:t>
            </a:r>
            <a:r>
              <a:rPr lang="en-GB" dirty="0" err="1" smtClean="0"/>
              <a:t>reenacted</a:t>
            </a:r>
            <a:r>
              <a:rPr lang="en-GB" dirty="0" smtClean="0"/>
              <a:t> image, such that  the face in this image (</a:t>
            </a:r>
            <a:r>
              <a:rPr lang="en-GB" dirty="0" err="1" smtClean="0"/>
              <a:t>Fr</a:t>
            </a:r>
            <a:r>
              <a:rPr lang="en-GB" dirty="0" smtClean="0"/>
              <a:t>) depicts </a:t>
            </a:r>
            <a:r>
              <a:rPr lang="en-GB" dirty="0" err="1" smtClean="0"/>
              <a:t>Fs</a:t>
            </a:r>
            <a:r>
              <a:rPr lang="en-GB" dirty="0" smtClean="0"/>
              <a:t> at the same pose and expression as Ft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i="1" dirty="0" err="1" smtClean="0"/>
              <a:t>Sr</a:t>
            </a:r>
            <a:r>
              <a:rPr lang="en-GB" b="1" i="1" dirty="0" smtClean="0"/>
              <a:t> – </a:t>
            </a:r>
            <a:r>
              <a:rPr lang="en-GB" dirty="0" smtClean="0"/>
              <a:t>segmentation map of </a:t>
            </a:r>
            <a:r>
              <a:rPr lang="en-GB" dirty="0" err="1" smtClean="0"/>
              <a:t>Fs</a:t>
            </a:r>
            <a:r>
              <a:rPr lang="en-GB" dirty="0" smtClean="0"/>
              <a:t> – face and hair</a:t>
            </a:r>
            <a:endParaRPr lang="en-GB" b="1" i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7"/>
            <a:ext cx="448772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589321" y="1196752"/>
            <a:ext cx="2088232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325A7-14D7-4CE8-ACEB-610887C4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FSGAN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B0127D-C8CD-419E-B813-66124948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693819" cy="38385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07904" y="4365104"/>
            <a:ext cx="576064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5517232"/>
            <a:ext cx="525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Gs</a:t>
            </a:r>
            <a:r>
              <a:rPr lang="en-GB" dirty="0" smtClean="0">
                <a:solidFill>
                  <a:srgbClr val="FF0000"/>
                </a:solidFill>
              </a:rPr>
              <a:t>: compute the source image face-hair segmentation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U-Net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325A7-14D7-4CE8-ACEB-610887C4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FSGAN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B0127D-C8CD-419E-B813-66124948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1" y="1649354"/>
            <a:ext cx="7693819" cy="38385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541855" y="1411035"/>
            <a:ext cx="534201" cy="633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3887" y="764704"/>
            <a:ext cx="449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Re-enacted image might contain missing parts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7039" y="5879013"/>
            <a:ext cx="483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Use a face </a:t>
            </a:r>
            <a:r>
              <a:rPr lang="en-GB" dirty="0" err="1" smtClean="0">
                <a:solidFill>
                  <a:srgbClr val="FF0000"/>
                </a:solidFill>
              </a:rPr>
              <a:t>inpainting</a:t>
            </a:r>
            <a:r>
              <a:rPr lang="en-GB" dirty="0" smtClean="0">
                <a:solidFill>
                  <a:srgbClr val="FF0000"/>
                </a:solidFill>
              </a:rPr>
              <a:t> network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76056" y="4336261"/>
            <a:ext cx="0" cy="1396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325A7-14D7-4CE8-ACEB-610887C4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FSGAN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B0127D-C8CD-419E-B813-66124948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1" y="1649354"/>
            <a:ext cx="7693819" cy="3838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92080" y="48511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Blend the completed face Fc to the target face, accounting for different skin  tones and lighting conditions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64288" y="1916832"/>
            <a:ext cx="0" cy="1396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7" y="87213"/>
            <a:ext cx="7886700" cy="1325563"/>
          </a:xfrm>
        </p:spPr>
        <p:txBody>
          <a:bodyPr/>
          <a:lstStyle/>
          <a:p>
            <a:r>
              <a:rPr lang="en-GB" dirty="0" smtClean="0"/>
              <a:t>CLIP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1" y="1412776"/>
            <a:ext cx="4582726" cy="21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10" y="1624126"/>
            <a:ext cx="4001100" cy="18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8" y="3933056"/>
            <a:ext cx="4244819" cy="191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10" y="4778059"/>
            <a:ext cx="3721253" cy="164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0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Final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CVDL (coggle.it</a:t>
            </a:r>
            <a:r>
              <a:rPr lang="en-GB" dirty="0" smtClean="0">
                <a:hlinkClick r:id="rId2"/>
              </a:rPr>
              <a:t>)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Learning Transferable Visual Models From Natural Language Supervision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CLIP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6237312"/>
            <a:ext cx="3734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arxiv.org/pdf/2103.00020.pdf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736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5589240"/>
            <a:ext cx="7886700" cy="6672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www.youtube.com/watch?v=u0HG77RNhPE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484784"/>
            <a:ext cx="827405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14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Zero-Shot Text-to-Image Generation 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DALL-E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919" y="5866707"/>
            <a:ext cx="36819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arxiv.org/pdf/2102.12092.pdf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https://openai.com/blog/dall-e/</a:t>
            </a:r>
            <a:r>
              <a:rPr lang="en-GB" dirty="0"/>
              <a:t> 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85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Dall</a:t>
            </a:r>
            <a:r>
              <a:rPr lang="en-GB" dirty="0" smtClean="0"/>
              <a:t>-E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 smtClean="0">
              <a:hlinkClick r:id="rId2"/>
            </a:endParaRPr>
          </a:p>
          <a:p>
            <a:pPr marL="0" indent="0">
              <a:buNone/>
            </a:pPr>
            <a:r>
              <a:rPr lang="en-GB" sz="3200" dirty="0" smtClean="0">
                <a:hlinkClick r:id="rId2"/>
              </a:rPr>
              <a:t>https</a:t>
            </a:r>
            <a:r>
              <a:rPr lang="en-GB" sz="3200" dirty="0">
                <a:hlinkClick r:id="rId2"/>
              </a:rPr>
              <a:t>://www.youtube.com/watch?v=C7D5EzkhT6A</a:t>
            </a:r>
            <a:endParaRPr lang="en-GB" sz="3200" dirty="0" smtClean="0">
              <a:hlinkClick r:id="rId2"/>
            </a:endParaRPr>
          </a:p>
          <a:p>
            <a:pPr marL="0" indent="0">
              <a:buNone/>
            </a:pPr>
            <a:endParaRPr lang="en-GB" sz="3200" dirty="0" smtClean="0">
              <a:hlinkClick r:id="rId2"/>
            </a:endParaRPr>
          </a:p>
          <a:p>
            <a:pPr marL="0" indent="0">
              <a:buNone/>
            </a:pPr>
            <a:endParaRPr lang="en-GB" sz="3200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82224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Deep fake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www.youtube.com/watch?v=poSd2CyDpyA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84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EEML summer school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www.eeml.eu/home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Next time: virtual conference</a:t>
            </a:r>
            <a:br>
              <a:rPr lang="en-GB" dirty="0" smtClean="0"/>
            </a:br>
            <a:r>
              <a:rPr lang="en-GB" dirty="0" smtClean="0"/>
              <a:t>Don’t forget to finish your teaser videos by 10</a:t>
            </a:r>
            <a:r>
              <a:rPr lang="en-GB" baseline="30000" dirty="0" smtClean="0"/>
              <a:t>th</a:t>
            </a:r>
            <a:r>
              <a:rPr lang="en-GB" dirty="0" smtClean="0"/>
              <a:t> of Jan </a:t>
            </a:r>
            <a:r>
              <a:rPr lang="en-GB" dirty="0" smtClean="0">
                <a:hlinkClick r:id="rId2"/>
              </a:rPr>
              <a:t>here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4149080"/>
            <a:ext cx="8732820" cy="17526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4" name="Picture 2" descr="How to Create a Virtual Conference | Meetings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01" y="260648"/>
            <a:ext cx="304953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66FAF-5A1E-4248-A3CB-39510877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872FB-2258-4191-9DF2-29ED86C4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60337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https://www.youtube.com/watch?v=D4C1dB9UheQ&amp;ab_channel=TwoMinutePapers</a:t>
            </a:r>
            <a:r>
              <a:rPr lang="en-GB" dirty="0"/>
              <a:t> </a:t>
            </a:r>
          </a:p>
        </p:txBody>
      </p:sp>
      <p:pic>
        <p:nvPicPr>
          <p:cNvPr id="2050" name="Picture 2" descr="CycleGANs">
            <a:extLst>
              <a:ext uri="{FF2B5EF4-FFF2-40B4-BE49-F238E27FC236}">
                <a16:creationId xmlns:a16="http://schemas.microsoft.com/office/drawing/2014/main" xmlns="" id="{A6452774-5C46-4451-B0A6-75E95311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691363"/>
            <a:ext cx="5932460" cy="38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E4BA3-0546-4F63-B578-0D7CA847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C005C3-07B8-41F5-A63A-3913DA94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94" y="1870781"/>
            <a:ext cx="3832093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 b="1" dirty="0"/>
              <a:t>Goal</a:t>
            </a:r>
            <a:r>
              <a:rPr lang="en-GB" dirty="0"/>
              <a:t>: </a:t>
            </a:r>
            <a:r>
              <a:rPr lang="en-US" dirty="0"/>
              <a:t>capturing special characteristics of one image collection and figuring out how these characteristics could be translated into the other image collection, all in the </a:t>
            </a:r>
            <a:r>
              <a:rPr lang="en-US" i="1" dirty="0"/>
              <a:t>absence of any paired training example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supervision</a:t>
            </a:r>
            <a:r>
              <a:rPr lang="en-US" dirty="0"/>
              <a:t> is exploited at the level of sets: we are given one set of images in domain X and a different set in domain 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64BEC3-9CDE-4C62-9C81-B28E3998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17" y="1600377"/>
            <a:ext cx="5003142" cy="41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D45B6A-C9A1-4BAB-B854-4622E8C6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7" y="221224"/>
            <a:ext cx="5511658" cy="2290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AF46230-2C13-4196-93CA-C17644A8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285263"/>
            <a:ext cx="5480910" cy="2187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188DDD-F252-4E32-B4BB-1165DBA47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47" y="4273071"/>
            <a:ext cx="5361069" cy="2358508"/>
          </a:xfrm>
          <a:prstGeom prst="rect">
            <a:avLst/>
          </a:prstGeom>
        </p:spPr>
      </p:pic>
      <p:pic>
        <p:nvPicPr>
          <p:cNvPr id="4098" name="Picture 2" descr="The Back Translation method: what is it and why use it? - PacTranz">
            <a:extLst>
              <a:ext uri="{FF2B5EF4-FFF2-40B4-BE49-F238E27FC236}">
                <a16:creationId xmlns:a16="http://schemas.microsoft.com/office/drawing/2014/main" xmlns="" id="{0DAE66B3-7B70-4F11-9FA6-81DF2DDDC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8" b="14428"/>
          <a:stretch/>
        </p:blipFill>
        <p:spPr bwMode="auto">
          <a:xfrm>
            <a:off x="6619352" y="641080"/>
            <a:ext cx="1761194" cy="136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B65F34-7706-420A-96B9-72A19FE2420C}"/>
              </a:ext>
            </a:extLst>
          </p:cNvPr>
          <p:cNvSpPr txBox="1"/>
          <p:nvPr/>
        </p:nvSpPr>
        <p:spPr>
          <a:xfrm>
            <a:off x="6019186" y="4600254"/>
            <a:ext cx="29070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The Jumping Frog: in English, then in French, and then Clawed Back into a Civilized Language Once More by Patient, Unremunerated Toil,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Mark Twain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CB454-735E-4DA0-AC31-3A5FA0E5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 GAN</a:t>
            </a:r>
            <a:br>
              <a:rPr lang="en-GB" dirty="0"/>
            </a:br>
            <a:r>
              <a:rPr lang="en-GB" sz="2400" dirty="0"/>
              <a:t>Unpaired image to image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731CFB-6CB4-43A6-B5F7-D3A09EEE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55911"/>
            <a:ext cx="7886700" cy="1921052"/>
          </a:xfrm>
        </p:spPr>
        <p:txBody>
          <a:bodyPr/>
          <a:lstStyle/>
          <a:p>
            <a:r>
              <a:rPr lang="en-GB" dirty="0"/>
              <a:t>Content  - common elements, must be kept in the generated image</a:t>
            </a:r>
          </a:p>
          <a:p>
            <a:r>
              <a:rPr lang="en-GB" dirty="0"/>
              <a:t>Style – unique elements, must be transferred to the generated image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197347-2BFC-4ED7-BE26-2B5F204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78353"/>
            <a:ext cx="8458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4B224-859A-4D98-BBF2-4E454DE3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 GAN</a:t>
            </a:r>
            <a:br>
              <a:rPr lang="en-GB" dirty="0"/>
            </a:br>
            <a:r>
              <a:rPr lang="en-GB" sz="2400" dirty="0"/>
              <a:t>Unpaired image to image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F2594B-5E38-4495-A6A1-1F070ADE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878"/>
            <a:ext cx="7886700" cy="97401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Use two GANs</a:t>
            </a:r>
          </a:p>
          <a:p>
            <a:r>
              <a:rPr lang="en-GB" dirty="0"/>
              <a:t>Cycle consistency: getting the content to be preserved while only changing the styles</a:t>
            </a:r>
          </a:p>
          <a:p>
            <a:pPr lvl="1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B53F1-5A0C-4B8D-94AE-6B852401BB97}"/>
              </a:ext>
            </a:extLst>
          </p:cNvPr>
          <p:cNvGrpSpPr/>
          <p:nvPr/>
        </p:nvGrpSpPr>
        <p:grpSpPr>
          <a:xfrm>
            <a:off x="731221" y="3212396"/>
            <a:ext cx="7254510" cy="2871260"/>
            <a:chOff x="534687" y="2591507"/>
            <a:chExt cx="9672684" cy="287126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F9CA9DF-FBDE-42A7-AEF2-55F7CA584DB4}"/>
                </a:ext>
              </a:extLst>
            </p:cNvPr>
            <p:cNvSpPr/>
            <p:nvPr/>
          </p:nvSpPr>
          <p:spPr>
            <a:xfrm>
              <a:off x="2585156" y="2771961"/>
              <a:ext cx="5520266" cy="671150"/>
            </a:xfrm>
            <a:custGeom>
              <a:avLst/>
              <a:gdLst>
                <a:gd name="connsiteX0" fmla="*/ 0 w 5520266"/>
                <a:gd name="connsiteY0" fmla="*/ 264750 h 671150"/>
                <a:gd name="connsiteX1" fmla="*/ 428977 w 5520266"/>
                <a:gd name="connsiteY1" fmla="*/ 95417 h 671150"/>
                <a:gd name="connsiteX2" fmla="*/ 1828800 w 5520266"/>
                <a:gd name="connsiteY2" fmla="*/ 5106 h 671150"/>
                <a:gd name="connsiteX3" fmla="*/ 3984977 w 5520266"/>
                <a:gd name="connsiteY3" fmla="*/ 84128 h 671150"/>
                <a:gd name="connsiteX4" fmla="*/ 5520266 w 5520266"/>
                <a:gd name="connsiteY4" fmla="*/ 671150 h 67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266" h="671150">
                  <a:moveTo>
                    <a:pt x="0" y="264750"/>
                  </a:moveTo>
                  <a:cubicBezTo>
                    <a:pt x="62088" y="201720"/>
                    <a:pt x="124177" y="138691"/>
                    <a:pt x="428977" y="95417"/>
                  </a:cubicBezTo>
                  <a:cubicBezTo>
                    <a:pt x="733777" y="52143"/>
                    <a:pt x="1236133" y="6987"/>
                    <a:pt x="1828800" y="5106"/>
                  </a:cubicBezTo>
                  <a:cubicBezTo>
                    <a:pt x="2421467" y="3224"/>
                    <a:pt x="3369733" y="-26879"/>
                    <a:pt x="3984977" y="84128"/>
                  </a:cubicBezTo>
                  <a:cubicBezTo>
                    <a:pt x="4600221" y="195135"/>
                    <a:pt x="5275673" y="592128"/>
                    <a:pt x="5520266" y="67115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7F4C5FA-2903-4364-A1E1-52B64E106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595" y="2591507"/>
              <a:ext cx="981075" cy="952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43808648-2197-4159-8FB4-96E6971C4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7009" y="3105857"/>
              <a:ext cx="809625" cy="876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E67122A2-C413-4B82-BE38-4F8C5BA2E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0489" y="4510267"/>
              <a:ext cx="981075" cy="952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260899E-EFE8-402E-BB9C-34D66717C867}"/>
                </a:ext>
              </a:extLst>
            </p:cNvPr>
            <p:cNvSpPr/>
            <p:nvPr/>
          </p:nvSpPr>
          <p:spPr>
            <a:xfrm>
              <a:off x="4397284" y="2629607"/>
              <a:ext cx="1919111" cy="462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prstClr val="white"/>
                  </a:solidFill>
                </a:rPr>
                <a:t>GAN X →Y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68F3BDD-3156-4163-9BB1-BE10A1995A8C}"/>
                </a:ext>
              </a:extLst>
            </p:cNvPr>
            <p:cNvSpPr txBox="1"/>
            <p:nvPr/>
          </p:nvSpPr>
          <p:spPr>
            <a:xfrm>
              <a:off x="587022" y="3067757"/>
              <a:ext cx="779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Real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CE259E7-4518-4AA1-AFC0-85F0295ACB02}"/>
                </a:ext>
              </a:extLst>
            </p:cNvPr>
            <p:cNvSpPr txBox="1"/>
            <p:nvPr/>
          </p:nvSpPr>
          <p:spPr>
            <a:xfrm>
              <a:off x="9398003" y="3359341"/>
              <a:ext cx="809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Fake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D658A07-0FBF-4468-ACE3-A3EA6A54E9F0}"/>
                </a:ext>
              </a:extLst>
            </p:cNvPr>
            <p:cNvSpPr txBox="1"/>
            <p:nvPr/>
          </p:nvSpPr>
          <p:spPr>
            <a:xfrm>
              <a:off x="534687" y="4960413"/>
              <a:ext cx="809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Fake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39387CC-43C9-4FFE-B888-C5E8E62CC3D9}"/>
                </a:ext>
              </a:extLst>
            </p:cNvPr>
            <p:cNvSpPr/>
            <p:nvPr/>
          </p:nvSpPr>
          <p:spPr>
            <a:xfrm>
              <a:off x="2596444" y="3973689"/>
              <a:ext cx="5974626" cy="1168416"/>
            </a:xfrm>
            <a:custGeom>
              <a:avLst/>
              <a:gdLst>
                <a:gd name="connsiteX0" fmla="*/ 5892800 w 5974626"/>
                <a:gd name="connsiteY0" fmla="*/ 0 h 1168416"/>
                <a:gd name="connsiteX1" fmla="*/ 5689600 w 5974626"/>
                <a:gd name="connsiteY1" fmla="*/ 666044 h 1168416"/>
                <a:gd name="connsiteX2" fmla="*/ 3556000 w 5974626"/>
                <a:gd name="connsiteY2" fmla="*/ 1140178 h 1168416"/>
                <a:gd name="connsiteX3" fmla="*/ 1986845 w 5974626"/>
                <a:gd name="connsiteY3" fmla="*/ 1095022 h 1168416"/>
                <a:gd name="connsiteX4" fmla="*/ 0 w 5974626"/>
                <a:gd name="connsiteY4" fmla="*/ 936978 h 1168416"/>
                <a:gd name="connsiteX5" fmla="*/ 0 w 5974626"/>
                <a:gd name="connsiteY5" fmla="*/ 936978 h 116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4626" h="1168416">
                  <a:moveTo>
                    <a:pt x="5892800" y="0"/>
                  </a:moveTo>
                  <a:cubicBezTo>
                    <a:pt x="5985933" y="238007"/>
                    <a:pt x="6079067" y="476014"/>
                    <a:pt x="5689600" y="666044"/>
                  </a:cubicBezTo>
                  <a:cubicBezTo>
                    <a:pt x="5300133" y="856074"/>
                    <a:pt x="4173126" y="1068682"/>
                    <a:pt x="3556000" y="1140178"/>
                  </a:cubicBezTo>
                  <a:cubicBezTo>
                    <a:pt x="2938874" y="1211674"/>
                    <a:pt x="2579512" y="1128889"/>
                    <a:pt x="1986845" y="1095022"/>
                  </a:cubicBezTo>
                  <a:cubicBezTo>
                    <a:pt x="1394178" y="1061155"/>
                    <a:pt x="0" y="936978"/>
                    <a:pt x="0" y="936978"/>
                  </a:cubicBezTo>
                  <a:lnTo>
                    <a:pt x="0" y="936978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71EEB5B-4B08-4204-BC80-D805FD5FE7DA}"/>
                </a:ext>
              </a:extLst>
            </p:cNvPr>
            <p:cNvSpPr/>
            <p:nvPr/>
          </p:nvSpPr>
          <p:spPr>
            <a:xfrm>
              <a:off x="4487594" y="4907997"/>
              <a:ext cx="1919111" cy="462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prstClr val="white"/>
                  </a:solidFill>
                </a:rPr>
                <a:t>GAN Y →X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5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99D364B5CBC4F8CB61B7C9DD82C50" ma:contentTypeVersion="2" ma:contentTypeDescription="Create a new document." ma:contentTypeScope="" ma:versionID="82f5f4d919f5199148ba6f3e9acc9f09">
  <xsd:schema xmlns:xsd="http://www.w3.org/2001/XMLSchema" xmlns:xs="http://www.w3.org/2001/XMLSchema" xmlns:p="http://schemas.microsoft.com/office/2006/metadata/properties" xmlns:ns2="003519e6-1151-47e3-af62-b6c7058ddb98" targetNamespace="http://schemas.microsoft.com/office/2006/metadata/properties" ma:root="true" ma:fieldsID="cbd0a4982075ec02ed8e17f4f7bf3e06" ns2:_="">
    <xsd:import namespace="003519e6-1151-47e3-af62-b6c7058dd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519e6-1151-47e3-af62-b6c7058dd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2790D4-A47A-4381-8E4D-37093799932E}"/>
</file>

<file path=customXml/itemProps2.xml><?xml version="1.0" encoding="utf-8"?>
<ds:datastoreItem xmlns:ds="http://schemas.openxmlformats.org/officeDocument/2006/customXml" ds:itemID="{2FE37C68-4329-4604-A33B-5D11DC996C0B}"/>
</file>

<file path=customXml/itemProps3.xml><?xml version="1.0" encoding="utf-8"?>
<ds:datastoreItem xmlns:ds="http://schemas.openxmlformats.org/officeDocument/2006/customXml" ds:itemID="{A1D10B10-E35A-4447-B31B-6FBB854E0588}"/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421</Words>
  <Application>Microsoft Office PowerPoint</Application>
  <PresentationFormat>On-screen Show (4:3)</PresentationFormat>
  <Paragraphs>79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20_Office Theme</vt:lpstr>
      <vt:lpstr>Computer Vision and Deep Learning</vt:lpstr>
      <vt:lpstr>Final exam</vt:lpstr>
      <vt:lpstr>EEML summer school</vt:lpstr>
      <vt:lpstr>Next time: virtual conference Don’t forget to finish your teaser videos by 10th of Jan here</vt:lpstr>
      <vt:lpstr>Cycle GAN</vt:lpstr>
      <vt:lpstr>Cycle GAN</vt:lpstr>
      <vt:lpstr>PowerPoint Presentation</vt:lpstr>
      <vt:lpstr>Cycle GAN Unpaired image to image translation</vt:lpstr>
      <vt:lpstr>Cycle GAN Unpaired image to image translation</vt:lpstr>
      <vt:lpstr>Cycle GAN</vt:lpstr>
      <vt:lpstr>Cycle GAN Cycle consistency loss</vt:lpstr>
      <vt:lpstr>Cycle GAN</vt:lpstr>
      <vt:lpstr>FSGAN</vt:lpstr>
      <vt:lpstr>FSGAN</vt:lpstr>
      <vt:lpstr>FSGAN</vt:lpstr>
      <vt:lpstr>FSGAN</vt:lpstr>
      <vt:lpstr>FSGAN</vt:lpstr>
      <vt:lpstr>FSGAN</vt:lpstr>
      <vt:lpstr>CLIP</vt:lpstr>
      <vt:lpstr>Learning Transferable Visual Models From Natural Language Supervision</vt:lpstr>
      <vt:lpstr>CLIP </vt:lpstr>
      <vt:lpstr>Zero-Shot Text-to-Image Generation  </vt:lpstr>
      <vt:lpstr>Dall-E</vt:lpstr>
      <vt:lpstr>Deep fake detection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</dc:title>
  <dc:creator>diana</dc:creator>
  <cp:lastModifiedBy>diana</cp:lastModifiedBy>
  <cp:revision>157</cp:revision>
  <dcterms:created xsi:type="dcterms:W3CDTF">2021-01-09T18:38:52Z</dcterms:created>
  <dcterms:modified xsi:type="dcterms:W3CDTF">2022-01-06T14:50:13Z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0x01010027499D364B5CBC4F8CB61B7C9DD82C50</vt:lpwstr>
  </property>
</Properties>
</file>