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40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9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01" r:id="rId3"/>
    <p:sldId id="341" r:id="rId4"/>
    <p:sldId id="329" r:id="rId5"/>
    <p:sldId id="330" r:id="rId6"/>
    <p:sldId id="343" r:id="rId7"/>
    <p:sldId id="344" r:id="rId8"/>
    <p:sldId id="331" r:id="rId9"/>
    <p:sldId id="342" r:id="rId10"/>
    <p:sldId id="308" r:id="rId11"/>
    <p:sldId id="328" r:id="rId12"/>
    <p:sldId id="310" r:id="rId13"/>
    <p:sldId id="257" r:id="rId14"/>
    <p:sldId id="309" r:id="rId15"/>
    <p:sldId id="267" r:id="rId16"/>
    <p:sldId id="279" r:id="rId17"/>
    <p:sldId id="283" r:id="rId18"/>
    <p:sldId id="319" r:id="rId19"/>
    <p:sldId id="321" r:id="rId20"/>
    <p:sldId id="326" r:id="rId21"/>
    <p:sldId id="325" r:id="rId22"/>
    <p:sldId id="286" r:id="rId23"/>
    <p:sldId id="288" r:id="rId24"/>
    <p:sldId id="320" r:id="rId25"/>
    <p:sldId id="303" r:id="rId26"/>
    <p:sldId id="258" r:id="rId27"/>
    <p:sldId id="322" r:id="rId28"/>
    <p:sldId id="271" r:id="rId29"/>
    <p:sldId id="277" r:id="rId30"/>
    <p:sldId id="276" r:id="rId31"/>
    <p:sldId id="272" r:id="rId32"/>
    <p:sldId id="274" r:id="rId33"/>
    <p:sldId id="275" r:id="rId34"/>
    <p:sldId id="323" r:id="rId35"/>
    <p:sldId id="260" r:id="rId36"/>
    <p:sldId id="306" r:id="rId37"/>
    <p:sldId id="324" r:id="rId38"/>
    <p:sldId id="278" r:id="rId39"/>
    <p:sldId id="280" r:id="rId40"/>
    <p:sldId id="281" r:id="rId41"/>
    <p:sldId id="316" r:id="rId42"/>
    <p:sldId id="349" r:id="rId43"/>
    <p:sldId id="350" r:id="rId44"/>
    <p:sldId id="345" r:id="rId45"/>
    <p:sldId id="346" r:id="rId46"/>
    <p:sldId id="347" r:id="rId47"/>
    <p:sldId id="348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>
        <p:scale>
          <a:sx n="95" d="100"/>
          <a:sy n="95" d="100"/>
        </p:scale>
        <p:origin x="-72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A5F0B-2D4E-4410-884D-C4B89221A9C3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C522F-DBEA-4520-8121-7491384582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223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FE4945-B50A-41E7-A009-6FE6E3300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D3E83C4-D41E-4E31-B24E-2DBA8889F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68BB94-5452-4EED-92FF-9C85DD44B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2F8A-B1A2-4B09-A886-B19B2790FC5D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0D0F52-9170-4DFF-A6A7-0A39E12F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5EE4F7-6E11-458C-AA2D-89296064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CB4E-D8E3-4303-B3A4-2E91C7402A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01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5EA4F0-CFCB-4070-9F08-46B506A3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F556522-A069-4A54-90F3-84B332481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C8F9C7-B653-4FD3-A50B-15A4D171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2F8A-B1A2-4B09-A886-B19B2790FC5D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A64539-BE9A-404D-931E-91AEFFE6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9D29CD-D6ED-47C7-BD02-8327FC26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CB4E-D8E3-4303-B3A4-2E91C7402A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965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8A9A79B-71D1-441E-8E84-63C0DFA4F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3A2927E-B15E-4786-AC83-26095CCEF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0FA804-F370-4454-A215-4BF4C7529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2F8A-B1A2-4B09-A886-B19B2790FC5D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6DE368-813F-4FF9-AD07-2B5545CB4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A5A793-7BE6-4A32-8E2E-68AE84CA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CB4E-D8E3-4303-B3A4-2E91C7402A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48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4ED971-0CCC-4E97-9938-107F6E11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725E9B-B64E-48BF-BCC9-DE1D582FB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D6FD22-4F24-4CC7-BD79-4B26FBC2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2F8A-B1A2-4B09-A886-B19B2790FC5D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EE9842-3C2C-45AD-AF8C-92D1BAE8D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453872-3F5D-4FF1-9A4A-8FA1277DB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CB4E-D8E3-4303-B3A4-2E91C7402A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57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E8825A-41D9-45C8-AFD3-29FC997E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38B909-2295-45ED-A3DA-A4B6CB179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324D53-4A6A-4061-8D84-633E56F9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2F8A-B1A2-4B09-A886-B19B2790FC5D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33E2BB-C594-4AC5-895F-324DF1E7B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8F5CBF-4E0B-4A2D-839A-07A5BEF4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CB4E-D8E3-4303-B3A4-2E91C7402A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33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E8D29D-3B77-4B64-9AF7-8D8E4BDA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8514FA-211A-4140-BD29-0BFD936DF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9FAD98E-2F05-48BC-A137-D5E4AB7CE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B59B15C-4FEF-4BC8-B35D-F823C0A5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2F8A-B1A2-4B09-A886-B19B2790FC5D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872B379-90F8-4C16-9DBB-E43259D7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853FE68-EF1A-4436-94A5-8C94C483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CB4E-D8E3-4303-B3A4-2E91C7402A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00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DA31AF-21B4-4F84-8374-C4146DD3B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994579-3E2C-4888-B21B-5A9653AEE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C6D2530-6273-418F-930E-2B902A780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16F2FD-30B1-4ABC-AFAB-3A9CE14CA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16179D-F6DC-478C-9BA5-F461A9B3B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F5CD93A-58BC-4565-AE48-4ADD9BD18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2F8A-B1A2-4B09-A886-B19B2790FC5D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4336F10-7D11-401F-AFDB-AB41B655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E473CE2-E09E-4C02-9C34-F111C132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CB4E-D8E3-4303-B3A4-2E91C7402A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82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CDFDD5-F94E-4473-9552-5565DECB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78958D7-1F07-444E-AB01-6D036EF20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2F8A-B1A2-4B09-A886-B19B2790FC5D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1E562CD-9C9E-42A2-9BD6-248D8DF5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E3CC4FA-7334-4466-AEC1-78C71EF5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CB4E-D8E3-4303-B3A4-2E91C7402A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25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98D2B1E-0017-49AF-9BE2-95BDDD267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2F8A-B1A2-4B09-A886-B19B2790FC5D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3375235-A287-4543-94D9-08DEAABA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584FEDD-0227-4CA4-A4A4-366223BE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CB4E-D8E3-4303-B3A4-2E91C7402A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65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C58176-5E80-498A-AC39-2651AA9D7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6A2226-159B-4357-9F2F-C4958B13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1C93795-A90D-4711-BC84-5F211A75D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6AFD40-F066-44CC-A284-07B5D775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2F8A-B1A2-4B09-A886-B19B2790FC5D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B2D26A-1B17-4266-B3E7-0C21C3F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EB2753-CC1C-4FD5-9A47-F33ACC380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CB4E-D8E3-4303-B3A4-2E91C7402A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94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3B3573-5857-4002-8EC1-9295F8A86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A321706-D806-4998-96B7-54DB72AAC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C6A9D6E-8FF6-4ACE-AE40-CBEE768E0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6AF1EF6-B720-42F1-804F-43FC70CB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2F8A-B1A2-4B09-A886-B19B2790FC5D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2007F38-E12B-4161-90A6-2F11FA2A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AE93D6-4C4B-4D3B-A69D-5F1EDE03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CB4E-D8E3-4303-B3A4-2E91C7402A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67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92ACAA5-30E7-4D82-ADC1-2AABDA09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083C231-C8F7-46E3-B861-42F4456B0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3DEA54-DB75-42CD-9C78-9EB8F1348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F2F8A-B1A2-4B09-A886-B19B2790FC5D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A50062-BF14-41A1-AB1A-7F308BF2C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177890-CBEA-40CF-8A06-FB35ACF9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1CB4E-D8E3-4303-B3A4-2E91C7402A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37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IOHayh06LJ4&amp;ab_channel=PaulLester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eterkim95.github.io/jekyll/update/2017/08/29/introspectiveness-of-nn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hriskevin_80184/feature-maps-ee8e11a71f9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AgkfIQ4IGaM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aghavPrabhu/understanding-of-convolutional-neural-network-cnn-deep-learning-99760835f148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cs.stanford.edu/people/karpathy/convnetjs/demo/mnist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ras-team/keras-applications/blob/master/keras_applications/imagenet_utils.p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BE0E05-CAD6-4386-AAFA-572D409F37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Computer Vision and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8BC3A50-B305-4BA3-98CA-6F857795E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Lecture 4</a:t>
            </a:r>
          </a:p>
        </p:txBody>
      </p:sp>
    </p:spTree>
    <p:extLst>
      <p:ext uri="{BB962C8B-B14F-4D97-AF65-F5344CB8AC3E}">
        <p14:creationId xmlns:p14="http://schemas.microsoft.com/office/powerpoint/2010/main" val="396283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7B7980-C200-42DC-BC23-D0FE89D6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67" y="146870"/>
            <a:ext cx="10515600" cy="1325563"/>
          </a:xfrm>
        </p:spPr>
        <p:txBody>
          <a:bodyPr/>
          <a:lstStyle/>
          <a:p>
            <a:r>
              <a:rPr lang="en-GB" dirty="0"/>
              <a:t>Understanding the visual cortex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F37CD67F-DA86-4522-8EC7-E29A1189C1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5" y="1472433"/>
            <a:ext cx="3836496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453F716-8BF2-4932-8724-DBD747ED87D7}"/>
              </a:ext>
            </a:extLst>
          </p:cNvPr>
          <p:cNvSpPr txBox="1"/>
          <p:nvPr/>
        </p:nvSpPr>
        <p:spPr>
          <a:xfrm>
            <a:off x="7815469" y="3733101"/>
            <a:ext cx="3943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effectLst/>
                <a:latin typeface="Open Sans"/>
              </a:rPr>
              <a:t>Nobel Prize for Physiology or Medicine in 1981:</a:t>
            </a:r>
          </a:p>
          <a:p>
            <a:pPr algn="ctr"/>
            <a:r>
              <a:rPr lang="de-DE" sz="1400" dirty="0">
                <a:latin typeface="Open Sans"/>
              </a:rPr>
              <a:t>David Hubel and Torsten Wiesel </a:t>
            </a:r>
            <a:endParaRPr lang="en-GB" sz="1400" dirty="0">
              <a:latin typeface="Open Sans"/>
            </a:endParaRPr>
          </a:p>
        </p:txBody>
      </p:sp>
      <p:pic>
        <p:nvPicPr>
          <p:cNvPr id="1028" name="Picture 4" descr="n the classic neuroscience experiment, Hubel and Wiesel discovered a... |  Download Scientific Diagram">
            <a:extLst>
              <a:ext uri="{FF2B5EF4-FFF2-40B4-BE49-F238E27FC236}">
                <a16:creationId xmlns="" xmlns:a16="http://schemas.microsoft.com/office/drawing/2014/main" id="{D732C677-C3C6-4384-A376-9FFD85B47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75" y="1413731"/>
            <a:ext cx="5934075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A991086-9938-4C98-9F5C-763C46589E44}"/>
              </a:ext>
            </a:extLst>
          </p:cNvPr>
          <p:cNvSpPr txBox="1"/>
          <p:nvPr/>
        </p:nvSpPr>
        <p:spPr>
          <a:xfrm>
            <a:off x="276837" y="6369764"/>
            <a:ext cx="64508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latin typeface="Open Sans"/>
              </a:rPr>
              <a:t>Image source: https://www.researchgate.net/publication/335707980_Understanding_Neural_Networks_via_Feature_Visualization_A_Survey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F4E172B-EC67-44F0-AD24-51521037122F}"/>
              </a:ext>
            </a:extLst>
          </p:cNvPr>
          <p:cNvSpPr txBox="1"/>
          <p:nvPr/>
        </p:nvSpPr>
        <p:spPr>
          <a:xfrm>
            <a:off x="6814135" y="4482878"/>
            <a:ext cx="46944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Simple cells</a:t>
            </a:r>
            <a:r>
              <a:rPr lang="en-GB" dirty="0"/>
              <a:t>: </a:t>
            </a:r>
          </a:p>
          <a:p>
            <a:r>
              <a:rPr lang="en-GB" dirty="0"/>
              <a:t>	orientation, position</a:t>
            </a:r>
          </a:p>
          <a:p>
            <a:r>
              <a:rPr lang="en-GB" dirty="0">
                <a:solidFill>
                  <a:srgbClr val="C00000"/>
                </a:solidFill>
              </a:rPr>
              <a:t>Complex cells</a:t>
            </a:r>
            <a:r>
              <a:rPr lang="en-GB" dirty="0"/>
              <a:t>: </a:t>
            </a:r>
          </a:p>
          <a:p>
            <a:r>
              <a:rPr lang="en-GB" dirty="0"/>
              <a:t>	orientation, motion, direction</a:t>
            </a:r>
          </a:p>
          <a:p>
            <a:r>
              <a:rPr lang="en-GB" dirty="0">
                <a:solidFill>
                  <a:srgbClr val="C00000"/>
                </a:solidFill>
              </a:rPr>
              <a:t>“Hypercomplex” cells</a:t>
            </a:r>
            <a:r>
              <a:rPr lang="en-GB" dirty="0"/>
              <a:t>:</a:t>
            </a:r>
          </a:p>
          <a:p>
            <a:r>
              <a:rPr lang="en-GB" dirty="0"/>
              <a:t>	orientation, motion, direction, 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B4DC0B4-51BE-47A5-A2A0-934F8C75C673}"/>
              </a:ext>
            </a:extLst>
          </p:cNvPr>
          <p:cNvSpPr txBox="1"/>
          <p:nvPr/>
        </p:nvSpPr>
        <p:spPr>
          <a:xfrm>
            <a:off x="2444793" y="5484565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0" i="0" u="none" strike="noStrike" baseline="0" dirty="0">
                <a:latin typeface="Calibri" panose="020F0502020204030204" pitchFamily="34" charset="0"/>
              </a:rPr>
              <a:t>Hubel and Wiesel, 1959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DAC00FA-90F9-47C5-8C2B-7DBDFA526BF8}"/>
              </a:ext>
            </a:extLst>
          </p:cNvPr>
          <p:cNvSpPr txBox="1"/>
          <p:nvPr/>
        </p:nvSpPr>
        <p:spPr>
          <a:xfrm>
            <a:off x="603111" y="5831155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hlinkClick r:id="rId4"/>
              </a:rPr>
              <a:t>https://www.youtube.com/watch?v=IOHayh06LJ4&amp;ab_channel=PaulLester</a:t>
            </a: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779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Understanding the visual cortex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Nearby </a:t>
            </a:r>
            <a:r>
              <a:rPr lang="en-GB" dirty="0"/>
              <a:t>cells in the cortex represented and processed nearby regions in the visual </a:t>
            </a:r>
            <a:r>
              <a:rPr lang="en-GB" dirty="0" smtClean="0"/>
              <a:t>field </a:t>
            </a:r>
          </a:p>
          <a:p>
            <a:pPr algn="just"/>
            <a:r>
              <a:rPr lang="en-GB" dirty="0"/>
              <a:t>Hubel and Wiesel hypothesized that the visual cortex can be described by a hierarchical organization of simple cells that fed into complex cells which have more complicated activations and can form higher level </a:t>
            </a:r>
            <a:r>
              <a:rPr lang="en-GB" dirty="0" smtClean="0"/>
              <a:t>representations</a:t>
            </a:r>
            <a:endParaRPr lang="en-GB" dirty="0"/>
          </a:p>
        </p:txBody>
      </p:sp>
      <p:pic>
        <p:nvPicPr>
          <p:cNvPr id="22530" name="Picture 2" descr="hubel-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122" y="4844799"/>
            <a:ext cx="485775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98631" y="6460124"/>
            <a:ext cx="44582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hlinkClick r:id="rId3"/>
              </a:rPr>
              <a:t>https://peterkim95.github.io/jekyll/update/2017/08/29/introspectiveness-of-nn</a:t>
            </a:r>
            <a:r>
              <a:rPr lang="en-GB" sz="1000" dirty="0" smtClean="0">
                <a:hlinkClick r:id="rId3"/>
              </a:rPr>
              <a:t>/</a:t>
            </a:r>
            <a:r>
              <a:rPr lang="en-GB" sz="1000" dirty="0" smtClean="0"/>
              <a:t> 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39716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Backpropagation</a:t>
            </a:r>
            <a:r>
              <a:rPr lang="en-GB" dirty="0" smtClean="0"/>
              <a:t>, 1986</a:t>
            </a:r>
            <a:endParaRPr lang="en-GB" sz="36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37" y="2279232"/>
            <a:ext cx="594360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 descr="Backpropagation Step by Ste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9"/>
          <a:stretch/>
        </p:blipFill>
        <p:spPr bwMode="auto">
          <a:xfrm>
            <a:off x="7098632" y="2740943"/>
            <a:ext cx="3634715" cy="258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35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Net : Gradient-Based Learning Applied to Document Recognition">
            <a:extLst>
              <a:ext uri="{FF2B5EF4-FFF2-40B4-BE49-F238E27FC236}">
                <a16:creationId xmlns:a16="http://schemas.microsoft.com/office/drawing/2014/main" xmlns="" id="{0B73C381-D15D-4526-8B71-035214129E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22" y="3149948"/>
            <a:ext cx="10515600" cy="310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E507944-36CB-47B5-9F4A-27AC945FC3BD}"/>
              </a:ext>
            </a:extLst>
          </p:cNvPr>
          <p:cNvSpPr txBox="1"/>
          <p:nvPr/>
        </p:nvSpPr>
        <p:spPr>
          <a:xfrm>
            <a:off x="569495" y="399875"/>
            <a:ext cx="11010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Gradient-Based Learning Applied to Document Recognition, </a:t>
            </a:r>
            <a:r>
              <a:rPr lang="en-US" sz="3200" i="1" dirty="0"/>
              <a:t>Yann </a:t>
            </a:r>
            <a:r>
              <a:rPr lang="en-US" sz="3200" i="1" dirty="0" err="1"/>
              <a:t>LeCun</a:t>
            </a:r>
            <a:r>
              <a:rPr lang="en-US" sz="3200" i="1" dirty="0"/>
              <a:t>, Leon </a:t>
            </a:r>
            <a:r>
              <a:rPr lang="en-US" sz="3200" i="1" dirty="0" err="1"/>
              <a:t>Bottou</a:t>
            </a:r>
            <a:r>
              <a:rPr lang="en-US" sz="3200" i="1" dirty="0"/>
              <a:t>, </a:t>
            </a:r>
            <a:r>
              <a:rPr lang="en-US" sz="3200" i="1" dirty="0" err="1"/>
              <a:t>Yoshua</a:t>
            </a:r>
            <a:r>
              <a:rPr lang="en-US" sz="3200" i="1" dirty="0"/>
              <a:t> </a:t>
            </a:r>
            <a:r>
              <a:rPr lang="en-US" sz="3200" i="1" dirty="0" err="1"/>
              <a:t>Bengio</a:t>
            </a:r>
            <a:r>
              <a:rPr lang="en-US" sz="3200" i="1" dirty="0"/>
              <a:t>, and Patrick </a:t>
            </a:r>
            <a:r>
              <a:rPr lang="en-US" sz="3200" i="1" dirty="0" err="1" smtClean="0"/>
              <a:t>Haffner</a:t>
            </a:r>
            <a:r>
              <a:rPr lang="en-US" sz="3200" i="1" dirty="0" smtClean="0"/>
              <a:t>, </a:t>
            </a:r>
            <a:r>
              <a:rPr lang="en-GB" sz="3200" b="1" i="1" dirty="0" smtClean="0"/>
              <a:t>1998</a:t>
            </a:r>
            <a:endParaRPr lang="en-GB" sz="3200" b="1" i="1" dirty="0"/>
          </a:p>
        </p:txBody>
      </p:sp>
      <p:pic>
        <p:nvPicPr>
          <p:cNvPr id="2050" name="Picture 2" descr="PDF] Handwritten zip code recognition with multilayer networks | Semantic  Schol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592" y="2069264"/>
            <a:ext cx="2216985" cy="117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9705" y="1884598"/>
            <a:ext cx="329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1989 – the original form of </a:t>
            </a:r>
            <a:r>
              <a:rPr lang="en-GB" dirty="0" err="1" smtClean="0"/>
              <a:t>LeNet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38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Deep Big Simple Neural Nets Excel on Handwritten Digit </a:t>
            </a:r>
            <a:r>
              <a:rPr lang="en-GB" dirty="0" smtClean="0"/>
              <a:t>Recognition</a:t>
            </a:r>
            <a:br>
              <a:rPr lang="en-GB" dirty="0" smtClean="0"/>
            </a:br>
            <a:r>
              <a:rPr lang="en-GB" i="1" dirty="0" smtClean="0"/>
              <a:t>Dan </a:t>
            </a:r>
            <a:r>
              <a:rPr lang="en-GB" i="1" dirty="0" err="1" smtClean="0"/>
              <a:t>Ciresan</a:t>
            </a:r>
            <a:r>
              <a:rPr lang="en-GB" i="1" dirty="0" smtClean="0"/>
              <a:t>, 2010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3600" dirty="0" smtClean="0"/>
          </a:p>
          <a:p>
            <a:pPr marL="0" indent="0">
              <a:buNone/>
            </a:pPr>
            <a:endParaRPr lang="en-GB" sz="3600" dirty="0"/>
          </a:p>
          <a:p>
            <a:r>
              <a:rPr lang="en-GB" sz="3600" dirty="0" smtClean="0"/>
              <a:t>One </a:t>
            </a:r>
            <a:r>
              <a:rPr lang="en-GB" sz="3600" dirty="0"/>
              <a:t>of the very fist implementations of GPU Neural </a:t>
            </a:r>
            <a:r>
              <a:rPr lang="en-GB" sz="3600" dirty="0" smtClean="0"/>
              <a:t>nets</a:t>
            </a:r>
          </a:p>
          <a:p>
            <a:pPr lvl="1"/>
            <a:r>
              <a:rPr lang="en-GB" dirty="0" smtClean="0"/>
              <a:t>forward </a:t>
            </a:r>
            <a:r>
              <a:rPr lang="en-GB" dirty="0"/>
              <a:t>and backward </a:t>
            </a:r>
            <a:r>
              <a:rPr lang="en-GB" dirty="0" smtClean="0"/>
              <a:t>pass implemented of an artificial neural network (up to 9 layers) implemented on an  NVIDIA </a:t>
            </a:r>
            <a:r>
              <a:rPr lang="en-GB" dirty="0"/>
              <a:t>GTX 280 graphic </a:t>
            </a:r>
            <a:r>
              <a:rPr lang="en-GB" dirty="0" smtClean="0"/>
              <a:t>processor</a:t>
            </a:r>
          </a:p>
        </p:txBody>
      </p:sp>
    </p:spTree>
    <p:extLst>
      <p:ext uri="{BB962C8B-B14F-4D97-AF65-F5344CB8AC3E}">
        <p14:creationId xmlns:p14="http://schemas.microsoft.com/office/powerpoint/2010/main" val="359967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876C266-CE36-49C5-84F7-9BCBABD4E56D}"/>
              </a:ext>
            </a:extLst>
          </p:cNvPr>
          <p:cNvSpPr txBox="1"/>
          <p:nvPr/>
        </p:nvSpPr>
        <p:spPr>
          <a:xfrm>
            <a:off x="162880" y="60553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3E5B30E-2766-4FA6-8318-5E077556FA55}"/>
              </a:ext>
            </a:extLst>
          </p:cNvPr>
          <p:cNvSpPr txBox="1"/>
          <p:nvPr/>
        </p:nvSpPr>
        <p:spPr>
          <a:xfrm>
            <a:off x="880533" y="399875"/>
            <a:ext cx="106990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ImageNet Classification with Deep Convolutional</a:t>
            </a:r>
          </a:p>
          <a:p>
            <a:r>
              <a:rPr lang="en-US" sz="3200" dirty="0"/>
              <a:t>Neural Networks, </a:t>
            </a:r>
            <a:r>
              <a:rPr lang="en-US" sz="3200" i="1" dirty="0"/>
              <a:t>Alex </a:t>
            </a:r>
            <a:r>
              <a:rPr lang="en-US" sz="3200" i="1" dirty="0" err="1"/>
              <a:t>Krizhevsky</a:t>
            </a:r>
            <a:r>
              <a:rPr lang="en-US" sz="3200" i="1" dirty="0"/>
              <a:t>, Ilya </a:t>
            </a:r>
            <a:r>
              <a:rPr lang="en-US" sz="3200" i="1" dirty="0" err="1"/>
              <a:t>Sutskever</a:t>
            </a:r>
            <a:r>
              <a:rPr lang="en-US" sz="3200" i="1" dirty="0"/>
              <a:t>, Geoffrey E. Hinton</a:t>
            </a:r>
            <a:endParaRPr lang="en-GB" sz="3200" i="1" dirty="0"/>
          </a:p>
        </p:txBody>
      </p:sp>
      <p:pic>
        <p:nvPicPr>
          <p:cNvPr id="6" name="Picture 6" descr="4: An illustration of the architecture of AlexNet deep convolutional... | 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951" y="3039812"/>
            <a:ext cx="80962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01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Convolutional neural networks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Convolutional layers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Preserve the spatial information</a:t>
            </a:r>
          </a:p>
          <a:p>
            <a:r>
              <a:rPr lang="en-GB" dirty="0" smtClean="0"/>
              <a:t>Convolve the filter over the entire input volume</a:t>
            </a:r>
          </a:p>
          <a:p>
            <a:pPr lvl="1"/>
            <a:r>
              <a:rPr lang="en-GB" dirty="0" smtClean="0"/>
              <a:t>The filter has the</a:t>
            </a:r>
            <a:r>
              <a:rPr lang="en-GB" b="1" dirty="0" smtClean="0"/>
              <a:t> same depth </a:t>
            </a:r>
            <a:r>
              <a:rPr lang="en-GB" dirty="0" smtClean="0"/>
              <a:t>as the input </a:t>
            </a:r>
            <a:endParaRPr lang="en-GB" dirty="0"/>
          </a:p>
        </p:txBody>
      </p:sp>
      <p:sp>
        <p:nvSpPr>
          <p:cNvPr id="4" name="Cube 3"/>
          <p:cNvSpPr/>
          <p:nvPr/>
        </p:nvSpPr>
        <p:spPr>
          <a:xfrm>
            <a:off x="1720679" y="3681664"/>
            <a:ext cx="1090863" cy="2470484"/>
          </a:xfrm>
          <a:prstGeom prst="cube">
            <a:avLst>
              <a:gd name="adj" fmla="val 7470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ube 4"/>
          <p:cNvSpPr/>
          <p:nvPr/>
        </p:nvSpPr>
        <p:spPr>
          <a:xfrm>
            <a:off x="4347408" y="4411580"/>
            <a:ext cx="368969" cy="673768"/>
          </a:xfrm>
          <a:prstGeom prst="cube">
            <a:avLst>
              <a:gd name="adj" fmla="val 47351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611" y="2815389"/>
            <a:ext cx="2665252" cy="378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375442" y="6227529"/>
            <a:ext cx="14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Input volume</a:t>
            </a:r>
          </a:p>
          <a:p>
            <a:r>
              <a:rPr lang="en-GB" dirty="0" smtClean="0"/>
              <a:t>32x32x3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4216388" y="5356607"/>
            <a:ext cx="73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GB" dirty="0" smtClean="0"/>
              <a:t>ilter</a:t>
            </a:r>
          </a:p>
          <a:p>
            <a:r>
              <a:rPr lang="en-GB" dirty="0" smtClean="0"/>
              <a:t>5x5x3</a:t>
            </a:r>
            <a:endParaRPr lang="en-GB" dirty="0"/>
          </a:p>
        </p:txBody>
      </p:sp>
      <p:sp>
        <p:nvSpPr>
          <p:cNvPr id="24" name="Cube 23"/>
          <p:cNvSpPr/>
          <p:nvPr/>
        </p:nvSpPr>
        <p:spPr>
          <a:xfrm>
            <a:off x="6264443" y="3933325"/>
            <a:ext cx="409073" cy="1967162"/>
          </a:xfrm>
          <a:prstGeom prst="cube">
            <a:avLst>
              <a:gd name="adj" fmla="val 8646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5859212" y="6143763"/>
            <a:ext cx="1597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Activation map</a:t>
            </a:r>
          </a:p>
          <a:p>
            <a:r>
              <a:rPr lang="en-GB" dirty="0" smtClean="0"/>
              <a:t>28x28x1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970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Convolutional layers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Preserve the spatial information</a:t>
            </a:r>
          </a:p>
          <a:p>
            <a:r>
              <a:rPr lang="en-GB" dirty="0" smtClean="0"/>
              <a:t>Convolve the filter over the entire input volume</a:t>
            </a:r>
          </a:p>
          <a:p>
            <a:pPr lvl="1"/>
            <a:r>
              <a:rPr lang="en-GB" dirty="0" smtClean="0"/>
              <a:t>The filter has the</a:t>
            </a:r>
            <a:r>
              <a:rPr lang="en-GB" b="1" dirty="0" smtClean="0"/>
              <a:t> same depth </a:t>
            </a:r>
            <a:r>
              <a:rPr lang="en-GB" dirty="0" smtClean="0"/>
              <a:t>as the input </a:t>
            </a:r>
          </a:p>
        </p:txBody>
      </p:sp>
      <p:sp>
        <p:nvSpPr>
          <p:cNvPr id="4" name="Cube 3"/>
          <p:cNvSpPr/>
          <p:nvPr/>
        </p:nvSpPr>
        <p:spPr>
          <a:xfrm>
            <a:off x="1720679" y="3681664"/>
            <a:ext cx="1090863" cy="2470484"/>
          </a:xfrm>
          <a:prstGeom prst="cube">
            <a:avLst>
              <a:gd name="adj" fmla="val 7470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ube 4"/>
          <p:cNvSpPr/>
          <p:nvPr/>
        </p:nvSpPr>
        <p:spPr>
          <a:xfrm>
            <a:off x="3613260" y="4417644"/>
            <a:ext cx="368969" cy="637768"/>
          </a:xfrm>
          <a:prstGeom prst="cube">
            <a:avLst>
              <a:gd name="adj" fmla="val 47351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1375442" y="6227529"/>
            <a:ext cx="14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Input volume</a:t>
            </a:r>
          </a:p>
          <a:p>
            <a:r>
              <a:rPr lang="en-GB" dirty="0" smtClean="0"/>
              <a:t>32x32x3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3481892" y="5356607"/>
            <a:ext cx="73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GB" dirty="0" smtClean="0"/>
              <a:t>ilter</a:t>
            </a:r>
          </a:p>
          <a:p>
            <a:r>
              <a:rPr lang="en-GB" dirty="0" smtClean="0"/>
              <a:t>5x5x3</a:t>
            </a:r>
            <a:endParaRPr lang="en-GB" dirty="0"/>
          </a:p>
        </p:txBody>
      </p:sp>
      <p:sp>
        <p:nvSpPr>
          <p:cNvPr id="24" name="Cube 23"/>
          <p:cNvSpPr/>
          <p:nvPr/>
        </p:nvSpPr>
        <p:spPr>
          <a:xfrm>
            <a:off x="6264443" y="3933325"/>
            <a:ext cx="409073" cy="1967162"/>
          </a:xfrm>
          <a:prstGeom prst="cube">
            <a:avLst>
              <a:gd name="adj" fmla="val 8646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5859212" y="6143763"/>
            <a:ext cx="1597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Activation map</a:t>
            </a:r>
          </a:p>
          <a:p>
            <a:r>
              <a:rPr lang="en-GB" dirty="0" smtClean="0"/>
              <a:t>28x28x1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196402" y="3933323"/>
            <a:ext cx="42255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At each position in the input volume:</a:t>
            </a:r>
          </a:p>
          <a:p>
            <a:r>
              <a:rPr lang="en-GB" dirty="0" smtClean="0"/>
              <a:t>Multiply (element-wise, across all channels) </a:t>
            </a:r>
            <a:r>
              <a:rPr lang="en-GB" dirty="0" smtClean="0"/>
              <a:t>the filter and a small patch (5x5x3) in this input volume and add a bias term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6468978" y="4700528"/>
            <a:ext cx="72000" cy="72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ube 13"/>
          <p:cNvSpPr/>
          <p:nvPr/>
        </p:nvSpPr>
        <p:spPr>
          <a:xfrm>
            <a:off x="2219877" y="4435644"/>
            <a:ext cx="368969" cy="673768"/>
          </a:xfrm>
          <a:prstGeom prst="cube">
            <a:avLst>
              <a:gd name="adj" fmla="val 47351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>
            <a:stCxn id="14" idx="0"/>
            <a:endCxn id="7" idx="1"/>
          </p:cNvCxnSpPr>
          <p:nvPr/>
        </p:nvCxnSpPr>
        <p:spPr>
          <a:xfrm>
            <a:off x="2491717" y="4435644"/>
            <a:ext cx="3987805" cy="275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3"/>
          </p:cNvCxnSpPr>
          <p:nvPr/>
        </p:nvCxnSpPr>
        <p:spPr>
          <a:xfrm flipV="1">
            <a:off x="2491717" y="4761984"/>
            <a:ext cx="3987805" cy="31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82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Convolutional layers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Preserve the spatial information</a:t>
            </a:r>
          </a:p>
          <a:p>
            <a:r>
              <a:rPr lang="en-GB" dirty="0" smtClean="0"/>
              <a:t>Convolve the filter over the entire input volume</a:t>
            </a:r>
          </a:p>
          <a:p>
            <a:pPr lvl="1"/>
            <a:r>
              <a:rPr lang="en-GB" dirty="0" smtClean="0"/>
              <a:t>The filter has the</a:t>
            </a:r>
            <a:r>
              <a:rPr lang="en-GB" b="1" dirty="0" smtClean="0"/>
              <a:t> same depth </a:t>
            </a:r>
            <a:r>
              <a:rPr lang="en-GB" dirty="0" smtClean="0"/>
              <a:t>as the input </a:t>
            </a:r>
            <a:endParaRPr lang="en-GB" dirty="0"/>
          </a:p>
        </p:txBody>
      </p:sp>
      <p:sp>
        <p:nvSpPr>
          <p:cNvPr id="4" name="Cube 3"/>
          <p:cNvSpPr/>
          <p:nvPr/>
        </p:nvSpPr>
        <p:spPr>
          <a:xfrm>
            <a:off x="1720679" y="3681664"/>
            <a:ext cx="1090863" cy="2470484"/>
          </a:xfrm>
          <a:prstGeom prst="cube">
            <a:avLst>
              <a:gd name="adj" fmla="val 7470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ube 4"/>
          <p:cNvSpPr/>
          <p:nvPr/>
        </p:nvSpPr>
        <p:spPr>
          <a:xfrm>
            <a:off x="4347408" y="4411580"/>
            <a:ext cx="368969" cy="673768"/>
          </a:xfrm>
          <a:prstGeom prst="cube">
            <a:avLst>
              <a:gd name="adj" fmla="val 47351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1375442" y="6227529"/>
            <a:ext cx="14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Input volume</a:t>
            </a:r>
          </a:p>
          <a:p>
            <a:r>
              <a:rPr lang="en-GB" dirty="0" smtClean="0"/>
              <a:t>32x32x3</a:t>
            </a:r>
            <a:endParaRPr lang="en-GB" dirty="0"/>
          </a:p>
        </p:txBody>
      </p:sp>
      <p:sp>
        <p:nvSpPr>
          <p:cNvPr id="24" name="Cube 23"/>
          <p:cNvSpPr/>
          <p:nvPr/>
        </p:nvSpPr>
        <p:spPr>
          <a:xfrm>
            <a:off x="6264443" y="3914777"/>
            <a:ext cx="409073" cy="1967162"/>
          </a:xfrm>
          <a:prstGeom prst="cube">
            <a:avLst>
              <a:gd name="adj" fmla="val 8646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5859212" y="6143763"/>
            <a:ext cx="1821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k </a:t>
            </a:r>
            <a:r>
              <a:rPr lang="en-GB" dirty="0"/>
              <a:t>a</a:t>
            </a:r>
            <a:r>
              <a:rPr lang="en-GB" dirty="0" smtClean="0"/>
              <a:t>ctivation maps</a:t>
            </a:r>
          </a:p>
          <a:p>
            <a:r>
              <a:rPr lang="en-GB" dirty="0" smtClean="0"/>
              <a:t>28x28x1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094945" y="5405827"/>
            <a:ext cx="87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</a:t>
            </a:r>
            <a:r>
              <a:rPr lang="en-GB" dirty="0" smtClean="0"/>
              <a:t> filters</a:t>
            </a:r>
            <a:endParaRPr lang="en-GB" dirty="0"/>
          </a:p>
        </p:txBody>
      </p:sp>
      <p:sp>
        <p:nvSpPr>
          <p:cNvPr id="12" name="Cube 11"/>
          <p:cNvSpPr/>
          <p:nvPr/>
        </p:nvSpPr>
        <p:spPr>
          <a:xfrm>
            <a:off x="6468979" y="3914777"/>
            <a:ext cx="409073" cy="1967162"/>
          </a:xfrm>
          <a:prstGeom prst="cube">
            <a:avLst>
              <a:gd name="adj" fmla="val 8646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ube 12"/>
          <p:cNvSpPr/>
          <p:nvPr/>
        </p:nvSpPr>
        <p:spPr>
          <a:xfrm>
            <a:off x="6673515" y="3914777"/>
            <a:ext cx="409073" cy="1967162"/>
          </a:xfrm>
          <a:prstGeom prst="cube">
            <a:avLst>
              <a:gd name="adj" fmla="val 86468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ube 13"/>
          <p:cNvSpPr/>
          <p:nvPr/>
        </p:nvSpPr>
        <p:spPr>
          <a:xfrm>
            <a:off x="6926179" y="3914777"/>
            <a:ext cx="409073" cy="1967162"/>
          </a:xfrm>
          <a:prstGeom prst="cube">
            <a:avLst>
              <a:gd name="adj" fmla="val 8646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be 14"/>
          <p:cNvSpPr/>
          <p:nvPr/>
        </p:nvSpPr>
        <p:spPr>
          <a:xfrm>
            <a:off x="7130715" y="3914777"/>
            <a:ext cx="409073" cy="1967162"/>
          </a:xfrm>
          <a:prstGeom prst="cube">
            <a:avLst>
              <a:gd name="adj" fmla="val 86468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69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Today’s 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Short history of of neural networks</a:t>
            </a:r>
          </a:p>
          <a:p>
            <a:r>
              <a:rPr lang="en-GB" dirty="0" smtClean="0"/>
              <a:t>Convolutional neural networks</a:t>
            </a:r>
          </a:p>
          <a:p>
            <a:r>
              <a:rPr lang="en-GB" dirty="0" smtClean="0"/>
              <a:t>How to evaluate a classifier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271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Convolutional layers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Neurons in an activation map:</a:t>
            </a:r>
            <a:endParaRPr lang="en-GB" dirty="0"/>
          </a:p>
          <a:p>
            <a:pPr lvl="1"/>
            <a:r>
              <a:rPr lang="en-GB" dirty="0" smtClean="0"/>
              <a:t>Each neuron </a:t>
            </a:r>
            <a:r>
              <a:rPr lang="en-GB" dirty="0"/>
              <a:t>is connected to a small region in the </a:t>
            </a:r>
            <a:r>
              <a:rPr lang="en-GB" dirty="0" smtClean="0"/>
              <a:t>input</a:t>
            </a:r>
          </a:p>
          <a:p>
            <a:pPr lvl="1"/>
            <a:r>
              <a:rPr lang="en-GB" dirty="0" smtClean="0"/>
              <a:t>All of  neurons in the activation map share parameters</a:t>
            </a:r>
          </a:p>
          <a:p>
            <a:r>
              <a:rPr lang="en-GB" dirty="0" smtClean="0"/>
              <a:t>Receptive field of a neuron</a:t>
            </a:r>
          </a:p>
          <a:p>
            <a:r>
              <a:rPr lang="en-GB" dirty="0"/>
              <a:t>k</a:t>
            </a:r>
            <a:r>
              <a:rPr lang="en-GB" dirty="0" smtClean="0"/>
              <a:t> filters → k different neurons </a:t>
            </a:r>
            <a:r>
              <a:rPr lang="en-GB" dirty="0"/>
              <a:t>all looking at the </a:t>
            </a:r>
            <a:r>
              <a:rPr lang="en-GB" dirty="0" smtClean="0"/>
              <a:t>same region </a:t>
            </a:r>
            <a:r>
              <a:rPr lang="en-GB" dirty="0"/>
              <a:t>in the input volume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9219094" y="4130842"/>
            <a:ext cx="1620401" cy="2727158"/>
            <a:chOff x="8433970" y="3591611"/>
            <a:chExt cx="1821076" cy="2875317"/>
          </a:xfrm>
        </p:grpSpPr>
        <p:sp>
          <p:nvSpPr>
            <p:cNvPr id="9" name="Cube 8"/>
            <p:cNvSpPr/>
            <p:nvPr/>
          </p:nvSpPr>
          <p:spPr>
            <a:xfrm>
              <a:off x="8839201" y="3591611"/>
              <a:ext cx="409073" cy="1967162"/>
            </a:xfrm>
            <a:prstGeom prst="cube">
              <a:avLst>
                <a:gd name="adj" fmla="val 864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433970" y="5820597"/>
              <a:ext cx="18210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k </a:t>
              </a:r>
              <a:r>
                <a:rPr lang="en-GB" dirty="0"/>
                <a:t>a</a:t>
              </a:r>
              <a:r>
                <a:rPr lang="en-GB" dirty="0" smtClean="0"/>
                <a:t>ctivation maps</a:t>
              </a:r>
            </a:p>
            <a:p>
              <a:r>
                <a:rPr lang="en-GB" dirty="0" smtClean="0"/>
                <a:t>28x28x1</a:t>
              </a:r>
              <a:endParaRPr lang="en-GB" dirty="0"/>
            </a:p>
          </p:txBody>
        </p:sp>
        <p:sp>
          <p:nvSpPr>
            <p:cNvPr id="11" name="Cube 10"/>
            <p:cNvSpPr/>
            <p:nvPr/>
          </p:nvSpPr>
          <p:spPr>
            <a:xfrm>
              <a:off x="9043737" y="3591611"/>
              <a:ext cx="409073" cy="1967162"/>
            </a:xfrm>
            <a:prstGeom prst="cube">
              <a:avLst>
                <a:gd name="adj" fmla="val 86468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Cube 11"/>
            <p:cNvSpPr/>
            <p:nvPr/>
          </p:nvSpPr>
          <p:spPr>
            <a:xfrm>
              <a:off x="9248273" y="3591611"/>
              <a:ext cx="409073" cy="1967162"/>
            </a:xfrm>
            <a:prstGeom prst="cube">
              <a:avLst>
                <a:gd name="adj" fmla="val 86468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Cube 12"/>
            <p:cNvSpPr/>
            <p:nvPr/>
          </p:nvSpPr>
          <p:spPr>
            <a:xfrm>
              <a:off x="9500937" y="3591611"/>
              <a:ext cx="409073" cy="1967162"/>
            </a:xfrm>
            <a:prstGeom prst="cube">
              <a:avLst>
                <a:gd name="adj" fmla="val 86468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Cube 13"/>
            <p:cNvSpPr/>
            <p:nvPr/>
          </p:nvSpPr>
          <p:spPr>
            <a:xfrm>
              <a:off x="9705473" y="3591611"/>
              <a:ext cx="409073" cy="1967162"/>
            </a:xfrm>
            <a:prstGeom prst="cube">
              <a:avLst>
                <a:gd name="adj" fmla="val 86468"/>
              </a:avLst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6914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185" y="956593"/>
            <a:ext cx="7991475" cy="45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81847" y="5756321"/>
            <a:ext cx="39260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hlinkClick r:id="rId3"/>
              </a:rPr>
              <a:t>https://medium.com/@</a:t>
            </a:r>
            <a:r>
              <a:rPr lang="en-GB" sz="1000" dirty="0" smtClean="0">
                <a:hlinkClick r:id="rId3"/>
              </a:rPr>
              <a:t>chriskevin_80184/feature-maps-ee8e11a71f9e</a:t>
            </a:r>
            <a:r>
              <a:rPr lang="en-GB" sz="1000" dirty="0" smtClean="0"/>
              <a:t> </a:t>
            </a:r>
            <a:endParaRPr lang="en-GB" sz="1000" dirty="0" smtClean="0"/>
          </a:p>
          <a:p>
            <a:endParaRPr lang="en-GB" sz="1000" dirty="0"/>
          </a:p>
          <a:p>
            <a:r>
              <a:rPr lang="en-GB" sz="1000" dirty="0">
                <a:hlinkClick r:id="rId4"/>
              </a:rPr>
              <a:t>https://</a:t>
            </a:r>
            <a:r>
              <a:rPr lang="en-GB" sz="1000" dirty="0" smtClean="0">
                <a:hlinkClick r:id="rId4"/>
              </a:rPr>
              <a:t>www.youtube.com/watch?v=AgkfIQ4IGaM</a:t>
            </a:r>
            <a:r>
              <a:rPr lang="en-GB" sz="1000" dirty="0" smtClean="0"/>
              <a:t> 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21191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032" y="76367"/>
            <a:ext cx="10515600" cy="1325563"/>
          </a:xfrm>
        </p:spPr>
        <p:txBody>
          <a:bodyPr/>
          <a:lstStyle/>
          <a:p>
            <a:r>
              <a:rPr lang="en-GB" dirty="0" smtClean="0"/>
              <a:t>Convolutional layers</a:t>
            </a:r>
            <a:br>
              <a:rPr lang="en-GB" dirty="0" smtClean="0"/>
            </a:br>
            <a:r>
              <a:rPr lang="en-GB" sz="3200" dirty="0" smtClean="0"/>
              <a:t>Stride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263" y="1424572"/>
            <a:ext cx="10515600" cy="4351338"/>
          </a:xfrm>
        </p:spPr>
        <p:txBody>
          <a:bodyPr/>
          <a:lstStyle/>
          <a:p>
            <a:r>
              <a:rPr lang="en-GB" dirty="0" smtClean="0"/>
              <a:t>Stride – the amount by which the filter shifts</a:t>
            </a:r>
          </a:p>
          <a:p>
            <a:r>
              <a:rPr lang="en-GB" dirty="0" smtClean="0"/>
              <a:t>Stride 1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676794"/>
              </p:ext>
            </p:extLst>
          </p:nvPr>
        </p:nvGraphicFramePr>
        <p:xfrm>
          <a:off x="0" y="2502569"/>
          <a:ext cx="3780000" cy="37816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0000"/>
                <a:gridCol w="540000"/>
                <a:gridCol w="540000"/>
              </a:tblGrid>
              <a:tr h="5416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334773"/>
              </p:ext>
            </p:extLst>
          </p:nvPr>
        </p:nvGraphicFramePr>
        <p:xfrm>
          <a:off x="8301788" y="2488199"/>
          <a:ext cx="3780000" cy="378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568344"/>
              </p:ext>
            </p:extLst>
          </p:nvPr>
        </p:nvGraphicFramePr>
        <p:xfrm>
          <a:off x="4150894" y="2512262"/>
          <a:ext cx="3780000" cy="378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61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032" y="76367"/>
            <a:ext cx="10515600" cy="1325563"/>
          </a:xfrm>
        </p:spPr>
        <p:txBody>
          <a:bodyPr/>
          <a:lstStyle/>
          <a:p>
            <a:r>
              <a:rPr lang="en-GB" dirty="0" smtClean="0"/>
              <a:t>Convolutional </a:t>
            </a:r>
            <a:r>
              <a:rPr lang="en-GB" dirty="0"/>
              <a:t>layers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3200" dirty="0" smtClean="0"/>
              <a:t>Stride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263" y="1424572"/>
            <a:ext cx="10515600" cy="4351338"/>
          </a:xfrm>
        </p:spPr>
        <p:txBody>
          <a:bodyPr/>
          <a:lstStyle/>
          <a:p>
            <a:r>
              <a:rPr lang="en-GB" dirty="0" smtClean="0"/>
              <a:t>Stride – the amount by which the filter shifts</a:t>
            </a:r>
          </a:p>
          <a:p>
            <a:r>
              <a:rPr lang="en-GB" dirty="0" smtClean="0"/>
              <a:t>Stride 2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343021"/>
              </p:ext>
            </p:extLst>
          </p:nvPr>
        </p:nvGraphicFramePr>
        <p:xfrm>
          <a:off x="0" y="2502569"/>
          <a:ext cx="3780000" cy="37816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0000"/>
                <a:gridCol w="540000"/>
                <a:gridCol w="540000"/>
              </a:tblGrid>
              <a:tr h="5416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586337"/>
              </p:ext>
            </p:extLst>
          </p:nvPr>
        </p:nvGraphicFramePr>
        <p:xfrm>
          <a:off x="8301788" y="2488199"/>
          <a:ext cx="3780000" cy="378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045340"/>
              </p:ext>
            </p:extLst>
          </p:nvPr>
        </p:nvGraphicFramePr>
        <p:xfrm>
          <a:off x="4150894" y="2512262"/>
          <a:ext cx="3773906" cy="378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0000"/>
                <a:gridCol w="540000"/>
                <a:gridCol w="533906"/>
              </a:tblGrid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U-Turn Arrow 3"/>
          <p:cNvSpPr/>
          <p:nvPr/>
        </p:nvSpPr>
        <p:spPr>
          <a:xfrm>
            <a:off x="4178968" y="2197768"/>
            <a:ext cx="1187116" cy="256674"/>
          </a:xfrm>
          <a:prstGeom prst="utur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U-Turn Arrow 7"/>
          <p:cNvSpPr/>
          <p:nvPr/>
        </p:nvSpPr>
        <p:spPr>
          <a:xfrm>
            <a:off x="9360568" y="2197768"/>
            <a:ext cx="1138990" cy="256674"/>
          </a:xfrm>
          <a:prstGeom prst="utur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U-Turn Arrow 8"/>
          <p:cNvSpPr/>
          <p:nvPr/>
        </p:nvSpPr>
        <p:spPr>
          <a:xfrm rot="16200000" flipH="1">
            <a:off x="7496295" y="2966232"/>
            <a:ext cx="1222313" cy="25667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6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Convolutional layers</a:t>
            </a:r>
            <a:br>
              <a:rPr lang="en-GB" dirty="0" smtClean="0"/>
            </a:br>
            <a:r>
              <a:rPr lang="en-GB" sz="3600" dirty="0" smtClean="0"/>
              <a:t>Padding</a:t>
            </a:r>
            <a:endParaRPr lang="en-GB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952577"/>
              </p:ext>
            </p:extLst>
          </p:nvPr>
        </p:nvGraphicFramePr>
        <p:xfrm>
          <a:off x="1050758" y="2117559"/>
          <a:ext cx="3780000" cy="37816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0000"/>
                <a:gridCol w="540000"/>
                <a:gridCol w="540000"/>
              </a:tblGrid>
              <a:tr h="5416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141495" y="4242591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600" dirty="0" smtClean="0"/>
              <a:t>To preserve size spatially:</a:t>
            </a:r>
          </a:p>
          <a:p>
            <a:r>
              <a:rPr lang="en-GB" sz="2600" dirty="0" smtClean="0"/>
              <a:t>CONV </a:t>
            </a:r>
            <a:r>
              <a:rPr lang="en-GB" sz="2600" dirty="0"/>
              <a:t>layers </a:t>
            </a:r>
            <a:r>
              <a:rPr lang="en-GB" sz="2600" dirty="0" smtClean="0"/>
              <a:t>with stride </a:t>
            </a:r>
            <a:r>
              <a:rPr lang="en-GB" sz="2600" dirty="0"/>
              <a:t>1, filters of size </a:t>
            </a:r>
            <a:r>
              <a:rPr lang="en-GB" sz="2600" dirty="0" err="1"/>
              <a:t>FxF</a:t>
            </a:r>
            <a:r>
              <a:rPr lang="en-GB" sz="2600" dirty="0"/>
              <a:t>, and zero-padding </a:t>
            </a:r>
            <a:r>
              <a:rPr lang="en-GB" sz="2600" dirty="0" smtClean="0"/>
              <a:t>with (F-1</a:t>
            </a:r>
            <a:r>
              <a:rPr lang="en-GB" sz="2600" dirty="0"/>
              <a:t>)/</a:t>
            </a:r>
            <a:r>
              <a:rPr lang="en-GB" sz="2600" dirty="0" smtClean="0"/>
              <a:t>2</a:t>
            </a:r>
            <a:endParaRPr lang="en-GB" sz="2600" dirty="0"/>
          </a:p>
        </p:txBody>
      </p:sp>
      <p:sp>
        <p:nvSpPr>
          <p:cNvPr id="7" name="TextBox 6"/>
          <p:cNvSpPr txBox="1"/>
          <p:nvPr/>
        </p:nvSpPr>
        <p:spPr>
          <a:xfrm>
            <a:off x="5141495" y="2534651"/>
            <a:ext cx="6489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Convolve an input of spatial size 7x7 with a 3x3 filter : output spatial size?</a:t>
            </a:r>
          </a:p>
          <a:p>
            <a:r>
              <a:rPr lang="en-GB" dirty="0"/>
              <a:t>Convolve an input of spatial size 7x7 with a 3x3 </a:t>
            </a:r>
            <a:r>
              <a:rPr lang="en-GB" dirty="0" smtClean="0"/>
              <a:t>filter, and applying 0 padding to the input: </a:t>
            </a:r>
            <a:r>
              <a:rPr lang="en-GB" dirty="0"/>
              <a:t>output spatial size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398295" y="6128084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padding: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386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convolutions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Parameter sharing</a:t>
            </a:r>
          </a:p>
          <a:p>
            <a:pPr lvl="1"/>
            <a:r>
              <a:rPr lang="en-GB" dirty="0" smtClean="0"/>
              <a:t>A feature detector that’s useful in one part of an image is probably useful in other parts of the image</a:t>
            </a:r>
          </a:p>
          <a:p>
            <a:pPr lvl="1"/>
            <a:r>
              <a:rPr lang="en-GB" dirty="0" smtClean="0"/>
              <a:t>Translation invariance</a:t>
            </a:r>
          </a:p>
          <a:p>
            <a:r>
              <a:rPr lang="en-GB" dirty="0" err="1" smtClean="0"/>
              <a:t>Sparsity</a:t>
            </a:r>
            <a:r>
              <a:rPr lang="en-GB" dirty="0" smtClean="0"/>
              <a:t> of connections</a:t>
            </a:r>
          </a:p>
          <a:p>
            <a:pPr lvl="1"/>
            <a:r>
              <a:rPr lang="en-GB" dirty="0" smtClean="0"/>
              <a:t>The output volume depends only on a small (filter size) subset of the input volume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41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0F33FF-F28F-448F-B450-8CC263C9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Convolutional layers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E04C98CD-FD61-4AF9-AF0B-C728C142C5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0" dirty="0" smtClean="0"/>
                  <a:t>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GB" b="0" i="1" dirty="0">
                    <a:latin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GB" dirty="0"/>
                  <a:t> ) </a:t>
                </a:r>
                <a:r>
                  <a:rPr lang="en-GB" b="0" dirty="0"/>
                  <a:t>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GB" b="0" i="1" dirty="0">
                    <a:latin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GB" dirty="0"/>
                  <a:t> ) </a:t>
                </a: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GB" i="1" dirty="0" smtClean="0">
                    <a:latin typeface="Cambria Math" panose="02040503050406030204" pitchFamily="18" charset="0"/>
                  </a:rPr>
                  <a:t> = </a:t>
                </a:r>
                <a:r>
                  <a:rPr lang="en-GB" dirty="0" smtClean="0">
                    <a:latin typeface="Cambria Math" panose="02040503050406030204" pitchFamily="18" charset="0"/>
                  </a:rPr>
                  <a:t> filter depth</a:t>
                </a: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GB" dirty="0"/>
                  <a:t> – input width,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GB" dirty="0"/>
                  <a:t> – output width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GB" dirty="0"/>
                  <a:t> – input height,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GB" dirty="0"/>
                  <a:t> – input height</a:t>
                </a:r>
              </a:p>
              <a:p>
                <a:pPr marL="0" indent="0">
                  <a:buNone/>
                </a:pPr>
                <a:r>
                  <a:rPr lang="en-GB" dirty="0"/>
                  <a:t>F – filter size</a:t>
                </a:r>
              </a:p>
              <a:p>
                <a:pPr marL="0" indent="0">
                  <a:buNone/>
                </a:pPr>
                <a:r>
                  <a:rPr lang="en-GB" dirty="0"/>
                  <a:t>P – padding</a:t>
                </a:r>
              </a:p>
              <a:p>
                <a:pPr marL="0" indent="0">
                  <a:buNone/>
                </a:pPr>
                <a:r>
                  <a:rPr lang="en-GB" dirty="0"/>
                  <a:t>S - stride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04C98CD-FD61-4AF9-AF0B-C728C142C5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CB60FB69-ECBC-48E6-BDF8-DF14F9AA9869}"/>
                  </a:ext>
                </a:extLst>
              </p:cNvPr>
              <p:cNvSpPr txBox="1"/>
              <p:nvPr/>
            </p:nvSpPr>
            <p:spPr>
              <a:xfrm>
                <a:off x="7199902" y="3540206"/>
                <a:ext cx="4148700" cy="9253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GB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B60FB69-ECBC-48E6-BDF8-DF14F9AA9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902" y="3540206"/>
                <a:ext cx="4148700" cy="9253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41846ABE-8F50-41F6-B0FA-6AAC5F61A511}"/>
                  </a:ext>
                </a:extLst>
              </p:cNvPr>
              <p:cNvSpPr txBox="1"/>
              <p:nvPr/>
            </p:nvSpPr>
            <p:spPr>
              <a:xfrm>
                <a:off x="7227152" y="5088809"/>
                <a:ext cx="4060535" cy="9253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GB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1846ABE-8F50-41F6-B0FA-6AAC5F61A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152" y="5088809"/>
                <a:ext cx="4060535" cy="92538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35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79" y="324602"/>
            <a:ext cx="8677275" cy="635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32231" y="2245896"/>
            <a:ext cx="267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Padding: “same” or “valid”</a:t>
            </a:r>
          </a:p>
        </p:txBody>
      </p:sp>
    </p:spTree>
    <p:extLst>
      <p:ext uri="{BB962C8B-B14F-4D97-AF65-F5344CB8AC3E}">
        <p14:creationId xmlns:p14="http://schemas.microsoft.com/office/powerpoint/2010/main" val="351824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Pooling layers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6611"/>
            <a:ext cx="10515600" cy="4420352"/>
          </a:xfrm>
        </p:spPr>
        <p:txBody>
          <a:bodyPr>
            <a:normAutofit/>
          </a:bodyPr>
          <a:lstStyle/>
          <a:p>
            <a:r>
              <a:rPr lang="en-GB" dirty="0" smtClean="0"/>
              <a:t>Operate </a:t>
            </a:r>
            <a:r>
              <a:rPr lang="en-GB" b="1" dirty="0" smtClean="0"/>
              <a:t>independently </a:t>
            </a:r>
            <a:r>
              <a:rPr lang="en-GB" dirty="0" smtClean="0"/>
              <a:t>over each  channel in the input</a:t>
            </a:r>
          </a:p>
          <a:p>
            <a:r>
              <a:rPr lang="en-GB" dirty="0" smtClean="0"/>
              <a:t>Reduces the input size, creating smaller (and more manageable) representations</a:t>
            </a:r>
          </a:p>
          <a:p>
            <a:r>
              <a:rPr lang="en-GB" dirty="0" smtClean="0"/>
              <a:t>Common pooling layers:</a:t>
            </a:r>
          </a:p>
          <a:p>
            <a:pPr lvl="1"/>
            <a:r>
              <a:rPr lang="en-GB" dirty="0" smtClean="0"/>
              <a:t>max pooling: takes the maximum value within each “patch” in the feature map</a:t>
            </a:r>
          </a:p>
          <a:p>
            <a:pPr lvl="1"/>
            <a:r>
              <a:rPr lang="en-GB" dirty="0" smtClean="0"/>
              <a:t>average pooling: </a:t>
            </a:r>
            <a:r>
              <a:rPr lang="en-GB" dirty="0"/>
              <a:t>takes the </a:t>
            </a:r>
            <a:r>
              <a:rPr lang="en-GB" dirty="0" smtClean="0"/>
              <a:t>average value of each </a:t>
            </a:r>
            <a:r>
              <a:rPr lang="en-GB" dirty="0"/>
              <a:t>“patch” in the feature </a:t>
            </a:r>
            <a:r>
              <a:rPr lang="en-GB" dirty="0" smtClean="0"/>
              <a:t>map</a:t>
            </a:r>
          </a:p>
          <a:p>
            <a:r>
              <a:rPr lang="en-GB" dirty="0" smtClean="0"/>
              <a:t>It </a:t>
            </a:r>
            <a:r>
              <a:rPr lang="en-GB" b="1" dirty="0" smtClean="0"/>
              <a:t>does not contain </a:t>
            </a:r>
            <a:r>
              <a:rPr lang="en-GB" dirty="0" smtClean="0"/>
              <a:t>any </a:t>
            </a:r>
            <a:r>
              <a:rPr lang="en-GB" b="1" dirty="0" smtClean="0"/>
              <a:t>learnable weights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8967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Pooling layers</a:t>
            </a:r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2914148" y="5160100"/>
            <a:ext cx="5604853" cy="1381125"/>
            <a:chOff x="2665496" y="4262438"/>
            <a:chExt cx="5604853" cy="13811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5496" y="4262438"/>
              <a:ext cx="1390650" cy="1381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4382" y="4607400"/>
              <a:ext cx="695967" cy="69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4604084" y="4953000"/>
              <a:ext cx="25186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701968" y="5160100"/>
              <a:ext cx="2420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Pooling – reduces spatial dimension</a:t>
              </a:r>
              <a:endParaRPr lang="en-GB" sz="1200" dirty="0"/>
            </a:p>
          </p:txBody>
        </p:sp>
      </p:grpSp>
      <p:sp>
        <p:nvSpPr>
          <p:cNvPr id="9" name="Cube 8"/>
          <p:cNvSpPr/>
          <p:nvPr/>
        </p:nvSpPr>
        <p:spPr>
          <a:xfrm>
            <a:off x="2399926" y="2430379"/>
            <a:ext cx="2550694" cy="1804737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ube 12"/>
          <p:cNvSpPr/>
          <p:nvPr/>
        </p:nvSpPr>
        <p:spPr>
          <a:xfrm>
            <a:off x="7823034" y="2699082"/>
            <a:ext cx="1780673" cy="1267329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ube 13"/>
          <p:cNvSpPr/>
          <p:nvPr/>
        </p:nvSpPr>
        <p:spPr>
          <a:xfrm>
            <a:off x="2719135" y="2430379"/>
            <a:ext cx="617622" cy="1804737"/>
          </a:xfrm>
          <a:prstGeom prst="cube">
            <a:avLst>
              <a:gd name="adj" fmla="val 74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110053" y="3277350"/>
            <a:ext cx="25186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00048" y="3484450"/>
            <a:ext cx="2863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Operates independently over each channel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89258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Classifier evaluation 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231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Pooling layers </a:t>
            </a:r>
            <a:br>
              <a:rPr lang="en-GB" dirty="0" smtClean="0"/>
            </a:br>
            <a:r>
              <a:rPr lang="en-GB" sz="2800" dirty="0" smtClean="0"/>
              <a:t>Examples</a:t>
            </a: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66" y="2584785"/>
            <a:ext cx="3276000" cy="252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134" y="1423736"/>
            <a:ext cx="1188720" cy="914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55131" y="2400119"/>
            <a:ext cx="134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Max pooling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134" y="3212432"/>
            <a:ext cx="1188720" cy="914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21366" y="4212877"/>
            <a:ext cx="127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Avg</a:t>
            </a:r>
            <a:r>
              <a:rPr lang="en-GB" dirty="0" smtClean="0"/>
              <a:t> pooling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077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16" y="292936"/>
            <a:ext cx="10515600" cy="1325563"/>
          </a:xfrm>
        </p:spPr>
        <p:txBody>
          <a:bodyPr/>
          <a:lstStyle/>
          <a:p>
            <a:r>
              <a:rPr lang="en-GB" dirty="0" smtClean="0"/>
              <a:t>Pooling layers</a:t>
            </a:r>
            <a:br>
              <a:rPr lang="en-GB" dirty="0" smtClean="0"/>
            </a:br>
            <a:r>
              <a:rPr lang="en-GB" sz="2800" dirty="0" smtClean="0"/>
              <a:t>Example: max pooling layer, F 2, stride 1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903954"/>
              </p:ext>
            </p:extLst>
          </p:nvPr>
        </p:nvGraphicFramePr>
        <p:xfrm>
          <a:off x="958516" y="2099180"/>
          <a:ext cx="2880000" cy="288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0" dirty="0" smtClean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0" dirty="0" smtClean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GB" sz="1600" b="0" dirty="0" smtClean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0" dirty="0" smtClean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0" dirty="0" smtClean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GB" sz="1600" b="0" dirty="0" smtClean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GB" sz="1600" b="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0" dirty="0" smtClean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0" dirty="0" smtClean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GB" sz="1600" b="0" dirty="0" smtClean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GB" sz="1600" b="0" dirty="0" smtClean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GB" sz="1600" b="0" dirty="0" smtClean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613"/>
              </p:ext>
            </p:extLst>
          </p:nvPr>
        </p:nvGraphicFramePr>
        <p:xfrm>
          <a:off x="7014410" y="2491372"/>
          <a:ext cx="2160000" cy="216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0" dirty="0" smtClean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0" dirty="0" smtClean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GB" sz="1600" b="0" dirty="0" smtClean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0" dirty="0" smtClean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0" dirty="0" smtClean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GB" sz="1600" b="0" dirty="0" smtClean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0" dirty="0" smtClean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73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smtClean="0"/>
              <a:t>Pooling layers</a:t>
            </a:r>
            <a:br>
              <a:rPr lang="en-GB" dirty="0" smtClean="0"/>
            </a:br>
            <a:r>
              <a:rPr lang="en-GB" sz="2800" dirty="0" smtClean="0"/>
              <a:t>Example: max pooling layer, F 2, stride 2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085274"/>
              </p:ext>
            </p:extLst>
          </p:nvPr>
        </p:nvGraphicFramePr>
        <p:xfrm>
          <a:off x="838200" y="2211475"/>
          <a:ext cx="2880000" cy="288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0" dirty="0" smtClean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0" dirty="0" smtClean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GB" sz="1600" b="0" dirty="0" smtClean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0" dirty="0" smtClean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0" dirty="0" smtClean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GB" sz="1600" b="0" dirty="0" smtClean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GB" sz="1600" b="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0" dirty="0" smtClean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0" dirty="0" smtClean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GB" sz="1600" b="0" dirty="0" smtClean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GB" sz="1600" b="0" dirty="0" smtClean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GB" sz="1600" b="0" dirty="0" smtClean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737897"/>
              </p:ext>
            </p:extLst>
          </p:nvPr>
        </p:nvGraphicFramePr>
        <p:xfrm>
          <a:off x="7102641" y="2876383"/>
          <a:ext cx="1440000" cy="144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GB" sz="1600" b="0" dirty="0" smtClean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0" dirty="0" smtClean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12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Pooling layer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5874"/>
            <a:ext cx="10515600" cy="4701089"/>
          </a:xfrm>
        </p:spPr>
        <p:txBody>
          <a:bodyPr/>
          <a:lstStyle/>
          <a:p>
            <a:r>
              <a:rPr lang="en-GB" dirty="0" smtClean="0"/>
              <a:t>Parameters</a:t>
            </a:r>
          </a:p>
          <a:p>
            <a:pPr lvl="1"/>
            <a:r>
              <a:rPr lang="en-GB" dirty="0" smtClean="0"/>
              <a:t>Filter size (spatial extent): F</a:t>
            </a:r>
          </a:p>
          <a:p>
            <a:pPr lvl="1"/>
            <a:r>
              <a:rPr lang="en-GB" dirty="0" smtClean="0"/>
              <a:t>Stride: S</a:t>
            </a:r>
          </a:p>
          <a:p>
            <a:r>
              <a:rPr lang="en-GB" dirty="0" smtClean="0"/>
              <a:t>Input: W</a:t>
            </a:r>
            <a:r>
              <a:rPr lang="en-GB" baseline="-25000" dirty="0" smtClean="0"/>
              <a:t>I </a:t>
            </a:r>
            <a:r>
              <a:rPr lang="en-GB" dirty="0" smtClean="0"/>
              <a:t>× H</a:t>
            </a:r>
            <a:r>
              <a:rPr lang="en-GB" baseline="-25000" dirty="0"/>
              <a:t>I</a:t>
            </a:r>
            <a:r>
              <a:rPr lang="en-GB" baseline="-25000" dirty="0" smtClean="0"/>
              <a:t> </a:t>
            </a:r>
            <a:r>
              <a:rPr lang="en-GB" dirty="0"/>
              <a:t>× </a:t>
            </a:r>
            <a:r>
              <a:rPr lang="en-GB" dirty="0" smtClean="0"/>
              <a:t>D</a:t>
            </a:r>
            <a:endParaRPr lang="en-GB" baseline="-25000" dirty="0" smtClean="0"/>
          </a:p>
          <a:p>
            <a:r>
              <a:rPr lang="en-GB" dirty="0" smtClean="0"/>
              <a:t>Output: W</a:t>
            </a:r>
            <a:r>
              <a:rPr lang="en-GB" baseline="-25000" dirty="0" smtClean="0"/>
              <a:t>O </a:t>
            </a:r>
            <a:r>
              <a:rPr lang="en-GB" dirty="0"/>
              <a:t>× H</a:t>
            </a:r>
            <a:r>
              <a:rPr lang="en-GB" baseline="-25000" dirty="0"/>
              <a:t>i </a:t>
            </a:r>
            <a:r>
              <a:rPr lang="en-GB" dirty="0"/>
              <a:t>× </a:t>
            </a:r>
            <a:r>
              <a:rPr lang="en-GB" dirty="0" smtClean="0"/>
              <a:t>D</a:t>
            </a:r>
          </a:p>
          <a:p>
            <a:r>
              <a:rPr lang="en-GB" dirty="0" smtClean="0"/>
              <a:t>It has no learnable parameters</a:t>
            </a:r>
            <a:endParaRPr lang="en-GB" dirty="0"/>
          </a:p>
          <a:p>
            <a:endParaRPr lang="en-GB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CB60FB69-ECBC-48E6-BDF8-DF14F9AA9869}"/>
                  </a:ext>
                </a:extLst>
              </p:cNvPr>
              <p:cNvSpPr txBox="1"/>
              <p:nvPr/>
            </p:nvSpPr>
            <p:spPr>
              <a:xfrm>
                <a:off x="1529018" y="4641483"/>
                <a:ext cx="3167662" cy="922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GB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B60FB69-ECBC-48E6-BDF8-DF14F9AA9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018" y="4641483"/>
                <a:ext cx="3167662" cy="92217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41846ABE-8F50-41F6-B0FA-6AAC5F61A511}"/>
                  </a:ext>
                </a:extLst>
              </p:cNvPr>
              <p:cNvSpPr txBox="1"/>
              <p:nvPr/>
            </p:nvSpPr>
            <p:spPr>
              <a:xfrm>
                <a:off x="6481194" y="4641483"/>
                <a:ext cx="3079497" cy="922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GB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1846ABE-8F50-41F6-B0FA-6AAC5F61A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194" y="4641483"/>
                <a:ext cx="3079497" cy="92217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0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78" y="1631533"/>
            <a:ext cx="7412250" cy="4039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78779" y="2534653"/>
            <a:ext cx="189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AveragePooling2D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123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9EBB48-0962-4AE7-9B33-B2A8992C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Fully connected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C34221-F0CB-4D9C-B1D1-BB01A6F83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603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They don’t preserve spatial information</a:t>
            </a:r>
          </a:p>
          <a:p>
            <a:pPr lvl="1"/>
            <a:r>
              <a:rPr lang="en-GB" dirty="0" smtClean="0"/>
              <a:t>Linear unit followed by a linearity</a:t>
            </a:r>
          </a:p>
          <a:p>
            <a:r>
              <a:rPr lang="en-GB" dirty="0" smtClean="0"/>
              <a:t>Just in regular NN, contain several neurons that are connected to the entire input volume</a:t>
            </a:r>
          </a:p>
          <a:p>
            <a:pPr lvl="1"/>
            <a:r>
              <a:rPr lang="en-GB" dirty="0" smtClean="0"/>
              <a:t>Each neuron “sees” the entire input volume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ube 3"/>
          <p:cNvSpPr/>
          <p:nvPr/>
        </p:nvSpPr>
        <p:spPr>
          <a:xfrm>
            <a:off x="1053266" y="4726406"/>
            <a:ext cx="3101640" cy="525382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ube 4"/>
          <p:cNvSpPr/>
          <p:nvPr/>
        </p:nvSpPr>
        <p:spPr>
          <a:xfrm>
            <a:off x="7812505" y="4710366"/>
            <a:ext cx="2326106" cy="525382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7888234" y="486194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280318" y="486194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9215247" y="486194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9620781" y="486194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679381" y="4882456"/>
            <a:ext cx="20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346206" y="5402187"/>
            <a:ext cx="51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</a:t>
            </a:r>
            <a:r>
              <a:rPr lang="en-GB" baseline="-25000" dirty="0" smtClean="0"/>
              <a:t>I</a:t>
            </a:r>
            <a:endParaRPr lang="en-GB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8717679" y="5402187"/>
            <a:ext cx="51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</a:t>
            </a:r>
            <a:r>
              <a:rPr lang="en-GB" baseline="-25000" dirty="0" smtClean="0"/>
              <a:t>O</a:t>
            </a:r>
            <a:endParaRPr lang="en-GB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10432981" y="4804431"/>
            <a:ext cx="20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716379" y="4989097"/>
            <a:ext cx="26389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17958" y="4603725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f(W·X + b)</a:t>
            </a:r>
            <a:endParaRPr lang="en-GB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4610515" y="5251788"/>
            <a:ext cx="2744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GB" dirty="0" smtClean="0"/>
              <a:t> – activation function</a:t>
            </a:r>
          </a:p>
          <a:p>
            <a:r>
              <a:rPr lang="en-GB" dirty="0" smtClean="0"/>
              <a:t>W – weight matrix (D</a:t>
            </a:r>
            <a:r>
              <a:rPr lang="en-GB" baseline="-25000" dirty="0" smtClean="0"/>
              <a:t>O</a:t>
            </a:r>
            <a:r>
              <a:rPr lang="en-GB" dirty="0" smtClean="0"/>
              <a:t> </a:t>
            </a:r>
            <a:r>
              <a:rPr lang="en-GB" dirty="0"/>
              <a:t>× </a:t>
            </a:r>
            <a:r>
              <a:rPr lang="en-GB" dirty="0" smtClean="0"/>
              <a:t>D</a:t>
            </a:r>
            <a:r>
              <a:rPr lang="en-GB" baseline="-25000" dirty="0" smtClean="0"/>
              <a:t>I</a:t>
            </a:r>
            <a:r>
              <a:rPr lang="en-GB" dirty="0" smtClean="0"/>
              <a:t>)</a:t>
            </a:r>
          </a:p>
          <a:p>
            <a:r>
              <a:rPr lang="en-GB" dirty="0"/>
              <a:t>b</a:t>
            </a:r>
            <a:r>
              <a:rPr lang="en-GB" dirty="0" smtClean="0"/>
              <a:t> – bias vector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790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4905"/>
            <a:ext cx="10515600" cy="6168189"/>
          </a:xfrm>
        </p:spPr>
        <p:txBody>
          <a:bodyPr>
            <a:normAutofit/>
          </a:bodyPr>
          <a:lstStyle/>
          <a:p>
            <a:r>
              <a:rPr lang="en-GB" dirty="0" smtClean="0"/>
              <a:t>If we have an input volume of 27x27x5, what will be size of this volume if we apply a padding of 2?</a:t>
            </a:r>
          </a:p>
          <a:p>
            <a:r>
              <a:rPr lang="en-GB" dirty="0"/>
              <a:t>How many parameters (including the bias) does a convolutional layer with 10 filters of size 5x5 have</a:t>
            </a:r>
            <a:r>
              <a:rPr lang="en-GB" dirty="0" smtClean="0"/>
              <a:t>?</a:t>
            </a:r>
          </a:p>
          <a:p>
            <a:r>
              <a:rPr lang="en-GB" dirty="0" smtClean="0"/>
              <a:t>How </a:t>
            </a:r>
            <a:r>
              <a:rPr lang="en-GB" dirty="0"/>
              <a:t>many parameters (including the bias) does a convolutional layer with 10 filters of size 5x5 </a:t>
            </a:r>
            <a:r>
              <a:rPr lang="en-GB" dirty="0" smtClean="0"/>
              <a:t>have if the input size is 32x32x3? What if we use a stride of 2?</a:t>
            </a:r>
          </a:p>
          <a:p>
            <a:r>
              <a:rPr lang="en-GB" dirty="0" smtClean="0"/>
              <a:t>Given</a:t>
            </a:r>
            <a:r>
              <a:rPr lang="en-GB" dirty="0"/>
              <a:t> an input volume that is </a:t>
            </a:r>
            <a:r>
              <a:rPr lang="en-GB" dirty="0" smtClean="0"/>
              <a:t>63x63x16 that is convolved with </a:t>
            </a:r>
            <a:r>
              <a:rPr lang="en-GB" dirty="0"/>
              <a:t>32 filters that are each 7x7, using a stride of 2 and no padding. What is the output volume</a:t>
            </a:r>
            <a:r>
              <a:rPr lang="en-GB" dirty="0" smtClean="0"/>
              <a:t>?</a:t>
            </a:r>
          </a:p>
          <a:p>
            <a:r>
              <a:rPr lang="en-GB" dirty="0" smtClean="0"/>
              <a:t>Given a RGB image of size 300x300, </a:t>
            </a:r>
            <a:r>
              <a:rPr lang="en-GB" dirty="0"/>
              <a:t>and </a:t>
            </a:r>
            <a:r>
              <a:rPr lang="en-GB" dirty="0" smtClean="0"/>
              <a:t>you use a classical neural network with the</a:t>
            </a:r>
            <a:r>
              <a:rPr lang="en-GB" dirty="0"/>
              <a:t> first hidden layer </a:t>
            </a:r>
            <a:r>
              <a:rPr lang="en-GB" dirty="0" smtClean="0"/>
              <a:t>of 100 neurons (each one fully connected to the input). How </a:t>
            </a:r>
            <a:r>
              <a:rPr lang="en-GB" dirty="0"/>
              <a:t>many parameters does this hidden layer </a:t>
            </a:r>
            <a:r>
              <a:rPr lang="en-GB" dirty="0" smtClean="0"/>
              <a:t>have?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41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56" y="1052261"/>
            <a:ext cx="866775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16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Typical neural network architecture</a:t>
            </a:r>
            <a:endParaRPr lang="en-GB" dirty="0"/>
          </a:p>
        </p:txBody>
      </p:sp>
      <p:pic>
        <p:nvPicPr>
          <p:cNvPr id="2050" name="Picture 2" descr="Understanding of Convolutional Neural Network (CNN) — Deep Learning | by  Prabhu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10" y="2153316"/>
            <a:ext cx="10615028" cy="358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3979" y="6339426"/>
            <a:ext cx="7314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Image source: </a:t>
            </a:r>
            <a:r>
              <a:rPr lang="en-GB" sz="1000" dirty="0">
                <a:hlinkClick r:id="rId3"/>
              </a:rPr>
              <a:t>https://medium.com/@</a:t>
            </a:r>
            <a:r>
              <a:rPr lang="en-GB" sz="1000" dirty="0" smtClean="0">
                <a:hlinkClick r:id="rId3"/>
              </a:rPr>
              <a:t>RaghavPrabhu/understanding-of-convolutional-neural-network-cnn-deep-learning-99760835f148</a:t>
            </a:r>
            <a:r>
              <a:rPr lang="en-GB" sz="1000" dirty="0" smtClean="0"/>
              <a:t> 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8965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Typical neural network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Several CONV, POOL and FC layers stacked together</a:t>
            </a:r>
          </a:p>
          <a:p>
            <a:pPr lvl="1"/>
            <a:r>
              <a:rPr lang="en-GB" dirty="0" smtClean="0"/>
              <a:t>[CONV-</a:t>
            </a:r>
            <a:r>
              <a:rPr lang="en-GB" dirty="0" err="1" smtClean="0"/>
              <a:t>ReLU</a:t>
            </a:r>
            <a:r>
              <a:rPr lang="en-GB" dirty="0" smtClean="0"/>
              <a:t>-POOL]*N – [FC]*K – </a:t>
            </a:r>
            <a:r>
              <a:rPr lang="en-GB" dirty="0" err="1" smtClean="0"/>
              <a:t>softmax</a:t>
            </a:r>
            <a:endParaRPr lang="en-GB" dirty="0" smtClean="0"/>
          </a:p>
          <a:p>
            <a:pPr lvl="1"/>
            <a:r>
              <a:rPr lang="en-GB" dirty="0" smtClean="0"/>
              <a:t>Recent neural networks change this paradigm</a:t>
            </a:r>
          </a:p>
          <a:p>
            <a:r>
              <a:rPr lang="en-GB" dirty="0" smtClean="0"/>
              <a:t>The trend is to reduce the filter sizes and to increase the depth of the networks</a:t>
            </a:r>
          </a:p>
          <a:p>
            <a:r>
              <a:rPr lang="en-GB" dirty="0" smtClean="0"/>
              <a:t>Another trend is to avoid using POOL and FC layers, and use only CONV layers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248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FE362B-222F-410F-963F-2482D6B1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Train, dev and test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D45474-6584-420C-893C-F206D4462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Training set</a:t>
            </a:r>
          </a:p>
          <a:p>
            <a:pPr lvl="1"/>
            <a:r>
              <a:rPr lang="en-GB" dirty="0" smtClean="0"/>
              <a:t>Used to train the model, determines what the network learns</a:t>
            </a:r>
          </a:p>
          <a:p>
            <a:r>
              <a:rPr lang="en-GB" dirty="0" smtClean="0"/>
              <a:t>Development (</a:t>
            </a:r>
            <a:r>
              <a:rPr lang="en-GB" i="1" dirty="0" err="1" smtClean="0"/>
              <a:t>dev</a:t>
            </a:r>
            <a:r>
              <a:rPr lang="en-GB" dirty="0" smtClean="0"/>
              <a:t>)  set or validation set</a:t>
            </a:r>
          </a:p>
          <a:p>
            <a:pPr lvl="1"/>
            <a:r>
              <a:rPr lang="en-GB" dirty="0" smtClean="0"/>
              <a:t>Used to evaluate the performance of your models and determine which ones work best</a:t>
            </a:r>
          </a:p>
          <a:p>
            <a:r>
              <a:rPr lang="en-GB" dirty="0" smtClean="0"/>
              <a:t>Test set</a:t>
            </a:r>
          </a:p>
          <a:p>
            <a:pPr lvl="1"/>
            <a:r>
              <a:rPr lang="en-GB" dirty="0" smtClean="0"/>
              <a:t>Used to get an unbiased estimate of the final performance of the model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Sometimes is might be ok to not have a test set (only train and </a:t>
            </a:r>
            <a:r>
              <a:rPr lang="en-GB" dirty="0" err="1" smtClean="0"/>
              <a:t>dev</a:t>
            </a:r>
            <a:r>
              <a:rPr lang="en-GB" dirty="0" smtClean="0"/>
              <a:t> sets)</a:t>
            </a:r>
          </a:p>
        </p:txBody>
      </p:sp>
    </p:spTree>
    <p:extLst>
      <p:ext uri="{BB962C8B-B14F-4D97-AF65-F5344CB8AC3E}">
        <p14:creationId xmlns:p14="http://schemas.microsoft.com/office/powerpoint/2010/main" val="65858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37" y="0"/>
            <a:ext cx="10515600" cy="1325563"/>
          </a:xfrm>
        </p:spPr>
        <p:txBody>
          <a:bodyPr/>
          <a:lstStyle/>
          <a:p>
            <a:r>
              <a:rPr lang="en-GB" dirty="0" err="1" smtClean="0"/>
              <a:t>Alexnet</a:t>
            </a:r>
            <a:r>
              <a:rPr lang="en-GB" dirty="0" smtClean="0"/>
              <a:t> example</a:t>
            </a:r>
            <a:endParaRPr lang="en-GB" dirty="0"/>
          </a:p>
        </p:txBody>
      </p:sp>
      <p:pic>
        <p:nvPicPr>
          <p:cNvPr id="3076" name="Picture 4" descr="Difference between AlexNet, VGGNet, ResNet, and Inception | by Aqeel Anwar  | Towards Data Scien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07" y="3956552"/>
            <a:ext cx="5905648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4: An illustration of the architecture of AlexNet deep convolutional... | 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080" y="1114759"/>
            <a:ext cx="80962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47285" y="4339389"/>
            <a:ext cx="4050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“</a:t>
            </a:r>
            <a:r>
              <a:rPr lang="en-GB" dirty="0" err="1" smtClean="0"/>
              <a:t>AlexNet</a:t>
            </a:r>
            <a:r>
              <a:rPr lang="en-GB" dirty="0" smtClean="0"/>
              <a:t> </a:t>
            </a:r>
            <a:r>
              <a:rPr lang="en-GB" dirty="0"/>
              <a:t>input starts with 227 by 227 by 3 images. And if you read the paper, the paper refers to 224 by 224 by 3 images. But if you look at the numbers, I think that the numbers make sense only of actually 227 by 227</a:t>
            </a:r>
            <a:r>
              <a:rPr lang="en-GB" dirty="0" smtClean="0"/>
              <a:t>.”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178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Playground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411" y="28924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cs.stanford.edu/people/karpathy/convnetjs/demo/mnist.html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186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from multiple 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Transfer learning</a:t>
            </a:r>
          </a:p>
          <a:p>
            <a:pPr lvl="1"/>
            <a:r>
              <a:rPr lang="en-GB" dirty="0" smtClean="0"/>
              <a:t>Task A and task B have the same input</a:t>
            </a:r>
          </a:p>
          <a:p>
            <a:pPr lvl="1"/>
            <a:r>
              <a:rPr lang="en-GB" dirty="0" smtClean="0"/>
              <a:t>More data for task A than for task B</a:t>
            </a:r>
          </a:p>
          <a:p>
            <a:pPr lvl="1"/>
            <a:r>
              <a:rPr lang="en-GB" dirty="0" smtClean="0"/>
              <a:t>Low level features from task A could be helpful for learning task B</a:t>
            </a:r>
          </a:p>
          <a:p>
            <a:r>
              <a:rPr lang="en-GB" dirty="0" smtClean="0"/>
              <a:t>Multi task learning</a:t>
            </a:r>
          </a:p>
          <a:p>
            <a:pPr lvl="1"/>
            <a:r>
              <a:rPr lang="en-GB" dirty="0" smtClean="0"/>
              <a:t>Training on a set of tasks that could benefit from having shared low level features</a:t>
            </a:r>
          </a:p>
          <a:p>
            <a:pPr lvl="1"/>
            <a:r>
              <a:rPr lang="en-GB" dirty="0" smtClean="0"/>
              <a:t>Amount of data for each task is quite similar. Can train a big enough network to do well on all the tasks.</a:t>
            </a:r>
          </a:p>
        </p:txBody>
      </p:sp>
    </p:spTree>
    <p:extLst>
      <p:ext uri="{BB962C8B-B14F-4D97-AF65-F5344CB8AC3E}">
        <p14:creationId xmlns:p14="http://schemas.microsoft.com/office/powerpoint/2010/main" val="231548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05593"/>
            <a:ext cx="10972800" cy="1143000"/>
          </a:xfrm>
        </p:spPr>
        <p:txBody>
          <a:bodyPr/>
          <a:lstStyle/>
          <a:p>
            <a:r>
              <a:rPr lang="en-GB" dirty="0"/>
              <a:t>End to end deep learning</a:t>
            </a:r>
          </a:p>
        </p:txBody>
      </p:sp>
      <p:pic>
        <p:nvPicPr>
          <p:cNvPr id="1026" name="Picture 2" descr="What does end to end mean in deep learning methods? - Quo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75" y="2464304"/>
            <a:ext cx="5938165" cy="269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82214" y="1225690"/>
            <a:ext cx="50853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Advantages: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3000" dirty="0" smtClean="0"/>
              <a:t>Lets the data speak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3000" dirty="0" smtClean="0"/>
              <a:t>No handcrafted features 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3000" dirty="0"/>
          </a:p>
          <a:p>
            <a:r>
              <a:rPr lang="en-GB" sz="3000" dirty="0" smtClean="0"/>
              <a:t>Disadvantages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GB" sz="3000" dirty="0" smtClean="0"/>
              <a:t>Needs huge amount of data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GB" sz="3000" dirty="0" smtClean="0"/>
              <a:t>Excludes potentially useful hand-designed components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888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98459D60-F314-4F78-9B29-A6F01645C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pre-processing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6B9BE9E4-FE08-44A5-8D5D-E2258DA850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43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E76DF3-9935-4C6E-9F64-E8B24709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Importance of feature scaling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FC88322D-76B9-43EB-B115-16AE71736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8801"/>
            <a:ext cx="8839200" cy="434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72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Mean subtraction, scaling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09465503-B95E-4BC0-BB21-AE62114ED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08" y="1660734"/>
            <a:ext cx="12052193" cy="3734318"/>
          </a:xfr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57E4A8D-774F-451C-B8B2-A18F3E5B44AD}"/>
              </a:ext>
            </a:extLst>
          </p:cNvPr>
          <p:cNvSpPr txBox="1"/>
          <p:nvPr/>
        </p:nvSpPr>
        <p:spPr>
          <a:xfrm>
            <a:off x="4572000" y="5366911"/>
            <a:ext cx="30480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 -=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np.mean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(X, axis=0)</a:t>
            </a:r>
            <a:endParaRPr lang="en-GB"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A8EB08B-807B-4025-B3E0-BD3E9BB95A21}"/>
              </a:ext>
            </a:extLst>
          </p:cNvPr>
          <p:cNvSpPr txBox="1"/>
          <p:nvPr/>
        </p:nvSpPr>
        <p:spPr>
          <a:xfrm>
            <a:off x="3048000" y="5366911"/>
            <a:ext cx="4064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7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40DF235-70C7-44C0-A54F-E3F5C9539BBE}"/>
              </a:ext>
            </a:extLst>
          </p:cNvPr>
          <p:cNvSpPr txBox="1"/>
          <p:nvPr/>
        </p:nvSpPr>
        <p:spPr>
          <a:xfrm>
            <a:off x="8180120" y="5359215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 /=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np.std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(X, axis=0)</a:t>
            </a: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56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AFBE82-3E43-486C-BBB8-A663867F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Pre-processing for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8E3246-4C09-4153-97C3-7B258F82B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Zero </a:t>
            </a:r>
            <a:r>
              <a:rPr lang="en-GB" dirty="0" err="1"/>
              <a:t>center</a:t>
            </a:r>
            <a:r>
              <a:rPr lang="en-GB" dirty="0"/>
              <a:t>: subtract the mean across every individual feature in the data</a:t>
            </a:r>
          </a:p>
          <a:p>
            <a:pPr lvl="1"/>
            <a:r>
              <a:rPr lang="en-GB" dirty="0"/>
              <a:t>Mean image</a:t>
            </a:r>
          </a:p>
          <a:p>
            <a:pPr lvl="1"/>
            <a:r>
              <a:rPr lang="en-GB" dirty="0"/>
              <a:t>Mean across each channel</a:t>
            </a:r>
          </a:p>
          <a:p>
            <a:r>
              <a:rPr lang="en-GB" dirty="0"/>
              <a:t>Optional: normalize the data such that dimensions are approximately the same scale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https://github.com/keras-team/keras-applications/blob/master/keras_applications/imagenet_utils.py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93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to split your data into train/</a:t>
            </a:r>
            <a:r>
              <a:rPr lang="en-GB" dirty="0" err="1" smtClean="0"/>
              <a:t>dev</a:t>
            </a:r>
            <a:r>
              <a:rPr lang="en-GB" dirty="0" smtClean="0"/>
              <a:t>/test set?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7"/>
            <a:ext cx="10515600" cy="3115343"/>
          </a:xfrm>
        </p:spPr>
        <p:txBody>
          <a:bodyPr/>
          <a:lstStyle/>
          <a:p>
            <a:r>
              <a:rPr lang="en-GB" dirty="0" smtClean="0"/>
              <a:t>Before deep learning, when available data was relatively limited (e.g. 10000 images)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1379054" y="3136230"/>
            <a:ext cx="7320884" cy="425116"/>
            <a:chOff x="1347537" y="2983831"/>
            <a:chExt cx="7200000" cy="425116"/>
          </a:xfrm>
        </p:grpSpPr>
        <p:sp>
          <p:nvSpPr>
            <p:cNvPr id="8" name="Rectangle 7"/>
            <p:cNvSpPr/>
            <p:nvPr/>
          </p:nvSpPr>
          <p:spPr>
            <a:xfrm>
              <a:off x="1347537" y="2983832"/>
              <a:ext cx="5254371" cy="425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  <a:r>
                <a:rPr lang="en-GB" dirty="0" smtClean="0"/>
                <a:t>0 % train</a:t>
              </a:r>
              <a:endParaRPr lang="en-GB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601908" y="2983831"/>
              <a:ext cx="1945629" cy="42511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  <a:r>
                <a:rPr lang="en-GB" dirty="0" smtClean="0"/>
                <a:t>0 % </a:t>
              </a:r>
              <a:r>
                <a:rPr lang="en-GB" dirty="0" err="1" smtClean="0"/>
                <a:t>dev</a:t>
              </a:r>
              <a:endParaRPr lang="en-GB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79054" y="3944355"/>
            <a:ext cx="7320884" cy="425115"/>
            <a:chOff x="1202591" y="3888206"/>
            <a:chExt cx="7320884" cy="425115"/>
          </a:xfrm>
        </p:grpSpPr>
        <p:sp>
          <p:nvSpPr>
            <p:cNvPr id="4" name="Rectangle 3"/>
            <p:cNvSpPr/>
            <p:nvPr/>
          </p:nvSpPr>
          <p:spPr>
            <a:xfrm>
              <a:off x="1202591" y="3888206"/>
              <a:ext cx="4440884" cy="425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60 % train</a:t>
              </a:r>
              <a:endParaRPr lang="en-GB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643475" y="3888206"/>
              <a:ext cx="1440000" cy="42511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20% </a:t>
              </a:r>
              <a:r>
                <a:rPr lang="en-GB" dirty="0" smtClean="0"/>
                <a:t>test</a:t>
              </a:r>
              <a:endParaRPr lang="en-GB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83475" y="3888206"/>
              <a:ext cx="1440000" cy="42511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20% </a:t>
              </a:r>
              <a:r>
                <a:rPr lang="en-GB" dirty="0" err="1" smtClean="0"/>
                <a:t>dev</a:t>
              </a:r>
              <a:endParaRPr lang="en-GB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248273" y="3164121"/>
            <a:ext cx="211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7000 train, 3000 </a:t>
            </a:r>
            <a:r>
              <a:rPr lang="en-GB" dirty="0" err="1" smtClean="0"/>
              <a:t>dev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9327301" y="3923393"/>
            <a:ext cx="2155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6</a:t>
            </a:r>
            <a:r>
              <a:rPr lang="en-GB" dirty="0" smtClean="0"/>
              <a:t>000 train, 2000 </a:t>
            </a:r>
            <a:r>
              <a:rPr lang="en-GB" dirty="0" err="1" smtClean="0"/>
              <a:t>dev</a:t>
            </a:r>
            <a:r>
              <a:rPr lang="en-GB" dirty="0" smtClean="0"/>
              <a:t>,</a:t>
            </a:r>
          </a:p>
          <a:p>
            <a:pPr algn="ctr"/>
            <a:r>
              <a:rPr lang="en-GB" dirty="0" smtClean="0"/>
              <a:t>2000 test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632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K-fold validation</a:t>
            </a:r>
            <a:endParaRPr lang="en-GB" dirty="0"/>
          </a:p>
        </p:txBody>
      </p:sp>
      <p:pic>
        <p:nvPicPr>
          <p:cNvPr id="2050" name="Picture 2" descr="K-Fold Cross Validation - Python Example - Data Analy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323" y="1981199"/>
            <a:ext cx="7990911" cy="431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69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Stratified k-fold validation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568" y="1410201"/>
            <a:ext cx="7670800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94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to split your data into train/</a:t>
            </a:r>
            <a:r>
              <a:rPr lang="en-GB" dirty="0" err="1"/>
              <a:t>dev</a:t>
            </a:r>
            <a:r>
              <a:rPr lang="en-GB" dirty="0"/>
              <a:t>/test set?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Large scale datasets</a:t>
            </a:r>
          </a:p>
          <a:p>
            <a:pPr lvl="1"/>
            <a:r>
              <a:rPr lang="en-GB" dirty="0" err="1" smtClean="0"/>
              <a:t>ImageNet</a:t>
            </a:r>
            <a:r>
              <a:rPr lang="en-GB" dirty="0" smtClean="0"/>
              <a:t> &gt; </a:t>
            </a:r>
            <a:r>
              <a:rPr lang="en-GB" dirty="0"/>
              <a:t>14 </a:t>
            </a:r>
            <a:r>
              <a:rPr lang="en-GB" dirty="0" smtClean="0"/>
              <a:t>million images </a:t>
            </a:r>
          </a:p>
          <a:p>
            <a:pPr lvl="1"/>
            <a:r>
              <a:rPr lang="en-GB" dirty="0" err="1" smtClean="0"/>
              <a:t>VGGFace</a:t>
            </a:r>
            <a:r>
              <a:rPr lang="en-GB" dirty="0" smtClean="0"/>
              <a:t> 2 &gt; 3.3 million </a:t>
            </a:r>
            <a:r>
              <a:rPr lang="en-GB" dirty="0" smtClean="0"/>
              <a:t>images</a:t>
            </a:r>
          </a:p>
          <a:p>
            <a:pPr lvl="1"/>
            <a:r>
              <a:rPr lang="en-GB" dirty="0" smtClean="0"/>
              <a:t>JFT &gt; 300 million images</a:t>
            </a: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E.g. 1 million images</a:t>
            </a:r>
          </a:p>
          <a:p>
            <a:pPr lvl="1"/>
            <a:r>
              <a:rPr lang="en-GB" dirty="0" smtClean="0"/>
              <a:t>980000 train set, 10000 </a:t>
            </a:r>
            <a:r>
              <a:rPr lang="en-GB" dirty="0" err="1" smtClean="0"/>
              <a:t>dev</a:t>
            </a:r>
            <a:r>
              <a:rPr lang="en-GB" dirty="0" smtClean="0"/>
              <a:t> set, 10000 test set -&gt; 98% train, 1% </a:t>
            </a:r>
            <a:r>
              <a:rPr lang="en-GB" dirty="0" err="1" smtClean="0"/>
              <a:t>dev</a:t>
            </a:r>
            <a:r>
              <a:rPr lang="en-GB" dirty="0" smtClean="0"/>
              <a:t>, 1% test</a:t>
            </a:r>
          </a:p>
          <a:p>
            <a:r>
              <a:rPr lang="en-GB" dirty="0"/>
              <a:t>E.g. </a:t>
            </a:r>
            <a:r>
              <a:rPr lang="en-GB" dirty="0" smtClean="0"/>
              <a:t>4 </a:t>
            </a:r>
            <a:r>
              <a:rPr lang="en-GB" dirty="0"/>
              <a:t>million images</a:t>
            </a:r>
          </a:p>
          <a:p>
            <a:pPr lvl="1"/>
            <a:r>
              <a:rPr lang="en-GB" dirty="0" smtClean="0"/>
              <a:t>3980000 train set, 10000 </a:t>
            </a:r>
            <a:r>
              <a:rPr lang="en-GB" dirty="0" err="1" smtClean="0"/>
              <a:t>dev</a:t>
            </a:r>
            <a:r>
              <a:rPr lang="en-GB" dirty="0" smtClean="0"/>
              <a:t> set, 10000 test set -&gt; 99.5% train, 0.25% </a:t>
            </a:r>
            <a:r>
              <a:rPr lang="en-GB" dirty="0" err="1" smtClean="0"/>
              <a:t>dev</a:t>
            </a:r>
            <a:r>
              <a:rPr lang="en-GB" dirty="0" smtClean="0"/>
              <a:t>, 0.25% test</a:t>
            </a:r>
          </a:p>
        </p:txBody>
      </p:sp>
    </p:spTree>
    <p:extLst>
      <p:ext uri="{BB962C8B-B14F-4D97-AF65-F5344CB8AC3E}">
        <p14:creationId xmlns:p14="http://schemas.microsoft.com/office/powerpoint/2010/main" val="265448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Convolutional neural networks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85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499D364B5CBC4F8CB61B7C9DD82C50" ma:contentTypeVersion="2" ma:contentTypeDescription="Create a new document." ma:contentTypeScope="" ma:versionID="82f5f4d919f5199148ba6f3e9acc9f09">
  <xsd:schema xmlns:xsd="http://www.w3.org/2001/XMLSchema" xmlns:xs="http://www.w3.org/2001/XMLSchema" xmlns:p="http://schemas.microsoft.com/office/2006/metadata/properties" xmlns:ns2="003519e6-1151-47e3-af62-b6c7058ddb98" targetNamespace="http://schemas.microsoft.com/office/2006/metadata/properties" ma:root="true" ma:fieldsID="cbd0a4982075ec02ed8e17f4f7bf3e06" ns2:_="">
    <xsd:import namespace="003519e6-1151-47e3-af62-b6c7058ddb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3519e6-1151-47e3-af62-b6c7058ddb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525791-CAA7-4599-93EF-E79056E2C87E}"/>
</file>

<file path=customXml/itemProps2.xml><?xml version="1.0" encoding="utf-8"?>
<ds:datastoreItem xmlns:ds="http://schemas.openxmlformats.org/officeDocument/2006/customXml" ds:itemID="{D205EE3A-EDD5-4A91-A670-1A1FACB7B6F6}"/>
</file>

<file path=customXml/itemProps3.xml><?xml version="1.0" encoding="utf-8"?>
<ds:datastoreItem xmlns:ds="http://schemas.openxmlformats.org/officeDocument/2006/customXml" ds:itemID="{A15922C2-B932-4D1B-8EE8-FCC0CE3D9076}"/>
</file>

<file path=docProps/app.xml><?xml version="1.0" encoding="utf-8"?>
<Properties xmlns="http://schemas.openxmlformats.org/officeDocument/2006/extended-properties" xmlns:vt="http://schemas.openxmlformats.org/officeDocument/2006/docPropsVTypes">
  <TotalTime>4579</TotalTime>
  <Words>1515</Words>
  <Application>Microsoft Office PowerPoint</Application>
  <PresentationFormat>Custom</PresentationFormat>
  <Paragraphs>292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Computer Vision and Deep Learning</vt:lpstr>
      <vt:lpstr>Today’s agenda</vt:lpstr>
      <vt:lpstr>Classifier evaluation </vt:lpstr>
      <vt:lpstr>Train, dev and test sets</vt:lpstr>
      <vt:lpstr>How to split your data into train/dev/test set?</vt:lpstr>
      <vt:lpstr>K-fold validation</vt:lpstr>
      <vt:lpstr>Stratified k-fold validation</vt:lpstr>
      <vt:lpstr>How to split your data into train/dev/test set?</vt:lpstr>
      <vt:lpstr>Convolutional neural networks</vt:lpstr>
      <vt:lpstr>Understanding the visual cortex</vt:lpstr>
      <vt:lpstr>Understanding the visual cortex</vt:lpstr>
      <vt:lpstr>Backpropagation, 1986</vt:lpstr>
      <vt:lpstr>PowerPoint Presentation</vt:lpstr>
      <vt:lpstr>Deep Big Simple Neural Nets Excel on Handwritten Digit Recognition Dan Ciresan, 2010</vt:lpstr>
      <vt:lpstr>PowerPoint Presentation</vt:lpstr>
      <vt:lpstr>Convolutional neural networks</vt:lpstr>
      <vt:lpstr>Convolutional layers</vt:lpstr>
      <vt:lpstr>Convolutional layers</vt:lpstr>
      <vt:lpstr>Convolutional layers</vt:lpstr>
      <vt:lpstr>Convolutional layers</vt:lpstr>
      <vt:lpstr>PowerPoint Presentation</vt:lpstr>
      <vt:lpstr>Convolutional layers Stride</vt:lpstr>
      <vt:lpstr>Convolutional layers Stride</vt:lpstr>
      <vt:lpstr>Convolutional layers Padding</vt:lpstr>
      <vt:lpstr>Why convolutions</vt:lpstr>
      <vt:lpstr>Convolutional layers</vt:lpstr>
      <vt:lpstr>PowerPoint Presentation</vt:lpstr>
      <vt:lpstr>Pooling layers</vt:lpstr>
      <vt:lpstr>Pooling layers</vt:lpstr>
      <vt:lpstr>Pooling layers  Examples</vt:lpstr>
      <vt:lpstr>Pooling layers Example: max pooling layer, F 2, stride 1</vt:lpstr>
      <vt:lpstr>Pooling layers Example: max pooling layer, F 2, stride 2</vt:lpstr>
      <vt:lpstr>Pooling layer</vt:lpstr>
      <vt:lpstr>PowerPoint Presentation</vt:lpstr>
      <vt:lpstr>Fully connected layers</vt:lpstr>
      <vt:lpstr>PowerPoint Presentation</vt:lpstr>
      <vt:lpstr>PowerPoint Presentation</vt:lpstr>
      <vt:lpstr>Typical neural network architecture</vt:lpstr>
      <vt:lpstr>Typical neural network architecture</vt:lpstr>
      <vt:lpstr>Alexnet example</vt:lpstr>
      <vt:lpstr>Playground</vt:lpstr>
      <vt:lpstr>Learning from multiple tasks</vt:lpstr>
      <vt:lpstr>End to end deep learning</vt:lpstr>
      <vt:lpstr>Data pre-processing</vt:lpstr>
      <vt:lpstr>Importance of feature scaling</vt:lpstr>
      <vt:lpstr>Mean subtraction, scaling</vt:lpstr>
      <vt:lpstr>Pre-processing for Images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borza_diana@yahoo.com</dc:creator>
  <cp:lastModifiedBy>diana</cp:lastModifiedBy>
  <cp:revision>263</cp:revision>
  <dcterms:created xsi:type="dcterms:W3CDTF">2020-10-16T11:47:43Z</dcterms:created>
  <dcterms:modified xsi:type="dcterms:W3CDTF">2021-10-21T18:43:16Z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0x01010027499D364B5CBC4F8CB61B7C9DD82C50</vt:lpwstr>
  </property>
</Properties>
</file>