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4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298" r:id="rId46"/>
    <p:sldId id="315" r:id="rId47"/>
    <p:sldId id="318" r:id="rId48"/>
    <p:sldId id="316" r:id="rId49"/>
    <p:sldId id="300" r:id="rId50"/>
    <p:sldId id="310" r:id="rId51"/>
    <p:sldId id="311" r:id="rId52"/>
    <p:sldId id="312" r:id="rId53"/>
    <p:sldId id="313" r:id="rId54"/>
    <p:sldId id="301" r:id="rId55"/>
    <p:sldId id="302" r:id="rId56"/>
    <p:sldId id="303" r:id="rId57"/>
    <p:sldId id="317" r:id="rId58"/>
    <p:sldId id="304" r:id="rId59"/>
    <p:sldId id="305" r:id="rId60"/>
    <p:sldId id="319" r:id="rId61"/>
    <p:sldId id="306" r:id="rId62"/>
    <p:sldId id="320" r:id="rId63"/>
    <p:sldId id="307" r:id="rId64"/>
    <p:sldId id="321" r:id="rId65"/>
    <p:sldId id="308" r:id="rId66"/>
    <p:sldId id="322" r:id="rId67"/>
    <p:sldId id="30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770C-75F5-465E-8AC8-34DBD2ADE4C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693CB-A095-4821-80D5-5441A896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93CB-A095-4821-80D5-5441A896CC8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32B6-80B9-414B-9B9D-088CEB2C1D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2E29-9576-49A3-8CC5-7DE0F09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yiMfzmZKs&amp;ab_channel=deramp5113" TargetMode="External"/><Relationship Id="rId2" Type="http://schemas.openxmlformats.org/officeDocument/2006/relationships/hyperlink" Target="http://oldcomputers.net/altair-88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ev-genius/how-to-write-a-program-for-altair-8800-computer-3a4583fe601e" TargetMode="External"/><Relationship Id="rId4" Type="http://schemas.openxmlformats.org/officeDocument/2006/relationships/hyperlink" Target="https://www.youtube.com/watch?v=EV1ki6LiEmg&amp;ab_channel=deramp5113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rwebs.net/micros/Imsai/intro.ht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 Computers </a:t>
            </a:r>
            <a:br>
              <a:rPr lang="en-US" dirty="0" smtClean="0"/>
            </a:br>
            <a:r>
              <a:rPr lang="en-US" dirty="0" smtClean="0"/>
              <a:t>(1940-present)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Generations of electrical digital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Z4, 1945</a:t>
            </a:r>
            <a:endParaRPr lang="en-US" sz="3600" dirty="0"/>
          </a:p>
        </p:txBody>
      </p:sp>
      <p:pic>
        <p:nvPicPr>
          <p:cNvPr id="4098" name="Picture 2" descr="File:Zuse-Z4-Totale deutsches-mus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88771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First generation computers (based on vacuum tubes): 1940-1960</a:t>
            </a:r>
            <a:endParaRPr 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Vacuum tubes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ini pentru vacuum tub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37509"/>
            <a:ext cx="687324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Colossus, UK, 1943-1945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Developed by British codebreakers to break the Lorenz </a:t>
            </a:r>
            <a:r>
              <a:rPr lang="en-US" sz="2400" dirty="0"/>
              <a:t>G</a:t>
            </a:r>
            <a:r>
              <a:rPr lang="en-US" sz="2400" dirty="0" smtClean="0"/>
              <a:t>erman cipher; used only for decrypting messages </a:t>
            </a:r>
          </a:p>
          <a:p>
            <a:r>
              <a:rPr lang="en-US" sz="2400" dirty="0" smtClean="0"/>
              <a:t>Used vacuum tubes</a:t>
            </a:r>
          </a:p>
          <a:p>
            <a:r>
              <a:rPr lang="en-US" sz="2400" dirty="0" smtClean="0"/>
              <a:t>It was programmed by switches and plugs and not by a stored program</a:t>
            </a:r>
          </a:p>
          <a:p>
            <a:r>
              <a:rPr lang="en-US" sz="2400" dirty="0" smtClean="0"/>
              <a:t>Had no memory, input on paper tape, output – electric type writer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5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Colossus</a:t>
            </a:r>
            <a:endParaRPr lang="en-US" sz="3600" dirty="0"/>
          </a:p>
        </p:txBody>
      </p:sp>
      <p:pic>
        <p:nvPicPr>
          <p:cNvPr id="1026" name="Picture 2" descr="https://upload.wikimedia.org/wikipedia/commons/thumb/0/08/Wartime_photo_of_Colossus_10.png/500px-Wartime_photo_of_Colossus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77000" cy="45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ENIAC, US, 1946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Turing-complete, electrical general-purpose computer</a:t>
            </a:r>
          </a:p>
          <a:p>
            <a:r>
              <a:rPr lang="en-US" sz="2400" dirty="0" smtClean="0"/>
              <a:t>ENIAC = Electronic Numerical Integrator and Computer</a:t>
            </a:r>
          </a:p>
          <a:p>
            <a:r>
              <a:rPr lang="en-US" sz="2400" dirty="0" smtClean="0"/>
              <a:t>Built </a:t>
            </a:r>
            <a:r>
              <a:rPr lang="en-US" sz="2400" dirty="0"/>
              <a:t>by John </a:t>
            </a:r>
            <a:r>
              <a:rPr lang="en-US" sz="2400" dirty="0" err="1"/>
              <a:t>Mauchly</a:t>
            </a:r>
            <a:r>
              <a:rPr lang="en-US" sz="2400" dirty="0"/>
              <a:t> </a:t>
            </a:r>
            <a:r>
              <a:rPr lang="en-US" sz="2400" dirty="0" smtClean="0"/>
              <a:t>and J</a:t>
            </a:r>
            <a:r>
              <a:rPr lang="en-US" sz="2400" dirty="0"/>
              <a:t>. </a:t>
            </a:r>
            <a:r>
              <a:rPr lang="en-US" sz="2400" dirty="0" err="1"/>
              <a:t>Presper</a:t>
            </a:r>
            <a:r>
              <a:rPr lang="en-US" sz="2400" dirty="0"/>
              <a:t> </a:t>
            </a:r>
            <a:r>
              <a:rPr lang="en-US" sz="2400" dirty="0" smtClean="0"/>
              <a:t>Eckert from Univ. </a:t>
            </a:r>
            <a:r>
              <a:rPr lang="en-US" sz="2400" dirty="0" err="1" smtClean="0"/>
              <a:t>Pensylvannia</a:t>
            </a:r>
            <a:r>
              <a:rPr lang="en-US" sz="2400" dirty="0" smtClean="0"/>
              <a:t> for US Army</a:t>
            </a:r>
          </a:p>
          <a:p>
            <a:r>
              <a:rPr lang="en-US" sz="2400" dirty="0" smtClean="0"/>
              <a:t>Could calculate a bomb trajectory in 30 seconds (a human would do it in 20 hours)</a:t>
            </a:r>
          </a:p>
          <a:p>
            <a:r>
              <a:rPr lang="en-US" sz="2400" dirty="0" smtClean="0"/>
              <a:t>It cost 487.000 $ (equiv. to 6.887.000 $</a:t>
            </a:r>
            <a:r>
              <a:rPr lang="en-US" sz="2400" dirty="0"/>
              <a:t> </a:t>
            </a:r>
            <a:r>
              <a:rPr lang="en-US" sz="2400" dirty="0" smtClean="0"/>
              <a:t>in today’s money)</a:t>
            </a:r>
          </a:p>
          <a:p>
            <a:r>
              <a:rPr lang="en-US" sz="2400" dirty="0"/>
              <a:t>contained 20,000 vacuum tubes, 7200 crystal diodes, 1500 relays, 70,000 resistors, 10,000 capacitors and approximately 5,000,000 hand-soldered </a:t>
            </a:r>
            <a:r>
              <a:rPr lang="en-US" sz="2400" dirty="0" smtClean="0"/>
              <a:t>joints</a:t>
            </a:r>
          </a:p>
          <a:p>
            <a:r>
              <a:rPr lang="en-US" sz="2400" dirty="0" smtClean="0"/>
              <a:t>Weighted 27 tons, occupied 167 squared meters,  consumed 150 </a:t>
            </a:r>
            <a:r>
              <a:rPr lang="en-US" sz="2400" dirty="0" err="1" smtClean="0"/>
              <a:t>KWatts</a:t>
            </a:r>
            <a:r>
              <a:rPr lang="en-US" sz="2400" dirty="0" smtClean="0"/>
              <a:t> of electricity</a:t>
            </a:r>
          </a:p>
          <a:p>
            <a:r>
              <a:rPr lang="en-US" sz="2400" dirty="0" smtClean="0"/>
              <a:t>Input/output on IBM punched cards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9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ENIAC, US, 1946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 a 100-word magnetic memory</a:t>
            </a:r>
          </a:p>
          <a:p>
            <a:r>
              <a:rPr lang="en-US" sz="2400" dirty="0" smtClean="0"/>
              <a:t>Could do 385 multiplications / second, 40 divisions / second and 3 square root / second</a:t>
            </a:r>
          </a:p>
          <a:p>
            <a:r>
              <a:rPr lang="en-US" sz="2400" dirty="0" smtClean="0"/>
              <a:t>200 micro second cycles (100KHz)</a:t>
            </a:r>
          </a:p>
          <a:p>
            <a:r>
              <a:rPr lang="en-US" sz="2400" dirty="0"/>
              <a:t>Could perform complex sequences of operations, including loops, branches, and </a:t>
            </a:r>
            <a:r>
              <a:rPr lang="en-US" sz="2400" dirty="0" smtClean="0"/>
              <a:t>subroutines but not with stored programs, but with manual switches</a:t>
            </a:r>
          </a:p>
          <a:p>
            <a:r>
              <a:rPr lang="en-US" sz="2400" dirty="0" smtClean="0"/>
              <a:t>Very unreliable, vacuum tubes would break daily – longest runtime approx. 5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3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ENIAC</a:t>
            </a:r>
            <a:endParaRPr lang="en-US" sz="3600" dirty="0"/>
          </a:p>
        </p:txBody>
      </p:sp>
      <p:pic>
        <p:nvPicPr>
          <p:cNvPr id="1026" name="Picture 2" descr="https://upload.wikimedia.org/wikipedia/commons/1/16/Classic_shot_of_the_ENI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55" y="1752600"/>
            <a:ext cx="60007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EDVAC, US, 1949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EDVAC = </a:t>
            </a:r>
            <a:r>
              <a:rPr lang="en-US" sz="2400" dirty="0"/>
              <a:t>Electronic Discrete Variable Automatic </a:t>
            </a:r>
            <a:r>
              <a:rPr lang="en-US" sz="2400" dirty="0" smtClean="0"/>
              <a:t>Computer</a:t>
            </a:r>
          </a:p>
          <a:p>
            <a:r>
              <a:rPr lang="en-US" sz="2400" dirty="0"/>
              <a:t> built by  John </a:t>
            </a:r>
            <a:r>
              <a:rPr lang="en-US" sz="2400" dirty="0" err="1"/>
              <a:t>Mauchly</a:t>
            </a:r>
            <a:r>
              <a:rPr lang="en-US" sz="2400" dirty="0"/>
              <a:t> and J. </a:t>
            </a:r>
            <a:r>
              <a:rPr lang="en-US" sz="2400" dirty="0" err="1"/>
              <a:t>Presper</a:t>
            </a:r>
            <a:r>
              <a:rPr lang="en-US" sz="2400" dirty="0"/>
              <a:t> </a:t>
            </a:r>
            <a:r>
              <a:rPr lang="en-US" sz="2400" dirty="0" smtClean="0"/>
              <a:t>Eckert and John von Neumann for the US Ballistics Research Laboratory</a:t>
            </a:r>
          </a:p>
          <a:p>
            <a:r>
              <a:rPr lang="en-US" sz="2400" dirty="0" smtClean="0"/>
              <a:t>Cost similar to ENIAC (500.000 $)</a:t>
            </a:r>
          </a:p>
          <a:p>
            <a:r>
              <a:rPr lang="en-US" sz="2400" dirty="0" smtClean="0"/>
              <a:t>Used a binary system (not decimal like ENIAC) and stored programs in memory</a:t>
            </a:r>
          </a:p>
          <a:p>
            <a:r>
              <a:rPr lang="en-US" sz="2400" dirty="0" smtClean="0"/>
              <a:t>Could do an addition in 867 micro seconds and a multiplication in 2,9 milliseconds</a:t>
            </a:r>
          </a:p>
          <a:p>
            <a:r>
              <a:rPr lang="en-US" sz="2400" dirty="0" smtClean="0"/>
              <a:t>Had a memory of approx. 5.5 KB</a:t>
            </a:r>
          </a:p>
          <a:p>
            <a:r>
              <a:rPr lang="en-US" sz="2400" dirty="0"/>
              <a:t>had almost 6,000 vacuum tubes and 12,000 diodes, and consumed 56 kW of </a:t>
            </a:r>
            <a:r>
              <a:rPr lang="en-US" sz="2400" dirty="0" smtClean="0"/>
              <a:t>power; occupied 45.5 sq. meters, weighted 7,8 tons</a:t>
            </a:r>
          </a:p>
          <a:p>
            <a:r>
              <a:rPr lang="en-US" sz="2400" dirty="0" smtClean="0"/>
              <a:t>Ran 20 hours per day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EDVAC</a:t>
            </a:r>
            <a:endParaRPr lang="en-US" sz="3600" dirty="0"/>
          </a:p>
        </p:txBody>
      </p:sp>
      <p:pic>
        <p:nvPicPr>
          <p:cNvPr id="2050" name="Picture 2" descr="Imagini pentru edv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66998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First mechanical-electrical computers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Harvard Mark I-IV, US, 1944 - 1952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Automatic </a:t>
            </a:r>
            <a:r>
              <a:rPr lang="en-US" sz="2400" dirty="0"/>
              <a:t>Sequence Controlled Calculator (ASCC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was built from switches, relays, rotating shafts, and clutches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used 765,000 electromechanical components and hundreds of miles of </a:t>
            </a:r>
            <a:r>
              <a:rPr lang="en-US" sz="2400" dirty="0" smtClean="0"/>
              <a:t>wire</a:t>
            </a:r>
          </a:p>
          <a:p>
            <a:r>
              <a:rPr lang="en-US" sz="2400" dirty="0" smtClean="0"/>
              <a:t>comprising </a:t>
            </a:r>
            <a:r>
              <a:rPr lang="en-US" sz="2400" dirty="0"/>
              <a:t>a volume of </a:t>
            </a:r>
            <a:r>
              <a:rPr lang="en-US" sz="2400" dirty="0" smtClean="0"/>
              <a:t>23</a:t>
            </a:r>
            <a:r>
              <a:rPr lang="en-US" sz="2400" dirty="0"/>
              <a:t> </a:t>
            </a:r>
            <a:r>
              <a:rPr lang="en-US" sz="2400" dirty="0" smtClean="0"/>
              <a:t>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(16</a:t>
            </a:r>
            <a:r>
              <a:rPr lang="en-US" sz="2400" dirty="0"/>
              <a:t> </a:t>
            </a:r>
            <a:r>
              <a:rPr lang="en-US" sz="2400" dirty="0" smtClean="0"/>
              <a:t>m x 2.4</a:t>
            </a:r>
            <a:r>
              <a:rPr lang="en-US" sz="2400" dirty="0"/>
              <a:t> </a:t>
            </a:r>
            <a:r>
              <a:rPr lang="en-US" sz="2400" dirty="0" smtClean="0"/>
              <a:t>m x 0.61</a:t>
            </a:r>
            <a:r>
              <a:rPr lang="en-US" sz="2400" dirty="0"/>
              <a:t> m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weighed about </a:t>
            </a:r>
            <a:r>
              <a:rPr lang="en-US" sz="2400" dirty="0" smtClean="0"/>
              <a:t>4,500</a:t>
            </a:r>
            <a:r>
              <a:rPr lang="en-US" sz="2400" dirty="0"/>
              <a:t> </a:t>
            </a:r>
            <a:r>
              <a:rPr lang="en-US" sz="2400" dirty="0" smtClean="0"/>
              <a:t>kg</a:t>
            </a:r>
          </a:p>
          <a:p>
            <a:r>
              <a:rPr lang="en-US" sz="2400" dirty="0"/>
              <a:t>could do 3 additions or subtractions in a </a:t>
            </a:r>
            <a:r>
              <a:rPr lang="en-US" sz="2400" dirty="0" smtClean="0"/>
              <a:t>second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multiplication took 6 seconds, a division took 15.3 seconds, and a logarithm or a trigonometric function took over one minute</a:t>
            </a:r>
          </a:p>
        </p:txBody>
      </p:sp>
    </p:spTree>
    <p:extLst>
      <p:ext uri="{BB962C8B-B14F-4D97-AF65-F5344CB8AC3E}">
        <p14:creationId xmlns:p14="http://schemas.microsoft.com/office/powerpoint/2010/main" val="35899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Harvard Mark I</a:t>
            </a:r>
            <a:endParaRPr lang="en-US" dirty="0"/>
          </a:p>
        </p:txBody>
      </p:sp>
      <p:pic>
        <p:nvPicPr>
          <p:cNvPr id="1026" name="Picture 2" descr="Imagini pentru Harvard Mark 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3273"/>
            <a:ext cx="793876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Manchester Mark I, UK, 1948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Developed at the University of Manchester</a:t>
            </a:r>
          </a:p>
          <a:p>
            <a:r>
              <a:rPr lang="en-US" sz="2400" dirty="0" smtClean="0"/>
              <a:t>Consumed 25 </a:t>
            </a:r>
            <a:r>
              <a:rPr lang="en-US" sz="2400" dirty="0" err="1" smtClean="0"/>
              <a:t>Kwatts</a:t>
            </a:r>
            <a:endParaRPr lang="en-US" sz="2400" dirty="0" smtClean="0"/>
          </a:p>
          <a:p>
            <a:r>
              <a:rPr lang="en-US" sz="2400" dirty="0" smtClean="0"/>
              <a:t>Used 40-bit words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7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Manchester Mark I</a:t>
            </a:r>
            <a:endParaRPr lang="en-US" sz="3600" dirty="0"/>
          </a:p>
        </p:txBody>
      </p:sp>
      <p:pic>
        <p:nvPicPr>
          <p:cNvPr id="2050" name="Picture 2" descr="https://upload.wikimedia.org/wikipedia/en/d/d8/Manchester_Mar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400800" cy="508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Second </a:t>
            </a:r>
            <a:r>
              <a:rPr lang="en-US" b="1" dirty="0">
                <a:solidFill>
                  <a:srgbClr val="92D050"/>
                </a:solidFill>
              </a:rPr>
              <a:t>generation computers (based on </a:t>
            </a:r>
            <a:r>
              <a:rPr lang="en-US" b="1" dirty="0" smtClean="0">
                <a:solidFill>
                  <a:srgbClr val="92D050"/>
                </a:solidFill>
              </a:rPr>
              <a:t>transistors): 1950-1970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Transistors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Invented by John Bardeen, </a:t>
            </a:r>
            <a:r>
              <a:rPr lang="en-US" sz="2400" dirty="0"/>
              <a:t>William Shockley </a:t>
            </a:r>
            <a:r>
              <a:rPr lang="en-US" sz="2400" dirty="0" smtClean="0"/>
              <a:t>and </a:t>
            </a:r>
            <a:r>
              <a:rPr lang="en-US" sz="2400" dirty="0"/>
              <a:t>Walter Brattain at Bell Labs, 1948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Used as an electric amplifier or electronic switch</a:t>
            </a:r>
          </a:p>
          <a:p>
            <a:r>
              <a:rPr lang="en-US" sz="2400" dirty="0" smtClean="0"/>
              <a:t>Transistor                Logic gates            Adder            ALU (Arithmetic and Logic Unit) in a CPU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330196" y="2895600"/>
            <a:ext cx="7178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48200" y="2819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48400" y="2819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Transistors (2)</a:t>
            </a:r>
            <a:endParaRPr lang="en-US" sz="3600" dirty="0"/>
          </a:p>
        </p:txBody>
      </p:sp>
      <p:pic>
        <p:nvPicPr>
          <p:cNvPr id="1026" name="Picture 2" descr="Image result for 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590800" cy="34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27908"/>
            <a:ext cx="3848960" cy="34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5486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 of the first working transistor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(3)</a:t>
            </a:r>
            <a:endParaRPr lang="en-US" dirty="0"/>
          </a:p>
        </p:txBody>
      </p:sp>
      <p:pic>
        <p:nvPicPr>
          <p:cNvPr id="1026" name="Picture 2" descr="Basic Thin Film Transistor Structur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27238"/>
            <a:ext cx="67532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5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AND logic gate implemented with 2 transistors</a:t>
            </a:r>
            <a:endParaRPr lang="en-US" sz="3600" dirty="0"/>
          </a:p>
        </p:txBody>
      </p:sp>
      <p:pic>
        <p:nvPicPr>
          <p:cNvPr id="2050" name="Picture 2" descr="https://cdn.sparkfun.com/assets/learn_tutorials/1/9/3/logic-and-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3789028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Logic gates</a:t>
            </a:r>
            <a:endParaRPr lang="en-US" sz="3600" dirty="0"/>
          </a:p>
        </p:txBody>
      </p:sp>
      <p:pic>
        <p:nvPicPr>
          <p:cNvPr id="3074" name="Picture 2" descr="https://cdn.sparkfun.com/r/600-600/assets/3/4/7/5/e/51e5c089ce395f8d16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99855"/>
            <a:ext cx="5715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Konrad </a:t>
            </a:r>
            <a:r>
              <a:rPr lang="en-US" sz="3600" dirty="0" err="1" smtClean="0"/>
              <a:t>Zuse’s</a:t>
            </a:r>
            <a:r>
              <a:rPr lang="en-US" sz="3600" dirty="0" smtClean="0"/>
              <a:t> Z1, Z2, Z3, Z4 </a:t>
            </a:r>
            <a:br>
              <a:rPr lang="en-US" sz="3600" dirty="0" smtClean="0"/>
            </a:br>
            <a:r>
              <a:rPr lang="en-US" sz="3600" dirty="0" smtClean="0"/>
              <a:t>(Germany, 1938-1949)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Zuse</a:t>
            </a:r>
            <a:r>
              <a:rPr lang="en-US" dirty="0" smtClean="0"/>
              <a:t> invented Z1, a mechanical computer in 1938 in his parent’s flat</a:t>
            </a:r>
          </a:p>
          <a:p>
            <a:r>
              <a:rPr lang="en-US" dirty="0" smtClean="0"/>
              <a:t>Never worked due to insufficient mechanical precision</a:t>
            </a:r>
          </a:p>
          <a:p>
            <a:r>
              <a:rPr lang="en-US" dirty="0" smtClean="0"/>
              <a:t>Used 22-bit floating point binary numbers</a:t>
            </a:r>
          </a:p>
          <a:p>
            <a:r>
              <a:rPr lang="en-US" dirty="0" smtClean="0"/>
              <a:t>Read instructions from a tape perforated 35 mm film</a:t>
            </a:r>
          </a:p>
          <a:p>
            <a:r>
              <a:rPr lang="en-US" dirty="0" smtClean="0"/>
              <a:t>Limited programmability (9 instructions; 1 instruction took 1-20 cycles)</a:t>
            </a:r>
          </a:p>
          <a:p>
            <a:r>
              <a:rPr lang="en-US" dirty="0" smtClean="0"/>
              <a:t>An electrical motor gave the clock frequency of 1Hz</a:t>
            </a:r>
          </a:p>
          <a:p>
            <a:r>
              <a:rPr lang="en-US" dirty="0" smtClean="0"/>
              <a:t>Weighted 1000 kg and had mechanical metal parts and a few electrical relays</a:t>
            </a:r>
          </a:p>
          <a:p>
            <a:r>
              <a:rPr lang="en-US" dirty="0" smtClean="0"/>
              <a:t>The design documents were destroyed in 1944 by British bombing </a:t>
            </a:r>
          </a:p>
        </p:txBody>
      </p:sp>
    </p:spTree>
    <p:extLst>
      <p:ext uri="{BB962C8B-B14F-4D97-AF65-F5344CB8AC3E}">
        <p14:creationId xmlns:p14="http://schemas.microsoft.com/office/powerpoint/2010/main" val="2699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Adder using XOR and </a:t>
            </a:r>
            <a:r>
              <a:rPr lang="en-US" sz="3600" dirty="0" err="1" smtClean="0"/>
              <a:t>AND</a:t>
            </a:r>
            <a:r>
              <a:rPr lang="en-US" sz="3600" dirty="0" smtClean="0"/>
              <a:t> gates</a:t>
            </a:r>
            <a:endParaRPr lang="en-US" sz="3600" dirty="0"/>
          </a:p>
        </p:txBody>
      </p:sp>
      <p:pic>
        <p:nvPicPr>
          <p:cNvPr id="4098" name="Picture 2" descr="http://www.101computing.net/wp/wp-content/uploads/Half-Ad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638800" cy="32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 306, 1957</a:t>
            </a:r>
            <a:endParaRPr lang="en-US" sz="3600" dirty="0"/>
          </a:p>
        </p:txBody>
      </p:sp>
      <p:pic>
        <p:nvPicPr>
          <p:cNvPr id="5122" name="Picture 2" descr="Image result for IBM 608 Transistor 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172200" cy="50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IBM 306, 1957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 more than 3000 germanium transistors</a:t>
            </a:r>
          </a:p>
          <a:p>
            <a:r>
              <a:rPr lang="en-US" sz="2400" dirty="0" smtClean="0"/>
              <a:t>Was programmable using an electric control panel </a:t>
            </a:r>
          </a:p>
          <a:p>
            <a:r>
              <a:rPr lang="en-US" sz="2400" dirty="0" smtClean="0"/>
              <a:t>Could store 40 nine-digit numbers in the memory (magnetic core)</a:t>
            </a:r>
          </a:p>
          <a:p>
            <a:r>
              <a:rPr lang="en-US" sz="2400" dirty="0"/>
              <a:t>it could perform 4,500 additions per </a:t>
            </a:r>
            <a:r>
              <a:rPr lang="en-US" sz="2400" dirty="0" smtClean="0"/>
              <a:t>second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could multiply 2</a:t>
            </a:r>
            <a:r>
              <a:rPr lang="en-US" sz="2400" dirty="0" smtClean="0"/>
              <a:t> </a:t>
            </a:r>
            <a:r>
              <a:rPr lang="en-US" sz="2400" dirty="0"/>
              <a:t>nine-digit numbers, yielding an 18-digit result in 11 </a:t>
            </a:r>
            <a:r>
              <a:rPr lang="en-US" sz="2400" dirty="0" smtClean="0"/>
              <a:t>milliseconds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could divide an 18-digit number by a nine-digit number to produce the nine-digit quotient in 13 </a:t>
            </a:r>
            <a:r>
              <a:rPr lang="en-US" sz="2400" dirty="0" smtClean="0"/>
              <a:t>milliseconds.</a:t>
            </a:r>
            <a:endParaRPr lang="en-US" sz="2400" dirty="0"/>
          </a:p>
          <a:p>
            <a:r>
              <a:rPr lang="en-US" sz="2400" dirty="0" smtClean="0"/>
              <a:t>was </a:t>
            </a:r>
            <a:r>
              <a:rPr lang="en-US" sz="2400" dirty="0"/>
              <a:t>supplied with a type 535 card reader/punch which had its own control </a:t>
            </a:r>
            <a:r>
              <a:rPr lang="en-US" sz="2400" dirty="0" err="1"/>
              <a:t>plugboard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0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Olivetti Elea 9003, Italy, 1959 </a:t>
            </a:r>
            <a:endParaRPr lang="en-US" dirty="0"/>
          </a:p>
        </p:txBody>
      </p:sp>
      <p:pic>
        <p:nvPicPr>
          <p:cNvPr id="6146" name="Picture 2" descr="Image result for olivetti Elea 9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80" y="1447800"/>
            <a:ext cx="3714819" cy="537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Olivetti Elea 9003, Italy, 1959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 8-10000 instructions per second</a:t>
            </a:r>
          </a:p>
          <a:p>
            <a:r>
              <a:rPr lang="en-US" sz="2400" dirty="0" smtClean="0"/>
              <a:t>Stored 160.000 words in the memory</a:t>
            </a:r>
          </a:p>
          <a:p>
            <a:r>
              <a:rPr lang="en-US" sz="2400" dirty="0" smtClean="0"/>
              <a:t>Mass storage was on magnetic tape</a:t>
            </a:r>
          </a:p>
          <a:p>
            <a:r>
              <a:rPr lang="en-US" sz="2400" dirty="0" smtClean="0"/>
              <a:t>Input on punched paper tape or punched cards</a:t>
            </a:r>
          </a:p>
          <a:p>
            <a:r>
              <a:rPr lang="en-US" sz="2400" dirty="0" smtClean="0"/>
              <a:t>Output on line printer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1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 7007, 1958</a:t>
            </a:r>
            <a:endParaRPr lang="en-US" sz="3600" dirty="0"/>
          </a:p>
        </p:txBody>
      </p:sp>
      <p:pic>
        <p:nvPicPr>
          <p:cNvPr id="7170" name="Picture 2" descr="https://upload.wikimedia.org/wikipedia/commons/thumb/a/a1/IBM_7070_%287074%29.jpg/1280px-IBM_7070_%287074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72768" cy="44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 7007, 1958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IBM’s first stored-program computer</a:t>
            </a:r>
          </a:p>
          <a:p>
            <a:r>
              <a:rPr lang="en-US" sz="2400" dirty="0" smtClean="0"/>
              <a:t>CPU speed 27 KIPS</a:t>
            </a:r>
          </a:p>
          <a:p>
            <a:r>
              <a:rPr lang="en-US" sz="2400" dirty="0" smtClean="0"/>
              <a:t>Cost $813.000</a:t>
            </a:r>
          </a:p>
          <a:p>
            <a:r>
              <a:rPr lang="en-US" sz="2400" dirty="0" smtClean="0"/>
              <a:t>Disk storage with a capacity of 6 million digits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4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Honeywell 200, US, 1960</a:t>
            </a:r>
            <a:endParaRPr lang="en-US" sz="3600" dirty="0"/>
          </a:p>
        </p:txBody>
      </p:sp>
      <p:pic>
        <p:nvPicPr>
          <p:cNvPr id="8194" name="Picture 2" descr="https://upload.wikimedia.org/wikipedia/commons/6/6a/H20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5776"/>
            <a:ext cx="7334250" cy="47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Honeywell 200, US, 1960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6-bit characters</a:t>
            </a:r>
          </a:p>
          <a:p>
            <a:r>
              <a:rPr lang="en-US" sz="2400" dirty="0" smtClean="0"/>
              <a:t>Could store 524.288 characters in the main storage</a:t>
            </a:r>
          </a:p>
          <a:p>
            <a:r>
              <a:rPr lang="en-US" sz="2400" dirty="0" smtClean="0"/>
              <a:t>Addition would take 12 </a:t>
            </a:r>
            <a:r>
              <a:rPr lang="en-US" sz="2400" dirty="0" err="1" smtClean="0"/>
              <a:t>useconds</a:t>
            </a:r>
            <a:endParaRPr lang="en-US" sz="2400" dirty="0" smtClean="0"/>
          </a:p>
          <a:p>
            <a:r>
              <a:rPr lang="en-US" sz="2400" dirty="0" smtClean="0"/>
              <a:t>Had COBOL and Fortran compilers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PDP-8, US, 1965</a:t>
            </a:r>
            <a:endParaRPr lang="en-US" sz="3600" dirty="0"/>
          </a:p>
        </p:txBody>
      </p:sp>
      <p:pic>
        <p:nvPicPr>
          <p:cNvPr id="9218" name="Picture 2" descr="https://upload.wikimedia.org/wikipedia/commons/thumb/6/6d/PDP-8.jpg/250px-PDP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73382"/>
            <a:ext cx="3276600" cy="43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Z1, 1938</a:t>
            </a:r>
            <a:endParaRPr lang="en-US" sz="3600" dirty="0"/>
          </a:p>
        </p:txBody>
      </p:sp>
      <p:pic>
        <p:nvPicPr>
          <p:cNvPr id="1026" name="Picture 2" descr="Imagini pentru zuse z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5479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 M44/44X, US 1965</a:t>
            </a:r>
            <a:endParaRPr lang="en-US" sz="3600" dirty="0"/>
          </a:p>
        </p:txBody>
      </p:sp>
      <p:sp>
        <p:nvSpPr>
          <p:cNvPr id="3" name="AutoShape 2" descr="Image result for IBM M44/44X"/>
          <p:cNvSpPr>
            <a:spLocks noChangeAspect="1" noChangeArrowheads="1"/>
          </p:cNvSpPr>
          <p:nvPr/>
        </p:nvSpPr>
        <p:spPr bwMode="auto">
          <a:xfrm>
            <a:off x="155575" y="-1684338"/>
            <a:ext cx="23431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IBM M44/44X"/>
          <p:cNvSpPr>
            <a:spLocks noChangeAspect="1" noChangeArrowheads="1"/>
          </p:cNvSpPr>
          <p:nvPr/>
        </p:nvSpPr>
        <p:spPr bwMode="auto">
          <a:xfrm>
            <a:off x="307975" y="-1531938"/>
            <a:ext cx="23431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IBM M44/44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600200"/>
            <a:ext cx="3333750" cy="50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IBM M44/44X, US 1965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pure experimental, for research</a:t>
            </a:r>
          </a:p>
          <a:p>
            <a:r>
              <a:rPr lang="en-US" sz="2400" dirty="0" smtClean="0"/>
              <a:t>Explored memory paging</a:t>
            </a:r>
          </a:p>
          <a:p>
            <a:r>
              <a:rPr lang="en-US" sz="2400" dirty="0" smtClean="0"/>
              <a:t>Simulated virtual machines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9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Third </a:t>
            </a:r>
            <a:r>
              <a:rPr lang="en-US" b="1" dirty="0">
                <a:solidFill>
                  <a:srgbClr val="92D050"/>
                </a:solidFill>
              </a:rPr>
              <a:t>generation computers (based on </a:t>
            </a:r>
            <a:r>
              <a:rPr lang="en-US" b="1" dirty="0" smtClean="0">
                <a:solidFill>
                  <a:srgbClr val="92D050"/>
                </a:solidFill>
              </a:rPr>
              <a:t>the microchip): 1960-present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microchip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integrated circuit (i.e. microchip) was </a:t>
            </a:r>
            <a:r>
              <a:rPr lang="en-US" sz="2400" dirty="0"/>
              <a:t>invented independently by Jack Clair </a:t>
            </a:r>
            <a:r>
              <a:rPr lang="en-US" sz="2400" dirty="0" err="1" smtClean="0"/>
              <a:t>Kilby</a:t>
            </a:r>
            <a:r>
              <a:rPr lang="en-US" sz="2400" dirty="0" smtClean="0"/>
              <a:t> </a:t>
            </a:r>
            <a:r>
              <a:rPr lang="en-US" sz="2400" dirty="0"/>
              <a:t>and Robert </a:t>
            </a:r>
            <a:r>
              <a:rPr lang="en-US" sz="2400" dirty="0" smtClean="0"/>
              <a:t>Noyce</a:t>
            </a:r>
          </a:p>
          <a:p>
            <a:r>
              <a:rPr lang="en-US" sz="2400" dirty="0" smtClean="0"/>
              <a:t>A set of electronic circuits on a small flat piece of semiconductor material, silicon </a:t>
            </a:r>
          </a:p>
          <a:p>
            <a:r>
              <a:rPr lang="en-US" sz="2400" dirty="0" smtClean="0"/>
              <a:t>Integrated many tiny </a:t>
            </a:r>
            <a:r>
              <a:rPr lang="en-US" sz="2400" dirty="0" smtClean="0"/>
              <a:t>transistors as a one component, instead of linking discrete transistors with wires</a:t>
            </a:r>
            <a:endParaRPr lang="en-US" sz="2400" dirty="0" smtClean="0"/>
          </a:p>
          <a:p>
            <a:r>
              <a:rPr lang="en-US" sz="2400" dirty="0"/>
              <a:t>Moore’s law: number of transistors in an integrated circuit </a:t>
            </a:r>
            <a:r>
              <a:rPr lang="en-US" sz="2400" dirty="0" smtClean="0"/>
              <a:t>doubles </a:t>
            </a:r>
            <a:r>
              <a:rPr lang="en-US" sz="2400" dirty="0"/>
              <a:t>every two </a:t>
            </a:r>
            <a:r>
              <a:rPr lang="en-US" sz="2400" dirty="0" smtClean="0"/>
              <a:t>years</a:t>
            </a:r>
          </a:p>
          <a:p>
            <a:r>
              <a:rPr lang="en-US" sz="2400" dirty="0"/>
              <a:t>As of 2016, typical chip areas range from a few square millimeters to around 600 mm</a:t>
            </a:r>
            <a:r>
              <a:rPr lang="en-US" sz="2400" baseline="30000" dirty="0"/>
              <a:t>2</a:t>
            </a:r>
            <a:r>
              <a:rPr lang="en-US" sz="2400" dirty="0"/>
              <a:t>, with up to 25 million </a:t>
            </a:r>
            <a:r>
              <a:rPr lang="en-US" sz="2400" dirty="0" smtClean="0"/>
              <a:t>transistors per </a:t>
            </a:r>
            <a:r>
              <a:rPr lang="en-US" sz="2400" dirty="0"/>
              <a:t>mm</a:t>
            </a:r>
            <a:r>
              <a:rPr lang="en-US" sz="2400" baseline="30000" dirty="0"/>
              <a:t>2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9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Moore’s law</a:t>
            </a:r>
            <a:endParaRPr lang="en-US" sz="3600" dirty="0"/>
          </a:p>
        </p:txBody>
      </p:sp>
      <p:pic>
        <p:nvPicPr>
          <p:cNvPr id="3074" name="Picture 2" descr="https://upload.wikimedia.org/wikipedia/en/thumb/9/9d/Moore%27s_Law_Transistor_Count_1971-2016.png/800px-Moore%27s_Law_Transistor_Count_1971-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199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7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microchip</a:t>
            </a:r>
            <a:endParaRPr lang="en-US" sz="3600" dirty="0"/>
          </a:p>
        </p:txBody>
      </p:sp>
      <p:pic>
        <p:nvPicPr>
          <p:cNvPr id="2050" name="Picture 2" descr="https://upload.wikimedia.org/wikipedia/commons/thumb/5/5c/Microchips.jpg/800px-Microc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5699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en/4/42/Kilby_solid_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6861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495300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Jack </a:t>
            </a:r>
            <a:r>
              <a:rPr lang="en-US" dirty="0" err="1" smtClean="0"/>
              <a:t>Kilby’s</a:t>
            </a:r>
            <a:r>
              <a:rPr lang="en-US" dirty="0" smtClean="0"/>
              <a:t> original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MOSFET (metal-oxide-semiconductor field-effect transistor)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type of transistor built using silicon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most frequently manufactured electrical component in history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an IC (microchip) contains many </a:t>
            </a:r>
            <a:r>
              <a:rPr lang="en-US" dirty="0" err="1" smtClean="0"/>
              <a:t>mosfets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when there is no electrical current applied to the base B, the current can not pass from S to D, but when there is current applied to base B, electrons can pass from S to D through base B</a:t>
            </a:r>
            <a:endParaRPr lang="en-US" dirty="0"/>
          </a:p>
        </p:txBody>
      </p:sp>
      <p:pic>
        <p:nvPicPr>
          <p:cNvPr id="2050" name="Picture 2" descr="MOSFET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60" y="3505200"/>
            <a:ext cx="4404752" cy="29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260" y="399079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source terminal</a:t>
            </a:r>
          </a:p>
          <a:p>
            <a:r>
              <a:rPr lang="en-US" dirty="0" smtClean="0"/>
              <a:t>D = drain terminal</a:t>
            </a:r>
          </a:p>
          <a:p>
            <a:r>
              <a:rPr lang="en-US" dirty="0" smtClean="0"/>
              <a:t>G = gate (metal)</a:t>
            </a:r>
          </a:p>
          <a:p>
            <a:r>
              <a:rPr lang="en-US" dirty="0" smtClean="0"/>
              <a:t>B = body (the semiconductor made of several layers of silicon)</a:t>
            </a:r>
          </a:p>
          <a:p>
            <a:r>
              <a:rPr lang="en-US" dirty="0" smtClean="0"/>
              <a:t>under the gate G is an insulator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microchips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microcontroller  (e.g. Atmel </a:t>
            </a:r>
            <a:r>
              <a:rPr lang="en-US" dirty="0" err="1" smtClean="0"/>
              <a:t>Atmega</a:t>
            </a:r>
            <a:r>
              <a:rPr lang="en-US" dirty="0" smtClean="0"/>
              <a:t> 328p used in Arduino board) – an embedded system on a chip having functions like the ones provided by the CPU, but also including memory, clock component, pins and controllers for external components</a:t>
            </a:r>
          </a:p>
          <a:p>
            <a:r>
              <a:rPr lang="en-US" dirty="0" smtClean="0"/>
              <a:t>microprocessor (CPU, e.g. Intel 4004, 8008, 8086) – a highly specialized microchip having functions like addition, subtraction, multiplication and division of integer numbers and logical bitwise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5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semiconductor material – is between an electrical conductor and an insulator</a:t>
            </a:r>
          </a:p>
          <a:p>
            <a:r>
              <a:rPr lang="en-US" dirty="0" smtClean="0"/>
              <a:t>if it is </a:t>
            </a:r>
            <a:r>
              <a:rPr lang="en-US" i="1" dirty="0" smtClean="0"/>
              <a:t>doped</a:t>
            </a:r>
            <a:r>
              <a:rPr lang="en-US" dirty="0" smtClean="0"/>
              <a:t> (i.e. treated with chemical substances) or electrical field is applied on it its electrical conductivity can be modified</a:t>
            </a:r>
          </a:p>
          <a:p>
            <a:r>
              <a:rPr lang="en-US" dirty="0" smtClean="0"/>
              <a:t>is the second most frequent element on earth (after oxygen)</a:t>
            </a:r>
          </a:p>
          <a:p>
            <a:r>
              <a:rPr lang="en-US" dirty="0" smtClean="0"/>
              <a:t>is used as the base, substrate for transistors, MOSFETs, integrated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2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Third generation computers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IBM-360 series</a:t>
            </a:r>
          </a:p>
          <a:p>
            <a:r>
              <a:rPr lang="en-US" sz="2400" dirty="0"/>
              <a:t>Honeywell-6000 series</a:t>
            </a:r>
          </a:p>
          <a:p>
            <a:r>
              <a:rPr lang="en-US" sz="2400" dirty="0" smtClean="0"/>
              <a:t>IBM-370/168</a:t>
            </a:r>
            <a:endParaRPr lang="en-US" sz="2400" dirty="0"/>
          </a:p>
          <a:p>
            <a:r>
              <a:rPr lang="en-US" sz="2400" dirty="0"/>
              <a:t>TDC-316</a:t>
            </a:r>
          </a:p>
          <a:p>
            <a:r>
              <a:rPr lang="en-US" sz="2400" dirty="0" smtClean="0"/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1702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Z2, 1939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Similar to Z1, but implemented the arithmetic and control unit using electrical relays</a:t>
            </a:r>
          </a:p>
          <a:p>
            <a:r>
              <a:rPr lang="en-US" sz="2400" dirty="0" smtClean="0"/>
              <a:t>Had the same mechanical memory with 64 words</a:t>
            </a:r>
          </a:p>
          <a:p>
            <a:r>
              <a:rPr lang="en-US" sz="2400" dirty="0" smtClean="0"/>
              <a:t>Used 16-bit floating point arithmetic</a:t>
            </a:r>
          </a:p>
          <a:p>
            <a:r>
              <a:rPr lang="en-US" sz="2400" dirty="0" smtClean="0"/>
              <a:t>Clock frequency of 5Hz</a:t>
            </a:r>
          </a:p>
          <a:p>
            <a:r>
              <a:rPr lang="en-US" sz="2400" dirty="0" smtClean="0"/>
              <a:t>An addition operation took 0.8 seconds</a:t>
            </a:r>
          </a:p>
          <a:p>
            <a:r>
              <a:rPr lang="en-US" sz="2400" dirty="0" smtClean="0"/>
              <a:t>Weighted 300 kg and consumed 1000 watts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360 series, model 85 (1968)</a:t>
            </a:r>
            <a:endParaRPr lang="en-US" dirty="0"/>
          </a:p>
        </p:txBody>
      </p:sp>
      <p:sp>
        <p:nvSpPr>
          <p:cNvPr id="4" name="AutoShape 2" descr="Supercomputer NSA-IBM360 8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upercomputer NSA-IBM360 85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upercomputer NSA-IBM360 85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05871"/>
            <a:ext cx="6824133" cy="5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8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360 model 85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02" y="1905000"/>
            <a:ext cx="65436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826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360 model 85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Storage: from 500KB to 4MB</a:t>
            </a:r>
          </a:p>
          <a:p>
            <a:r>
              <a:rPr lang="en-US" sz="2800" dirty="0"/>
              <a:t>major machine-cycle time of </a:t>
            </a:r>
            <a:r>
              <a:rPr lang="en-US" sz="2800" dirty="0" smtClean="0"/>
              <a:t>80 ns</a:t>
            </a:r>
          </a:p>
          <a:p>
            <a:r>
              <a:rPr lang="en-US" sz="2800" dirty="0" smtClean="0"/>
              <a:t>main storage </a:t>
            </a:r>
            <a:r>
              <a:rPr lang="en-US" sz="2800" dirty="0"/>
              <a:t>data flow is 16 </a:t>
            </a:r>
            <a:r>
              <a:rPr lang="en-US" sz="2800" dirty="0" smtClean="0"/>
              <a:t>bytes</a:t>
            </a:r>
          </a:p>
          <a:p>
            <a:r>
              <a:rPr lang="en-US" sz="2800" dirty="0"/>
              <a:t>main storage cycle time </a:t>
            </a:r>
            <a:r>
              <a:rPr lang="en-US" sz="2800" dirty="0" smtClean="0"/>
              <a:t>is either </a:t>
            </a:r>
            <a:r>
              <a:rPr lang="en-US" sz="2800" dirty="0"/>
              <a:t>960 or 1,040 </a:t>
            </a:r>
            <a:r>
              <a:rPr lang="en-US" sz="2800" dirty="0" smtClean="0"/>
              <a:t>nanoseconds</a:t>
            </a:r>
          </a:p>
          <a:p>
            <a:r>
              <a:rPr lang="en-US" sz="2800" dirty="0" smtClean="0"/>
              <a:t>operate with floating point numbers with 28 fractional digits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055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General Nova, 1969, 8000$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5000"/>
            <a:ext cx="3048000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5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Fourth </a:t>
            </a:r>
            <a:r>
              <a:rPr lang="en-US" sz="3600" b="1" dirty="0">
                <a:solidFill>
                  <a:srgbClr val="92D050"/>
                </a:solidFill>
              </a:rPr>
              <a:t>generation computers (based on </a:t>
            </a:r>
            <a:r>
              <a:rPr lang="en-US" sz="3600" b="1">
                <a:solidFill>
                  <a:srgbClr val="92D050"/>
                </a:solidFill>
              </a:rPr>
              <a:t>the </a:t>
            </a:r>
            <a:r>
              <a:rPr lang="en-US" sz="3600" b="1" smtClean="0">
                <a:solidFill>
                  <a:srgbClr val="92D050"/>
                </a:solidFill>
              </a:rPr>
              <a:t>microprocessor): </a:t>
            </a:r>
            <a:r>
              <a:rPr lang="en-US" sz="3600" b="1" dirty="0" smtClean="0">
                <a:solidFill>
                  <a:srgbClr val="92D050"/>
                </a:solidFill>
              </a:rPr>
              <a:t>1971-present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Intel 4004, first microprocessor</a:t>
            </a:r>
            <a:endParaRPr lang="en-US" sz="3600" dirty="0"/>
          </a:p>
        </p:txBody>
      </p:sp>
      <p:pic>
        <p:nvPicPr>
          <p:cNvPr id="4098" name="Picture 2" descr="https://upload.wikimedia.org/wikipedia/commons/b/b9/C4004_two_l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995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Intel </a:t>
            </a:r>
            <a:r>
              <a:rPr lang="en-US" sz="3600" dirty="0" smtClean="0"/>
              <a:t>4004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Invented by Intel in 1971</a:t>
            </a:r>
          </a:p>
          <a:p>
            <a:r>
              <a:rPr lang="en-US" sz="2400" dirty="0" smtClean="0"/>
              <a:t>Incorporates CPU functions in a single integrated circuit</a:t>
            </a:r>
          </a:p>
          <a:p>
            <a:r>
              <a:rPr lang="en-US" sz="2400" dirty="0"/>
              <a:t>microprocessor is a multipurpose, clock driven, register based, digital-integrated circuit which accepts binary data as input, processes it according to instructions stored in its memory, and provides results as </a:t>
            </a:r>
            <a:r>
              <a:rPr lang="en-US" sz="2400" dirty="0" smtClean="0"/>
              <a:t>output</a:t>
            </a:r>
          </a:p>
          <a:p>
            <a:r>
              <a:rPr lang="en-US" sz="2400" dirty="0" smtClean="0"/>
              <a:t>Operates with binary numbers</a:t>
            </a:r>
          </a:p>
          <a:p>
            <a:r>
              <a:rPr lang="en-US" sz="2400" dirty="0" smtClean="0"/>
              <a:t>Clock frequency 740 KHz</a:t>
            </a:r>
          </a:p>
          <a:p>
            <a:r>
              <a:rPr lang="en-US" sz="2400" dirty="0" smtClean="0"/>
              <a:t>Instruction cycle: 10.8 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8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first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Intel 4004, 1971, first CPU, 4 bits registers</a:t>
            </a:r>
          </a:p>
          <a:p>
            <a:r>
              <a:rPr lang="en-US" sz="2400" dirty="0" smtClean="0"/>
              <a:t>Intel 8008, 1972, 8 bit </a:t>
            </a:r>
            <a:r>
              <a:rPr lang="en-US" sz="2400" dirty="0" err="1" smtClean="0"/>
              <a:t>regs</a:t>
            </a:r>
            <a:r>
              <a:rPr lang="en-US" sz="2400" dirty="0" smtClean="0"/>
              <a:t>, double the power of 4004</a:t>
            </a:r>
          </a:p>
          <a:p>
            <a:r>
              <a:rPr lang="en-US" sz="2400" dirty="0" smtClean="0"/>
              <a:t>Intel 8080, 1974, 8 bit </a:t>
            </a:r>
            <a:r>
              <a:rPr lang="en-US" sz="2400" dirty="0" err="1" smtClean="0"/>
              <a:t>regs</a:t>
            </a:r>
            <a:r>
              <a:rPr lang="en-US" sz="2400" dirty="0" smtClean="0"/>
              <a:t>, used for many microcomputers like Altair 8800 (sold thousands in a few months)</a:t>
            </a:r>
          </a:p>
          <a:p>
            <a:r>
              <a:rPr lang="en-US" sz="2400" dirty="0" smtClean="0"/>
              <a:t>Intel 8088, 1978, 8 bit </a:t>
            </a:r>
            <a:r>
              <a:rPr lang="en-US" sz="2400" dirty="0" err="1" smtClean="0"/>
              <a:t>regs</a:t>
            </a:r>
            <a:r>
              <a:rPr lang="en-US" sz="2400" dirty="0" smtClean="0"/>
              <a:t>, used in IBM-PC</a:t>
            </a:r>
          </a:p>
          <a:p>
            <a:r>
              <a:rPr lang="en-US" sz="2400" dirty="0" smtClean="0"/>
              <a:t>Intel 8086, 1978 – introduced the 16 bit x86 architecture</a:t>
            </a:r>
          </a:p>
          <a:p>
            <a:r>
              <a:rPr lang="en-US" sz="2400" dirty="0" smtClean="0"/>
              <a:t>Intel 80286, 1982, 16 bit </a:t>
            </a:r>
            <a:r>
              <a:rPr lang="en-US" sz="2400" dirty="0" err="1" smtClean="0"/>
              <a:t>regs</a:t>
            </a:r>
            <a:endParaRPr lang="en-US" sz="2400" dirty="0" smtClean="0"/>
          </a:p>
          <a:p>
            <a:r>
              <a:rPr lang="en-US" sz="2400" dirty="0" smtClean="0"/>
              <a:t>Intel 80386, 1985 – introduced the 32-bit comp. architecture (IA-32)</a:t>
            </a:r>
          </a:p>
          <a:p>
            <a:r>
              <a:rPr lang="en-US" sz="2400" dirty="0" smtClean="0"/>
              <a:t>Intel 80486, 1989</a:t>
            </a:r>
          </a:p>
          <a:p>
            <a:r>
              <a:rPr lang="en-US" sz="2400" dirty="0" smtClean="0"/>
              <a:t>Intel Pentium, 1993</a:t>
            </a:r>
          </a:p>
          <a:p>
            <a:r>
              <a:rPr lang="en-US" sz="2400" dirty="0" smtClean="0"/>
              <a:t>Intel Xeon, Pentium 4, 2004 – introduced Intel 64 (x86-64), 64 bit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322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Microcomputers, </a:t>
            </a:r>
            <a:r>
              <a:rPr lang="en-US" sz="3600" b="1" smtClean="0">
                <a:solidFill>
                  <a:srgbClr val="92D050"/>
                </a:solidFill>
              </a:rPr>
              <a:t>Personal Computers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6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IBM-PC 5150, 1981</a:t>
            </a:r>
            <a:endParaRPr lang="en-US" sz="3600" dirty="0"/>
          </a:p>
        </p:txBody>
      </p:sp>
      <p:sp>
        <p:nvSpPr>
          <p:cNvPr id="3" name="AutoShape 2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http://www.computersciencelab.com/ComputerHistory/HtmlHelp/Images2/IBM_PC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///D:/Forest/Didactic/2017-2018/HCS/Istoria%20calculatorului/illustrated%20history%20of%20computers/HistoryPt4_files/IBM_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Z2, 1939</a:t>
            </a:r>
            <a:endParaRPr lang="en-US" sz="3600" dirty="0"/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55" y="1600200"/>
            <a:ext cx="6172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IBM-PC 5150, 1981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important milestone in the evolution of microcomputers for home consumers; most computers produced in the following decades for home users were IBM-PC compatible; modern desktop computers are IBM-PC descendants</a:t>
            </a:r>
          </a:p>
          <a:p>
            <a:r>
              <a:rPr lang="en-US" dirty="0" smtClean="0"/>
              <a:t>costed $1565</a:t>
            </a:r>
          </a:p>
          <a:p>
            <a:r>
              <a:rPr lang="en-US" dirty="0" smtClean="0"/>
              <a:t>used Intel 8088 at 4.7MHz</a:t>
            </a:r>
          </a:p>
          <a:p>
            <a:r>
              <a:rPr lang="en-US" dirty="0" smtClean="0"/>
              <a:t>had a memory 16KB – 640KB</a:t>
            </a:r>
          </a:p>
          <a:p>
            <a:r>
              <a:rPr lang="en-US" dirty="0" smtClean="0"/>
              <a:t>used PC DOS 1.0 OS</a:t>
            </a:r>
          </a:p>
          <a:p>
            <a:r>
              <a:rPr lang="en-US" dirty="0" smtClean="0"/>
              <a:t>storage on 5.25’’ floppy disks or optional hard disk</a:t>
            </a:r>
          </a:p>
          <a:p>
            <a:r>
              <a:rPr lang="en-US" dirty="0" smtClean="0"/>
              <a:t>IBM 5153color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85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Altair 8800, 1974</a:t>
            </a:r>
            <a:endParaRPr lang="en-US" sz="3600" dirty="0"/>
          </a:p>
        </p:txBody>
      </p:sp>
      <p:pic>
        <p:nvPicPr>
          <p:cNvPr id="2050" name="Picture 2" descr="File:Altair 8800 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38800" cy="50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36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Altair 8800, 1974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sold for $395 as a kit and $650 assembled</a:t>
            </a:r>
          </a:p>
          <a:p>
            <a:r>
              <a:rPr lang="en-US" dirty="0" smtClean="0"/>
              <a:t>used Intel 8080 at 2MHz</a:t>
            </a:r>
          </a:p>
          <a:p>
            <a:r>
              <a:rPr lang="en-US" dirty="0" smtClean="0"/>
              <a:t>memory 256 bytes, max 64KB</a:t>
            </a:r>
          </a:p>
          <a:p>
            <a:r>
              <a:rPr lang="en-US" dirty="0" smtClean="0"/>
              <a:t>OS CP/M</a:t>
            </a:r>
          </a:p>
          <a:p>
            <a:r>
              <a:rPr lang="en-US" dirty="0"/>
              <a:t>s</a:t>
            </a:r>
            <a:r>
              <a:rPr lang="en-US" dirty="0" smtClean="0"/>
              <a:t>torage paper tape, floppy disk, cassette</a:t>
            </a:r>
          </a:p>
          <a:p>
            <a:r>
              <a:rPr lang="en-US" dirty="0"/>
              <a:t>Links: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oldcomputers.net/altair-8800.html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www.youtube.com/watch?v=suyiMfzmZKs&amp;ab_channel=deramp5113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www.youtube.com/watch?v=EV1ki6LiEmg&amp;ab_channel=deramp5113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medium.com/dev-genius/how-to-write-a-program-for-altair-8800-computer-3a4583fe601e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98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IMSAI 8080, 1975</a:t>
            </a:r>
            <a:endParaRPr lang="en-US" sz="3600" dirty="0"/>
          </a:p>
        </p:txBody>
      </p:sp>
      <p:pic>
        <p:nvPicPr>
          <p:cNvPr id="3074" name="Picture 2" descr="IMSAI 8080-IMG 14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5392883" cy="35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09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IMSAI 8080,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sold for $599 as a kit and $931 assembled</a:t>
            </a:r>
          </a:p>
          <a:p>
            <a:r>
              <a:rPr lang="en-US" dirty="0" smtClean="0"/>
              <a:t>used Intel 8080 at 2MHz</a:t>
            </a:r>
          </a:p>
          <a:p>
            <a:r>
              <a:rPr lang="en-US" dirty="0" smtClean="0"/>
              <a:t>supported max 64KB memory</a:t>
            </a:r>
          </a:p>
          <a:p>
            <a:r>
              <a:rPr lang="en-US" dirty="0" smtClean="0"/>
              <a:t>storage on cassette or floppy disks</a:t>
            </a:r>
          </a:p>
          <a:p>
            <a:r>
              <a:rPr lang="en-US" dirty="0" smtClean="0"/>
              <a:t>OS CP/M</a:t>
            </a:r>
          </a:p>
          <a:p>
            <a:r>
              <a:rPr lang="en-US" dirty="0"/>
              <a:t>m</a:t>
            </a:r>
            <a:r>
              <a:rPr lang="en-US" dirty="0" smtClean="0"/>
              <a:t>achine cycle is 0.5 </a:t>
            </a:r>
            <a:r>
              <a:rPr lang="en-US" dirty="0" err="1" smtClean="0"/>
              <a:t>usec</a:t>
            </a:r>
            <a:endParaRPr lang="en-US" dirty="0" smtClean="0"/>
          </a:p>
          <a:p>
            <a:r>
              <a:rPr lang="en-US" dirty="0" smtClean="0"/>
              <a:t>Links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rwebs.net/micros/Imsai/intro.htm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8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Apple I, 1976</a:t>
            </a:r>
            <a:endParaRPr lang="en-US" sz="3600" dirty="0"/>
          </a:p>
        </p:txBody>
      </p:sp>
      <p:pic>
        <p:nvPicPr>
          <p:cNvPr id="4098" name="Picture 2" descr="File:Apple I 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620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824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I, 1976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costed  $666.66 </a:t>
            </a:r>
          </a:p>
          <a:p>
            <a:r>
              <a:rPr lang="en-US" dirty="0" smtClean="0"/>
              <a:t>about </a:t>
            </a:r>
            <a:r>
              <a:rPr lang="en-US" dirty="0"/>
              <a:t>200 </a:t>
            </a:r>
            <a:r>
              <a:rPr lang="en-US" dirty="0" smtClean="0"/>
              <a:t>were produced</a:t>
            </a:r>
            <a:endParaRPr lang="en-US" dirty="0"/>
          </a:p>
          <a:p>
            <a:r>
              <a:rPr lang="en-US" dirty="0" smtClean="0"/>
              <a:t>CPU  MOS </a:t>
            </a:r>
            <a:r>
              <a:rPr lang="en-US" dirty="0"/>
              <a:t>6502, 1.0 MHz</a:t>
            </a:r>
          </a:p>
          <a:p>
            <a:r>
              <a:rPr lang="en-US" dirty="0" smtClean="0"/>
              <a:t>memory 4K - 64K</a:t>
            </a:r>
            <a:endParaRPr lang="en-US" dirty="0"/>
          </a:p>
          <a:p>
            <a:r>
              <a:rPr lang="en-US" dirty="0" smtClean="0"/>
              <a:t>monochrome display with resolutions: 280 </a:t>
            </a:r>
            <a:r>
              <a:rPr lang="en-US" dirty="0"/>
              <a:t>X 192, 40 X 24 text</a:t>
            </a:r>
          </a:p>
          <a:p>
            <a:r>
              <a:rPr lang="en-US" dirty="0" smtClean="0"/>
              <a:t>Keyboard: not </a:t>
            </a:r>
            <a:r>
              <a:rPr lang="en-US" dirty="0"/>
              <a:t>included.</a:t>
            </a:r>
          </a:p>
          <a:p>
            <a:r>
              <a:rPr lang="en-US" dirty="0" smtClean="0"/>
              <a:t>OS Apple </a:t>
            </a:r>
            <a:r>
              <a:rPr lang="en-US" dirty="0"/>
              <a:t>BASIC on cassette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91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Apple II, 1977</a:t>
            </a:r>
            <a:endParaRPr lang="en-US" sz="3600" dirty="0"/>
          </a:p>
        </p:txBody>
      </p:sp>
      <p:pic>
        <p:nvPicPr>
          <p:cNvPr id="5122" name="Picture 2" descr="Apple II IMG 42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7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Z3, 1941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electromechanical computer</a:t>
            </a:r>
          </a:p>
          <a:p>
            <a:r>
              <a:rPr lang="en-US" sz="2400" dirty="0" smtClean="0"/>
              <a:t>The world’s first working, programmable digital computer </a:t>
            </a:r>
          </a:p>
          <a:p>
            <a:r>
              <a:rPr lang="en-US" sz="2400" dirty="0" smtClean="0"/>
              <a:t>Used 2000 electrical relays</a:t>
            </a:r>
          </a:p>
          <a:p>
            <a:r>
              <a:rPr lang="en-US" sz="2400" dirty="0" smtClean="0"/>
              <a:t>Had a clock frequency of 5.3Hz</a:t>
            </a:r>
          </a:p>
          <a:p>
            <a:r>
              <a:rPr lang="en-US" sz="2400" dirty="0" smtClean="0"/>
              <a:t>Arithmetic unit: add, </a:t>
            </a:r>
            <a:r>
              <a:rPr lang="en-US" sz="2400" dirty="0" err="1" smtClean="0"/>
              <a:t>substract</a:t>
            </a:r>
            <a:r>
              <a:rPr lang="en-US" sz="2400" dirty="0" smtClean="0"/>
              <a:t>, multiply, divide, square root  22-bit floating point numbers</a:t>
            </a:r>
          </a:p>
          <a:p>
            <a:r>
              <a:rPr lang="en-US" sz="2400" dirty="0" smtClean="0"/>
              <a:t>Program and data were stored on punched tape film</a:t>
            </a:r>
          </a:p>
          <a:p>
            <a:r>
              <a:rPr lang="en-US" sz="2400" dirty="0" smtClean="0"/>
              <a:t>Was Turing-complete, had loop instructions, but no conditional</a:t>
            </a:r>
          </a:p>
          <a:p>
            <a:r>
              <a:rPr lang="en-US" sz="2400" dirty="0" smtClean="0"/>
              <a:t>Addition took 0.8 seconds, multiplication took 3 seconds</a:t>
            </a:r>
          </a:p>
          <a:p>
            <a:r>
              <a:rPr lang="en-US" sz="2400" dirty="0" smtClean="0"/>
              <a:t>Weighted 1000 kg and consumed 4000 Watts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2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Z3, 1941</a:t>
            </a:r>
            <a:endParaRPr lang="en-US" sz="3600" dirty="0"/>
          </a:p>
        </p:txBody>
      </p:sp>
      <p:pic>
        <p:nvPicPr>
          <p:cNvPr id="3074" name="Picture 2" descr="https://upload.wikimedia.org/wikipedia/commons/thumb/4/4c/Z3_Deutsches_Museum.JPG/300px-Z3_Deutsches_Mus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Z4, 1945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Zuse</a:t>
            </a:r>
            <a:r>
              <a:rPr lang="en-US" dirty="0" smtClean="0"/>
              <a:t> realized it is difficult to program in machine code, so he invented a programming language, </a:t>
            </a:r>
            <a:r>
              <a:rPr lang="en-US" b="1" dirty="0" err="1" smtClean="0"/>
              <a:t>Plankalkül</a:t>
            </a:r>
            <a:endParaRPr lang="en-US" b="1" dirty="0" smtClean="0"/>
          </a:p>
          <a:p>
            <a:r>
              <a:rPr lang="en-US" dirty="0" smtClean="0"/>
              <a:t>Had a frequency of 40Hz</a:t>
            </a:r>
          </a:p>
          <a:p>
            <a:r>
              <a:rPr lang="en-US" dirty="0" smtClean="0"/>
              <a:t>Addition – 400 </a:t>
            </a:r>
            <a:r>
              <a:rPr lang="en-US" dirty="0" err="1" smtClean="0"/>
              <a:t>ms</a:t>
            </a:r>
            <a:r>
              <a:rPr lang="en-US" dirty="0" smtClean="0"/>
              <a:t>, multiplication – 3 seconds</a:t>
            </a:r>
          </a:p>
          <a:p>
            <a:r>
              <a:rPr lang="en-US" dirty="0" smtClean="0"/>
              <a:t>Input/output on punch tape and programs were written on 35mm punched film</a:t>
            </a:r>
          </a:p>
          <a:p>
            <a:r>
              <a:rPr lang="en-US" dirty="0" smtClean="0"/>
              <a:t>Used 32-bit floating points</a:t>
            </a:r>
          </a:p>
          <a:p>
            <a:r>
              <a:rPr lang="en-US" dirty="0" smtClean="0"/>
              <a:t>Used 2.500 relays</a:t>
            </a:r>
          </a:p>
          <a:p>
            <a:r>
              <a:rPr lang="en-US" dirty="0" smtClean="0"/>
              <a:t>Consumed 4KWatts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1822</Words>
  <Application>Microsoft Office PowerPoint</Application>
  <PresentationFormat>On-screen Show (4:3)</PresentationFormat>
  <Paragraphs>239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Electrical Computers  (1940-present)</vt:lpstr>
      <vt:lpstr>First mechanical-electrical computers</vt:lpstr>
      <vt:lpstr>Konrad Zuse’s Z1, Z2, Z3, Z4  (Germany, 1938-1949)</vt:lpstr>
      <vt:lpstr>Z1, 1938</vt:lpstr>
      <vt:lpstr>Z2, 1939</vt:lpstr>
      <vt:lpstr>Z2, 1939</vt:lpstr>
      <vt:lpstr>Z3, 1941</vt:lpstr>
      <vt:lpstr>Z3, 1941</vt:lpstr>
      <vt:lpstr>Z4, 1945</vt:lpstr>
      <vt:lpstr>Z4, 1945</vt:lpstr>
      <vt:lpstr>First generation computers (based on vacuum tubes): 1940-1960</vt:lpstr>
      <vt:lpstr>Vacuum tubes</vt:lpstr>
      <vt:lpstr>Colossus, UK, 1943-1945</vt:lpstr>
      <vt:lpstr>Colossus</vt:lpstr>
      <vt:lpstr>ENIAC, US, 1946</vt:lpstr>
      <vt:lpstr>ENIAC, US, 1946</vt:lpstr>
      <vt:lpstr>ENIAC</vt:lpstr>
      <vt:lpstr>EDVAC, US, 1949</vt:lpstr>
      <vt:lpstr>EDVAC</vt:lpstr>
      <vt:lpstr>Harvard Mark I-IV, US, 1944 - 1952 </vt:lpstr>
      <vt:lpstr>Harvard Mark I</vt:lpstr>
      <vt:lpstr>Manchester Mark I, UK, 1948</vt:lpstr>
      <vt:lpstr>Manchester Mark I</vt:lpstr>
      <vt:lpstr>Second generation computers (based on transistors): 1950-1970</vt:lpstr>
      <vt:lpstr>Transistors</vt:lpstr>
      <vt:lpstr>Transistors (2)</vt:lpstr>
      <vt:lpstr>Transistors (3)</vt:lpstr>
      <vt:lpstr>AND logic gate implemented with 2 transistors</vt:lpstr>
      <vt:lpstr>Logic gates</vt:lpstr>
      <vt:lpstr>Adder using XOR and AND gates</vt:lpstr>
      <vt:lpstr>IBM 306, 1957</vt:lpstr>
      <vt:lpstr>IBM 306, 1957</vt:lpstr>
      <vt:lpstr>Olivetti Elea 9003, Italy, 1959 </vt:lpstr>
      <vt:lpstr>Olivetti Elea 9003, Italy, 1959</vt:lpstr>
      <vt:lpstr>IBM 7007, 1958</vt:lpstr>
      <vt:lpstr>IBM 7007, 1958</vt:lpstr>
      <vt:lpstr>Honeywell 200, US, 1960</vt:lpstr>
      <vt:lpstr>Honeywell 200, US, 1960</vt:lpstr>
      <vt:lpstr>PDP-8, US, 1965</vt:lpstr>
      <vt:lpstr>IBM M44/44X, US 1965</vt:lpstr>
      <vt:lpstr>IBM M44/44X, US 1965</vt:lpstr>
      <vt:lpstr>Third generation computers (based on the microchip): 1960-present</vt:lpstr>
      <vt:lpstr>The microchip</vt:lpstr>
      <vt:lpstr>Moore’s law</vt:lpstr>
      <vt:lpstr>The microchip</vt:lpstr>
      <vt:lpstr>MOSFET (metal-oxide-semiconductor field-effect transistor)</vt:lpstr>
      <vt:lpstr>Types of microchips</vt:lpstr>
      <vt:lpstr>Silicon</vt:lpstr>
      <vt:lpstr>Third generation computers</vt:lpstr>
      <vt:lpstr>IBM 360 series, model 85 (1968)</vt:lpstr>
      <vt:lpstr>IBM 360 model 85 (cont.)</vt:lpstr>
      <vt:lpstr>IBM 360 model 85 (cont.)</vt:lpstr>
      <vt:lpstr>Data General Nova, 1969, 8000$</vt:lpstr>
      <vt:lpstr>Fourth generation computers (based on the microprocessor): 1971-present</vt:lpstr>
      <vt:lpstr>Intel 4004, first microprocessor</vt:lpstr>
      <vt:lpstr>Intel 4004</vt:lpstr>
      <vt:lpstr>Intel first CPUs</vt:lpstr>
      <vt:lpstr>Microcomputers, Personal Computers</vt:lpstr>
      <vt:lpstr>IBM-PC 5150, 1981</vt:lpstr>
      <vt:lpstr>IBM-PC 5150, 1981</vt:lpstr>
      <vt:lpstr>Altair 8800, 1974</vt:lpstr>
      <vt:lpstr>Altair 8800, 1974</vt:lpstr>
      <vt:lpstr>IMSAI 8080, 1975</vt:lpstr>
      <vt:lpstr>IMSAI 8080, 1975</vt:lpstr>
      <vt:lpstr>Apple I, 1976</vt:lpstr>
      <vt:lpstr>Apple I, 1976</vt:lpstr>
      <vt:lpstr>Apple II, 1977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Computers  (1940-present)</dc:title>
  <dc:creator>Windows User</dc:creator>
  <cp:lastModifiedBy>Forest</cp:lastModifiedBy>
  <cp:revision>110</cp:revision>
  <dcterms:created xsi:type="dcterms:W3CDTF">2018-03-29T16:39:48Z</dcterms:created>
  <dcterms:modified xsi:type="dcterms:W3CDTF">2021-04-09T21:03:52Z</dcterms:modified>
</cp:coreProperties>
</file>