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63" r:id="rId13"/>
    <p:sldId id="273" r:id="rId14"/>
    <p:sldId id="264" r:id="rId15"/>
    <p:sldId id="274" r:id="rId16"/>
    <p:sldId id="275" r:id="rId17"/>
    <p:sldId id="265" r:id="rId18"/>
    <p:sldId id="266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8" r:id="rId34"/>
    <p:sldId id="290" r:id="rId35"/>
    <p:sldId id="291" r:id="rId36"/>
    <p:sldId id="292" r:id="rId37"/>
    <p:sldId id="267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4713B9-45F8-4B4D-95EB-710E09A04CB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946444-5088-498A-92D2-FB5AE98E9C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8382000" cy="4267200"/>
          </a:xfrm>
        </p:spPr>
        <p:txBody>
          <a:bodyPr/>
          <a:lstStyle/>
          <a:p>
            <a:r>
              <a:rPr lang="en-US" sz="6600" dirty="0" smtClean="0"/>
              <a:t>History of </a:t>
            </a:r>
            <a:r>
              <a:rPr lang="en-US" sz="6600" dirty="0" smtClean="0"/>
              <a:t>algorithms and algorithmic thinking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Babylonian </a:t>
            </a:r>
            <a:r>
              <a:rPr lang="en-US" sz="4400" dirty="0" smtClean="0"/>
              <a:t>math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Had tables for mathematical operations</a:t>
            </a:r>
          </a:p>
          <a:p>
            <a:r>
              <a:rPr lang="en-US" dirty="0" smtClean="0"/>
              <a:t>Division algorithm: </a:t>
            </a:r>
            <a:r>
              <a:rPr lang="en-US" i="1" dirty="0"/>
              <a:t>a/b</a:t>
            </a:r>
            <a:r>
              <a:rPr lang="en-US" dirty="0"/>
              <a:t> </a:t>
            </a:r>
            <a:r>
              <a:rPr lang="en-US" i="1" dirty="0" smtClean="0"/>
              <a:t>= </a:t>
            </a:r>
            <a:r>
              <a:rPr lang="en-US" i="1" dirty="0"/>
              <a:t>a </a:t>
            </a:r>
            <a:r>
              <a:rPr lang="en-US" dirty="0"/>
              <a:t>x </a:t>
            </a:r>
            <a:r>
              <a:rPr lang="en-US" i="1" dirty="0"/>
              <a:t>(1/b) </a:t>
            </a:r>
            <a:endParaRPr lang="en-US" i="1" dirty="0" smtClean="0"/>
          </a:p>
          <a:p>
            <a:r>
              <a:rPr lang="en-US" i="1" dirty="0" smtClean="0"/>
              <a:t>Reciprocal tables (1/a); </a:t>
            </a:r>
            <a:r>
              <a:rPr lang="en-US" dirty="0"/>
              <a:t>60 is a useful base here because many numbers have finite base 60 fractions, e.g. 1/2, 1/3, 1/4, 1/5, 1/6, 1/10, 1/12, 1/15 and </a:t>
            </a:r>
            <a:r>
              <a:rPr lang="en-US" dirty="0" smtClean="0"/>
              <a:t>1/20; although some fractions were infinite (e.g. 1/7</a:t>
            </a:r>
            <a:r>
              <a:rPr lang="en-US" dirty="0"/>
              <a:t>, </a:t>
            </a:r>
            <a:r>
              <a:rPr lang="en-US" dirty="0" smtClean="0"/>
              <a:t>1/13)</a:t>
            </a:r>
            <a:endParaRPr lang="en-US" dirty="0"/>
          </a:p>
          <a:p>
            <a:r>
              <a:rPr lang="en-US" dirty="0" smtClean="0"/>
              <a:t>Multiplication algorithms: </a:t>
            </a:r>
          </a:p>
          <a:p>
            <a:pPr marL="0" indent="0">
              <a:buNone/>
            </a:pPr>
            <a:r>
              <a:rPr lang="pt-BR" i="1" dirty="0" smtClean="0"/>
              <a:t>		ab</a:t>
            </a:r>
            <a:r>
              <a:rPr lang="pt-BR" dirty="0" smtClean="0"/>
              <a:t> </a:t>
            </a:r>
            <a:r>
              <a:rPr lang="pt-BR" dirty="0"/>
              <a:t>= [(</a:t>
            </a:r>
            <a:r>
              <a:rPr lang="pt-BR" i="1" dirty="0"/>
              <a:t>a+b</a:t>
            </a:r>
            <a:r>
              <a:rPr lang="pt-BR" dirty="0"/>
              <a:t>)</a:t>
            </a:r>
            <a:r>
              <a:rPr lang="pt-BR" baseline="30000" dirty="0"/>
              <a:t>2</a:t>
            </a:r>
            <a:r>
              <a:rPr lang="pt-BR" dirty="0"/>
              <a:t> - </a:t>
            </a:r>
            <a:r>
              <a:rPr lang="pt-BR" i="1" dirty="0"/>
              <a:t>a</a:t>
            </a:r>
            <a:r>
              <a:rPr lang="pt-BR" baseline="30000" dirty="0"/>
              <a:t>2</a:t>
            </a:r>
            <a:r>
              <a:rPr lang="pt-BR" dirty="0"/>
              <a:t> - </a:t>
            </a:r>
            <a:r>
              <a:rPr lang="pt-BR" i="1" dirty="0"/>
              <a:t>b</a:t>
            </a:r>
            <a:r>
              <a:rPr lang="pt-BR" baseline="30000" dirty="0"/>
              <a:t>2</a:t>
            </a:r>
            <a:r>
              <a:rPr lang="pt-BR" dirty="0"/>
              <a:t>]/2 </a:t>
            </a:r>
            <a:br>
              <a:rPr lang="pt-BR" dirty="0"/>
            </a:br>
            <a:r>
              <a:rPr lang="pt-BR" dirty="0" smtClean="0"/>
              <a:t>		</a:t>
            </a:r>
            <a:r>
              <a:rPr lang="pt-BR" i="1" dirty="0" smtClean="0"/>
              <a:t>ab</a:t>
            </a:r>
            <a:r>
              <a:rPr lang="pt-BR" dirty="0" smtClean="0"/>
              <a:t> </a:t>
            </a:r>
            <a:r>
              <a:rPr lang="pt-BR" dirty="0"/>
              <a:t>= [(</a:t>
            </a:r>
            <a:r>
              <a:rPr lang="pt-BR" i="1" dirty="0"/>
              <a:t>a+b</a:t>
            </a:r>
            <a:r>
              <a:rPr lang="pt-BR" dirty="0"/>
              <a:t>)</a:t>
            </a:r>
            <a:r>
              <a:rPr lang="pt-BR" baseline="30000" dirty="0"/>
              <a:t>2</a:t>
            </a:r>
            <a:r>
              <a:rPr lang="pt-BR" dirty="0"/>
              <a:t> - (</a:t>
            </a:r>
            <a:r>
              <a:rPr lang="pt-BR" i="1" dirty="0"/>
              <a:t>a-b</a:t>
            </a:r>
            <a:r>
              <a:rPr lang="pt-BR" dirty="0"/>
              <a:t>)</a:t>
            </a:r>
            <a:r>
              <a:rPr lang="pt-BR" baseline="30000" dirty="0"/>
              <a:t>2</a:t>
            </a:r>
            <a:r>
              <a:rPr lang="pt-BR" dirty="0"/>
              <a:t>]/4 </a:t>
            </a:r>
            <a:endParaRPr lang="en-US" dirty="0" smtClean="0"/>
          </a:p>
          <a:p>
            <a:r>
              <a:rPr lang="en-US" dirty="0" smtClean="0"/>
              <a:t>Square and cube root approximations: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b) </a:t>
            </a:r>
            <a:r>
              <a:rPr lang="en-US" dirty="0" err="1"/>
              <a:t>approx</a:t>
            </a:r>
            <a:r>
              <a:rPr lang="en-US" dirty="0"/>
              <a:t>= a + b/2a </a:t>
            </a:r>
          </a:p>
        </p:txBody>
      </p:sp>
    </p:spTree>
    <p:extLst>
      <p:ext uri="{BB962C8B-B14F-4D97-AF65-F5344CB8AC3E}">
        <p14:creationId xmlns:p14="http://schemas.microsoft.com/office/powerpoint/2010/main" val="30477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Babylonian </a:t>
            </a:r>
            <a:r>
              <a:rPr lang="en-US" sz="4400" dirty="0" smtClean="0"/>
              <a:t>math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Could solve quadratic equations like </a:t>
            </a:r>
            <a:r>
              <a:rPr lang="en-US" i="1" dirty="0"/>
              <a:t>ax</a:t>
            </a:r>
            <a:r>
              <a:rPr lang="en-US" i="1" baseline="30000" dirty="0"/>
              <a:t>3</a:t>
            </a:r>
            <a:r>
              <a:rPr lang="en-US" dirty="0"/>
              <a:t> + </a:t>
            </a:r>
            <a:r>
              <a:rPr lang="en-US" i="1" dirty="0"/>
              <a:t>bx</a:t>
            </a:r>
            <a:r>
              <a:rPr lang="en-US" i="1" baseline="30000" dirty="0"/>
              <a:t>2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smtClean="0"/>
              <a:t>using tables</a:t>
            </a:r>
          </a:p>
          <a:p>
            <a:r>
              <a:rPr lang="en-US" dirty="0" smtClean="0"/>
              <a:t>Had tables for powers of a number</a:t>
            </a:r>
          </a:p>
          <a:p>
            <a:r>
              <a:rPr lang="en-US" dirty="0" smtClean="0"/>
              <a:t>Table with Pythagorean triplets:</a:t>
            </a:r>
          </a:p>
          <a:p>
            <a:endParaRPr lang="en-US" dirty="0"/>
          </a:p>
        </p:txBody>
      </p:sp>
      <p:pic>
        <p:nvPicPr>
          <p:cNvPr id="3074" name="Picture 2" descr="Plimpton Tab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35718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Egyptian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a decimal (base 10) number system; no zero</a:t>
            </a:r>
          </a:p>
          <a:p>
            <a:r>
              <a:rPr lang="en-US" dirty="0" smtClean="0"/>
              <a:t>Very good in geometry, not so much in algebra, because they needed to measure areas (e.g. when the Nile would flood the land, they needed to measure it again); measure circles, ratios (pyramids)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Egyptian number system</a:t>
            </a:r>
            <a:endParaRPr lang="en-US" sz="4400" dirty="0"/>
          </a:p>
        </p:txBody>
      </p:sp>
      <p:pic>
        <p:nvPicPr>
          <p:cNvPr id="4098" name="Picture 2" descr="http://cs-exhibitions.uni-klu.ac.at/fileadmin/gdf/gdf01/numb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704883" cy="26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s-exhibitions.uni-klu.ac.at/fileadmin/gdf/gdf01/number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09" y="2745823"/>
            <a:ext cx="3581400" cy="205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Chinese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Math in China was for a long time hidden from other </a:t>
            </a:r>
            <a:r>
              <a:rPr lang="en-US" dirty="0" err="1" smtClean="0"/>
              <a:t>civilisations</a:t>
            </a:r>
            <a:r>
              <a:rPr lang="en-US" dirty="0" smtClean="0"/>
              <a:t>; a practical approach, not axiomatic </a:t>
            </a:r>
            <a:endParaRPr lang="en-US" dirty="0" smtClean="0"/>
          </a:p>
          <a:p>
            <a:r>
              <a:rPr lang="en-US" dirty="0" err="1"/>
              <a:t>Gougu</a:t>
            </a:r>
            <a:r>
              <a:rPr lang="en-US" dirty="0"/>
              <a:t> </a:t>
            </a:r>
            <a:r>
              <a:rPr lang="en-US" dirty="0" smtClean="0"/>
              <a:t>rule = </a:t>
            </a:r>
            <a:r>
              <a:rPr lang="en-US" dirty="0" err="1" smtClean="0"/>
              <a:t>chinese</a:t>
            </a:r>
            <a:r>
              <a:rPr lang="en-US" dirty="0" smtClean="0"/>
              <a:t> </a:t>
            </a:r>
            <a:r>
              <a:rPr lang="en-US" dirty="0" err="1" smtClean="0"/>
              <a:t>Pithagora</a:t>
            </a:r>
            <a:r>
              <a:rPr lang="en-US" dirty="0" smtClean="0"/>
              <a:t> theorem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famous book is </a:t>
            </a:r>
            <a:r>
              <a:rPr lang="en-US" i="1" dirty="0" err="1"/>
              <a:t>Jiuzhang</a:t>
            </a:r>
            <a:r>
              <a:rPr lang="en-US" i="1" dirty="0"/>
              <a:t> </a:t>
            </a:r>
            <a:r>
              <a:rPr lang="en-US" i="1" dirty="0" err="1" smtClean="0"/>
              <a:t>suanshu</a:t>
            </a:r>
            <a:r>
              <a:rPr lang="en-US" i="1" dirty="0" smtClean="0"/>
              <a:t> (Nine Chapters of the Mathematical Art) </a:t>
            </a:r>
            <a:r>
              <a:rPr lang="en-US" dirty="0" smtClean="0"/>
              <a:t>from around </a:t>
            </a:r>
            <a:r>
              <a:rPr lang="en-US" dirty="0" smtClean="0"/>
              <a:t>100AD containing 246 practical problems:</a:t>
            </a:r>
          </a:p>
          <a:p>
            <a:pPr lvl="1"/>
            <a:r>
              <a:rPr lang="en-US" dirty="0" smtClean="0"/>
              <a:t>Chapter 1: land surveying, area problems, additions/ </a:t>
            </a:r>
            <a:r>
              <a:rPr lang="en-US" dirty="0" err="1" smtClean="0"/>
              <a:t>substractions</a:t>
            </a:r>
            <a:r>
              <a:rPr lang="en-US" dirty="0" smtClean="0"/>
              <a:t>/ multiplications/ divisions of fractions, approx. PI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2: exchange of goods, proportions</a:t>
            </a:r>
            <a:endParaRPr lang="en-US" dirty="0"/>
          </a:p>
          <a:p>
            <a:pPr lvl="1"/>
            <a:r>
              <a:rPr lang="en-US" dirty="0"/>
              <a:t>Chapter </a:t>
            </a:r>
            <a:r>
              <a:rPr lang="en-US" dirty="0" smtClean="0"/>
              <a:t>3: proportions: direct, inverse, compound, arithmetic and geometric progressions</a:t>
            </a:r>
            <a:endParaRPr lang="en-US" dirty="0"/>
          </a:p>
          <a:p>
            <a:pPr lvl="1"/>
            <a:r>
              <a:rPr lang="en-US" dirty="0"/>
              <a:t>Chapter </a:t>
            </a:r>
            <a:r>
              <a:rPr lang="en-US" dirty="0" smtClean="0"/>
              <a:t>4: areas, unit fractions</a:t>
            </a:r>
            <a:endParaRPr lang="en-US" dirty="0"/>
          </a:p>
          <a:p>
            <a:pPr lvl="1"/>
            <a:r>
              <a:rPr lang="en-US" dirty="0"/>
              <a:t>Chapter </a:t>
            </a:r>
            <a:r>
              <a:rPr lang="en-US" dirty="0" smtClean="0"/>
              <a:t>5</a:t>
            </a:r>
            <a:r>
              <a:rPr lang="en-US" dirty="0"/>
              <a:t>: problems on </a:t>
            </a:r>
            <a:r>
              <a:rPr lang="en-US" dirty="0" smtClean="0"/>
              <a:t>construction </a:t>
            </a:r>
            <a:r>
              <a:rPr lang="en-US" dirty="0"/>
              <a:t>of canals, ditches, </a:t>
            </a:r>
            <a:r>
              <a:rPr lang="en-US" dirty="0" smtClean="0"/>
              <a:t>dykes; volumes</a:t>
            </a:r>
            <a:endParaRPr lang="en-US" dirty="0"/>
          </a:p>
          <a:p>
            <a:pPr lvl="1"/>
            <a:r>
              <a:rPr lang="en-US" dirty="0"/>
              <a:t>Chapter </a:t>
            </a:r>
            <a:r>
              <a:rPr lang="en-US" dirty="0" smtClean="0"/>
              <a:t>6: ratio and proportions; fair distribution of goods</a:t>
            </a:r>
            <a:endParaRPr lang="en-US" dirty="0"/>
          </a:p>
          <a:p>
            <a:pPr lvl="1"/>
            <a:r>
              <a:rPr lang="en-US" dirty="0"/>
              <a:t>Chapter </a:t>
            </a:r>
            <a:r>
              <a:rPr lang="en-US" dirty="0" smtClean="0"/>
              <a:t>7</a:t>
            </a:r>
            <a:r>
              <a:rPr lang="en-US" dirty="0"/>
              <a:t>: linear equations </a:t>
            </a:r>
            <a:r>
              <a:rPr lang="en-US" dirty="0" smtClean="0"/>
              <a:t>solved </a:t>
            </a:r>
            <a:r>
              <a:rPr lang="en-US" dirty="0"/>
              <a:t>by making two guesses at the solution, then computing the correct answer from the two errors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8: solving systems of linear equations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9: right angled triangles, </a:t>
            </a:r>
            <a:r>
              <a:rPr lang="en-US" dirty="0" err="1" smtClean="0"/>
              <a:t>Gougu</a:t>
            </a:r>
            <a:r>
              <a:rPr lang="en-US" dirty="0" smtClean="0"/>
              <a:t> rule, quadratic equations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Maya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Maya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Lived between 250 AD to 900 </a:t>
            </a:r>
            <a:r>
              <a:rPr lang="en-US" dirty="0" smtClean="0"/>
              <a:t>AD in Yucatan Peninsular (Mexico)</a:t>
            </a:r>
          </a:p>
          <a:p>
            <a:r>
              <a:rPr lang="en-US" dirty="0" smtClean="0"/>
              <a:t>People lived in large cities (50.000 people in the city of Tikal)</a:t>
            </a:r>
          </a:p>
          <a:p>
            <a:r>
              <a:rPr lang="en-US" dirty="0" smtClean="0"/>
              <a:t>Were conquered by </a:t>
            </a:r>
            <a:r>
              <a:rPr lang="en-US" dirty="0" err="1" smtClean="0"/>
              <a:t>spanish</a:t>
            </a:r>
            <a:r>
              <a:rPr lang="en-US" dirty="0" smtClean="0"/>
              <a:t> navigators in 1500 and their legacy largely destroyed</a:t>
            </a:r>
          </a:p>
          <a:p>
            <a:r>
              <a:rPr lang="en-US" dirty="0" smtClean="0"/>
              <a:t>Had 2 calendars: a ritual calendar of 260 days and civil calendar of 365 days</a:t>
            </a:r>
          </a:p>
          <a:p>
            <a:r>
              <a:rPr lang="en-US" dirty="0" smtClean="0"/>
              <a:t>Performed astronomical measurements</a:t>
            </a:r>
          </a:p>
          <a:p>
            <a:r>
              <a:rPr lang="en-US" dirty="0" smtClean="0"/>
              <a:t>Did not use multiplications and divisions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Maya number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a base 20 number system</a:t>
            </a:r>
            <a:endParaRPr lang="en-US" dirty="0"/>
          </a:p>
        </p:txBody>
      </p:sp>
      <p:pic>
        <p:nvPicPr>
          <p:cNvPr id="5122" name="Picture 2" descr="D:\Forest\Didactic\2018-2019\HCS\Istoria algoritmilor\history_of_algorithms_maya_files\Maya_n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199"/>
            <a:ext cx="3276600" cy="40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Greeks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Thales of </a:t>
            </a:r>
            <a:r>
              <a:rPr lang="en-US" dirty="0" err="1" smtClean="0"/>
              <a:t>Milet</a:t>
            </a:r>
            <a:endParaRPr lang="en-US" dirty="0" smtClean="0"/>
          </a:p>
          <a:p>
            <a:r>
              <a:rPr lang="en-US" dirty="0" smtClean="0"/>
              <a:t>Pythagoras</a:t>
            </a:r>
          </a:p>
          <a:p>
            <a:r>
              <a:rPr lang="en-US" dirty="0" smtClean="0"/>
              <a:t>Euclid</a:t>
            </a:r>
          </a:p>
          <a:p>
            <a:r>
              <a:rPr lang="en-US" dirty="0" smtClean="0"/>
              <a:t>Archimedes</a:t>
            </a:r>
          </a:p>
          <a:p>
            <a:r>
              <a:rPr lang="en-US" dirty="0" smtClean="0"/>
              <a:t>Eratosthenes</a:t>
            </a:r>
          </a:p>
          <a:p>
            <a:r>
              <a:rPr lang="en-US" dirty="0" smtClean="0"/>
              <a:t>Heron of Alexandria</a:t>
            </a:r>
          </a:p>
          <a:p>
            <a:r>
              <a:rPr lang="en-US" dirty="0" err="1" smtClean="0"/>
              <a:t>Klaudios</a:t>
            </a:r>
            <a:r>
              <a:rPr lang="en-US" dirty="0" smtClean="0"/>
              <a:t> </a:t>
            </a:r>
            <a:r>
              <a:rPr lang="en-US" dirty="0" err="1" smtClean="0"/>
              <a:t>Ptolemaeus</a:t>
            </a:r>
            <a:endParaRPr lang="en-US" dirty="0" smtClean="0"/>
          </a:p>
          <a:p>
            <a:r>
              <a:rPr lang="en-US" dirty="0" err="1" smtClean="0"/>
              <a:t>Diophantos</a:t>
            </a:r>
            <a:r>
              <a:rPr lang="en-US" dirty="0" smtClean="0"/>
              <a:t> of Alexandria</a:t>
            </a:r>
          </a:p>
          <a:p>
            <a:r>
              <a:rPr lang="en-US" dirty="0" err="1" smtClean="0"/>
              <a:t>Hypatia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</a:t>
            </a:r>
            <a:r>
              <a:rPr lang="en-US" sz="4400" dirty="0"/>
              <a:t>G</a:t>
            </a:r>
            <a:r>
              <a:rPr lang="en-US" sz="4400" dirty="0" smtClean="0"/>
              <a:t>reeks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600BC to 500AD, the </a:t>
            </a:r>
            <a:r>
              <a:rPr lang="en-US" dirty="0" err="1" smtClean="0"/>
              <a:t>greeks</a:t>
            </a:r>
            <a:r>
              <a:rPr lang="en-US" dirty="0" smtClean="0"/>
              <a:t> made important contributions to mathematics and several other sciences</a:t>
            </a:r>
          </a:p>
          <a:p>
            <a:r>
              <a:rPr lang="en-US" dirty="0" smtClean="0"/>
              <a:t>Algorithmic thinking was reflected in </a:t>
            </a:r>
            <a:r>
              <a:rPr lang="en-US" dirty="0" err="1" smtClean="0"/>
              <a:t>greek</a:t>
            </a:r>
            <a:r>
              <a:rPr lang="en-US" dirty="0" smtClean="0"/>
              <a:t> culture by Euclid’s algorithm for greatest common divisor and </a:t>
            </a:r>
            <a:r>
              <a:rPr lang="en-US" dirty="0" err="1" smtClean="0"/>
              <a:t>Eratostene’s</a:t>
            </a:r>
            <a:r>
              <a:rPr lang="en-US" dirty="0" smtClean="0"/>
              <a:t> sieve algorithm for finding prime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first general-purpose computational machines</a:t>
            </a:r>
            <a:endParaRPr lang="en-US" sz="4400" dirty="0"/>
          </a:p>
        </p:txBody>
      </p:sp>
      <p:pic>
        <p:nvPicPr>
          <p:cNvPr id="3" name="Picture 2" descr="https://upload.wikimedia.org/wikipedia/commons/thumb/8/8b/Babbage_Difference_Engine.jpg/320px-Babbage_Difference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419600" cy="32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73091"/>
            <a:ext cx="3733800" cy="358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Differential Engine, Charles Babbage, </a:t>
            </a:r>
          </a:p>
          <a:p>
            <a:r>
              <a:rPr lang="en-US" dirty="0" smtClean="0"/>
              <a:t>1822-1842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5867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Engine, </a:t>
            </a:r>
          </a:p>
          <a:p>
            <a:r>
              <a:rPr lang="en-US" dirty="0" smtClean="0"/>
              <a:t>Charles Babbage,  </a:t>
            </a:r>
            <a:r>
              <a:rPr lang="en-US" dirty="0" smtClean="0"/>
              <a:t>1837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Thales of </a:t>
            </a:r>
            <a:r>
              <a:rPr lang="en-US" sz="4400" dirty="0" err="1" smtClean="0"/>
              <a:t>Milet</a:t>
            </a:r>
            <a:r>
              <a:rPr lang="en-US" sz="4400" dirty="0" smtClean="0"/>
              <a:t> (</a:t>
            </a:r>
            <a:r>
              <a:rPr lang="en-US" sz="4400" dirty="0">
                <a:effectLst/>
              </a:rPr>
              <a:t>634-546 </a:t>
            </a:r>
            <a:r>
              <a:rPr lang="en-US" sz="4400" dirty="0" smtClean="0">
                <a:effectLst/>
              </a:rPr>
              <a:t>BC)</a:t>
            </a:r>
            <a:endParaRPr lang="en-US" sz="4400" dirty="0"/>
          </a:p>
        </p:txBody>
      </p:sp>
      <p:pic>
        <p:nvPicPr>
          <p:cNvPr id="1026" name="Picture 2" descr="http://cs-exhibitions.uni-klu.ac.at/fileadmin/gdf/gdf01/thal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7" y="2209800"/>
            <a:ext cx="2743200" cy="35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6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Thales of </a:t>
            </a:r>
            <a:r>
              <a:rPr lang="en-US" sz="4400" dirty="0" err="1" smtClean="0"/>
              <a:t>Milet</a:t>
            </a:r>
            <a:r>
              <a:rPr lang="en-US" sz="4400" dirty="0" smtClean="0"/>
              <a:t>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the solar eclipse from </a:t>
            </a:r>
            <a:r>
              <a:rPr lang="en-GB" dirty="0"/>
              <a:t>May 28, </a:t>
            </a:r>
            <a:r>
              <a:rPr lang="en-GB" dirty="0" smtClean="0"/>
              <a:t>585 BC</a:t>
            </a:r>
          </a:p>
          <a:p>
            <a:r>
              <a:rPr lang="en-GB" dirty="0" smtClean="0"/>
              <a:t>Stated Thales’ theorem</a:t>
            </a:r>
          </a:p>
          <a:p>
            <a:r>
              <a:rPr lang="en-US" dirty="0" smtClean="0"/>
              <a:t>Stated that the </a:t>
            </a:r>
            <a:r>
              <a:rPr lang="en-US" dirty="0"/>
              <a:t>base angles of an isosceles triangle are </a:t>
            </a:r>
            <a:r>
              <a:rPr lang="en-US" dirty="0" smtClean="0"/>
              <a:t>equal</a:t>
            </a:r>
          </a:p>
          <a:p>
            <a:r>
              <a:rPr lang="en-US" dirty="0" smtClean="0"/>
              <a:t>Believed the Earth was a flat disk floating on an infinite 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9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</a:rPr>
              <a:t>Pythagoras of Samos </a:t>
            </a:r>
            <a:r>
              <a:rPr lang="en-GB" sz="4400" dirty="0" smtClean="0">
                <a:effectLst/>
              </a:rPr>
              <a:t/>
            </a:r>
            <a:br>
              <a:rPr lang="en-GB" sz="4400" dirty="0" smtClean="0">
                <a:effectLst/>
              </a:rPr>
            </a:br>
            <a:r>
              <a:rPr lang="en-GB" sz="4400" dirty="0" smtClean="0">
                <a:effectLst/>
              </a:rPr>
              <a:t>(</a:t>
            </a:r>
            <a:r>
              <a:rPr lang="en-GB" sz="4400" dirty="0">
                <a:effectLst/>
              </a:rPr>
              <a:t>560-480 BC)</a:t>
            </a:r>
            <a:endParaRPr lang="en-US" sz="4400" dirty="0"/>
          </a:p>
        </p:txBody>
      </p:sp>
      <p:pic>
        <p:nvPicPr>
          <p:cNvPr id="2050" name="Picture 2" descr="http://cs-exhibitions.uni-klu.ac.at/fileadmin/gdf/gdf01/Pythagor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25782"/>
            <a:ext cx="2971800" cy="42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7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effectLst/>
              </a:rPr>
              <a:t>Pythagoras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Founded the mystic </a:t>
            </a:r>
            <a:r>
              <a:rPr lang="en-GB" dirty="0"/>
              <a:t>Pythagorean </a:t>
            </a:r>
            <a:r>
              <a:rPr lang="en-GB" dirty="0" smtClean="0"/>
              <a:t>cult having the pentagram as symbol</a:t>
            </a:r>
          </a:p>
          <a:p>
            <a:r>
              <a:rPr lang="en-GB" dirty="0" smtClean="0"/>
              <a:t>Pythagoras was vegetarian but did not eat beans</a:t>
            </a:r>
          </a:p>
          <a:p>
            <a:r>
              <a:rPr lang="en-US" dirty="0" smtClean="0"/>
              <a:t>Numbers were mystical for the cult and they believed numbers/proportions govern the matter</a:t>
            </a:r>
          </a:p>
          <a:p>
            <a:r>
              <a:rPr lang="en-US" dirty="0" smtClean="0"/>
              <a:t>Developed the theory of Pythagorean numbers (a</a:t>
            </a:r>
            <a:r>
              <a:rPr lang="en-US" baseline="30000" dirty="0" smtClean="0"/>
              <a:t>2</a:t>
            </a:r>
            <a:r>
              <a:rPr lang="en-US" dirty="0" smtClean="0"/>
              <a:t> = b</a:t>
            </a:r>
            <a:r>
              <a:rPr lang="en-US" baseline="30000" dirty="0" smtClean="0"/>
              <a:t>2</a:t>
            </a:r>
            <a:r>
              <a:rPr lang="en-US" dirty="0" smtClean="0"/>
              <a:t>+c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Proved </a:t>
            </a:r>
            <a:r>
              <a:rPr lang="en-US" dirty="0" err="1" smtClean="0"/>
              <a:t>sqrt</a:t>
            </a:r>
            <a:r>
              <a:rPr lang="en-US" dirty="0" smtClean="0"/>
              <a:t>(2) is irrational number</a:t>
            </a:r>
          </a:p>
          <a:p>
            <a:r>
              <a:rPr lang="en-US" dirty="0" smtClean="0"/>
              <a:t>Believed in reincarnation (even for animals)</a:t>
            </a:r>
          </a:p>
          <a:p>
            <a:r>
              <a:rPr lang="en-US" dirty="0" smtClean="0"/>
              <a:t>Fundamental theory </a:t>
            </a:r>
            <a:r>
              <a:rPr lang="en-US" dirty="0"/>
              <a:t>in music: </a:t>
            </a:r>
            <a:r>
              <a:rPr lang="en-US" dirty="0" smtClean="0"/>
              <a:t>dividing </a:t>
            </a:r>
            <a:r>
              <a:rPr lang="en-US" dirty="0"/>
              <a:t>the length of a string into ratios of </a:t>
            </a:r>
            <a:r>
              <a:rPr lang="en-US" dirty="0" smtClean="0"/>
              <a:t>1/2, 1/3, 1/4, </a:t>
            </a:r>
            <a:r>
              <a:rPr lang="en-US" dirty="0"/>
              <a:t>and </a:t>
            </a:r>
            <a:r>
              <a:rPr lang="en-US" dirty="0" smtClean="0"/>
              <a:t>1/5 creates </a:t>
            </a:r>
            <a:r>
              <a:rPr lang="en-US" dirty="0"/>
              <a:t>the musical intervals of an octave, a perfect fifth, a second octave, and a major third respectively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682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z="4400" b="1" dirty="0">
                <a:effectLst/>
              </a:rPr>
              <a:t>Euclid (ca. 325-ca. 270 BC)</a:t>
            </a:r>
            <a:endParaRPr lang="en-US" sz="4400" dirty="0"/>
          </a:p>
        </p:txBody>
      </p:sp>
      <p:pic>
        <p:nvPicPr>
          <p:cNvPr id="3074" name="Picture 2" descr="http://cs-exhibitions.uni-klu.ac.at/fileadmin/gdf/gdf01/Euc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057400"/>
            <a:ext cx="360534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3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Euclid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Lived in Alexandria</a:t>
            </a:r>
          </a:p>
          <a:p>
            <a:r>
              <a:rPr lang="en-US" dirty="0" smtClean="0"/>
              <a:t>Wrote the oldest book </a:t>
            </a:r>
            <a:r>
              <a:rPr lang="en-US" dirty="0"/>
              <a:t>on rigorous </a:t>
            </a:r>
            <a:r>
              <a:rPr lang="en-US" dirty="0" smtClean="0"/>
              <a:t>mathematics: Elements</a:t>
            </a:r>
          </a:p>
          <a:p>
            <a:r>
              <a:rPr lang="en-US" dirty="0" smtClean="0"/>
              <a:t>Elements began with postulates/axioms (common knowledge) and derived and proved all results from these postulates in a rigorous manner</a:t>
            </a:r>
          </a:p>
          <a:p>
            <a:r>
              <a:rPr lang="en-US" dirty="0" smtClean="0"/>
              <a:t>Developed algorithm for finding the greatest common divisor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60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effectLst/>
              </a:rPr>
              <a:t>Eratosthenes </a:t>
            </a:r>
            <a:r>
              <a:rPr lang="en-GB" sz="4400" b="1" dirty="0" smtClean="0">
                <a:effectLst/>
              </a:rPr>
              <a:t/>
            </a:r>
            <a:br>
              <a:rPr lang="en-GB" sz="4400" b="1" dirty="0" smtClean="0">
                <a:effectLst/>
              </a:rPr>
            </a:br>
            <a:r>
              <a:rPr lang="en-GB" sz="4400" b="1" dirty="0" smtClean="0">
                <a:effectLst/>
              </a:rPr>
              <a:t>(</a:t>
            </a:r>
            <a:r>
              <a:rPr lang="en-GB" sz="4400" b="1" dirty="0">
                <a:effectLst/>
              </a:rPr>
              <a:t>ca. 284-ca. 192 BC)</a:t>
            </a:r>
            <a:endParaRPr lang="en-US" sz="4400" dirty="0"/>
          </a:p>
        </p:txBody>
      </p:sp>
      <p:pic>
        <p:nvPicPr>
          <p:cNvPr id="4098" name="Picture 2" descr="http://cs-exhibitions.uni-klu.ac.at/fileadmin/gdf/gdf01/Eratosthe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2514600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97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effectLst/>
              </a:rPr>
              <a:t>Eratosthenes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the diameter of the Earth</a:t>
            </a:r>
          </a:p>
          <a:p>
            <a:r>
              <a:rPr lang="en-US" dirty="0" smtClean="0"/>
              <a:t>Built a star map with 675 stars</a:t>
            </a:r>
          </a:p>
          <a:p>
            <a:r>
              <a:rPr lang="en-US" dirty="0" smtClean="0"/>
              <a:t>Sieve of Eratosthenes algorithm for prime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Heron of Alexandria </a:t>
            </a:r>
            <a:br>
              <a:rPr lang="en-US" sz="4400" dirty="0" smtClean="0"/>
            </a:br>
            <a:r>
              <a:rPr lang="en-US" sz="4400" dirty="0" smtClean="0"/>
              <a:t>(10 – 70 AD)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a steam engine</a:t>
            </a:r>
          </a:p>
          <a:p>
            <a:r>
              <a:rPr lang="en-US" dirty="0" smtClean="0"/>
              <a:t>Developed an iterative algorithm/method for computing a square root of a number</a:t>
            </a:r>
          </a:p>
          <a:p>
            <a:r>
              <a:rPr lang="en-US" dirty="0" smtClean="0"/>
              <a:t>Developed Heron’s formula for the area of a triangle</a:t>
            </a:r>
            <a:endParaRPr lang="en-US" dirty="0"/>
          </a:p>
        </p:txBody>
      </p:sp>
      <p:pic>
        <p:nvPicPr>
          <p:cNvPr id="5122" name="Picture 2" descr="Hero of Alexand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0"/>
            <a:ext cx="2095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26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</a:rPr>
              <a:t>Archimedes of Syracuse </a:t>
            </a:r>
            <a:r>
              <a:rPr lang="en-US" sz="4400" b="1" dirty="0" smtClean="0">
                <a:effectLst/>
              </a:rPr>
              <a:t/>
            </a:r>
            <a:br>
              <a:rPr lang="en-US" sz="4400" b="1" dirty="0" smtClean="0">
                <a:effectLst/>
              </a:rPr>
            </a:br>
            <a:r>
              <a:rPr lang="en-US" sz="4400" b="1" dirty="0" smtClean="0">
                <a:effectLst/>
              </a:rPr>
              <a:t>(</a:t>
            </a:r>
            <a:r>
              <a:rPr lang="en-US" sz="4400" b="1" dirty="0">
                <a:effectLst/>
              </a:rPr>
              <a:t>ca. 287-ca. 212 BC)</a:t>
            </a:r>
            <a:endParaRPr lang="en-US" sz="4400" dirty="0"/>
          </a:p>
        </p:txBody>
      </p:sp>
      <p:pic>
        <p:nvPicPr>
          <p:cNvPr id="6146" name="Picture 2" descr="http://cs-exhibitions.uni-klu.ac.at/fileadmin/gdf/gdf01/Archime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5999"/>
            <a:ext cx="4191000" cy="3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first general-purpose computational </a:t>
            </a:r>
            <a:r>
              <a:rPr lang="en-US" sz="4400" dirty="0" smtClean="0"/>
              <a:t>machines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 designed (not quite built) by </a:t>
            </a:r>
            <a:r>
              <a:rPr lang="en-US" dirty="0" err="1" smtClean="0"/>
              <a:t>british</a:t>
            </a:r>
            <a:r>
              <a:rPr lang="en-US" dirty="0" smtClean="0"/>
              <a:t> Charles Babbage in 1822-1842 and 1837</a:t>
            </a:r>
          </a:p>
          <a:p>
            <a:r>
              <a:rPr lang="en-US" dirty="0" smtClean="0"/>
              <a:t>Were mechanical, general-purpose computers</a:t>
            </a:r>
          </a:p>
          <a:p>
            <a:r>
              <a:rPr lang="en-US" dirty="0" smtClean="0"/>
              <a:t>Differential Engine would approximate functions like polynomial, logarithm, trigonometric</a:t>
            </a:r>
          </a:p>
          <a:p>
            <a:r>
              <a:rPr lang="en-US" dirty="0" smtClean="0"/>
              <a:t>Analytical engine had also conditional statements,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Archimedes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Famous for physics law of Archimedes</a:t>
            </a:r>
          </a:p>
          <a:p>
            <a:r>
              <a:rPr lang="en-US" dirty="0" smtClean="0"/>
              <a:t>Contributions in mathematics and physics</a:t>
            </a:r>
          </a:p>
          <a:p>
            <a:r>
              <a:rPr lang="en-US" dirty="0" smtClean="0"/>
              <a:t>Various legends about his life:</a:t>
            </a:r>
          </a:p>
          <a:p>
            <a:pPr lvl="1"/>
            <a:r>
              <a:rPr lang="en-US" dirty="0" smtClean="0"/>
              <a:t>Shouting “Eureka!”, running naked on the streets of Syracuse after discovering law of Archimedes</a:t>
            </a:r>
          </a:p>
          <a:p>
            <a:pPr lvl="1"/>
            <a:r>
              <a:rPr lang="en-US" dirty="0" smtClean="0"/>
              <a:t>Setting roman ships on fire using large mirrors</a:t>
            </a:r>
          </a:p>
          <a:p>
            <a:pPr lvl="1"/>
            <a:r>
              <a:rPr lang="en-US" dirty="0" smtClean="0"/>
              <a:t>Killed by a roman soldier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9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Klaudios</a:t>
            </a:r>
            <a:r>
              <a:rPr lang="en-US" sz="4400" dirty="0" smtClean="0"/>
              <a:t> </a:t>
            </a:r>
            <a:r>
              <a:rPr lang="en-US" sz="4400" dirty="0" err="1" smtClean="0"/>
              <a:t>Ptolemaios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(85 – 165 AD)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Lived in Alexandria</a:t>
            </a:r>
          </a:p>
          <a:p>
            <a:r>
              <a:rPr lang="en-US" dirty="0" smtClean="0"/>
              <a:t>Approximate PI </a:t>
            </a:r>
          </a:p>
          <a:p>
            <a:r>
              <a:rPr lang="en-US" dirty="0" smtClean="0"/>
              <a:t>Formulated the geocentric model of the solar system (which lasted until it was negated by Copernicus in 1543 AD).</a:t>
            </a:r>
            <a:endParaRPr lang="en-US" dirty="0"/>
          </a:p>
        </p:txBody>
      </p:sp>
      <p:pic>
        <p:nvPicPr>
          <p:cNvPr id="7170" name="Picture 2" descr="Claudius Ptolemaeus, given contemporary German styling, in a 16th century engraved book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2438400" cy="26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41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600200"/>
          </a:xfrm>
        </p:spPr>
        <p:txBody>
          <a:bodyPr/>
          <a:lstStyle/>
          <a:p>
            <a:r>
              <a:rPr lang="en-US" sz="4400" dirty="0" err="1">
                <a:effectLst/>
              </a:rPr>
              <a:t>Diophantos</a:t>
            </a:r>
            <a:r>
              <a:rPr lang="en-US" sz="4400" dirty="0">
                <a:effectLst/>
              </a:rPr>
              <a:t> of </a:t>
            </a:r>
            <a:r>
              <a:rPr lang="en-US" sz="4400" dirty="0" smtClean="0">
                <a:effectLst/>
              </a:rPr>
              <a:t>Alexandria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(ca. 201/215 AD– ca. 285/299 AD)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Also known as the “father of algebra”</a:t>
            </a:r>
          </a:p>
          <a:p>
            <a:r>
              <a:rPr lang="en-US" dirty="0" smtClean="0"/>
              <a:t>Wrote a collection of 13 books called “</a:t>
            </a:r>
            <a:r>
              <a:rPr lang="en-US" dirty="0" err="1" smtClean="0"/>
              <a:t>Arithmetica</a:t>
            </a:r>
            <a:r>
              <a:rPr lang="en-US" dirty="0" smtClean="0"/>
              <a:t>” (Pierre de Fermat wrote his last theorem on a side of Diophantus’ </a:t>
            </a:r>
            <a:r>
              <a:rPr lang="en-US" dirty="0" err="1" smtClean="0"/>
              <a:t>Arithmetica</a:t>
            </a:r>
            <a:r>
              <a:rPr lang="en-US" dirty="0" smtClean="0"/>
              <a:t>)</a:t>
            </a:r>
          </a:p>
        </p:txBody>
      </p:sp>
      <p:sp>
        <p:nvSpPr>
          <p:cNvPr id="4" name="AutoShape 2" descr="Image result for Diophantus of Alexandria"/>
          <p:cNvSpPr>
            <a:spLocks noChangeAspect="1" noChangeArrowheads="1"/>
          </p:cNvSpPr>
          <p:nvPr/>
        </p:nvSpPr>
        <p:spPr bwMode="auto">
          <a:xfrm>
            <a:off x="155575" y="-11049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Diophantus of Alexandria"/>
          <p:cNvSpPr>
            <a:spLocks noChangeAspect="1" noChangeArrowheads="1"/>
          </p:cNvSpPr>
          <p:nvPr/>
        </p:nvSpPr>
        <p:spPr bwMode="auto">
          <a:xfrm>
            <a:off x="307975" y="-9525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Diophantus of Alexandria"/>
          <p:cNvSpPr>
            <a:spLocks noChangeAspect="1" noChangeArrowheads="1"/>
          </p:cNvSpPr>
          <p:nvPr/>
        </p:nvSpPr>
        <p:spPr bwMode="auto">
          <a:xfrm>
            <a:off x="460375" y="-8001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Diophantus of Alexandria"/>
          <p:cNvSpPr>
            <a:spLocks noChangeAspect="1" noChangeArrowheads="1"/>
          </p:cNvSpPr>
          <p:nvPr/>
        </p:nvSpPr>
        <p:spPr bwMode="auto">
          <a:xfrm>
            <a:off x="612775" y="-6477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Diophantus of Alexandria"/>
          <p:cNvSpPr>
            <a:spLocks noChangeAspect="1" noChangeArrowheads="1"/>
          </p:cNvSpPr>
          <p:nvPr/>
        </p:nvSpPr>
        <p:spPr bwMode="auto">
          <a:xfrm>
            <a:off x="765175" y="-4953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Diophantus of Alexandria"/>
          <p:cNvSpPr>
            <a:spLocks noChangeAspect="1" noChangeArrowheads="1"/>
          </p:cNvSpPr>
          <p:nvPr/>
        </p:nvSpPr>
        <p:spPr bwMode="auto">
          <a:xfrm>
            <a:off x="917575" y="-3429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6" name="Picture 14" descr="Image result for Diophantus of Alexand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9000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1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Indian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mathematics was influenced by the </a:t>
            </a:r>
            <a:r>
              <a:rPr lang="en-US" dirty="0" err="1" smtClean="0"/>
              <a:t>greeks</a:t>
            </a:r>
            <a:r>
              <a:rPr lang="en-US" dirty="0" smtClean="0"/>
              <a:t>, </a:t>
            </a:r>
            <a:r>
              <a:rPr lang="en-US" dirty="0" err="1" smtClean="0"/>
              <a:t>egyptians</a:t>
            </a:r>
            <a:r>
              <a:rPr lang="en-US" dirty="0" smtClean="0"/>
              <a:t> and </a:t>
            </a:r>
            <a:r>
              <a:rPr lang="en-US" dirty="0" err="1" smtClean="0"/>
              <a:t>babylonians</a:t>
            </a:r>
            <a:r>
              <a:rPr lang="en-US" dirty="0" smtClean="0"/>
              <a:t>, knowledge brought to India by Alexander the Great when he conquered India</a:t>
            </a:r>
          </a:p>
          <a:p>
            <a:r>
              <a:rPr lang="en-US" dirty="0" smtClean="0"/>
              <a:t>Around 5 century AD </a:t>
            </a:r>
            <a:r>
              <a:rPr lang="en-US" dirty="0" err="1" smtClean="0"/>
              <a:t>indians</a:t>
            </a:r>
            <a:r>
              <a:rPr lang="en-US" dirty="0" smtClean="0"/>
              <a:t> moved from a </a:t>
            </a:r>
            <a:r>
              <a:rPr lang="en-US" dirty="0" err="1" smtClean="0"/>
              <a:t>greek</a:t>
            </a:r>
            <a:r>
              <a:rPr lang="en-US" dirty="0" smtClean="0"/>
              <a:t> number system to a </a:t>
            </a:r>
            <a:r>
              <a:rPr lang="en-US" dirty="0" err="1" smtClean="0"/>
              <a:t>babylonian</a:t>
            </a:r>
            <a:r>
              <a:rPr lang="en-US" dirty="0" smtClean="0"/>
              <a:t>-like one but in base 10.</a:t>
            </a:r>
          </a:p>
          <a:p>
            <a:r>
              <a:rPr lang="en-US" dirty="0" smtClean="0"/>
              <a:t>They invented number zero</a:t>
            </a:r>
          </a:p>
          <a:p>
            <a:r>
              <a:rPr lang="en-US" dirty="0" smtClean="0"/>
              <a:t>Because they decoupled numbers from their geometric significance, they also used negative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smtClean="0"/>
              <a:t>Indian numbers</a:t>
            </a:r>
            <a:endParaRPr lang="en-US" sz="4400" dirty="0"/>
          </a:p>
        </p:txBody>
      </p:sp>
      <p:pic>
        <p:nvPicPr>
          <p:cNvPr id="9218" name="Picture 2" descr="D:\Forest\Didactic\2018-2019\HCS\Istoria algoritmilor\Dermot Turing pics\20190314_2051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927"/>
            <a:ext cx="4038600" cy="67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Forest\Didactic\2018-2019\HCS\Istoria algoritmilor\history_of_algorithms_indian_files\Indian_num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33147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54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effectLst/>
              </a:rPr>
              <a:t>ryabhata (</a:t>
            </a:r>
            <a:r>
              <a:rPr lang="en-US" sz="4400" dirty="0" smtClean="0"/>
              <a:t>476–550 AD)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Approximated PI</a:t>
            </a:r>
          </a:p>
          <a:p>
            <a:r>
              <a:rPr lang="en-US" dirty="0" smtClean="0"/>
              <a:t>Approximated  Earth and lunar rotations</a:t>
            </a:r>
          </a:p>
          <a:p>
            <a:r>
              <a:rPr lang="en-US" dirty="0" smtClean="0"/>
              <a:t>Affirmed the theory of </a:t>
            </a:r>
            <a:r>
              <a:rPr lang="en-US" dirty="0" err="1" smtClean="0"/>
              <a:t>heliocentrism</a:t>
            </a:r>
            <a:endParaRPr lang="en-US" dirty="0"/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0384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45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effectLst/>
              </a:rPr>
              <a:t>Brahmagupa</a:t>
            </a:r>
            <a:r>
              <a:rPr lang="en-US" sz="4400" dirty="0" smtClean="0">
                <a:effectLst/>
              </a:rPr>
              <a:t> (598-668 AD)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Solved 1</a:t>
            </a:r>
            <a:r>
              <a:rPr lang="en-US" baseline="30000" dirty="0" smtClean="0"/>
              <a:t>st</a:t>
            </a:r>
            <a:r>
              <a:rPr lang="en-US" dirty="0" smtClean="0"/>
              <a:t> degree, 2</a:t>
            </a:r>
            <a:r>
              <a:rPr lang="en-US" baseline="30000" dirty="0" smtClean="0"/>
              <a:t>nd</a:t>
            </a:r>
            <a:r>
              <a:rPr lang="en-US" dirty="0" smtClean="0"/>
              <a:t> degree and some quadratic degree equations</a:t>
            </a:r>
          </a:p>
          <a:p>
            <a:r>
              <a:rPr lang="en-US" dirty="0" smtClean="0"/>
              <a:t>Wrote the first book to treat zero as a number</a:t>
            </a:r>
          </a:p>
          <a:p>
            <a:r>
              <a:rPr lang="en-US" dirty="0" smtClean="0"/>
              <a:t>Tried to define division by zero (0/0=0)</a:t>
            </a:r>
          </a:p>
          <a:p>
            <a:r>
              <a:rPr lang="en-US" dirty="0" smtClean="0"/>
              <a:t>Stated arithmetic rules for positive and negative numbers and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4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Arabic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Islam </a:t>
            </a:r>
            <a:r>
              <a:rPr lang="en-US" dirty="0" err="1" smtClean="0"/>
              <a:t>rised</a:t>
            </a:r>
            <a:r>
              <a:rPr lang="en-US" dirty="0" smtClean="0"/>
              <a:t> by the year 700, occupying </a:t>
            </a:r>
            <a:r>
              <a:rPr lang="en-US" dirty="0" err="1" smtClean="0"/>
              <a:t>Egipt</a:t>
            </a:r>
            <a:r>
              <a:rPr lang="en-US" dirty="0" smtClean="0"/>
              <a:t>, Syria, Mesopotamia, Persia.</a:t>
            </a:r>
          </a:p>
          <a:p>
            <a:r>
              <a:rPr lang="en-US" dirty="0" smtClean="0"/>
              <a:t>Islam advanced on the west until Spain and France and conquered China and India on the east</a:t>
            </a:r>
          </a:p>
          <a:p>
            <a:r>
              <a:rPr lang="en-US" dirty="0" smtClean="0"/>
              <a:t>They would absorb the wisdom of the conquered people</a:t>
            </a:r>
          </a:p>
          <a:p>
            <a:r>
              <a:rPr lang="en-US" dirty="0" smtClean="0"/>
              <a:t>They took the </a:t>
            </a:r>
            <a:r>
              <a:rPr lang="en-US" dirty="0" err="1" smtClean="0"/>
              <a:t>hindu</a:t>
            </a:r>
            <a:r>
              <a:rPr lang="en-US" dirty="0" smtClean="0"/>
              <a:t> base 10 numerals from </a:t>
            </a:r>
            <a:r>
              <a:rPr lang="en-US" dirty="0" err="1" smtClean="0"/>
              <a:t>indians</a:t>
            </a:r>
            <a:r>
              <a:rPr lang="en-US" dirty="0" smtClean="0"/>
              <a:t> and brought it back in Europe.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6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600200"/>
          </a:xfrm>
        </p:spPr>
        <p:txBody>
          <a:bodyPr/>
          <a:lstStyle/>
          <a:p>
            <a:r>
              <a:rPr lang="en-US" sz="4400" dirty="0"/>
              <a:t>Abu Abdullah Muhammad bin Musa </a:t>
            </a:r>
            <a:r>
              <a:rPr lang="en-US" sz="4400" dirty="0" smtClean="0"/>
              <a:t>al-Khwarizmi (780-840 AD)</a:t>
            </a:r>
            <a:endParaRPr lang="en-US" sz="4400" dirty="0"/>
          </a:p>
        </p:txBody>
      </p:sp>
      <p:pic>
        <p:nvPicPr>
          <p:cNvPr id="11266" name="Picture 2" descr="http://cs-exhibitions.uni-klu.ac.at/fileadmin/gdf/gdf01/al_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4999"/>
            <a:ext cx="3352800" cy="44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Abu Abdullah Muhammad bin Musa </a:t>
            </a:r>
            <a:r>
              <a:rPr lang="en-US" sz="4400" dirty="0" smtClean="0"/>
              <a:t>al-Khwarizmi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considered the “father of algebra” because he wrote a book “</a:t>
            </a:r>
            <a:r>
              <a:rPr lang="en-US" dirty="0"/>
              <a:t>A</a:t>
            </a:r>
            <a:r>
              <a:rPr lang="en-US" dirty="0" smtClean="0"/>
              <a:t>l-</a:t>
            </a:r>
            <a:r>
              <a:rPr lang="en-US" dirty="0" err="1" smtClean="0"/>
              <a:t>jabr</a:t>
            </a:r>
            <a:r>
              <a:rPr lang="en-US" dirty="0" smtClean="0"/>
              <a:t> </a:t>
            </a:r>
            <a:r>
              <a:rPr lang="en-US" dirty="0" err="1" smtClean="0"/>
              <a:t>w'al-muqabala</a:t>
            </a:r>
            <a:r>
              <a:rPr lang="en-US" dirty="0" smtClean="0"/>
              <a:t>”; “al-</a:t>
            </a:r>
            <a:r>
              <a:rPr lang="en-US" dirty="0" err="1" smtClean="0"/>
              <a:t>jabr</a:t>
            </a:r>
            <a:r>
              <a:rPr lang="en-US" dirty="0" smtClean="0"/>
              <a:t>” becomes “algebra” and it means “to complete a task”.</a:t>
            </a:r>
          </a:p>
          <a:p>
            <a:r>
              <a:rPr lang="en-US" dirty="0" smtClean="0"/>
              <a:t>He wrote another book about </a:t>
            </a:r>
            <a:r>
              <a:rPr lang="en-US" dirty="0" err="1" smtClean="0"/>
              <a:t>hindu</a:t>
            </a:r>
            <a:r>
              <a:rPr lang="en-US" dirty="0" smtClean="0"/>
              <a:t> numbers that was translated in the 12 century to </a:t>
            </a:r>
            <a:r>
              <a:rPr lang="en-US" dirty="0" err="1" smtClean="0"/>
              <a:t>latin</a:t>
            </a:r>
            <a:r>
              <a:rPr lang="en-US" dirty="0" smtClean="0"/>
              <a:t> “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 smtClean="0"/>
              <a:t>Indorum</a:t>
            </a:r>
            <a:r>
              <a:rPr lang="en-US" dirty="0" smtClean="0"/>
              <a:t>”; his name was translated into </a:t>
            </a:r>
            <a:r>
              <a:rPr lang="en-US" dirty="0" err="1" smtClean="0"/>
              <a:t>latin</a:t>
            </a:r>
            <a:r>
              <a:rPr lang="en-US" dirty="0" smtClean="0"/>
              <a:t> by “</a:t>
            </a:r>
            <a:r>
              <a:rPr lang="en-US" dirty="0" err="1" smtClean="0"/>
              <a:t>Algoritmi</a:t>
            </a:r>
            <a:r>
              <a:rPr lang="en-US" dirty="0" smtClean="0"/>
              <a:t>”; an “algorithm” would be a trick for working with </a:t>
            </a:r>
            <a:r>
              <a:rPr lang="en-US" dirty="0" err="1" smtClean="0"/>
              <a:t>hindu</a:t>
            </a:r>
            <a:r>
              <a:rPr lang="en-US" dirty="0" smtClean="0"/>
              <a:t>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8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Computer science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term “computer science” first appeared in an article in Communications of the ACM (Association for Computing Machinery, </a:t>
            </a:r>
            <a:r>
              <a:rPr lang="en-US" dirty="0" smtClean="0">
                <a:hlinkClick r:id="rId2"/>
              </a:rPr>
              <a:t>www.acm.org</a:t>
            </a:r>
            <a:r>
              <a:rPr lang="en-US" dirty="0" smtClean="0"/>
              <a:t>) in 1959.</a:t>
            </a:r>
          </a:p>
          <a:p>
            <a:r>
              <a:rPr lang="en-US" dirty="0" smtClean="0"/>
              <a:t>Computer science is a science that includes:</a:t>
            </a:r>
          </a:p>
          <a:p>
            <a:pPr lvl="1"/>
            <a:r>
              <a:rPr lang="en-US" dirty="0" smtClean="0"/>
              <a:t>theoretical computer science : data structures and algorithms, computation theory, information and coding theory, programming languages</a:t>
            </a:r>
          </a:p>
          <a:p>
            <a:pPr lvl="1"/>
            <a:r>
              <a:rPr lang="en-US" dirty="0" smtClean="0"/>
              <a:t>computer system: computer architecture and engineering, operating systems, computer networks, databases, concurrent and distributed systems, security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omputer applications: artificial intelligence, graphics, audio-video proc. etc.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engineering</a:t>
            </a:r>
          </a:p>
          <a:p>
            <a:r>
              <a:rPr lang="en-US" dirty="0" smtClean="0"/>
              <a:t>Computer science is about “hardware” and “software”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History of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official science appeared in 1959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: computational machines like mechanical calculators appeared first in 1600, but they even existed in rudimentary forms (e.g. abacus) in ancient history, 2700 BC.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: the term “algorithm” was </a:t>
            </a:r>
            <a:r>
              <a:rPr lang="en-US" dirty="0"/>
              <a:t>first invented by Muhammad ibn Musa </a:t>
            </a:r>
            <a:r>
              <a:rPr lang="en-US" dirty="0" smtClean="0"/>
              <a:t>al-Khwarizmi, the father of algebra, in a book written in 820 and translated into </a:t>
            </a:r>
            <a:r>
              <a:rPr lang="en-US" dirty="0" err="1" smtClean="0"/>
              <a:t>latin</a:t>
            </a:r>
            <a:r>
              <a:rPr lang="en-US" dirty="0" smtClean="0"/>
              <a:t> in the 12</a:t>
            </a:r>
            <a:r>
              <a:rPr lang="en-US" baseline="30000" dirty="0" smtClean="0"/>
              <a:t>th</a:t>
            </a:r>
            <a:r>
              <a:rPr lang="en-US" dirty="0" smtClean="0"/>
              <a:t> century. Algorithm is derived from al-Khwarizmi’s name and refers to arithmetic techniques with </a:t>
            </a:r>
            <a:r>
              <a:rPr lang="en-US" dirty="0" err="1" smtClean="0"/>
              <a:t>hindu</a:t>
            </a:r>
            <a:r>
              <a:rPr lang="en-US" dirty="0" smtClean="0"/>
              <a:t> numerals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History of computer </a:t>
            </a:r>
            <a:r>
              <a:rPr lang="en-US" sz="4400" dirty="0" smtClean="0"/>
              <a:t>science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definition of algorithm: sequence of steps necessary in order to solve a specific problem (plus a set of data on which the operational steps operate)</a:t>
            </a:r>
          </a:p>
          <a:p>
            <a:r>
              <a:rPr lang="en-US" dirty="0" smtClean="0"/>
              <a:t>Actually, this technique of solving a problem in steps (i.e. algorithmic thinking) can eventually be traced back to ancient history (Euclid’s algorithm – 300BC, </a:t>
            </a:r>
            <a:r>
              <a:rPr lang="en-US" dirty="0" err="1" smtClean="0"/>
              <a:t>Eratostene’s</a:t>
            </a:r>
            <a:r>
              <a:rPr lang="en-US" dirty="0" smtClean="0"/>
              <a:t> sieve – </a:t>
            </a:r>
            <a:r>
              <a:rPr lang="en-US" dirty="0" err="1" smtClean="0"/>
              <a:t>greeks</a:t>
            </a:r>
            <a:r>
              <a:rPr lang="en-US" dirty="0" smtClean="0"/>
              <a:t>) and even further back in time – </a:t>
            </a:r>
            <a:r>
              <a:rPr lang="en-US" u="sng" dirty="0" smtClean="0"/>
              <a:t>as part of mathematics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78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Babylonian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ived in Mesopotamia</a:t>
            </a:r>
            <a:r>
              <a:rPr lang="en-US" dirty="0"/>
              <a:t>, a fertile plain between the Tigris and Euphrates rivers (present day Turkey and </a:t>
            </a:r>
            <a:r>
              <a:rPr lang="en-US" dirty="0" smtClean="0"/>
              <a:t>Syria); dates from </a:t>
            </a:r>
            <a:r>
              <a:rPr lang="en-US" dirty="0"/>
              <a:t>around </a:t>
            </a:r>
            <a:r>
              <a:rPr lang="en-US" dirty="0" smtClean="0"/>
              <a:t>2000-600BC; </a:t>
            </a:r>
            <a:r>
              <a:rPr lang="en-US" dirty="0"/>
              <a:t>replaced </a:t>
            </a:r>
            <a:r>
              <a:rPr lang="en-US" dirty="0" smtClean="0"/>
              <a:t>the </a:t>
            </a:r>
            <a:r>
              <a:rPr lang="en-US" dirty="0"/>
              <a:t>Sumerians and </a:t>
            </a:r>
            <a:r>
              <a:rPr lang="en-US" dirty="0" smtClean="0"/>
              <a:t>Akkadians</a:t>
            </a:r>
          </a:p>
          <a:p>
            <a:r>
              <a:rPr lang="en-US" dirty="0" smtClean="0"/>
              <a:t>Famous for </a:t>
            </a:r>
            <a:r>
              <a:rPr lang="en-US" dirty="0"/>
              <a:t>cuneiform </a:t>
            </a:r>
            <a:r>
              <a:rPr lang="en-US" dirty="0" smtClean="0"/>
              <a:t>writings (wedge-shaped symbols) – adopted from the Sumerians</a:t>
            </a:r>
          </a:p>
          <a:p>
            <a:r>
              <a:rPr lang="en-US" dirty="0" smtClean="0"/>
              <a:t>Their texts remained on clay tablets</a:t>
            </a:r>
          </a:p>
          <a:p>
            <a:r>
              <a:rPr lang="en-US" dirty="0" smtClean="0"/>
              <a:t>Advanced mathematics: extract square and cubic root, </a:t>
            </a:r>
            <a:r>
              <a:rPr lang="en-US" dirty="0"/>
              <a:t>work with Pythagorean triples 1200 years before Pythagoras, had a knowledge of pi and possibly e (the exponential function), could solve some quadratics and even polynomials of degree 8, solved linear </a:t>
            </a:r>
            <a:r>
              <a:rPr lang="en-US" dirty="0" smtClean="0"/>
              <a:t>equations, deal </a:t>
            </a:r>
            <a:r>
              <a:rPr lang="en-US" dirty="0"/>
              <a:t>with circular measurement</a:t>
            </a:r>
          </a:p>
        </p:txBody>
      </p:sp>
    </p:spTree>
    <p:extLst>
      <p:ext uri="{BB962C8B-B14F-4D97-AF65-F5344CB8AC3E}">
        <p14:creationId xmlns:p14="http://schemas.microsoft.com/office/powerpoint/2010/main" val="30712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</a:t>
            </a:r>
            <a:r>
              <a:rPr lang="en-US" sz="4400" dirty="0" smtClean="0"/>
              <a:t>Babylonian (2)</a:t>
            </a:r>
            <a:endParaRPr lang="en-US" sz="4400" dirty="0"/>
          </a:p>
        </p:txBody>
      </p:sp>
      <p:pic>
        <p:nvPicPr>
          <p:cNvPr id="1026" name="Picture 2" descr="http://cs-exhibitions.uni-klu.ac.at/fileadmin/gdf/gdf01/baby_tabl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3505200" cy="492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3048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Babylonian Clay tablet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Babylonian </a:t>
            </a:r>
            <a:r>
              <a:rPr lang="en-US" sz="4400" dirty="0" smtClean="0"/>
              <a:t>(3)</a:t>
            </a:r>
            <a:endParaRPr lang="en-US" sz="4400" dirty="0"/>
          </a:p>
        </p:txBody>
      </p:sp>
      <p:pic>
        <p:nvPicPr>
          <p:cNvPr id="2050" name="Picture 2" descr="Babylonian cuneiform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5905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3200" y="3505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Sexagesimal</a:t>
            </a:r>
            <a:r>
              <a:rPr lang="en-US" dirty="0" smtClean="0"/>
              <a:t>  (base 60) number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851</TotalTime>
  <Words>1588</Words>
  <Application>Microsoft Office PowerPoint</Application>
  <PresentationFormat>On-screen Show (4:3)</PresentationFormat>
  <Paragraphs>156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Executive</vt:lpstr>
      <vt:lpstr>History of algorithms and algorithmic thinking</vt:lpstr>
      <vt:lpstr>The first general-purpose computational machines</vt:lpstr>
      <vt:lpstr>The first general-purpose computational machines (cont.)</vt:lpstr>
      <vt:lpstr>Computer science</vt:lpstr>
      <vt:lpstr>History of computer science</vt:lpstr>
      <vt:lpstr>History of computer science (cont.)</vt:lpstr>
      <vt:lpstr>The Babylonian</vt:lpstr>
      <vt:lpstr>The Babylonian (2)</vt:lpstr>
      <vt:lpstr>The Babylonian (3)</vt:lpstr>
      <vt:lpstr>The Babylonian math</vt:lpstr>
      <vt:lpstr>The Babylonian math (cont.)</vt:lpstr>
      <vt:lpstr>The Egyptian</vt:lpstr>
      <vt:lpstr>Egyptian number system</vt:lpstr>
      <vt:lpstr>The Chinese</vt:lpstr>
      <vt:lpstr>The Maya</vt:lpstr>
      <vt:lpstr>The Maya</vt:lpstr>
      <vt:lpstr>Maya number system</vt:lpstr>
      <vt:lpstr>The Greeks</vt:lpstr>
      <vt:lpstr>The Greeks</vt:lpstr>
      <vt:lpstr>Thales of Milet (634-546 BC)</vt:lpstr>
      <vt:lpstr>Thales of Milet (cont.)</vt:lpstr>
      <vt:lpstr>Pythagoras of Samos  (560-480 BC)</vt:lpstr>
      <vt:lpstr>Pythagoras (cont.)</vt:lpstr>
      <vt:lpstr>Euclid (ca. 325-ca. 270 BC)</vt:lpstr>
      <vt:lpstr>Euclid (cont.)</vt:lpstr>
      <vt:lpstr>Eratosthenes  (ca. 284-ca. 192 BC)</vt:lpstr>
      <vt:lpstr>Eratosthenes</vt:lpstr>
      <vt:lpstr>Heron of Alexandria  (10 – 70 AD)</vt:lpstr>
      <vt:lpstr>Archimedes of Syracuse  (ca. 287-ca. 212 BC)</vt:lpstr>
      <vt:lpstr>Archimedes (cont.)</vt:lpstr>
      <vt:lpstr>Klaudios Ptolemaios  (85 – 165 AD)</vt:lpstr>
      <vt:lpstr>Diophantos of Alexandria (ca. 201/215 AD– ca. 285/299 AD)</vt:lpstr>
      <vt:lpstr>The Indian</vt:lpstr>
      <vt:lpstr>Indian numbers</vt:lpstr>
      <vt:lpstr>Aryabhata (476–550 AD)</vt:lpstr>
      <vt:lpstr>Brahmagupa (598-668 AD)</vt:lpstr>
      <vt:lpstr>The Arabic</vt:lpstr>
      <vt:lpstr>Abu Abdullah Muhammad bin Musa al-Khwarizmi (780-840 AD)</vt:lpstr>
      <vt:lpstr>Abu Abdullah Muhammad bin Musa al-Khwarizmi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algorithms</dc:title>
  <dc:creator>Windows User</dc:creator>
  <cp:lastModifiedBy>Windows User</cp:lastModifiedBy>
  <cp:revision>77</cp:revision>
  <dcterms:created xsi:type="dcterms:W3CDTF">2019-03-07T18:03:28Z</dcterms:created>
  <dcterms:modified xsi:type="dcterms:W3CDTF">2019-03-14T21:24:50Z</dcterms:modified>
</cp:coreProperties>
</file>