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71" r:id="rId17"/>
    <p:sldId id="281" r:id="rId18"/>
    <p:sldId id="272" r:id="rId19"/>
    <p:sldId id="282" r:id="rId20"/>
    <p:sldId id="273" r:id="rId21"/>
    <p:sldId id="275" r:id="rId22"/>
    <p:sldId id="274" r:id="rId23"/>
    <p:sldId id="283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2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2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6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9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0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71C1-0DC5-4408-A551-1F60E2C6674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5AE3-5DB5-46B0-8AC7-04CF0CE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epped_reckon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of mechanical calculators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Pre-1800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rule, 1620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 numbers can be represented as distance or intervals on a line</a:t>
            </a:r>
          </a:p>
          <a:p>
            <a:r>
              <a:rPr lang="en-US" dirty="0" smtClean="0"/>
              <a:t>allows </a:t>
            </a:r>
            <a:r>
              <a:rPr lang="en-US" dirty="0"/>
              <a:t>multiplication and division operations to be carried out significantly faster than was previously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can </a:t>
            </a:r>
            <a:r>
              <a:rPr lang="en-US" dirty="0"/>
              <a:t>compute  exponents, roots, logarithms and trigonometry</a:t>
            </a:r>
          </a:p>
        </p:txBody>
      </p:sp>
    </p:spTree>
    <p:extLst>
      <p:ext uri="{BB962C8B-B14F-4D97-AF65-F5344CB8AC3E}">
        <p14:creationId xmlns:p14="http://schemas.microsoft.com/office/powerpoint/2010/main" val="35459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rule, 1960</a:t>
            </a:r>
            <a:endParaRPr lang="en-US" dirty="0"/>
          </a:p>
        </p:txBody>
      </p:sp>
      <p:pic>
        <p:nvPicPr>
          <p:cNvPr id="2050" name="Picture 2" descr="https://upload.wikimedia.org/wikipedia/commons/a/a0/Pocket_slide_r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867175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Schickard’s</a:t>
            </a:r>
            <a:r>
              <a:rPr lang="en-US" dirty="0" smtClean="0"/>
              <a:t> first digital mechanical calculator, 1623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Wilhelm </a:t>
            </a:r>
            <a:r>
              <a:rPr lang="en-US" dirty="0" err="1"/>
              <a:t>Schickard</a:t>
            </a:r>
            <a:r>
              <a:rPr lang="en-US" dirty="0"/>
              <a:t> built the first digital mechanical calculator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machine was designed to assist in all the four basic functions of arithmetic (addition, subtraction, multiplication and division) on 2 multi-digit numbers)</a:t>
            </a:r>
          </a:p>
        </p:txBody>
      </p:sp>
    </p:spTree>
    <p:extLst>
      <p:ext uri="{BB962C8B-B14F-4D97-AF65-F5344CB8AC3E}">
        <p14:creationId xmlns:p14="http://schemas.microsoft.com/office/powerpoint/2010/main" val="65475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Schickard’s</a:t>
            </a:r>
            <a:r>
              <a:rPr lang="en-US"/>
              <a:t> </a:t>
            </a:r>
            <a:r>
              <a:rPr lang="en-US" smtClean="0"/>
              <a:t>digital </a:t>
            </a:r>
            <a:r>
              <a:rPr lang="en-US" dirty="0"/>
              <a:t>mechanical calculator</a:t>
            </a:r>
          </a:p>
        </p:txBody>
      </p:sp>
      <p:pic>
        <p:nvPicPr>
          <p:cNvPr id="3074" name="Picture 2" descr="https://upload.wikimedia.org/wikipedia/commons/thumb/5/5a/Schickardmaschine.jpg/800px-Schickardmas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2104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4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Blaise </a:t>
            </a:r>
            <a:r>
              <a:rPr lang="en-US" dirty="0" smtClean="0"/>
              <a:t>Pascal’s </a:t>
            </a:r>
            <a:r>
              <a:rPr lang="en-US" dirty="0" err="1" smtClean="0"/>
              <a:t>Pascaline</a:t>
            </a:r>
            <a:r>
              <a:rPr lang="en-US" dirty="0" smtClean="0"/>
              <a:t>, 1642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upload.wikimedia.org/wikipedia/commons/thumb/7/78/Pascaline-CnAM_823-1-IMG_1506-black.jpg/1024px-Pascaline-CnAM_823-1-IMG_1506-bl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343650" cy="423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Blaise Pascal’s </a:t>
            </a:r>
            <a:r>
              <a:rPr lang="en-US" dirty="0" err="1" smtClean="0"/>
              <a:t>Pascaline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Built by Pascal in order to help his father compute taxes</a:t>
            </a:r>
          </a:p>
          <a:p>
            <a:r>
              <a:rPr lang="en-US" sz="2400" dirty="0" smtClean="0"/>
              <a:t>Started working to </a:t>
            </a:r>
            <a:r>
              <a:rPr lang="en-US" sz="2400" dirty="0" err="1" smtClean="0"/>
              <a:t>Pascaline</a:t>
            </a:r>
            <a:r>
              <a:rPr lang="en-US" sz="2400" dirty="0" smtClean="0"/>
              <a:t> </a:t>
            </a:r>
            <a:r>
              <a:rPr lang="en-US" sz="2400" smtClean="0"/>
              <a:t>in </a:t>
            </a:r>
            <a:r>
              <a:rPr lang="en-US" sz="2400" smtClean="0"/>
              <a:t>1642 </a:t>
            </a:r>
            <a:r>
              <a:rPr lang="en-US" sz="2400" dirty="0" smtClean="0"/>
              <a:t>when he was 19 years old</a:t>
            </a:r>
          </a:p>
          <a:p>
            <a:r>
              <a:rPr lang="en-US" sz="2400" dirty="0" smtClean="0"/>
              <a:t>Built 50 prototypes until he got to a final version; he then built 20 more</a:t>
            </a:r>
          </a:p>
          <a:p>
            <a:r>
              <a:rPr lang="en-US" sz="2400" dirty="0" smtClean="0"/>
              <a:t>Represented negative numbers as complements in different bases</a:t>
            </a:r>
          </a:p>
          <a:p>
            <a:r>
              <a:rPr lang="en-US" sz="2400" dirty="0" smtClean="0"/>
              <a:t>Operations supported:</a:t>
            </a:r>
          </a:p>
          <a:p>
            <a:pPr lvl="1"/>
            <a:r>
              <a:rPr lang="en-US" sz="2000" dirty="0" smtClean="0"/>
              <a:t>Addition</a:t>
            </a:r>
          </a:p>
          <a:p>
            <a:pPr lvl="1"/>
            <a:r>
              <a:rPr lang="en-US" sz="2000" dirty="0" err="1" smtClean="0"/>
              <a:t>Substraction</a:t>
            </a:r>
            <a:endParaRPr lang="en-US" sz="2000" dirty="0" smtClean="0"/>
          </a:p>
          <a:p>
            <a:pPr lvl="1"/>
            <a:r>
              <a:rPr lang="en-US" sz="2000" dirty="0" smtClean="0"/>
              <a:t>Multiplications and divisions through repeated </a:t>
            </a:r>
            <a:r>
              <a:rPr lang="en-US" sz="2000" dirty="0" err="1" smtClean="0"/>
              <a:t>additions+substractions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600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Leibniz’s Stepped Reckoner, 1672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upload.wikimedia.org/wikipedia/commons/thumb/9/92/Leibnitzrechenmaschine.jpg/800px-Leibnitzrechenmas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77025" cy="500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6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Leibniz’s Stepped </a:t>
            </a:r>
            <a:r>
              <a:rPr lang="en-US" dirty="0" smtClean="0"/>
              <a:t>Reckoner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Tried to add automatic multiplications to the </a:t>
            </a:r>
            <a:r>
              <a:rPr lang="en-US" sz="2400" dirty="0" err="1" smtClean="0"/>
              <a:t>Pascaline</a:t>
            </a:r>
            <a:endParaRPr lang="en-US" sz="2400" dirty="0" smtClean="0"/>
          </a:p>
          <a:p>
            <a:r>
              <a:rPr lang="en-US" sz="2400" dirty="0" smtClean="0"/>
              <a:t>Worked 40 years on its design, finally produced 2 working prototypes</a:t>
            </a:r>
          </a:p>
          <a:p>
            <a:r>
              <a:rPr lang="en-US" sz="2400" dirty="0" smtClean="0"/>
              <a:t>Could perform :</a:t>
            </a:r>
          </a:p>
          <a:p>
            <a:pPr lvl="1"/>
            <a:r>
              <a:rPr lang="en-US" sz="2000" dirty="0" smtClean="0"/>
              <a:t>add </a:t>
            </a:r>
            <a:r>
              <a:rPr lang="en-US" sz="2000" dirty="0"/>
              <a:t>or subtract an 8-digit number to / from a 16-digit number</a:t>
            </a:r>
          </a:p>
          <a:p>
            <a:pPr lvl="1"/>
            <a:r>
              <a:rPr lang="en-US" sz="2000" dirty="0"/>
              <a:t>multiply two 8-digit numbers to get a 16-digit result</a:t>
            </a:r>
          </a:p>
          <a:p>
            <a:pPr lvl="1"/>
            <a:r>
              <a:rPr lang="en-US" sz="2000" dirty="0"/>
              <a:t>divide a 16-digit number by an 8-digit </a:t>
            </a:r>
            <a:r>
              <a:rPr lang="en-US" sz="2000" dirty="0" smtClean="0"/>
              <a:t>divisor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Multiplication and division procedure is detailed here: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https://en.wikipedia.org/wiki/Stepped_reckoner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74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Thomas </a:t>
            </a:r>
            <a:r>
              <a:rPr lang="en-US" dirty="0" err="1" smtClean="0"/>
              <a:t>Arithmometer</a:t>
            </a:r>
            <a:r>
              <a:rPr lang="en-US" dirty="0" smtClean="0"/>
              <a:t>, 1820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upload.wikimedia.org/wikipedia/commons/5/59/Arithmomet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6292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Thomas </a:t>
            </a:r>
            <a:r>
              <a:rPr lang="en-US" dirty="0" err="1" smtClean="0"/>
              <a:t>Arithmometer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digital mechanical calculator reliable enough to be used on a daily bases in an office (in France)</a:t>
            </a:r>
          </a:p>
          <a:p>
            <a:r>
              <a:rPr lang="en-US" sz="2400" dirty="0" smtClean="0"/>
              <a:t>Could perform additions, </a:t>
            </a:r>
            <a:r>
              <a:rPr lang="en-US" sz="2400" dirty="0" err="1" smtClean="0"/>
              <a:t>substractions</a:t>
            </a:r>
            <a:r>
              <a:rPr lang="en-US" sz="2400" dirty="0" smtClean="0"/>
              <a:t>, multiplications and divisions </a:t>
            </a:r>
          </a:p>
          <a:p>
            <a:r>
              <a:rPr lang="en-US" sz="2400" dirty="0"/>
              <a:t>various models had capacities of 10, 12, 16 and 20 </a:t>
            </a:r>
            <a:r>
              <a:rPr lang="en-US" sz="2400" dirty="0" smtClean="0"/>
              <a:t>digits</a:t>
            </a:r>
          </a:p>
          <a:p>
            <a:r>
              <a:rPr lang="en-US" sz="2400" dirty="0"/>
              <a:t>A 12-digit </a:t>
            </a:r>
            <a:r>
              <a:rPr lang="en-US" sz="2400" dirty="0" err="1"/>
              <a:t>arithmometer</a:t>
            </a:r>
            <a:r>
              <a:rPr lang="en-US" sz="2400" dirty="0"/>
              <a:t> sold for 300 francs in 1853, which was 30 times the price of a table of logarithms </a:t>
            </a:r>
            <a:r>
              <a:rPr lang="en-US" sz="2400" dirty="0" smtClean="0"/>
              <a:t>book</a:t>
            </a:r>
          </a:p>
          <a:p>
            <a:endParaRPr lang="en-US" sz="2400" dirty="0"/>
          </a:p>
        </p:txBody>
      </p:sp>
      <p:pic>
        <p:nvPicPr>
          <p:cNvPr id="1026" name="Picture 2" descr="https://upload.wikimedia.org/wikipedia/en/6/6b/Close-up_of_the_front_panel_of_a_Thomas_Arithmome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95800"/>
            <a:ext cx="61436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Ancient history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1800 : first general purpose m</a:t>
            </a:r>
            <a:r>
              <a:rPr lang="en-US" dirty="0" smtClean="0"/>
              <a:t>echanical calculators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Charles Babbage’s Difference engine and analytical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Post-1800 mechanical calculators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Addiator</a:t>
            </a:r>
            <a:r>
              <a:rPr lang="en-US" dirty="0" smtClean="0"/>
              <a:t>, Berlin, 1920-1982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a/a2/Addi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0873"/>
            <a:ext cx="34480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Addiator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made by Addiator Gesellschaft, </a:t>
            </a:r>
            <a:r>
              <a:rPr lang="de-DE" sz="2400" dirty="0" smtClean="0"/>
              <a:t>Berlin</a:t>
            </a:r>
          </a:p>
          <a:p>
            <a:r>
              <a:rPr lang="de-DE" sz="2400" dirty="0" smtClean="0"/>
              <a:t>Could perform naturally additions and substractions</a:t>
            </a:r>
          </a:p>
          <a:p>
            <a:r>
              <a:rPr lang="de-DE" sz="2400" dirty="0" smtClean="0"/>
              <a:t>There were procedures for multiplications and divisions through severall additions and substractions</a:t>
            </a:r>
          </a:p>
          <a:p>
            <a:r>
              <a:rPr lang="de-DE" sz="2400" dirty="0" smtClean="0"/>
              <a:t>Mechanical calculator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4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Comptometer, US, 1887-1970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ile:Comptometer model ST Super Totaliz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010400" cy="491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Monroe machine, US, 1912-1970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upload.wikimedia.org/wikipedia/commons/thumb/0/03/BLW_Mechanical_Calculator_%281%29.jpg/800px-BLW_Mechanical_Calculator_%281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7378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Curta</a:t>
            </a:r>
            <a:r>
              <a:rPr lang="en-US" dirty="0" smtClean="0"/>
              <a:t>, Austria, 1930-1970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File:Curta - National Museum of Compu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1371600"/>
            <a:ext cx="3852573" cy="520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ANITA </a:t>
            </a:r>
            <a:r>
              <a:rPr lang="en-US" dirty="0" err="1" smtClean="0"/>
              <a:t>MarkVIII</a:t>
            </a:r>
            <a:r>
              <a:rPr lang="en-US" dirty="0" smtClean="0"/>
              <a:t>, UK, 1961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all </a:t>
            </a:r>
            <a:r>
              <a:rPr lang="en-US" smtClean="0"/>
              <a:t>electronic desktop </a:t>
            </a:r>
            <a:r>
              <a:rPr lang="en-US" dirty="0" smtClean="0"/>
              <a:t>calculator</a:t>
            </a:r>
            <a:endParaRPr lang="en-US" dirty="0"/>
          </a:p>
        </p:txBody>
      </p:sp>
      <p:pic>
        <p:nvPicPr>
          <p:cNvPr id="1026" name="Picture 2" descr="File:AnitaMk8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36" y="2601510"/>
            <a:ext cx="4773676" cy="42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Abacus, 2400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Babylonian and ancient romans used it for arithmetic computations by merchants, engineers.</a:t>
            </a:r>
          </a:p>
          <a:p>
            <a:r>
              <a:rPr lang="en-US" smtClean="0"/>
              <a:t>Worked in base 10</a:t>
            </a:r>
            <a:endParaRPr lang="en-US" dirty="0"/>
          </a:p>
        </p:txBody>
      </p:sp>
      <p:pic>
        <p:nvPicPr>
          <p:cNvPr id="1026" name="Picture 2" descr="Image result for aba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7600"/>
            <a:ext cx="285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Antikythera</a:t>
            </a:r>
            <a:r>
              <a:rPr lang="en-US" dirty="0" smtClean="0"/>
              <a:t>, ancient </a:t>
            </a:r>
            <a:r>
              <a:rPr lang="en-US" dirty="0" err="1" smtClean="0"/>
              <a:t>greeks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150-100 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analog computer</a:t>
            </a:r>
          </a:p>
          <a:p>
            <a:r>
              <a:rPr lang="en-US" dirty="0" smtClean="0"/>
              <a:t>Complex clockwork having 37 gear wheels</a:t>
            </a:r>
          </a:p>
          <a:p>
            <a:r>
              <a:rPr lang="en-US" dirty="0" smtClean="0"/>
              <a:t>Predict astronomical positions, follow moon’s movements, predict eclipses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Antikythera</a:t>
            </a:r>
            <a:r>
              <a:rPr lang="en-US" dirty="0" smtClean="0"/>
              <a:t> (cont.)</a:t>
            </a:r>
            <a:endParaRPr lang="en-US" dirty="0"/>
          </a:p>
        </p:txBody>
      </p:sp>
      <p:pic>
        <p:nvPicPr>
          <p:cNvPr id="1026" name="Picture 2" descr="http://www.banatulazi.ro/wp-content/uploads/2016/05/Antikythera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295900" cy="53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Al-</a:t>
            </a:r>
            <a:r>
              <a:rPr lang="en-US" dirty="0" err="1" smtClean="0"/>
              <a:t>Jazari’s</a:t>
            </a:r>
            <a:r>
              <a:rPr lang="en-US" dirty="0" smtClean="0"/>
              <a:t> castle clock, 1206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earliest programmable analog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Works with water</a:t>
            </a:r>
          </a:p>
          <a:p>
            <a:r>
              <a:rPr lang="en-US" dirty="0"/>
              <a:t>displayed the zodiac, the solar and lunar </a:t>
            </a:r>
            <a:r>
              <a:rPr lang="en-US" dirty="0" smtClean="0"/>
              <a:t>orbits</a:t>
            </a:r>
          </a:p>
          <a:p>
            <a:r>
              <a:rPr lang="en-US" dirty="0" smtClean="0"/>
              <a:t>a </a:t>
            </a:r>
            <a:r>
              <a:rPr lang="en-US" dirty="0"/>
              <a:t>crescent moon-shaped pointer traveling across a gateway causing automatic doors to open every </a:t>
            </a:r>
            <a:r>
              <a:rPr lang="en-US" dirty="0" smtClean="0"/>
              <a:t>hour</a:t>
            </a:r>
          </a:p>
          <a:p>
            <a:r>
              <a:rPr lang="en-US" dirty="0" smtClean="0"/>
              <a:t>Had music and robotic figurines</a:t>
            </a:r>
          </a:p>
          <a:p>
            <a:r>
              <a:rPr lang="en-US" dirty="0"/>
              <a:t>The length of day and night could be re-programmed every day</a:t>
            </a:r>
            <a:endParaRPr lang="en-US" dirty="0" smtClean="0"/>
          </a:p>
          <a:p>
            <a:r>
              <a:rPr lang="en-US" dirty="0" smtClean="0"/>
              <a:t>Demo: https</a:t>
            </a:r>
            <a:r>
              <a:rPr lang="en-US" dirty="0"/>
              <a:t>://www.youtube.com/watch?v=qz7soHvy-Pw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Al-</a:t>
            </a:r>
            <a:r>
              <a:rPr lang="en-US" dirty="0" err="1" smtClean="0"/>
              <a:t>Jazari’s</a:t>
            </a:r>
            <a:r>
              <a:rPr lang="en-US" dirty="0" smtClean="0"/>
              <a:t> castle clock</a:t>
            </a:r>
            <a:endParaRPr lang="en-US" dirty="0"/>
          </a:p>
        </p:txBody>
      </p:sp>
      <p:pic>
        <p:nvPicPr>
          <p:cNvPr id="2050" name="Picture 2" descr="Imagini pentru al jaziri castle c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50770"/>
            <a:ext cx="4419600" cy="54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John Napier's calculating tables</a:t>
            </a:r>
            <a:br>
              <a:rPr lang="en-US" dirty="0"/>
            </a:br>
            <a:r>
              <a:rPr lang="en-US" dirty="0" smtClean="0"/>
              <a:t>1600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that would help perform multiplications and divisions through additions, </a:t>
            </a:r>
            <a:r>
              <a:rPr lang="en-US" dirty="0" err="1" smtClean="0"/>
              <a:t>substractions</a:t>
            </a:r>
            <a:r>
              <a:rPr lang="en-US" dirty="0" smtClean="0"/>
              <a:t> and logarithms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xplainations</a:t>
            </a:r>
            <a:r>
              <a:rPr lang="en-US" dirty="0" smtClean="0"/>
              <a:t>: https</a:t>
            </a:r>
            <a:r>
              <a:rPr lang="en-US" dirty="0"/>
              <a:t>://en.wikipedia.org/wiki/Napier%27s_bones</a:t>
            </a:r>
          </a:p>
        </p:txBody>
      </p:sp>
    </p:spTree>
    <p:extLst>
      <p:ext uri="{BB962C8B-B14F-4D97-AF65-F5344CB8AC3E}">
        <p14:creationId xmlns:p14="http://schemas.microsoft.com/office/powerpoint/2010/main" val="27774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John Napier’s calculating tables (Napier bones)</a:t>
            </a:r>
            <a:endParaRPr lang="en-US" dirty="0"/>
          </a:p>
        </p:txBody>
      </p:sp>
      <p:pic>
        <p:nvPicPr>
          <p:cNvPr id="1026" name="Picture 2" descr="File:Napier's calculating t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473" y="1981200"/>
            <a:ext cx="476281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Napier's Bon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9" y="2137568"/>
            <a:ext cx="4589863" cy="33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512</Words>
  <Application>Microsoft Office PowerPoint</Application>
  <PresentationFormat>On-screen Show (4:3)</PresentationFormat>
  <Paragraphs>75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History of mechanical calculators</vt:lpstr>
      <vt:lpstr>Ancient history devices</vt:lpstr>
      <vt:lpstr>Abacus, 2400 BC</vt:lpstr>
      <vt:lpstr>Antikythera, ancient greeks, 150-100 BC</vt:lpstr>
      <vt:lpstr>Antikythera (cont.)</vt:lpstr>
      <vt:lpstr>Al-Jazari’s castle clock, 1206</vt:lpstr>
      <vt:lpstr>Al-Jazari’s castle clock</vt:lpstr>
      <vt:lpstr>John Napier's calculating tables 1600</vt:lpstr>
      <vt:lpstr>John Napier’s calculating tables (Napier bones)</vt:lpstr>
      <vt:lpstr>Slide rule, 1620</vt:lpstr>
      <vt:lpstr>Slide rule, 1960</vt:lpstr>
      <vt:lpstr>Schickard’s first digital mechanical calculator, 1623</vt:lpstr>
      <vt:lpstr>Schickard’s digital mechanical calculator</vt:lpstr>
      <vt:lpstr>Blaise Pascal’s Pascaline, 1642</vt:lpstr>
      <vt:lpstr>Blaise Pascal’s Pascaline (cont.)</vt:lpstr>
      <vt:lpstr>Leibniz’s Stepped Reckoner, 1672</vt:lpstr>
      <vt:lpstr>Leibniz’s Stepped Reckoner (cont.)</vt:lpstr>
      <vt:lpstr>Thomas Arithmometer, 1820</vt:lpstr>
      <vt:lpstr>Thomas Arithmometer (cont.)</vt:lpstr>
      <vt:lpstr>1800 : first general purpose mechanical calculators</vt:lpstr>
      <vt:lpstr>Post-1800 mechanical calculators</vt:lpstr>
      <vt:lpstr>Addiator, Berlin, 1920-1982</vt:lpstr>
      <vt:lpstr>Addiator (cont.)</vt:lpstr>
      <vt:lpstr>Comptometer, US, 1887-1970</vt:lpstr>
      <vt:lpstr>Monroe machine, US, 1912-1970</vt:lpstr>
      <vt:lpstr>Curta, Austria, 1930-1970</vt:lpstr>
      <vt:lpstr>ANITA MarkVIII, UK, 1961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primitive computing devices</dc:title>
  <dc:creator>Windows User</dc:creator>
  <cp:lastModifiedBy>Windows User</cp:lastModifiedBy>
  <cp:revision>43</cp:revision>
  <dcterms:created xsi:type="dcterms:W3CDTF">2018-03-22T15:51:48Z</dcterms:created>
  <dcterms:modified xsi:type="dcterms:W3CDTF">2019-03-29T07:25:34Z</dcterms:modified>
</cp:coreProperties>
</file>