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63" r:id="rId10"/>
    <p:sldId id="264" r:id="rId11"/>
    <p:sldId id="265" r:id="rId12"/>
    <p:sldId id="266" r:id="rId13"/>
    <p:sldId id="267" r:id="rId14"/>
    <p:sldId id="268" r:id="rId15"/>
    <p:sldId id="29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8CF344D-7FEF-421C-BE75-31FC1C2BBC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188A4B-B093-4E24-A50D-2A747A14C1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HiSTORY</a:t>
            </a:r>
            <a:r>
              <a:rPr lang="en-US" dirty="0" smtClean="0"/>
              <a:t> OF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</a:t>
            </a:r>
            <a:r>
              <a:rPr lang="en-US" dirty="0" err="1" smtClean="0"/>
              <a:t>matic</a:t>
            </a:r>
            <a:r>
              <a:rPr lang="en-US" dirty="0" smtClean="0"/>
              <a:t>, 1959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eveloped by Grace Hopper during 1955-1959f for the UNIVAC I computer in the US</a:t>
            </a:r>
          </a:p>
          <a:p>
            <a:r>
              <a:rPr lang="en-US" dirty="0"/>
              <a:t>first programming language to express operations using English-like </a:t>
            </a:r>
            <a:r>
              <a:rPr lang="en-US" dirty="0" smtClean="0"/>
              <a:t>statements</a:t>
            </a:r>
          </a:p>
          <a:p>
            <a:r>
              <a:rPr lang="en-US" dirty="0"/>
              <a:t>p</a:t>
            </a:r>
            <a:r>
              <a:rPr lang="en-US" dirty="0" smtClean="0"/>
              <a:t>rogram divided into sections (computer, directory, compiler)</a:t>
            </a:r>
          </a:p>
          <a:p>
            <a:r>
              <a:rPr lang="en-US" dirty="0"/>
              <a:t>i</a:t>
            </a:r>
            <a:r>
              <a:rPr lang="en-US" dirty="0" smtClean="0"/>
              <a:t>mperative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Lisp, 1958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(defun factorial (n)</a:t>
            </a:r>
          </a:p>
          <a:p>
            <a:pPr marL="0" indent="0">
              <a:buNone/>
            </a:pPr>
            <a:r>
              <a:rPr lang="pt-BR" dirty="0"/>
              <a:t>   (if (= n 0) 1</a:t>
            </a:r>
          </a:p>
          <a:p>
            <a:pPr marL="0" indent="0">
              <a:buNone/>
            </a:pPr>
            <a:r>
              <a:rPr lang="pt-BR" dirty="0"/>
              <a:t>       (* n (factorial (- n 1)))))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Lisp, 1958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LISt</a:t>
            </a:r>
            <a:r>
              <a:rPr lang="en-US" dirty="0" smtClean="0"/>
              <a:t> Processing</a:t>
            </a:r>
          </a:p>
          <a:p>
            <a:r>
              <a:rPr lang="en-US" dirty="0" smtClean="0"/>
              <a:t>First functional programming language</a:t>
            </a:r>
          </a:p>
          <a:p>
            <a:r>
              <a:rPr lang="en-US" dirty="0" smtClean="0"/>
              <a:t>Invented by John McCarthy at MIT in 1958</a:t>
            </a:r>
          </a:p>
          <a:p>
            <a:r>
              <a:rPr lang="en-US" dirty="0" smtClean="0"/>
              <a:t>Lists are first class citizens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Cobol, 1959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OPEN INPUT sales, OUTPUT report-out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INITIATE sales-report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PERFORM UNTIL 1 &lt;&gt; 1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READ sales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    AT END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        EXIT PERFORM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END-READ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VALIDATE sales-record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IF valid-record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    GENERATE sales-on-day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ELSE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    GENERATE invalid-sales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    END-IF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END-PERFORM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TERMINATE sales-report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CLOSE sales, report-out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dirty="0"/>
              <a:t>           .</a:t>
            </a:r>
          </a:p>
        </p:txBody>
      </p:sp>
    </p:spTree>
    <p:extLst>
      <p:ext uri="{BB962C8B-B14F-4D97-AF65-F5344CB8AC3E}">
        <p14:creationId xmlns:p14="http://schemas.microsoft.com/office/powerpoint/2010/main" val="11368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Cobol, 1959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compiled English-like computer programming language designed for business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Imperative, procedural and, since 2002 object-oriented</a:t>
            </a:r>
          </a:p>
          <a:p>
            <a:r>
              <a:rPr lang="en-US" dirty="0" smtClean="0"/>
              <a:t>Created by the short-range committee at Department of Defense US in 1959</a:t>
            </a:r>
          </a:p>
          <a:p>
            <a:r>
              <a:rPr lang="en-US" dirty="0" smtClean="0"/>
              <a:t>Used for batch processing and transaction processing jobs</a:t>
            </a:r>
          </a:p>
          <a:p>
            <a:r>
              <a:rPr lang="en-US" dirty="0" smtClean="0"/>
              <a:t>Over 300 reserved words</a:t>
            </a:r>
          </a:p>
          <a:p>
            <a:r>
              <a:rPr lang="en-US" dirty="0"/>
              <a:t>File extensions: .</a:t>
            </a:r>
            <a:r>
              <a:rPr lang="en-US" dirty="0" err="1"/>
              <a:t>cbl</a:t>
            </a:r>
            <a:r>
              <a:rPr lang="en-US" dirty="0"/>
              <a:t>, .cob, .</a:t>
            </a:r>
            <a:r>
              <a:rPr lang="en-US" dirty="0" err="1" smtClean="0"/>
              <a:t>cpy</a:t>
            </a:r>
            <a:endParaRPr lang="en-US" dirty="0" smtClean="0"/>
          </a:p>
          <a:p>
            <a:r>
              <a:rPr lang="en-US" dirty="0" smtClean="0"/>
              <a:t>Latest release: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class Controller{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/>
              <a:t>$view;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/>
              <a:t>$model;	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function __construct</a:t>
            </a:r>
            <a:r>
              <a:rPr lang="en-US" dirty="0" smtClean="0"/>
              <a:t>() {   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$</a:t>
            </a:r>
            <a:r>
              <a:rPr lang="en-US" dirty="0"/>
              <a:t>this-&gt;model = new Model ();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$</a:t>
            </a:r>
            <a:r>
              <a:rPr lang="en-US" dirty="0"/>
              <a:t>this-&gt;view = new View();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function service() {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isset</a:t>
            </a:r>
            <a:r>
              <a:rPr lang="en-US" dirty="0"/>
              <a:t>($_GET['action']) &amp;&amp; !empty($_GET['action'])) {   		</a:t>
            </a:r>
            <a:r>
              <a:rPr lang="en-US" dirty="0" smtClean="0"/>
              <a:t>		$</a:t>
            </a:r>
            <a:r>
              <a:rPr lang="en-US" dirty="0"/>
              <a:t>this-&gt;{$_GET['action']}($_GET['user']);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getuser</a:t>
            </a:r>
            <a:r>
              <a:rPr lang="en-US" dirty="0"/>
              <a:t>($user) {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$</a:t>
            </a:r>
            <a:r>
              <a:rPr lang="en-US" dirty="0"/>
              <a:t>student = $this-&gt;model-&gt;</a:t>
            </a:r>
            <a:r>
              <a:rPr lang="en-US" dirty="0" err="1"/>
              <a:t>getStudent</a:t>
            </a:r>
            <a:r>
              <a:rPr lang="en-US" dirty="0"/>
              <a:t>($user);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$this-&gt;view-&gt;output($student);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0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3058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Absmax</a:t>
            </a:r>
            <a:r>
              <a:rPr lang="en-US" dirty="0"/>
              <a:t>(a) Size:(n, m) Result:(y) Subscripts:(</a:t>
            </a:r>
            <a:r>
              <a:rPr lang="en-US" dirty="0" err="1"/>
              <a:t>i</a:t>
            </a:r>
            <a:r>
              <a:rPr lang="en-US" dirty="0"/>
              <a:t>, k);</a:t>
            </a:r>
          </a:p>
          <a:p>
            <a:pPr marL="0" indent="0">
              <a:buNone/>
            </a:pPr>
            <a:r>
              <a:rPr lang="en-US" dirty="0" smtClean="0"/>
              <a:t>	value </a:t>
            </a:r>
            <a:r>
              <a:rPr lang="en-US" dirty="0"/>
              <a:t>n, m; array a; integer n, m, </a:t>
            </a:r>
            <a:r>
              <a:rPr lang="en-US" dirty="0" err="1"/>
              <a:t>i</a:t>
            </a:r>
            <a:r>
              <a:rPr lang="en-US" dirty="0"/>
              <a:t>, k; real y;</a:t>
            </a:r>
          </a:p>
          <a:p>
            <a:pPr marL="0" indent="0">
              <a:buNone/>
            </a:pPr>
            <a:r>
              <a:rPr lang="en-US" dirty="0"/>
              <a:t>comment The absolute greatest element of the matrix a, of size n by m,</a:t>
            </a:r>
          </a:p>
          <a:p>
            <a:pPr marL="0" indent="0">
              <a:buNone/>
            </a:pPr>
            <a:r>
              <a:rPr lang="en-US" dirty="0" smtClean="0"/>
              <a:t>	is </a:t>
            </a:r>
            <a:r>
              <a:rPr lang="en-US" dirty="0"/>
              <a:t>transferred to y, and the subscripts of this element to </a:t>
            </a:r>
            <a:r>
              <a:rPr lang="en-US" dirty="0" err="1"/>
              <a:t>i</a:t>
            </a:r>
            <a:r>
              <a:rPr lang="en-US" dirty="0"/>
              <a:t> and k;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integer </a:t>
            </a:r>
            <a:r>
              <a:rPr lang="en-US" dirty="0"/>
              <a:t>p, q;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y </a:t>
            </a:r>
            <a:r>
              <a:rPr lang="en-US" dirty="0"/>
              <a:t>:= 0; </a:t>
            </a:r>
            <a:r>
              <a:rPr lang="en-US" dirty="0" err="1"/>
              <a:t>i</a:t>
            </a:r>
            <a:r>
              <a:rPr lang="en-US" dirty="0"/>
              <a:t> := k :=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for </a:t>
            </a:r>
            <a:r>
              <a:rPr lang="en-US" dirty="0"/>
              <a:t>p := 1 step 1 until n do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	for </a:t>
            </a:r>
            <a:r>
              <a:rPr lang="en-US" dirty="0"/>
              <a:t>q := 1 step 1 until m do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		if </a:t>
            </a:r>
            <a:r>
              <a:rPr lang="en-US" dirty="0"/>
              <a:t>abs(a[p, q]) &gt; y then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				begin </a:t>
            </a:r>
            <a:r>
              <a:rPr lang="en-US" dirty="0"/>
              <a:t>y := abs(a[p, q]);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smtClean="0"/>
              <a:t>			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:= p; k := q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				end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Absmax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ALGOL 58, 60 and 68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ALGOrithmic</a:t>
            </a:r>
            <a:r>
              <a:rPr lang="en-US" dirty="0" smtClean="0"/>
              <a:t> Language</a:t>
            </a:r>
            <a:endParaRPr lang="en-US" dirty="0"/>
          </a:p>
          <a:p>
            <a:r>
              <a:rPr lang="en-US" dirty="0"/>
              <a:t>developed jointly by a committee of European and American computer scientists in a meeting in 1958 at ETH Zurich</a:t>
            </a:r>
            <a:endParaRPr lang="en-US" dirty="0" smtClean="0"/>
          </a:p>
          <a:p>
            <a:r>
              <a:rPr lang="en-US" dirty="0" smtClean="0"/>
              <a:t>Begin-end code blocks</a:t>
            </a:r>
          </a:p>
          <a:p>
            <a:r>
              <a:rPr lang="en-US" dirty="0" smtClean="0"/>
              <a:t>Has nested functions</a:t>
            </a:r>
          </a:p>
          <a:p>
            <a:r>
              <a:rPr lang="en-US" dirty="0" smtClean="0"/>
              <a:t>Some reserved </a:t>
            </a:r>
            <a:r>
              <a:rPr lang="en-US" dirty="0"/>
              <a:t>words: </a:t>
            </a:r>
            <a:r>
              <a:rPr lang="en-US" dirty="0" smtClean="0"/>
              <a:t>ALPHA    ARRAY    BEGIN    BOOLEAN    COMMENT    CONTINUE     DIRECT   DO    DOUBLE    ELSE    END    EVENT    FALSE    FILE    FOR     FORMAT    GO     IF     INTEGER     LABEL     LIST    LONG     OWN    POINTER     PROCEDURE     REAL    STEP    SWITCH</a:t>
            </a:r>
            <a:r>
              <a:rPr lang="en-US" dirty="0"/>
              <a:t>	</a:t>
            </a:r>
            <a:r>
              <a:rPr lang="en-US" dirty="0" smtClean="0"/>
              <a:t> TASK    THEN    TRUE    UNTIL    VALUE    WHILE    ZIP</a:t>
            </a:r>
          </a:p>
          <a:p>
            <a:r>
              <a:rPr lang="en-US" dirty="0" smtClean="0"/>
              <a:t>For, if, arrays, nested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[6]    L←(L</a:t>
            </a:r>
            <a:r>
              <a:rPr lang="el-GR" dirty="0"/>
              <a:t>ι':')↓</a:t>
            </a:r>
            <a:r>
              <a:rPr lang="en-US" dirty="0"/>
              <a:t>L←,L       ⍝ drop To:</a:t>
            </a:r>
          </a:p>
          <a:p>
            <a:pPr marL="0" indent="0">
              <a:buNone/>
            </a:pPr>
            <a:r>
              <a:rPr lang="en-US" dirty="0"/>
              <a:t> [7]    L←LJUST VTOM',',L    ⍝ mat with one entry per row</a:t>
            </a:r>
          </a:p>
          <a:p>
            <a:pPr marL="0" indent="0">
              <a:buNone/>
            </a:pPr>
            <a:r>
              <a:rPr lang="en-US" dirty="0"/>
              <a:t> [8]    S←¯1++/∧\L≠'('       ⍝ length of address</a:t>
            </a:r>
          </a:p>
          <a:p>
            <a:pPr marL="0" indent="0">
              <a:buNone/>
            </a:pPr>
            <a:r>
              <a:rPr lang="en-US" dirty="0"/>
              <a:t> [9]    X←0⌈⌈/S</a:t>
            </a:r>
          </a:p>
          <a:p>
            <a:pPr marL="0" indent="0">
              <a:buNone/>
            </a:pPr>
            <a:r>
              <a:rPr lang="en-US" dirty="0"/>
              <a:t> [10]   L←S⌽(−(⍴L)+0,X)↑L    ⍝ align the (names)</a:t>
            </a:r>
          </a:p>
          <a:p>
            <a:pPr marL="0" indent="0">
              <a:buNone/>
            </a:pPr>
            <a:r>
              <a:rPr lang="en-US" dirty="0"/>
              <a:t> [11]   A←((1↑⍴L),X)↑L       ⍝ address</a:t>
            </a:r>
          </a:p>
          <a:p>
            <a:pPr marL="0" indent="0">
              <a:buNone/>
            </a:pPr>
            <a:r>
              <a:rPr lang="en-US" dirty="0"/>
              <a:t> [12]   N←0 1↓DLTB(0,X)↓L    ⍝ names)</a:t>
            </a:r>
          </a:p>
          <a:p>
            <a:pPr marL="0" indent="0">
              <a:buNone/>
            </a:pPr>
            <a:r>
              <a:rPr lang="en-US" dirty="0"/>
              <a:t> [13]   N←,'⍺',N</a:t>
            </a:r>
          </a:p>
          <a:p>
            <a:pPr marL="0" indent="0">
              <a:buNone/>
            </a:pPr>
            <a:r>
              <a:rPr lang="en-US" dirty="0"/>
              <a:t> [14]   N[(N='_')/</a:t>
            </a:r>
            <a:r>
              <a:rPr lang="el-GR" dirty="0"/>
              <a:t>ι⍴</a:t>
            </a:r>
            <a:r>
              <a:rPr lang="en-US" dirty="0"/>
              <a:t>N]←' '   ⍝ change _ to blank</a:t>
            </a:r>
          </a:p>
          <a:p>
            <a:pPr marL="0" indent="0">
              <a:buNone/>
            </a:pPr>
            <a:r>
              <a:rPr lang="en-US" dirty="0"/>
              <a:t> [15]   N←0 ¯1↓RJUST VTOM N  ⍝ names</a:t>
            </a:r>
          </a:p>
          <a:p>
            <a:pPr marL="0" indent="0">
              <a:buNone/>
            </a:pPr>
            <a:r>
              <a:rPr lang="en-US" dirty="0"/>
              <a:t> [16]   S←+/∧\' '≠⌽N         ⍝ length of last word in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APL, 1964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Programming Language</a:t>
            </a:r>
          </a:p>
          <a:p>
            <a:r>
              <a:rPr lang="en-US" dirty="0" smtClean="0"/>
              <a:t>developed </a:t>
            </a:r>
            <a:r>
              <a:rPr lang="en-US" dirty="0"/>
              <a:t>in the 1960s by Kenneth E. </a:t>
            </a:r>
            <a:r>
              <a:rPr lang="en-US" dirty="0" smtClean="0"/>
              <a:t>Iverson</a:t>
            </a:r>
            <a:endParaRPr lang="en-US" dirty="0"/>
          </a:p>
          <a:p>
            <a:r>
              <a:rPr lang="en-US" dirty="0" smtClean="0"/>
              <a:t>Use a superset of ASCII </a:t>
            </a:r>
            <a:r>
              <a:rPr lang="en-US" dirty="0" err="1" smtClean="0"/>
              <a:t>caracters</a:t>
            </a:r>
            <a:endParaRPr lang="en-US" dirty="0" smtClean="0"/>
          </a:p>
          <a:p>
            <a:r>
              <a:rPr lang="en-US" dirty="0" smtClean="0"/>
              <a:t>Central element </a:t>
            </a:r>
            <a:r>
              <a:rPr lang="en-US" smtClean="0"/>
              <a:t>multidimensional array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Plankalkül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P1 max3 (V0[:8.0],V1[:8.0],V2[:8.0]) → R0[:8.0]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max(V0</a:t>
            </a:r>
            <a:r>
              <a:rPr lang="en-US" dirty="0"/>
              <a:t>[:8.0],V1[:8.0]) → Z1[:8.0]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max(Z1</a:t>
            </a:r>
            <a:r>
              <a:rPr lang="en-US" dirty="0"/>
              <a:t>[:8.0],V2[:8.0]) → R0[:8.0]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 </a:t>
            </a:r>
          </a:p>
          <a:p>
            <a:pPr marL="0" indent="0">
              <a:buNone/>
            </a:pPr>
            <a:r>
              <a:rPr lang="en-US" dirty="0" smtClean="0"/>
              <a:t>P2 </a:t>
            </a:r>
            <a:r>
              <a:rPr lang="en-US" dirty="0"/>
              <a:t>max (V0[:8.0],V1[:8.0]) → R0[:8.0]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V0</a:t>
            </a:r>
            <a:r>
              <a:rPr lang="en-US" dirty="0"/>
              <a:t>[:8.0] → Z1[:8.0]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Z1[:8.0] &lt; V1[:</a:t>
            </a:r>
            <a:r>
              <a:rPr lang="en-US" dirty="0" smtClean="0"/>
              <a:t>8.0</a:t>
            </a:r>
            <a:r>
              <a:rPr lang="en-US" dirty="0"/>
              <a:t>]) → V1[:8.0] → Z1[:8.0]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Z1</a:t>
            </a:r>
            <a:r>
              <a:rPr lang="en-US" dirty="0"/>
              <a:t>[:8.0] → R0[:8.0]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772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Class Glyph;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Virtual: Procedure print Is Procedure print;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End;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Glyph Class Char (c);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Character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Procedure print;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OutChar</a:t>
            </a:r>
            <a:r>
              <a:rPr lang="en-US" dirty="0"/>
              <a:t>(c);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End;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Ref (Glyph) </a:t>
            </a:r>
            <a:r>
              <a:rPr lang="en-US" dirty="0" err="1"/>
              <a:t>rg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Ref (Glyph) Array </a:t>
            </a:r>
            <a:r>
              <a:rPr lang="en-US" dirty="0" err="1"/>
              <a:t>rgs</a:t>
            </a:r>
            <a:r>
              <a:rPr lang="en-US" dirty="0"/>
              <a:t> (1 : 4);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! Main program;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rgs</a:t>
            </a:r>
            <a:r>
              <a:rPr lang="en-US" dirty="0"/>
              <a:t> (1):- New Char ('A');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rgs</a:t>
            </a:r>
            <a:r>
              <a:rPr lang="en-US" dirty="0"/>
              <a:t> (2):- New Char ('b');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rgs</a:t>
            </a:r>
            <a:r>
              <a:rPr lang="en-US" dirty="0"/>
              <a:t> (3):- New Char ('b');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rgs</a:t>
            </a:r>
            <a:r>
              <a:rPr lang="en-US" dirty="0"/>
              <a:t> (4):- New Char ('a');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0060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</a:t>
            </a:r>
            <a:r>
              <a:rPr lang="en-US" dirty="0" smtClean="0"/>
              <a:t>, 1965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First object-oriented language</a:t>
            </a:r>
          </a:p>
          <a:p>
            <a:r>
              <a:rPr lang="en-US" dirty="0" smtClean="0"/>
              <a:t>Developed in Norway by </a:t>
            </a:r>
            <a:r>
              <a:rPr lang="de-DE" dirty="0"/>
              <a:t>Ole-Johan Dahl and Kristen </a:t>
            </a:r>
            <a:r>
              <a:rPr lang="de-DE" dirty="0" smtClean="0"/>
              <a:t>Nygaard</a:t>
            </a:r>
          </a:p>
          <a:p>
            <a:r>
              <a:rPr lang="de-DE" dirty="0" smtClean="0"/>
              <a:t>Used for simulations</a:t>
            </a:r>
          </a:p>
          <a:p>
            <a:r>
              <a:rPr lang="de-DE" dirty="0" smtClean="0"/>
              <a:t>Had objects, classes, inheritence, virtual procedures, coroutines, garbage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OUTPUT = "This program will ask you for personal names"</a:t>
            </a:r>
          </a:p>
          <a:p>
            <a:pPr marL="0" indent="0">
              <a:buNone/>
            </a:pPr>
            <a:r>
              <a:rPr lang="en-US" dirty="0"/>
              <a:t>           OUTPUT = "until you press return without giving it one"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NameCount</a:t>
            </a:r>
            <a:r>
              <a:rPr lang="en-US" dirty="0"/>
              <a:t> = 0                                            :(GETINPUT)</a:t>
            </a:r>
          </a:p>
          <a:p>
            <a:pPr marL="0" indent="0">
              <a:buNone/>
            </a:pPr>
            <a:r>
              <a:rPr lang="en-US" dirty="0"/>
              <a:t> AGAIN     </a:t>
            </a:r>
            <a:r>
              <a:rPr lang="en-US" dirty="0" err="1"/>
              <a:t>NameCount</a:t>
            </a:r>
            <a:r>
              <a:rPr lang="en-US" dirty="0"/>
              <a:t> = </a:t>
            </a:r>
            <a:r>
              <a:rPr lang="en-US" dirty="0" err="1"/>
              <a:t>NameCount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           OUTPUT = "Name " </a:t>
            </a:r>
            <a:r>
              <a:rPr lang="en-US" dirty="0" err="1"/>
              <a:t>NameCount</a:t>
            </a:r>
            <a:r>
              <a:rPr lang="en-US" dirty="0"/>
              <a:t> ": " </a:t>
            </a:r>
            <a:r>
              <a:rPr lang="en-US" dirty="0" err="1"/>
              <a:t>PersonalName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GETINPUT  OUTPUT = "Please give me name " </a:t>
            </a:r>
            <a:r>
              <a:rPr lang="en-US" dirty="0" err="1"/>
              <a:t>NameCount</a:t>
            </a:r>
            <a:r>
              <a:rPr lang="en-US" dirty="0"/>
              <a:t> + 1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PersonalName</a:t>
            </a:r>
            <a:r>
              <a:rPr lang="en-US" dirty="0"/>
              <a:t> = INPUT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PersonalName</a:t>
            </a:r>
            <a:r>
              <a:rPr lang="en-US" dirty="0"/>
              <a:t> LEN(1)                                      :S(AGAIN)</a:t>
            </a:r>
          </a:p>
          <a:p>
            <a:pPr marL="0" indent="0">
              <a:buNone/>
            </a:pPr>
            <a:r>
              <a:rPr lang="en-US" dirty="0"/>
              <a:t>           OUTPUT = "Finished. " </a:t>
            </a:r>
            <a:r>
              <a:rPr lang="en-US" dirty="0" err="1"/>
              <a:t>NameCount</a:t>
            </a:r>
            <a:r>
              <a:rPr lang="en-US" dirty="0"/>
              <a:t> " names requested."</a:t>
            </a:r>
          </a:p>
          <a:p>
            <a:pPr marL="0" indent="0">
              <a:buNone/>
            </a:pPr>
            <a:r>
              <a:rPr lang="en-US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053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Snobol</a:t>
            </a:r>
            <a:r>
              <a:rPr lang="en-US" dirty="0" smtClean="0"/>
              <a:t>, 1962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err="1"/>
              <a:t>StriNg</a:t>
            </a:r>
            <a:r>
              <a:rPr lang="en-US" i="1" dirty="0"/>
              <a:t> Oriented and </a:t>
            </a:r>
            <a:r>
              <a:rPr lang="en-US" i="1" dirty="0" err="1"/>
              <a:t>symBOlic</a:t>
            </a:r>
            <a:r>
              <a:rPr lang="en-US" i="1" dirty="0"/>
              <a:t> </a:t>
            </a:r>
            <a:r>
              <a:rPr lang="en-US" i="1" dirty="0" smtClean="0"/>
              <a:t>Language</a:t>
            </a:r>
          </a:p>
          <a:p>
            <a:r>
              <a:rPr lang="en-US" i="1" dirty="0"/>
              <a:t>Developed at AT&amp;T Bell Laboratories by David J. Farber, Ralph E. Griswold and Ivan P. </a:t>
            </a:r>
            <a:r>
              <a:rPr lang="en-US" i="1" dirty="0" err="1" smtClean="0"/>
              <a:t>Polonsky</a:t>
            </a:r>
            <a:endParaRPr lang="en-US" i="1" dirty="0" smtClean="0"/>
          </a:p>
          <a:p>
            <a:r>
              <a:rPr lang="en-US" i="1" dirty="0" smtClean="0"/>
              <a:t>Text-string-oriented language</a:t>
            </a:r>
          </a:p>
          <a:p>
            <a:r>
              <a:rPr lang="en-US" i="1" dirty="0" smtClean="0"/>
              <a:t>All </a:t>
            </a:r>
            <a:r>
              <a:rPr lang="en-US" i="1" dirty="0" err="1" smtClean="0"/>
              <a:t>Snobol</a:t>
            </a:r>
            <a:r>
              <a:rPr lang="en-US" i="1" dirty="0" smtClean="0"/>
              <a:t> command lines have the form:</a:t>
            </a:r>
          </a:p>
          <a:p>
            <a:pPr marL="0" indent="0">
              <a:buNone/>
            </a:pPr>
            <a:r>
              <a:rPr lang="en-US" i="1" dirty="0"/>
              <a:t>	 label subject pattern = object : transfer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</a:t>
            </a:r>
            <a:r>
              <a:rPr lang="en-US" dirty="0" smtClean="0"/>
              <a:t>/OAK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Class.forName</a:t>
            </a:r>
            <a:r>
              <a:rPr lang="en-US" dirty="0"/>
              <a:t>(driver);</a:t>
            </a:r>
          </a:p>
          <a:p>
            <a:pPr marL="0" indent="0">
              <a:buNone/>
            </a:pPr>
            <a:r>
              <a:rPr lang="en-US" dirty="0"/>
              <a:t>	Connection 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connString,user,pass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					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catch(Exception ex)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 smtClean="0"/>
              <a:t>("connect error:"+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/* Read in a line, which contains a string,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/* and then print every subsequent line that contains that string.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find_strings</a:t>
            </a:r>
            <a:r>
              <a:rPr lang="en-US" dirty="0"/>
              <a:t>: procedure options (main);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declare pattern character (100) varying;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declare line    character (100) varying;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declare </a:t>
            </a:r>
            <a:r>
              <a:rPr lang="en-US" dirty="0" err="1"/>
              <a:t>line_no</a:t>
            </a:r>
            <a:r>
              <a:rPr lang="en-US" dirty="0"/>
              <a:t> fixed binary;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on </a:t>
            </a:r>
            <a:r>
              <a:rPr lang="en-US" dirty="0" err="1"/>
              <a:t>endfile</a:t>
            </a:r>
            <a:r>
              <a:rPr lang="en-US" dirty="0"/>
              <a:t> (</a:t>
            </a:r>
            <a:r>
              <a:rPr lang="en-US" dirty="0" err="1"/>
              <a:t>sysin</a:t>
            </a:r>
            <a:r>
              <a:rPr lang="en-US" dirty="0"/>
              <a:t>) stop;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get edit (pattern) (L);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line_no</a:t>
            </a:r>
            <a:r>
              <a:rPr lang="en-US" dirty="0"/>
              <a:t>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do forever;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get edit (line) (L);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if index(line, pattern) &gt; 0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put skip list (</a:t>
            </a:r>
            <a:r>
              <a:rPr lang="en-US" dirty="0" err="1"/>
              <a:t>line_no</a:t>
            </a:r>
            <a:r>
              <a:rPr lang="en-US" dirty="0"/>
              <a:t>, line);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line_no</a:t>
            </a:r>
            <a:r>
              <a:rPr lang="en-US" dirty="0"/>
              <a:t> = </a:t>
            </a:r>
            <a:r>
              <a:rPr lang="en-US" dirty="0" err="1"/>
              <a:t>line_no</a:t>
            </a:r>
            <a:r>
              <a:rPr lang="en-US" dirty="0"/>
              <a:t>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end;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</a:t>
            </a:r>
            <a:r>
              <a:rPr lang="en-US" dirty="0" err="1"/>
              <a:t>find_strings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13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PL/I, 1964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Programming Language One</a:t>
            </a:r>
          </a:p>
          <a:p>
            <a:r>
              <a:rPr lang="en-US" dirty="0" smtClean="0"/>
              <a:t>Procedural, imperative</a:t>
            </a:r>
          </a:p>
          <a:p>
            <a:r>
              <a:rPr lang="en-US" dirty="0" smtClean="0"/>
              <a:t>Developed by 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 LET S = 0 </a:t>
            </a:r>
          </a:p>
          <a:p>
            <a:pPr marL="0" indent="0">
              <a:buNone/>
            </a:pPr>
            <a:r>
              <a:rPr lang="en-US" dirty="0"/>
              <a:t>10 MAT INPUT V </a:t>
            </a:r>
          </a:p>
          <a:p>
            <a:pPr marL="0" indent="0">
              <a:buNone/>
            </a:pPr>
            <a:r>
              <a:rPr lang="en-US" dirty="0"/>
              <a:t>20 LET N = NUM </a:t>
            </a:r>
          </a:p>
          <a:p>
            <a:pPr marL="0" indent="0">
              <a:buNone/>
            </a:pPr>
            <a:r>
              <a:rPr lang="en-US" dirty="0"/>
              <a:t>30 IF N = 0 THEN 99 </a:t>
            </a:r>
          </a:p>
          <a:p>
            <a:pPr marL="0" indent="0">
              <a:buNone/>
            </a:pPr>
            <a:r>
              <a:rPr lang="en-US" dirty="0"/>
              <a:t>40 FOR I = 1 TO N </a:t>
            </a:r>
          </a:p>
          <a:p>
            <a:pPr marL="0" indent="0">
              <a:buNone/>
            </a:pPr>
            <a:r>
              <a:rPr lang="en-US" dirty="0"/>
              <a:t>45 LET S = S + V(I) </a:t>
            </a:r>
          </a:p>
          <a:p>
            <a:pPr marL="0" indent="0">
              <a:buNone/>
            </a:pPr>
            <a:r>
              <a:rPr lang="en-US" dirty="0"/>
              <a:t>50 NEXT I </a:t>
            </a:r>
          </a:p>
          <a:p>
            <a:pPr marL="0" indent="0">
              <a:buNone/>
            </a:pPr>
            <a:r>
              <a:rPr lang="en-US" dirty="0"/>
              <a:t>60 PRINT S/N </a:t>
            </a:r>
          </a:p>
          <a:p>
            <a:pPr marL="0" indent="0">
              <a:buNone/>
            </a:pPr>
            <a:r>
              <a:rPr lang="en-US" dirty="0"/>
              <a:t>70 GO TO 5 </a:t>
            </a:r>
          </a:p>
          <a:p>
            <a:pPr marL="0" indent="0">
              <a:buNone/>
            </a:pPr>
            <a:r>
              <a:rPr lang="en-US" dirty="0"/>
              <a:t>99 END</a:t>
            </a:r>
          </a:p>
        </p:txBody>
      </p:sp>
    </p:spTree>
    <p:extLst>
      <p:ext uri="{BB962C8B-B14F-4D97-AF65-F5344CB8AC3E}">
        <p14:creationId xmlns:p14="http://schemas.microsoft.com/office/powerpoint/2010/main" val="64305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BASIC, 1964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Beginner's All-purpose Symbolic Instruction </a:t>
            </a:r>
            <a:r>
              <a:rPr lang="en-US" dirty="0" smtClean="0"/>
              <a:t>Codec</a:t>
            </a:r>
          </a:p>
          <a:p>
            <a:r>
              <a:rPr lang="en-US" dirty="0"/>
              <a:t>Invented by  John G. </a:t>
            </a:r>
            <a:r>
              <a:rPr lang="en-US" dirty="0" err="1"/>
              <a:t>Kemeny</a:t>
            </a:r>
            <a:r>
              <a:rPr lang="en-US" dirty="0"/>
              <a:t> and Thomas E. </a:t>
            </a:r>
            <a:r>
              <a:rPr lang="en-US" dirty="0" smtClean="0"/>
              <a:t>Kurtz at Dartmouth College</a:t>
            </a:r>
          </a:p>
          <a:p>
            <a:r>
              <a:rPr lang="en-US" dirty="0" smtClean="0"/>
              <a:t>Implemented by Bill Gates and Paul Allen for MS-DOS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printn</a:t>
            </a:r>
            <a:r>
              <a:rPr lang="en-US" dirty="0"/>
              <a:t>(n, b)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extrn</a:t>
            </a:r>
            <a:r>
              <a:rPr lang="en-US" dirty="0"/>
              <a:t> </a:t>
            </a:r>
            <a:r>
              <a:rPr lang="en-US" dirty="0" err="1"/>
              <a:t>putchar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auto 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 (a = n / b)        /* assignment, not test for equality */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printn</a:t>
            </a:r>
            <a:r>
              <a:rPr lang="en-US" dirty="0"/>
              <a:t>(a, b); /* recursive */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putchar</a:t>
            </a:r>
            <a:r>
              <a:rPr lang="en-US" dirty="0"/>
              <a:t>(n % b + '0');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128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Plankalkül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Designed by </a:t>
            </a:r>
            <a:r>
              <a:rPr lang="en-US" dirty="0" err="1" smtClean="0"/>
              <a:t>Konrad</a:t>
            </a:r>
            <a:r>
              <a:rPr lang="en-US" dirty="0" smtClean="0"/>
              <a:t> </a:t>
            </a:r>
            <a:r>
              <a:rPr lang="en-US" dirty="0" err="1" smtClean="0"/>
              <a:t>Zuse</a:t>
            </a:r>
            <a:r>
              <a:rPr lang="en-US" dirty="0" smtClean="0"/>
              <a:t> between 1942-1945</a:t>
            </a:r>
          </a:p>
          <a:p>
            <a:r>
              <a:rPr lang="en-US" dirty="0" smtClean="0"/>
              <a:t>First high-level (non von-Neumann) programming language</a:t>
            </a:r>
          </a:p>
          <a:p>
            <a:r>
              <a:rPr lang="en-US" dirty="0"/>
              <a:t>It includes assignment statements, subroutines, conditional statements, iteration, floating point arithmetic, arrays, hierarchical record structures, assertions, exception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Has a generalized graph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5482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B, 1969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Developed at Bell Labs by Ken Thompson and Dennis Ritchie</a:t>
            </a:r>
          </a:p>
          <a:p>
            <a:r>
              <a:rPr lang="en-US" dirty="0" smtClean="0"/>
              <a:t>Precursor of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Pascal, 1970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pNode</a:t>
            </a:r>
            <a:r>
              <a:rPr lang="en-US" dirty="0"/>
              <a:t> = ^Node;</a:t>
            </a:r>
          </a:p>
          <a:p>
            <a:pPr marL="0" indent="0">
              <a:buNone/>
            </a:pPr>
            <a:r>
              <a:rPr lang="en-US" dirty="0"/>
              <a:t>  Node  = record</a:t>
            </a:r>
          </a:p>
          <a:p>
            <a:pPr marL="0" indent="0">
              <a:buNone/>
            </a:pPr>
            <a:r>
              <a:rPr lang="en-US" dirty="0"/>
              <a:t>          a : integer;</a:t>
            </a:r>
          </a:p>
          <a:p>
            <a:pPr marL="0" indent="0">
              <a:buNone/>
            </a:pPr>
            <a:r>
              <a:rPr lang="en-US" dirty="0"/>
              <a:t>          b : char;</a:t>
            </a:r>
          </a:p>
          <a:p>
            <a:pPr marL="0" indent="0">
              <a:buNone/>
            </a:pPr>
            <a:r>
              <a:rPr lang="en-US" dirty="0"/>
              <a:t>          c : </a:t>
            </a:r>
            <a:r>
              <a:rPr lang="en-US" dirty="0" err="1"/>
              <a:t>pNode</a:t>
            </a:r>
            <a:r>
              <a:rPr lang="en-US" dirty="0"/>
              <a:t>  {extra semicolon not strictly required}</a:t>
            </a:r>
          </a:p>
          <a:p>
            <a:pPr marL="0" indent="0">
              <a:buNone/>
            </a:pPr>
            <a:r>
              <a:rPr lang="en-US" dirty="0"/>
              <a:t>          end;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NodePtr</a:t>
            </a:r>
            <a:r>
              <a:rPr lang="en-US" dirty="0"/>
              <a:t> : </a:t>
            </a:r>
            <a:r>
              <a:rPr lang="en-US" dirty="0" err="1"/>
              <a:t>pNode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IntPtr</a:t>
            </a:r>
            <a:r>
              <a:rPr lang="en-US" dirty="0"/>
              <a:t>  : ^integer;</a:t>
            </a:r>
          </a:p>
        </p:txBody>
      </p:sp>
    </p:spTree>
    <p:extLst>
      <p:ext uri="{BB962C8B-B14F-4D97-AF65-F5344CB8AC3E}">
        <p14:creationId xmlns:p14="http://schemas.microsoft.com/office/powerpoint/2010/main" val="18498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PERL, 1987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strict;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warnings;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Path::Class;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$</a:t>
            </a:r>
            <a:r>
              <a:rPr lang="en-US" dirty="0" err="1"/>
              <a:t>dir</a:t>
            </a:r>
            <a:r>
              <a:rPr lang="en-US" dirty="0"/>
              <a:t> = </a:t>
            </a:r>
            <a:r>
              <a:rPr lang="en-US" dirty="0" err="1"/>
              <a:t>dir</a:t>
            </a:r>
            <a:r>
              <a:rPr lang="en-US" dirty="0"/>
              <a:t>('</a:t>
            </a:r>
            <a:r>
              <a:rPr lang="en-US" dirty="0" err="1"/>
              <a:t>foo','bar</a:t>
            </a:r>
            <a:r>
              <a:rPr lang="en-US" dirty="0"/>
              <a:t>'); # foo/bar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Iterate over the content of foo/bar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(my $file = $</a:t>
            </a:r>
            <a:r>
              <a:rPr lang="en-US" dirty="0" err="1"/>
              <a:t>dir</a:t>
            </a:r>
            <a:r>
              <a:rPr lang="en-US" dirty="0"/>
              <a:t>-&gt;next)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# See if it is a directory and skip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next if $file-&gt;</a:t>
            </a:r>
            <a:r>
              <a:rPr lang="en-US" dirty="0" err="1"/>
              <a:t>is_dir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# Print out the file name and path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 $file-&gt;</a:t>
            </a:r>
            <a:r>
              <a:rPr lang="en-US" dirty="0" err="1"/>
              <a:t>stringify</a:t>
            </a:r>
            <a:r>
              <a:rPr lang="en-US" dirty="0"/>
              <a:t> . "\n";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72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TCL, 1988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puts "Hey dude, how old might you be?"</a:t>
            </a:r>
          </a:p>
          <a:p>
            <a:pPr marL="0" indent="0">
              <a:buNone/>
            </a:pPr>
            <a:r>
              <a:rPr lang="en-US" dirty="0"/>
              <a:t>gets </a:t>
            </a:r>
            <a:r>
              <a:rPr lang="en-US" dirty="0" err="1"/>
              <a:t>stdin</a:t>
            </a:r>
            <a:r>
              <a:rPr lang="en-US" dirty="0"/>
              <a:t> Age</a:t>
            </a:r>
          </a:p>
          <a:p>
            <a:pPr marL="0" indent="0">
              <a:buNone/>
            </a:pPr>
            <a:r>
              <a:rPr lang="en-US" dirty="0"/>
              <a:t>if {$Age &lt; 18} {</a:t>
            </a:r>
          </a:p>
          <a:p>
            <a:pPr marL="0" indent="0">
              <a:buNone/>
            </a:pPr>
            <a:r>
              <a:rPr lang="en-US" dirty="0"/>
              <a:t>    puts "You are a child or a teen-ager"</a:t>
            </a:r>
          </a:p>
          <a:p>
            <a:pPr marL="0" indent="0">
              <a:buNone/>
            </a:pPr>
            <a:r>
              <a:rPr lang="en-US" dirty="0"/>
              <a:t>} else { </a:t>
            </a:r>
          </a:p>
          <a:p>
            <a:pPr marL="0" indent="0">
              <a:buNone/>
            </a:pPr>
            <a:r>
              <a:rPr lang="en-US" dirty="0"/>
              <a:t>    puts "You are an adult now"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5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Brainfuck</a:t>
            </a:r>
            <a:r>
              <a:rPr lang="en-US" dirty="0" smtClean="0"/>
              <a:t>, 1993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++++++++[&gt;++++[&gt;++&gt;+++&gt;+++&gt;+&lt;&lt;&lt;&lt;-]&gt;+&gt;+&gt;-&gt;&gt;+[&lt;]&lt;-]&gt;&gt;.&gt;---.+++++++..+++.&gt;&gt;.&lt;-.&lt;.+++.------.--------.&gt;&gt;+.&gt;++.</a:t>
            </a:r>
          </a:p>
        </p:txBody>
      </p:sp>
    </p:spTree>
    <p:extLst>
      <p:ext uri="{BB962C8B-B14F-4D97-AF65-F5344CB8AC3E}">
        <p14:creationId xmlns:p14="http://schemas.microsoft.com/office/powerpoint/2010/main" val="270902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arnoldC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IT'S SHOWTIME</a:t>
            </a:r>
          </a:p>
          <a:p>
            <a:pPr marL="0" indent="0">
              <a:buNone/>
            </a:pPr>
            <a:r>
              <a:rPr lang="en-US" dirty="0"/>
              <a:t>TALK TO THE HAND "hello world"</a:t>
            </a:r>
          </a:p>
          <a:p>
            <a:pPr marL="0" indent="0">
              <a:buNone/>
            </a:pPr>
            <a:r>
              <a:rPr lang="en-US"/>
              <a:t>YOU HAVE BEEN TERMINATED</a:t>
            </a:r>
          </a:p>
        </p:txBody>
      </p:sp>
    </p:spTree>
    <p:extLst>
      <p:ext uri="{BB962C8B-B14F-4D97-AF65-F5344CB8AC3E}">
        <p14:creationId xmlns:p14="http://schemas.microsoft.com/office/powerpoint/2010/main" val="6178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I  </a:t>
            </a:r>
            <a:r>
              <a:rPr lang="en-US" dirty="0" err="1" smtClean="0"/>
              <a:t>Autocode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c@VA</a:t>
            </a:r>
            <a:r>
              <a:rPr lang="en-US" dirty="0"/>
              <a:t> </a:t>
            </a:r>
            <a:r>
              <a:rPr lang="en-US" dirty="0" err="1"/>
              <a:t>t@IC</a:t>
            </a:r>
            <a:r>
              <a:rPr lang="en-US" dirty="0"/>
              <a:t> x@½C </a:t>
            </a:r>
            <a:r>
              <a:rPr lang="en-US" dirty="0" err="1"/>
              <a:t>y@RC</a:t>
            </a:r>
            <a:r>
              <a:rPr lang="en-US" dirty="0"/>
              <a:t> </a:t>
            </a:r>
            <a:r>
              <a:rPr lang="en-US" dirty="0" err="1"/>
              <a:t>z@NC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INTEGERS +5 →c           </a:t>
            </a:r>
            <a:r>
              <a:rPr lang="en-US" dirty="0" smtClean="0"/>
              <a:t>	# </a:t>
            </a:r>
            <a:r>
              <a:rPr lang="en-US" dirty="0"/>
              <a:t>Put 5 into c</a:t>
            </a:r>
          </a:p>
          <a:p>
            <a:pPr marL="0" indent="0">
              <a:buNone/>
            </a:pPr>
            <a:r>
              <a:rPr lang="en-US" dirty="0"/>
              <a:t>      →t                 </a:t>
            </a:r>
            <a:r>
              <a:rPr lang="en-US" dirty="0" smtClean="0"/>
              <a:t>		# </a:t>
            </a:r>
            <a:r>
              <a:rPr lang="en-US" dirty="0"/>
              <a:t>Load argument from lower accumulator to variable t</a:t>
            </a:r>
          </a:p>
          <a:p>
            <a:pPr marL="0" indent="0">
              <a:buNone/>
            </a:pPr>
            <a:r>
              <a:rPr lang="en-US" dirty="0"/>
              <a:t>   +t     TESTA Z        </a:t>
            </a:r>
            <a:r>
              <a:rPr lang="en-US" dirty="0" smtClean="0"/>
              <a:t>		# </a:t>
            </a:r>
            <a:r>
              <a:rPr lang="en-US" dirty="0"/>
              <a:t>Put |t| into lower accumulator</a:t>
            </a:r>
          </a:p>
          <a:p>
            <a:pPr marL="0" indent="0">
              <a:buNone/>
            </a:pPr>
            <a:r>
              <a:rPr lang="en-US" dirty="0"/>
              <a:t>   -t</a:t>
            </a:r>
          </a:p>
          <a:p>
            <a:pPr marL="0" indent="0">
              <a:buNone/>
            </a:pPr>
            <a:r>
              <a:rPr lang="en-US" dirty="0"/>
              <a:t>          ENTRY Z</a:t>
            </a:r>
          </a:p>
          <a:p>
            <a:pPr marL="0" indent="0">
              <a:buNone/>
            </a:pPr>
            <a:r>
              <a:rPr lang="en-US" dirty="0"/>
              <a:t>SUBROUTINE 6 →z          </a:t>
            </a:r>
            <a:r>
              <a:rPr lang="en-US" dirty="0" smtClean="0"/>
              <a:t>	# </a:t>
            </a:r>
            <a:r>
              <a:rPr lang="en-US" dirty="0"/>
              <a:t>Run square root subroutine on lower accumulator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dirty="0" smtClean="0"/>
              <a:t>		# </a:t>
            </a:r>
            <a:r>
              <a:rPr lang="en-US" dirty="0"/>
              <a:t>value and put the result into z</a:t>
            </a:r>
          </a:p>
          <a:p>
            <a:pPr marL="0" indent="0">
              <a:buNone/>
            </a:pPr>
            <a:r>
              <a:rPr lang="en-US" dirty="0"/>
              <a:t>  +</a:t>
            </a:r>
            <a:r>
              <a:rPr lang="en-US" dirty="0" err="1"/>
              <a:t>tt</a:t>
            </a:r>
            <a:r>
              <a:rPr lang="en-US" dirty="0"/>
              <a:t> →y →x              </a:t>
            </a:r>
            <a:r>
              <a:rPr lang="en-US" dirty="0" smtClean="0"/>
              <a:t>		# </a:t>
            </a:r>
            <a:r>
              <a:rPr lang="en-US" dirty="0"/>
              <a:t>Calculate t^3 and put it into x </a:t>
            </a:r>
          </a:p>
          <a:p>
            <a:pPr marL="0" indent="0">
              <a:buNone/>
            </a:pPr>
            <a:r>
              <a:rPr lang="en-US" dirty="0"/>
              <a:t>  +</a:t>
            </a:r>
            <a:r>
              <a:rPr lang="en-US" dirty="0" err="1"/>
              <a:t>tx</a:t>
            </a:r>
            <a:r>
              <a:rPr lang="en-US" dirty="0"/>
              <a:t> →y →x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err="1"/>
              <a:t>z+cx</a:t>
            </a:r>
            <a:r>
              <a:rPr lang="en-US" dirty="0"/>
              <a:t>   CLOSE WRITE 1    </a:t>
            </a:r>
            <a:r>
              <a:rPr lang="en-US" dirty="0" smtClean="0"/>
              <a:t>	# </a:t>
            </a:r>
            <a:r>
              <a:rPr lang="en-US" dirty="0"/>
              <a:t>Put z + (c * x) into lower accumulator and return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program  computes f(t) = </a:t>
            </a:r>
            <a:r>
              <a:rPr lang="en-US" dirty="0" err="1" smtClean="0"/>
              <a:t>sqrt</a:t>
            </a:r>
            <a:r>
              <a:rPr lang="en-US" dirty="0" smtClean="0"/>
              <a:t>(abs(t))+5t^3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2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I  </a:t>
            </a:r>
            <a:r>
              <a:rPr lang="en-US" dirty="0" err="1"/>
              <a:t>Autocode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developed by </a:t>
            </a:r>
            <a:r>
              <a:rPr lang="en-US" dirty="0" err="1"/>
              <a:t>Alick</a:t>
            </a:r>
            <a:r>
              <a:rPr lang="en-US" dirty="0"/>
              <a:t> </a:t>
            </a:r>
            <a:r>
              <a:rPr lang="en-US" dirty="0" err="1"/>
              <a:t>Glennie</a:t>
            </a:r>
            <a:r>
              <a:rPr lang="en-US" dirty="0"/>
              <a:t> in 1952 for the Mark 1 computer at the University of </a:t>
            </a:r>
            <a:r>
              <a:rPr lang="en-US" dirty="0" smtClean="0"/>
              <a:t>Manchester</a:t>
            </a:r>
          </a:p>
          <a:p>
            <a:r>
              <a:rPr lang="en-US" dirty="0" smtClean="0"/>
              <a:t>the first compiled programming language</a:t>
            </a:r>
          </a:p>
          <a:p>
            <a:r>
              <a:rPr lang="en-US" dirty="0"/>
              <a:t>i</a:t>
            </a:r>
            <a:r>
              <a:rPr lang="en-US" dirty="0" smtClean="0"/>
              <a:t>t was very machine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(Formula Translation)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 AREA OF A TRIANGLE - HERON'S FORMULA</a:t>
            </a:r>
          </a:p>
          <a:p>
            <a:pPr marL="0" indent="0">
              <a:buNone/>
            </a:pPr>
            <a:r>
              <a:rPr lang="en-US" dirty="0"/>
              <a:t>C INPUT - CARD READER UNIT 5, INTEGER INPUT</a:t>
            </a:r>
          </a:p>
          <a:p>
            <a:pPr marL="0" indent="0">
              <a:buNone/>
            </a:pPr>
            <a:r>
              <a:rPr lang="en-US" dirty="0"/>
              <a:t>C OUTPUT - LINE PRINTER UNIT 6, REAL OUTPUT</a:t>
            </a:r>
          </a:p>
          <a:p>
            <a:pPr marL="0" indent="0">
              <a:buNone/>
            </a:pPr>
            <a:r>
              <a:rPr lang="en-US" dirty="0"/>
              <a:t>C INPUT ERROR DISPLAY ERROR OUTPUT CODE 1 IN JOB CONTROL LISTING</a:t>
            </a:r>
          </a:p>
          <a:p>
            <a:pPr marL="0" indent="0">
              <a:buNone/>
            </a:pPr>
            <a:r>
              <a:rPr lang="en-US" dirty="0"/>
              <a:t>      INTEGER A,B,C</a:t>
            </a:r>
          </a:p>
          <a:p>
            <a:pPr marL="0" indent="0">
              <a:buNone/>
            </a:pPr>
            <a:r>
              <a:rPr lang="en-US" dirty="0"/>
              <a:t>      READ(5,501) A,B,C</a:t>
            </a:r>
          </a:p>
          <a:p>
            <a:pPr marL="0" indent="0">
              <a:buNone/>
            </a:pPr>
            <a:r>
              <a:rPr lang="en-US" dirty="0"/>
              <a:t>  501 FORMAT(3I5)</a:t>
            </a:r>
          </a:p>
          <a:p>
            <a:pPr marL="0" indent="0">
              <a:buNone/>
            </a:pPr>
            <a:r>
              <a:rPr lang="en-US" dirty="0"/>
              <a:t>      IF(A.EQ.0 .OR. B.EQ.0 .OR. C.EQ.0) STOP 1</a:t>
            </a:r>
          </a:p>
          <a:p>
            <a:pPr marL="0" indent="0">
              <a:buNone/>
            </a:pPr>
            <a:r>
              <a:rPr lang="en-US" dirty="0"/>
              <a:t>      S = (A + B + C) / 2.0</a:t>
            </a:r>
          </a:p>
          <a:p>
            <a:pPr marL="0" indent="0">
              <a:buNone/>
            </a:pPr>
            <a:r>
              <a:rPr lang="en-US" dirty="0"/>
              <a:t>      AREA = SQRT( S * (S - A) * (S - B) * (S - C) )</a:t>
            </a:r>
          </a:p>
          <a:p>
            <a:pPr marL="0" indent="0">
              <a:buNone/>
            </a:pPr>
            <a:r>
              <a:rPr lang="en-US" dirty="0"/>
              <a:t>      WRITE(6,601) A,B,C,AREA</a:t>
            </a:r>
          </a:p>
          <a:p>
            <a:pPr marL="0" indent="0">
              <a:buNone/>
            </a:pPr>
            <a:r>
              <a:rPr lang="en-US" dirty="0"/>
              <a:t>  601 FORMAT(4H A= ,I5,5H  B= ,I5,5H  C= ,I5,8H  AREA= ,F10.2,</a:t>
            </a:r>
          </a:p>
          <a:p>
            <a:pPr marL="0" indent="0">
              <a:buNone/>
            </a:pPr>
            <a:r>
              <a:rPr lang="en-US" dirty="0"/>
              <a:t>     $13H SQUARE UNITS)</a:t>
            </a:r>
          </a:p>
          <a:p>
            <a:pPr marL="0" indent="0">
              <a:buNone/>
            </a:pPr>
            <a:r>
              <a:rPr lang="en-US" dirty="0"/>
              <a:t>      STOP</a:t>
            </a:r>
          </a:p>
          <a:p>
            <a:pPr marL="0" indent="0">
              <a:buNone/>
            </a:pPr>
            <a:r>
              <a:rPr lang="en-US" dirty="0"/>
              <a:t>      END</a:t>
            </a:r>
          </a:p>
        </p:txBody>
      </p:sp>
    </p:spTree>
    <p:extLst>
      <p:ext uri="{BB962C8B-B14F-4D97-AF65-F5344CB8AC3E}">
        <p14:creationId xmlns:p14="http://schemas.microsoft.com/office/powerpoint/2010/main" val="107657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Fortran, 1954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first widely used high level general purpose programming language to have a functional </a:t>
            </a:r>
            <a:r>
              <a:rPr lang="en-US" dirty="0" smtClean="0"/>
              <a:t>implementation</a:t>
            </a:r>
          </a:p>
          <a:p>
            <a:r>
              <a:rPr lang="en-US" dirty="0" err="1" smtClean="0"/>
              <a:t>FORmula</a:t>
            </a:r>
            <a:r>
              <a:rPr lang="en-US" dirty="0" smtClean="0"/>
              <a:t> </a:t>
            </a:r>
            <a:r>
              <a:rPr lang="en-US" dirty="0" err="1" smtClean="0"/>
              <a:t>TRANslation</a:t>
            </a:r>
            <a:endParaRPr lang="en-US" dirty="0" smtClean="0"/>
          </a:p>
          <a:p>
            <a:r>
              <a:rPr lang="en-US" dirty="0"/>
              <a:t>invented at IBM by John </a:t>
            </a:r>
            <a:r>
              <a:rPr lang="en-US" dirty="0" smtClean="0"/>
              <a:t>Backus in 1954</a:t>
            </a:r>
          </a:p>
          <a:p>
            <a:r>
              <a:rPr lang="en-US" dirty="0"/>
              <a:t>u</a:t>
            </a:r>
            <a:r>
              <a:rPr lang="en-US" dirty="0" smtClean="0"/>
              <a:t>sed for scientific computation</a:t>
            </a:r>
          </a:p>
          <a:p>
            <a:r>
              <a:rPr lang="en-US" dirty="0" smtClean="0"/>
              <a:t>imperative programming language</a:t>
            </a:r>
          </a:p>
          <a:p>
            <a:r>
              <a:rPr lang="en-US" dirty="0"/>
              <a:t>f</a:t>
            </a:r>
            <a:r>
              <a:rPr lang="en-US" dirty="0" smtClean="0"/>
              <a:t>ile extensions: </a:t>
            </a:r>
            <a:r>
              <a:rPr lang="da-DK" dirty="0"/>
              <a:t>.f, .for, .f90, .f95, .f03, .f08, .</a:t>
            </a:r>
            <a:r>
              <a:rPr lang="da-DK" dirty="0" smtClean="0"/>
              <a:t>f15</a:t>
            </a:r>
          </a:p>
          <a:p>
            <a:r>
              <a:rPr lang="en-US" dirty="0"/>
              <a:t>c</a:t>
            </a:r>
            <a:r>
              <a:rPr lang="en-US" dirty="0" smtClean="0"/>
              <a:t>ontained assignment, IF, DO loops, GO TO, read input, write output</a:t>
            </a:r>
          </a:p>
          <a:p>
            <a:r>
              <a:rPr lang="en-US" dirty="0"/>
              <a:t> no "type" declarations available: variables whose name starts with I, J, K, L, M, or N are "fixed-point" (i.e. integers), otherwise </a:t>
            </a:r>
            <a:r>
              <a:rPr lang="en-US" dirty="0" smtClean="0"/>
              <a:t>floating-point</a:t>
            </a:r>
          </a:p>
          <a:p>
            <a:r>
              <a:rPr lang="en-US" dirty="0" smtClean="0"/>
              <a:t>Latest release: Fortran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/ </a:t>
            </a:r>
            <a:r>
              <a:rPr lang="en-US" dirty="0" err="1" smtClean="0"/>
              <a:t>ecmaSCRIPT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(function() {</a:t>
            </a:r>
          </a:p>
          <a:p>
            <a:pPr marL="0" indent="0">
              <a:buNone/>
            </a:pPr>
            <a:r>
              <a:rPr lang="en-US" sz="1600" dirty="0"/>
              <a:t>        window.showModalDialog1 = function (</a:t>
            </a:r>
            <a:r>
              <a:rPr lang="en-US" sz="1600" dirty="0" err="1"/>
              <a:t>showForm</a:t>
            </a:r>
            <a:r>
              <a:rPr lang="en-US" sz="1600" dirty="0"/>
              <a:t>, </a:t>
            </a:r>
            <a:r>
              <a:rPr lang="en-US" sz="1600" dirty="0" err="1"/>
              <a:t>getResult</a:t>
            </a:r>
            <a:r>
              <a:rPr lang="en-US" sz="1600" dirty="0"/>
              <a:t>, </a:t>
            </a:r>
            <a:r>
              <a:rPr lang="en-US" sz="1600" dirty="0" err="1"/>
              <a:t>arg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elem</a:t>
            </a:r>
            <a:r>
              <a:rPr lang="en-US" sz="1600" dirty="0" smtClean="0"/>
              <a:t> = $(‘#id’);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return new Promise((resolve, reject) =&gt;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….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resolve(</a:t>
            </a:r>
            <a:r>
              <a:rPr lang="en-US" sz="1600" dirty="0" err="1" smtClean="0"/>
              <a:t>elem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 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.then (function (</a:t>
            </a:r>
            <a:r>
              <a:rPr lang="en-US" sz="1600" dirty="0" err="1" smtClean="0"/>
              <a:t>dialigID</a:t>
            </a:r>
            <a:r>
              <a:rPr lang="en-US" sz="1600" dirty="0" smtClean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	           return </a:t>
            </a:r>
            <a:r>
              <a:rPr lang="en-US" sz="1600" dirty="0"/>
              <a:t>new Promise((resolve, reject) =&gt;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…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resolve(result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                  </a:t>
            </a:r>
            <a:r>
              <a:rPr lang="en-US" sz="1600" dirty="0" smtClean="0"/>
              <a:t>     });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}</a:t>
            </a:r>
          </a:p>
          <a:p>
            <a:pPr marL="0" indent="0">
              <a:buNone/>
            </a:pPr>
            <a:r>
              <a:rPr lang="en-US" sz="1600" dirty="0"/>
              <a:t>})();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33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</a:t>
            </a:r>
            <a:r>
              <a:rPr lang="en-US" dirty="0" err="1" smtClean="0"/>
              <a:t>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(1)  COMPARE PRODUCT-NO (A) WITH PRODUCT-NO (B) ; IF GREATER GO TO OPERATION 10 ;</a:t>
            </a:r>
          </a:p>
          <a:p>
            <a:pPr marL="0" indent="0">
              <a:buNone/>
            </a:pPr>
            <a:r>
              <a:rPr lang="en-US" dirty="0"/>
              <a:t>     IF EQUAL GO TO OPERATION 5 ; OTHERWISE GO TO </a:t>
            </a:r>
            <a:r>
              <a:rPr lang="en-US" dirty="0" smtClean="0"/>
              <a:t> OPERATION </a:t>
            </a:r>
            <a:r>
              <a:rPr lang="en-US" dirty="0"/>
              <a:t>2 .</a:t>
            </a:r>
          </a:p>
          <a:p>
            <a:pPr marL="0" indent="0">
              <a:buNone/>
            </a:pPr>
            <a:r>
              <a:rPr lang="en-US" dirty="0"/>
              <a:t> (2)  TRANSFER A TO D .</a:t>
            </a:r>
          </a:p>
          <a:p>
            <a:pPr marL="0" indent="0">
              <a:buNone/>
            </a:pPr>
            <a:r>
              <a:rPr lang="en-US" dirty="0"/>
              <a:t> (3)  WRITE-ITEM D .</a:t>
            </a:r>
          </a:p>
          <a:p>
            <a:pPr marL="0" indent="0">
              <a:buNone/>
            </a:pPr>
            <a:r>
              <a:rPr lang="en-US" dirty="0"/>
              <a:t> (4)  JUMP TO OPERATION 8 .</a:t>
            </a:r>
          </a:p>
          <a:p>
            <a:pPr marL="0" indent="0">
              <a:buNone/>
            </a:pPr>
            <a:r>
              <a:rPr lang="en-US" dirty="0"/>
              <a:t> (5)  TRANSFER A TO C .</a:t>
            </a:r>
          </a:p>
          <a:p>
            <a:pPr marL="0" indent="0">
              <a:buNone/>
            </a:pPr>
            <a:r>
              <a:rPr lang="en-US" dirty="0"/>
              <a:t> (6)  MOVE UNIT-PRICE (B) TO UNIT-PRICE (C) .</a:t>
            </a:r>
          </a:p>
          <a:p>
            <a:pPr marL="0" indent="0">
              <a:buNone/>
            </a:pPr>
            <a:r>
              <a:rPr lang="en-US" dirty="0"/>
              <a:t> (7)  WRITE-ITEM C .</a:t>
            </a:r>
          </a:p>
          <a:p>
            <a:pPr marL="0" indent="0">
              <a:buNone/>
            </a:pPr>
            <a:r>
              <a:rPr lang="en-US" dirty="0"/>
              <a:t> (8)  READ-ITEM A ; IF END OF DATA GO TO </a:t>
            </a:r>
            <a:r>
              <a:rPr lang="en-US" dirty="0" smtClean="0"/>
              <a:t> OPERATION </a:t>
            </a:r>
            <a:r>
              <a:rPr lang="en-US" dirty="0"/>
              <a:t>14 .</a:t>
            </a:r>
          </a:p>
          <a:p>
            <a:pPr marL="0" indent="0">
              <a:buNone/>
            </a:pPr>
            <a:r>
              <a:rPr lang="en-US" dirty="0"/>
              <a:t> (9)  JUMP TO OPERATION 1 .</a:t>
            </a:r>
          </a:p>
          <a:p>
            <a:pPr marL="0" indent="0">
              <a:buNone/>
            </a:pPr>
            <a:r>
              <a:rPr lang="en-US" dirty="0"/>
              <a:t>(10)  READ-ITEM B ; IF END OF DATA GO TO </a:t>
            </a:r>
            <a:r>
              <a:rPr lang="en-US" dirty="0" smtClean="0"/>
              <a:t> OPERATION </a:t>
            </a:r>
            <a:r>
              <a:rPr lang="en-US" dirty="0"/>
              <a:t>12 .</a:t>
            </a:r>
          </a:p>
          <a:p>
            <a:pPr marL="0" indent="0">
              <a:buNone/>
            </a:pPr>
            <a:r>
              <a:rPr lang="en-US" dirty="0"/>
              <a:t>(11)  JUMP TO </a:t>
            </a:r>
            <a:r>
              <a:rPr lang="en-US" dirty="0" smtClean="0"/>
              <a:t> OPERATION </a:t>
            </a:r>
            <a:r>
              <a:rPr lang="en-US" dirty="0"/>
              <a:t>1 .</a:t>
            </a:r>
          </a:p>
        </p:txBody>
      </p:sp>
    </p:spTree>
    <p:extLst>
      <p:ext uri="{BB962C8B-B14F-4D97-AF65-F5344CB8AC3E}">
        <p14:creationId xmlns:p14="http://schemas.microsoft.com/office/powerpoint/2010/main" val="96436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272</TotalTime>
  <Words>1879</Words>
  <Application>Microsoft Office PowerPoint</Application>
  <PresentationFormat>On-screen Show (4:3)</PresentationFormat>
  <Paragraphs>333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Horizon</vt:lpstr>
      <vt:lpstr>HiSTORY OF PROGRAMMING LANGUAGES</vt:lpstr>
      <vt:lpstr>Plankalkül</vt:lpstr>
      <vt:lpstr>Plankalkül</vt:lpstr>
      <vt:lpstr>Mark I  Autocode</vt:lpstr>
      <vt:lpstr>Mark I  Autocode</vt:lpstr>
      <vt:lpstr>Fortran (Formula Translation)</vt:lpstr>
      <vt:lpstr>Fortran, 1954</vt:lpstr>
      <vt:lpstr>Javascript / ecmaSCRIPT</vt:lpstr>
      <vt:lpstr>Flow-matic</vt:lpstr>
      <vt:lpstr>Flow-matic, 1959</vt:lpstr>
      <vt:lpstr>Lisp, 1958</vt:lpstr>
      <vt:lpstr>Lisp, 1958</vt:lpstr>
      <vt:lpstr>Cobol, 1959</vt:lpstr>
      <vt:lpstr>Cobol, 1959</vt:lpstr>
      <vt:lpstr>php</vt:lpstr>
      <vt:lpstr>ALGOL</vt:lpstr>
      <vt:lpstr>ALGOL 58, 60 and 68</vt:lpstr>
      <vt:lpstr>APL</vt:lpstr>
      <vt:lpstr>APL, 1964</vt:lpstr>
      <vt:lpstr>simula</vt:lpstr>
      <vt:lpstr>Simula, 1965</vt:lpstr>
      <vt:lpstr>snobol</vt:lpstr>
      <vt:lpstr>Snobol, 1962</vt:lpstr>
      <vt:lpstr>jAVA/OAK</vt:lpstr>
      <vt:lpstr>PL/I</vt:lpstr>
      <vt:lpstr>PL/I, 1964</vt:lpstr>
      <vt:lpstr>BASIC</vt:lpstr>
      <vt:lpstr>BASIC, 1964</vt:lpstr>
      <vt:lpstr>B</vt:lpstr>
      <vt:lpstr>B, 1969</vt:lpstr>
      <vt:lpstr>Pascal, 1970</vt:lpstr>
      <vt:lpstr>PERL, 1987</vt:lpstr>
      <vt:lpstr>TCL, 1988</vt:lpstr>
      <vt:lpstr>Brainfuck, 1993</vt:lpstr>
      <vt:lpstr>arnoldC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66</cp:revision>
  <dcterms:created xsi:type="dcterms:W3CDTF">2017-04-27T16:58:21Z</dcterms:created>
  <dcterms:modified xsi:type="dcterms:W3CDTF">2018-05-04T06:10:35Z</dcterms:modified>
</cp:coreProperties>
</file>