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7" r:id="rId4"/>
    <p:sldId id="276" r:id="rId5"/>
    <p:sldId id="278" r:id="rId6"/>
    <p:sldId id="265" r:id="rId7"/>
    <p:sldId id="280" r:id="rId8"/>
    <p:sldId id="281" r:id="rId9"/>
    <p:sldId id="282" r:id="rId10"/>
    <p:sldId id="283" r:id="rId11"/>
    <p:sldId id="287" r:id="rId12"/>
    <p:sldId id="288" r:id="rId13"/>
    <p:sldId id="290" r:id="rId14"/>
    <p:sldId id="279" r:id="rId15"/>
    <p:sldId id="291" r:id="rId16"/>
    <p:sldId id="266" r:id="rId17"/>
    <p:sldId id="296" r:id="rId18"/>
    <p:sldId id="257" r:id="rId19"/>
    <p:sldId id="292" r:id="rId20"/>
    <p:sldId id="258" r:id="rId21"/>
    <p:sldId id="259" r:id="rId22"/>
    <p:sldId id="293" r:id="rId23"/>
    <p:sldId id="260" r:id="rId24"/>
    <p:sldId id="294" r:id="rId25"/>
    <p:sldId id="267" r:id="rId26"/>
    <p:sldId id="261" r:id="rId27"/>
    <p:sldId id="262" r:id="rId28"/>
    <p:sldId id="289" r:id="rId29"/>
    <p:sldId id="284" r:id="rId30"/>
    <p:sldId id="285" r:id="rId31"/>
    <p:sldId id="286" r:id="rId32"/>
    <p:sldId id="274" r:id="rId33"/>
    <p:sldId id="263" r:id="rId34"/>
    <p:sldId id="295" r:id="rId35"/>
    <p:sldId id="268" r:id="rId36"/>
    <p:sldId id="269" r:id="rId37"/>
    <p:sldId id="270" r:id="rId38"/>
    <p:sldId id="264" r:id="rId39"/>
    <p:sldId id="273" r:id="rId40"/>
    <p:sldId id="272" r:id="rId41"/>
    <p:sldId id="271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BAEF-1F35-4781-ABAA-BE97BB7D5EF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4FB8-7B4C-4B02-8BE7-EF0BC105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6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BAEF-1F35-4781-ABAA-BE97BB7D5EF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4FB8-7B4C-4B02-8BE7-EF0BC105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BAEF-1F35-4781-ABAA-BE97BB7D5EF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4FB8-7B4C-4B02-8BE7-EF0BC105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6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BAEF-1F35-4781-ABAA-BE97BB7D5EF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4FB8-7B4C-4B02-8BE7-EF0BC105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4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BAEF-1F35-4781-ABAA-BE97BB7D5EF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4FB8-7B4C-4B02-8BE7-EF0BC105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8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BAEF-1F35-4781-ABAA-BE97BB7D5EF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4FB8-7B4C-4B02-8BE7-EF0BC105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7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BAEF-1F35-4781-ABAA-BE97BB7D5EF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4FB8-7B4C-4B02-8BE7-EF0BC105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8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BAEF-1F35-4781-ABAA-BE97BB7D5EF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4FB8-7B4C-4B02-8BE7-EF0BC105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2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BAEF-1F35-4781-ABAA-BE97BB7D5EF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4FB8-7B4C-4B02-8BE7-EF0BC105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BAEF-1F35-4781-ABAA-BE97BB7D5EF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4FB8-7B4C-4B02-8BE7-EF0BC105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7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BAEF-1F35-4781-ABAA-BE97BB7D5EF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4FB8-7B4C-4B02-8BE7-EF0BC105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4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0BAEF-1F35-4781-ABAA-BE97BB7D5EF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D4FB8-7B4C-4B02-8BE7-EF0BC105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5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 history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19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successors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Original Unix (Bell labs)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edition, 1971</a:t>
            </a:r>
          </a:p>
          <a:p>
            <a:pPr lvl="1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edition, 1973 (rewritten in C)</a:t>
            </a:r>
          </a:p>
          <a:p>
            <a:pPr lvl="1"/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edition, 1975 (available outside Bell Labs)</a:t>
            </a:r>
          </a:p>
          <a:p>
            <a:pPr lvl="1"/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edition, 1979 (had Bourne shell)</a:t>
            </a:r>
            <a:endParaRPr lang="en-US" dirty="0"/>
          </a:p>
          <a:p>
            <a:r>
              <a:rPr lang="en-US" dirty="0" smtClean="0"/>
              <a:t>AT&amp;T UNIX System Group (USG) family:</a:t>
            </a:r>
          </a:p>
          <a:p>
            <a:pPr lvl="1"/>
            <a:r>
              <a:rPr lang="en-US" dirty="0" smtClean="0"/>
              <a:t>Unix System III, 1982 (first public release outside Bell labs)</a:t>
            </a:r>
          </a:p>
          <a:p>
            <a:pPr lvl="1"/>
            <a:r>
              <a:rPr lang="en-US" dirty="0" smtClean="0"/>
              <a:t>Unix System V, 1983</a:t>
            </a:r>
          </a:p>
          <a:p>
            <a:pPr lvl="1"/>
            <a:r>
              <a:rPr lang="en-US" dirty="0"/>
              <a:t>Unix System </a:t>
            </a:r>
            <a:r>
              <a:rPr lang="en-US" dirty="0" smtClean="0"/>
              <a:t>V release 2, 1984 (100K </a:t>
            </a:r>
            <a:r>
              <a:rPr lang="en-US" dirty="0" err="1" smtClean="0"/>
              <a:t>instalations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Unix System </a:t>
            </a:r>
            <a:r>
              <a:rPr lang="en-US" dirty="0" smtClean="0"/>
              <a:t>V release 3, 1987 (750K </a:t>
            </a:r>
            <a:r>
              <a:rPr lang="en-US" dirty="0" err="1" smtClean="0"/>
              <a:t>instalations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Unix System </a:t>
            </a:r>
            <a:r>
              <a:rPr lang="en-US" dirty="0" smtClean="0"/>
              <a:t>V release 4, 1989 (1.2M </a:t>
            </a:r>
            <a:r>
              <a:rPr lang="en-US" dirty="0" err="1" smtClean="0"/>
              <a:t>instalations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Unix System </a:t>
            </a:r>
            <a:r>
              <a:rPr lang="en-US" dirty="0" smtClean="0"/>
              <a:t>V release 5, 1998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4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</a:t>
            </a:r>
            <a:r>
              <a:rPr lang="en-US" dirty="0" smtClean="0"/>
              <a:t>successors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Berkeley Software Distribution (BSD) family:</a:t>
            </a:r>
          </a:p>
          <a:p>
            <a:pPr lvl="1"/>
            <a:r>
              <a:rPr lang="en-US" dirty="0" smtClean="0"/>
              <a:t>BSD 1, 1978</a:t>
            </a:r>
          </a:p>
          <a:p>
            <a:pPr lvl="1"/>
            <a:r>
              <a:rPr lang="en-US" dirty="0" smtClean="0"/>
              <a:t>BSD 2, 1979</a:t>
            </a:r>
          </a:p>
          <a:p>
            <a:pPr lvl="1"/>
            <a:r>
              <a:rPr lang="en-US" dirty="0" smtClean="0"/>
              <a:t>BSD 3, 1980</a:t>
            </a:r>
          </a:p>
          <a:p>
            <a:pPr lvl="1"/>
            <a:r>
              <a:rPr lang="en-US" dirty="0" smtClean="0"/>
              <a:t>BSD 4.1, 1981</a:t>
            </a:r>
          </a:p>
          <a:p>
            <a:pPr lvl="1"/>
            <a:r>
              <a:rPr lang="en-US" dirty="0" smtClean="0"/>
              <a:t>BSD 4.3, 1986</a:t>
            </a:r>
            <a:endParaRPr lang="en-US" dirty="0"/>
          </a:p>
          <a:p>
            <a:pPr lvl="1"/>
            <a:r>
              <a:rPr lang="en-US" dirty="0" smtClean="0"/>
              <a:t>BSD 4.3 Tahoe, 1988</a:t>
            </a:r>
          </a:p>
          <a:p>
            <a:pPr lvl="1"/>
            <a:r>
              <a:rPr lang="en-US" dirty="0" smtClean="0"/>
              <a:t>BSD 4.3 Reno, 1990</a:t>
            </a:r>
          </a:p>
          <a:p>
            <a:pPr lvl="1"/>
            <a:r>
              <a:rPr lang="en-US" dirty="0" smtClean="0"/>
              <a:t>BSD 4.4, 1993</a:t>
            </a:r>
          </a:p>
          <a:p>
            <a:pPr lvl="1"/>
            <a:r>
              <a:rPr lang="en-US" dirty="0" smtClean="0"/>
              <a:t>FreeBSD 1.0, 1993</a:t>
            </a:r>
          </a:p>
          <a:p>
            <a:pPr lvl="1"/>
            <a:r>
              <a:rPr lang="en-US" dirty="0" smtClean="0"/>
              <a:t>BSD 4.4-Lite, 1993</a:t>
            </a:r>
          </a:p>
          <a:p>
            <a:pPr lvl="1"/>
            <a:r>
              <a:rPr lang="en-US" dirty="0" err="1" smtClean="0"/>
              <a:t>NetBSD</a:t>
            </a:r>
            <a:r>
              <a:rPr lang="en-US" dirty="0" smtClean="0"/>
              <a:t> 0.8, 1992</a:t>
            </a:r>
          </a:p>
          <a:p>
            <a:pPr lvl="1"/>
            <a:r>
              <a:rPr lang="en-US" dirty="0" err="1" smtClean="0"/>
              <a:t>OpenBSD</a:t>
            </a:r>
            <a:r>
              <a:rPr lang="en-US" dirty="0" smtClean="0"/>
              <a:t> 1.0, 1995</a:t>
            </a:r>
          </a:p>
          <a:p>
            <a:pPr lvl="1"/>
            <a:r>
              <a:rPr lang="en-US" dirty="0" err="1" smtClean="0"/>
              <a:t>DragonFly</a:t>
            </a:r>
            <a:r>
              <a:rPr lang="en-US" dirty="0" smtClean="0"/>
              <a:t> BSD, 2005</a:t>
            </a:r>
          </a:p>
        </p:txBody>
      </p:sp>
    </p:spTree>
    <p:extLst>
      <p:ext uri="{BB962C8B-B14F-4D97-AF65-F5344CB8AC3E}">
        <p14:creationId xmlns:p14="http://schemas.microsoft.com/office/powerpoint/2010/main" val="157279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successors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Sun Microsystem family: SunOS 1 (1982), SunOS 4 (1989), Solaris (1991) Solaris 11 (2016)</a:t>
            </a:r>
          </a:p>
          <a:p>
            <a:r>
              <a:rPr lang="en-US" dirty="0" smtClean="0"/>
              <a:t>IBM AIX family: AIX 1 (1986)</a:t>
            </a:r>
          </a:p>
          <a:p>
            <a:r>
              <a:rPr lang="en-US" dirty="0" smtClean="0"/>
              <a:t>Microsoft &amp; SCO Unix </a:t>
            </a:r>
            <a:r>
              <a:rPr lang="en-US" dirty="0" err="1" smtClean="0"/>
              <a:t>Xenix</a:t>
            </a:r>
            <a:r>
              <a:rPr lang="en-US" dirty="0" smtClean="0"/>
              <a:t> family: 1980 – 1989</a:t>
            </a:r>
          </a:p>
          <a:p>
            <a:r>
              <a:rPr lang="en-US" dirty="0" smtClean="0"/>
              <a:t>HP’s HP-UX family: 1986 – today</a:t>
            </a:r>
          </a:p>
          <a:p>
            <a:r>
              <a:rPr lang="en-US" dirty="0" smtClean="0"/>
              <a:t>Apple family: </a:t>
            </a:r>
            <a:r>
              <a:rPr lang="en-US" dirty="0" err="1" smtClean="0"/>
              <a:t>NextSTEP</a:t>
            </a:r>
            <a:r>
              <a:rPr lang="en-US" dirty="0" smtClean="0"/>
              <a:t> (1989-1995), </a:t>
            </a:r>
            <a:r>
              <a:rPr lang="en-US" dirty="0" err="1" smtClean="0"/>
              <a:t>MacOS</a:t>
            </a:r>
            <a:r>
              <a:rPr lang="en-US" dirty="0" smtClean="0"/>
              <a:t>, iOS</a:t>
            </a:r>
          </a:p>
          <a:p>
            <a:r>
              <a:rPr lang="en-US" dirty="0" err="1" smtClean="0"/>
              <a:t>Minix</a:t>
            </a:r>
            <a:r>
              <a:rPr lang="en-US" dirty="0" smtClean="0"/>
              <a:t>, 1987-2017, Andrew Tanenbaum</a:t>
            </a:r>
          </a:p>
          <a:p>
            <a:r>
              <a:rPr lang="en-US" dirty="0" smtClean="0"/>
              <a:t>Linux, 1991 –</a:t>
            </a:r>
          </a:p>
          <a:p>
            <a:r>
              <a:rPr lang="en-US" dirty="0" smtClean="0"/>
              <a:t>Android, Google, 2008 –</a:t>
            </a:r>
          </a:p>
          <a:p>
            <a:r>
              <a:rPr lang="en-US" dirty="0" smtClean="0"/>
              <a:t>Plan 9 from Bell labs, successor of Unix, 1992-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535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standardization efforts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IEEE POSIX, 1988</a:t>
            </a:r>
          </a:p>
          <a:p>
            <a:r>
              <a:rPr lang="en-US" dirty="0" smtClean="0"/>
              <a:t>Austin Group (IEEE, ISO JTC 1 SC22 and The Open Group) – Single UNIX Specification (1994)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473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Microsoft’s DOS (Disk Operating System), MS-DOS, PC-DOS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1980, IBM commissioned Microsoft (a garage company) to develop a new OS for their IBM-PC</a:t>
            </a:r>
          </a:p>
          <a:p>
            <a:r>
              <a:rPr lang="en-US" dirty="0" smtClean="0"/>
              <a:t>Microsoft bought Tim Paterson’s 86-DOS (Quick and Dirty OS, based on 16 bit CP/M) and sold it to </a:t>
            </a:r>
            <a:r>
              <a:rPr lang="en-US" dirty="0" smtClean="0"/>
              <a:t>IBM</a:t>
            </a:r>
          </a:p>
          <a:p>
            <a:r>
              <a:rPr lang="en-US" dirty="0" smtClean="0"/>
              <a:t>IBM found more than 300 bugs and re-wrote much of the code</a:t>
            </a:r>
            <a:endParaRPr lang="en-US" dirty="0" smtClean="0"/>
          </a:p>
          <a:p>
            <a:r>
              <a:rPr lang="en-US" dirty="0" smtClean="0"/>
              <a:t>1981, MS-DOS 1.0, PC-DOS 1.0 </a:t>
            </a:r>
            <a:endParaRPr lang="en-US" dirty="0" smtClean="0"/>
          </a:p>
          <a:p>
            <a:r>
              <a:rPr lang="en-US" dirty="0" smtClean="0"/>
              <a:t>Had only 1 directory, the root dir., no subdirectories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435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MS-DOS history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1982: MS-DOS 1.25, PC-DOS 1.1 </a:t>
            </a:r>
            <a:endParaRPr lang="en-US" dirty="0" smtClean="0"/>
          </a:p>
          <a:p>
            <a:r>
              <a:rPr lang="en-US" dirty="0"/>
              <a:t>1983: MS-DOS 2.0, PC-DOS </a:t>
            </a:r>
            <a:r>
              <a:rPr lang="en-US" dirty="0" smtClean="0"/>
              <a:t>2.0 (had UNIX style hierarchical directory structure)</a:t>
            </a:r>
          </a:p>
          <a:p>
            <a:r>
              <a:rPr lang="en-US" dirty="0"/>
              <a:t>1984: MS-DOS 3.0, PC-DOS </a:t>
            </a:r>
            <a:r>
              <a:rPr lang="en-US" dirty="0" smtClean="0"/>
              <a:t>3.0 (supported larger HDDs and High Density 1.2MB 5” floppy disks)</a:t>
            </a:r>
          </a:p>
          <a:p>
            <a:r>
              <a:rPr lang="en-US" dirty="0"/>
              <a:t>1985: MS-DOS 3.1, PC-DOS </a:t>
            </a:r>
            <a:r>
              <a:rPr lang="en-US" dirty="0" smtClean="0"/>
              <a:t>3.1 (network support); the Windows GUI was launched</a:t>
            </a:r>
          </a:p>
          <a:p>
            <a:r>
              <a:rPr lang="en-US" dirty="0"/>
              <a:t>1988: PC-DOS 4.0, MS-DOS </a:t>
            </a:r>
            <a:r>
              <a:rPr lang="en-US" dirty="0" smtClean="0"/>
              <a:t>4.0 (version was not properly tested, caused many system crashes ; supported HDD up to 2 GB)</a:t>
            </a:r>
          </a:p>
          <a:p>
            <a:r>
              <a:rPr lang="en-US" dirty="0" smtClean="0"/>
              <a:t>1990: Windows 3.0 released; very successful; multitasking</a:t>
            </a:r>
          </a:p>
          <a:p>
            <a:r>
              <a:rPr lang="en-US" dirty="0"/>
              <a:t>1991: MS-DOS 5.0, PC-DOS </a:t>
            </a:r>
            <a:r>
              <a:rPr lang="en-US" dirty="0" smtClean="0"/>
              <a:t>5.0 (end of collaboration between Microsoft and IBM)</a:t>
            </a:r>
          </a:p>
          <a:p>
            <a:r>
              <a:rPr lang="en-US" dirty="0" smtClean="0"/>
              <a:t>1993: MS-DOS 6.0</a:t>
            </a:r>
          </a:p>
          <a:p>
            <a:r>
              <a:rPr lang="en-US" dirty="0"/>
              <a:t>1993: Windows NT 3.1, the first release of the Windows </a:t>
            </a:r>
            <a:r>
              <a:rPr lang="en-US" dirty="0" smtClean="0"/>
              <a:t>NT (completely new kernel, not based on MS-DOS, very stable)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16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Macintosh System 1, 1984</a:t>
            </a:r>
            <a:endParaRPr lang="en-US" dirty="0"/>
          </a:p>
        </p:txBody>
      </p:sp>
      <p:pic>
        <p:nvPicPr>
          <p:cNvPr id="1026" name="Picture 2" descr="Apple Macintosh Desk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399"/>
            <a:ext cx="4786606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e/e3/Macintosh_128k_transparency.png/300px-Macintosh_128k_transparenc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05000"/>
            <a:ext cx="285750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43600" y="5486400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Macintosh 128K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6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Macintosh System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mass-market personal computer</a:t>
            </a:r>
          </a:p>
          <a:p>
            <a:r>
              <a:rPr lang="en-US" dirty="0" smtClean="0"/>
              <a:t>OS had a GUI</a:t>
            </a:r>
          </a:p>
          <a:p>
            <a:r>
              <a:rPr lang="en-US" dirty="0" smtClean="0"/>
              <a:t>Built-in monitor and mouse</a:t>
            </a:r>
          </a:p>
          <a:p>
            <a:r>
              <a:rPr lang="en-US" dirty="0" smtClean="0"/>
              <a:t>In 1978 when working on Apple Lisa, Steve Jobs learned about the Graphical User Interfaces created by Xerox</a:t>
            </a:r>
          </a:p>
          <a:p>
            <a:r>
              <a:rPr lang="en-US" dirty="0" smtClean="0"/>
              <a:t>Contained MacWrite and </a:t>
            </a:r>
            <a:r>
              <a:rPr lang="en-US" dirty="0" err="1" smtClean="0"/>
              <a:t>MacPaint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86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1.0, 1985</a:t>
            </a:r>
            <a:endParaRPr lang="en-US" dirty="0"/>
          </a:p>
        </p:txBody>
      </p:sp>
      <p:pic>
        <p:nvPicPr>
          <p:cNvPr id="1026" name="Picture 2" descr="D:\Forest\Didactic\2017-2018\HCS\Operating systems history\A History of Microsoft Windows _ WIRED_files\windows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62200"/>
            <a:ext cx="6779276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041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1.0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extension of MS-DOS</a:t>
            </a:r>
          </a:p>
          <a:p>
            <a:r>
              <a:rPr lang="en-US" dirty="0" smtClean="0"/>
              <a:t>Appeared 2 years after Apple’s MAC – Apple sued Microsoft for stealing their </a:t>
            </a:r>
            <a:r>
              <a:rPr lang="en-US" dirty="0" err="1" smtClean="0"/>
              <a:t>ideea</a:t>
            </a:r>
            <a:endParaRPr lang="en-US" dirty="0" smtClean="0"/>
          </a:p>
          <a:p>
            <a:r>
              <a:rPr lang="en-US" dirty="0" smtClean="0"/>
              <a:t>Couldn’t use overlapping windows and trash bin due to the legal issues with Apple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11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Before OSes – 1950..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Earliest computers were mainframe comp. without an OS. Each user would solely use the comp. for a period of time and the comp. would run the program until completion or crash; debug using a control panel, switches and panel lights.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Users first wrote programs in machine code (on punched cards or tape)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When symbolic languages, assembler and compilers were available, users wrote programs in programming languages like Fortran; but had to add drivers for the specific architecture, for punch cards/tape reading/writing devices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Libraries containing IO drivers became available, so the program would be linked to these libraries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1621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Forest\Didactic\2017-2018\HCS\Operating systems history\A History of Microsoft Windows _ WIRED_files\windows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0"/>
            <a:ext cx="55245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024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2.0, 1987</a:t>
            </a:r>
            <a:endParaRPr lang="en-US" dirty="0"/>
          </a:p>
        </p:txBody>
      </p:sp>
      <p:pic>
        <p:nvPicPr>
          <p:cNvPr id="3076" name="Picture 4" descr="D:\Forest\Didactic\2017-2018\HCS\Operating systems history\A History of Microsoft Windows _ WIRED_files\windows_30_workspa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76400"/>
            <a:ext cx="5524500" cy="41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476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Had icons and overlapping windows</a:t>
            </a:r>
          </a:p>
          <a:p>
            <a:r>
              <a:rPr lang="en-US" dirty="0" smtClean="0"/>
              <a:t>Had early versions of Word and Excel</a:t>
            </a:r>
          </a:p>
          <a:p>
            <a:r>
              <a:rPr lang="en-US" dirty="0"/>
              <a:t>Had Aldus PageMaker, a popular desktop-publishing program that had previously run only on the </a:t>
            </a:r>
            <a:r>
              <a:rPr lang="en-US" dirty="0" smtClean="0"/>
              <a:t>Mac</a:t>
            </a:r>
          </a:p>
          <a:p>
            <a:r>
              <a:rPr lang="en-US" dirty="0" smtClean="0"/>
              <a:t>Also 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042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3.0, 1990</a:t>
            </a:r>
            <a:endParaRPr lang="en-US" dirty="0"/>
          </a:p>
        </p:txBody>
      </p:sp>
      <p:pic>
        <p:nvPicPr>
          <p:cNvPr id="4098" name="Picture 2" descr="D:\Forest\Didactic\2017-2018\HCS\Operating systems history\A History of Microsoft Windows _ WIRED_files\windows_311_wor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600"/>
            <a:ext cx="5524500" cy="41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56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file-management system and enhanced graphics finally made the Windows PC a competitor to the </a:t>
            </a:r>
            <a:r>
              <a:rPr lang="en-US" dirty="0" smtClean="0"/>
              <a:t>Mac</a:t>
            </a:r>
          </a:p>
          <a:p>
            <a:r>
              <a:rPr lang="en-US" dirty="0" smtClean="0"/>
              <a:t>More efficient memory handling</a:t>
            </a:r>
          </a:p>
          <a:p>
            <a:r>
              <a:rPr lang="en-US" dirty="0" smtClean="0"/>
              <a:t>Microsoft sold </a:t>
            </a:r>
            <a:r>
              <a:rPr lang="en-US" dirty="0"/>
              <a:t>10 million copies in two </a:t>
            </a:r>
            <a:r>
              <a:rPr lang="en-US" dirty="0" smtClean="0"/>
              <a:t>years</a:t>
            </a:r>
          </a:p>
          <a:p>
            <a:r>
              <a:rPr lang="en-US" dirty="0" smtClean="0"/>
              <a:t>Developers began to write 3</a:t>
            </a:r>
            <a:r>
              <a:rPr lang="en-US" baseline="30000" dirty="0" smtClean="0"/>
              <a:t>rd</a:t>
            </a:r>
            <a:r>
              <a:rPr lang="en-US" dirty="0" smtClean="0"/>
              <a:t> party software – which increased the popularity of the OS among consumers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922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Macintosh System 6, 1991</a:t>
            </a:r>
            <a:endParaRPr lang="en-US" dirty="0"/>
          </a:p>
        </p:txBody>
      </p:sp>
      <p:pic>
        <p:nvPicPr>
          <p:cNvPr id="2050" name="Picture 2" descr="Macintosh system 6.0.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52600"/>
            <a:ext cx="5244212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728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3.11, 1993</a:t>
            </a:r>
            <a:endParaRPr lang="en-US" dirty="0"/>
          </a:p>
        </p:txBody>
      </p:sp>
      <p:pic>
        <p:nvPicPr>
          <p:cNvPr id="5122" name="Picture 2" descr="D:\Forest\Didactic\2017-2018\HCS\Operating systems history\A History of Microsoft Windows _ WIRED_files\windows_311_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0"/>
            <a:ext cx="5524500" cy="41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59436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included support for TrueType scalable fonts, multimedia capabilities and Object Linking and Embedding</a:t>
            </a:r>
          </a:p>
        </p:txBody>
      </p:sp>
    </p:spTree>
    <p:extLst>
      <p:ext uri="{BB962C8B-B14F-4D97-AF65-F5344CB8AC3E}">
        <p14:creationId xmlns:p14="http://schemas.microsoft.com/office/powerpoint/2010/main" val="1246705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NT 3.1, 1993</a:t>
            </a:r>
            <a:endParaRPr lang="en-US" dirty="0"/>
          </a:p>
        </p:txBody>
      </p:sp>
      <p:pic>
        <p:nvPicPr>
          <p:cNvPr id="6146" name="Picture 2" descr="D:\Forest\Didactic\2017-2018\HCS\Operating systems history\A History of Microsoft Windows _ WIRED_files\am_windows95_desktop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5524500" cy="41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" y="58674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developed </a:t>
            </a:r>
            <a:r>
              <a:rPr lang="en-US" dirty="0"/>
              <a:t>for businesses and engineers who needed more sophistication in their </a:t>
            </a:r>
            <a:r>
              <a:rPr lang="en-US" dirty="0" smtClean="0"/>
              <a:t>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</a:t>
            </a:r>
            <a:r>
              <a:rPr lang="en-US" dirty="0" smtClean="0"/>
              <a:t>as written </a:t>
            </a:r>
            <a:r>
              <a:rPr lang="en-US" dirty="0"/>
              <a:t>for 32-bit processors</a:t>
            </a:r>
          </a:p>
        </p:txBody>
      </p:sp>
    </p:spTree>
    <p:extLst>
      <p:ext uri="{BB962C8B-B14F-4D97-AF65-F5344CB8AC3E}">
        <p14:creationId xmlns:p14="http://schemas.microsoft.com/office/powerpoint/2010/main" val="3621257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1960-1980: free software to closed-source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Companies would sell hardware accompanied by bundled software free of charge</a:t>
            </a:r>
          </a:p>
          <a:p>
            <a:r>
              <a:rPr lang="en-US" dirty="0" smtClean="0"/>
              <a:t>Software came in the form of source code</a:t>
            </a:r>
          </a:p>
          <a:p>
            <a:r>
              <a:rPr lang="en-US" dirty="0"/>
              <a:t>IBM implemented in 1983 an "object code only" policy, no longer distributing source code</a:t>
            </a:r>
          </a:p>
        </p:txBody>
      </p:sp>
    </p:spTree>
    <p:extLst>
      <p:ext uri="{BB962C8B-B14F-4D97-AF65-F5344CB8AC3E}">
        <p14:creationId xmlns:p14="http://schemas.microsoft.com/office/powerpoint/2010/main" val="3318566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Free Software movement, FSF, GNU Manifesto, 1985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Introduced by Richard Matthew Stallman (</a:t>
            </a:r>
            <a:r>
              <a:rPr lang="en-US" dirty="0" err="1" smtClean="0"/>
              <a:t>rms</a:t>
            </a:r>
            <a:r>
              <a:rPr lang="en-US" dirty="0" smtClean="0"/>
              <a:t>) in 1985 in the GNU Manifesto</a:t>
            </a:r>
          </a:p>
          <a:p>
            <a:r>
              <a:rPr lang="en-US" dirty="0" smtClean="0"/>
              <a:t>Free software should respect the four essential freedoms:</a:t>
            </a:r>
          </a:p>
          <a:p>
            <a:pPr lvl="1"/>
            <a:r>
              <a:rPr lang="en-US" dirty="0"/>
              <a:t>The freedom to run the program as you wish, for any purpose (freedom 0).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freedom to study how the program works, and change it so it does your computing as you wish (freedom 1). </a:t>
            </a:r>
            <a:r>
              <a:rPr lang="en-US" dirty="0" smtClean="0"/>
              <a:t>Access </a:t>
            </a:r>
            <a:r>
              <a:rPr lang="en-US" dirty="0"/>
              <a:t>to the source code is a precondition for this.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freedom to redistribute copies so you can help others (freedom 2).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freedom to distribute copies of your modified versions to others (freedom 3). By doing this you can give the whole community a chance to benefit from your changes. Access to the source code is a precondition for this.</a:t>
            </a:r>
          </a:p>
        </p:txBody>
      </p:sp>
    </p:spTree>
    <p:extLst>
      <p:ext uri="{BB962C8B-B14F-4D97-AF65-F5344CB8AC3E}">
        <p14:creationId xmlns:p14="http://schemas.microsoft.com/office/powerpoint/2010/main" val="75728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OSes – 1950</a:t>
            </a:r>
            <a:r>
              <a:rPr lang="en-US" dirty="0" smtClean="0"/>
              <a:t>..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4) Run queues with people waiting at the door in order to run a job on the computer</a:t>
            </a:r>
          </a:p>
          <a:p>
            <a:pPr marL="0" indent="0">
              <a:buNone/>
            </a:pPr>
            <a:r>
              <a:rPr lang="en-US" sz="2400" dirty="0" smtClean="0"/>
              <a:t>5) Later, an operator would send job to the computer, users would hand the program on punched cards to this operator</a:t>
            </a:r>
          </a:p>
          <a:p>
            <a:pPr marL="0" indent="0">
              <a:buNone/>
            </a:pPr>
            <a:r>
              <a:rPr lang="en-US" sz="2400" dirty="0" smtClean="0"/>
              <a:t>6) Run time of a program shortened (due to increase performance on the mainframe), so the delay caused by switching jobs became to high =&gt; run-time libraries, i.e. </a:t>
            </a:r>
            <a:r>
              <a:rPr lang="en-US" sz="2400" u="sng" dirty="0" smtClean="0"/>
              <a:t>monitors</a:t>
            </a:r>
            <a:r>
              <a:rPr lang="en-US" sz="2400" dirty="0" smtClean="0"/>
              <a:t> were created that would clear the state of previous job, prepare and execute the next job, save the results, clear the state, take next job …</a:t>
            </a:r>
          </a:p>
          <a:p>
            <a:pPr marL="0" indent="0">
              <a:buNone/>
            </a:pPr>
            <a:r>
              <a:rPr lang="en-US" sz="2400" dirty="0" smtClean="0"/>
              <a:t>7) These monitors eventually turned into </a:t>
            </a:r>
            <a:r>
              <a:rPr lang="en-US" sz="2400" dirty="0" err="1" smtClean="0"/>
              <a:t>Oses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9127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Richard Matthew Stallman (</a:t>
            </a:r>
            <a:r>
              <a:rPr lang="en-US" dirty="0" err="1" smtClean="0"/>
              <a:t>rms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050" name="Picture 2" descr="Richard Stallman - Fête de l'Humanité 2014 - 0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409700"/>
            <a:ext cx="33528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156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Open Source Initiative, 1998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257800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 smtClean="0"/>
              <a:t>Founded by Bruce </a:t>
            </a:r>
            <a:r>
              <a:rPr lang="en-US" sz="5100" dirty="0" err="1" smtClean="0"/>
              <a:t>Perens</a:t>
            </a:r>
            <a:r>
              <a:rPr lang="en-US" sz="5100" dirty="0" smtClean="0"/>
              <a:t> and Eric Raymond in 1998</a:t>
            </a:r>
          </a:p>
          <a:p>
            <a:r>
              <a:rPr lang="en-US" sz="5100" dirty="0" smtClean="0"/>
              <a:t>The convinced Netscape to release the source code of their browser</a:t>
            </a:r>
          </a:p>
          <a:p>
            <a:r>
              <a:rPr lang="en-US" sz="5100" dirty="0" smtClean="0"/>
              <a:t>An open-source software should comply to</a:t>
            </a:r>
            <a:r>
              <a:rPr lang="en-US" dirty="0" smtClean="0"/>
              <a:t> </a:t>
            </a:r>
            <a:r>
              <a:rPr lang="en-US" sz="2600" dirty="0" smtClean="0"/>
              <a:t>(</a:t>
            </a:r>
            <a:r>
              <a:rPr lang="en-US" sz="2600" dirty="0"/>
              <a:t>full description here: https://en.wikipedia.org/wiki/The_Open_Source_Definition)</a:t>
            </a:r>
            <a:r>
              <a:rPr lang="en-US" dirty="0" smtClean="0"/>
              <a:t>:</a:t>
            </a:r>
          </a:p>
          <a:p>
            <a:pPr lvl="1"/>
            <a:r>
              <a:rPr lang="en-US" sz="5100" dirty="0"/>
              <a:t>Free Redistribution </a:t>
            </a:r>
            <a:endParaRPr lang="en-US" sz="5100" dirty="0" smtClean="0"/>
          </a:p>
          <a:p>
            <a:pPr lvl="1"/>
            <a:r>
              <a:rPr lang="en-US" sz="5100" dirty="0" smtClean="0"/>
              <a:t>Include </a:t>
            </a:r>
            <a:r>
              <a:rPr lang="en-US" sz="5100" dirty="0"/>
              <a:t>Source Code </a:t>
            </a:r>
            <a:endParaRPr lang="en-US" sz="5100" dirty="0" smtClean="0"/>
          </a:p>
          <a:p>
            <a:pPr lvl="1"/>
            <a:r>
              <a:rPr lang="en-US" sz="5100" dirty="0" smtClean="0"/>
              <a:t>Allow modifications and derived work</a:t>
            </a:r>
          </a:p>
          <a:p>
            <a:pPr lvl="1"/>
            <a:r>
              <a:rPr lang="en-US" sz="5100" dirty="0"/>
              <a:t>Integrity of The Author's Source </a:t>
            </a:r>
            <a:r>
              <a:rPr lang="en-US" sz="5100" dirty="0" smtClean="0"/>
              <a:t>Code</a:t>
            </a:r>
          </a:p>
          <a:p>
            <a:pPr lvl="1"/>
            <a:r>
              <a:rPr lang="en-US" sz="5100" dirty="0"/>
              <a:t>No Discrimination Against Persons or Groups </a:t>
            </a:r>
            <a:endParaRPr lang="en-US" sz="5100" dirty="0" smtClean="0"/>
          </a:p>
          <a:p>
            <a:pPr lvl="1"/>
            <a:r>
              <a:rPr lang="en-US" sz="5100" dirty="0"/>
              <a:t>No Discrimination Against Fields of Endeavor </a:t>
            </a:r>
            <a:endParaRPr lang="en-US" sz="5100" dirty="0" smtClean="0"/>
          </a:p>
          <a:p>
            <a:pPr lvl="1"/>
            <a:r>
              <a:rPr lang="en-US" sz="5100" dirty="0"/>
              <a:t>Distribution of </a:t>
            </a:r>
            <a:r>
              <a:rPr lang="en-US" sz="5100" dirty="0" smtClean="0"/>
              <a:t>License</a:t>
            </a:r>
          </a:p>
          <a:p>
            <a:pPr lvl="1"/>
            <a:r>
              <a:rPr lang="en-US" sz="5100" dirty="0"/>
              <a:t>License Must Not Be Specific to a Product </a:t>
            </a:r>
            <a:endParaRPr lang="en-US" sz="5100" dirty="0" smtClean="0"/>
          </a:p>
          <a:p>
            <a:pPr lvl="1"/>
            <a:r>
              <a:rPr lang="en-US" sz="5100" dirty="0"/>
              <a:t>License Must Not Restrict Other </a:t>
            </a:r>
            <a:r>
              <a:rPr lang="en-US" sz="5100" dirty="0" smtClean="0"/>
              <a:t>Software</a:t>
            </a:r>
          </a:p>
          <a:p>
            <a:pPr lvl="1"/>
            <a:r>
              <a:rPr lang="en-US" sz="5100" dirty="0"/>
              <a:t>License Must Be Technology-Neutral </a:t>
            </a:r>
            <a:endParaRPr lang="en-US" sz="51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0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Linux, 1992-1994</a:t>
            </a:r>
            <a:endParaRPr lang="en-US" dirty="0"/>
          </a:p>
        </p:txBody>
      </p:sp>
      <p:sp>
        <p:nvSpPr>
          <p:cNvPr id="3" name="AutoShape 2" descr="Image result for linu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4" name="Picture 4" descr="Image result for linu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00" y="1830388"/>
            <a:ext cx="2981325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5345114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1991: Linux is born with the following post to the Usenet Newsgroup </a:t>
            </a:r>
            <a:r>
              <a:rPr lang="en-US" dirty="0" err="1"/>
              <a:t>comp.os.minix</a:t>
            </a:r>
            <a:r>
              <a:rPr lang="en-US" dirty="0"/>
              <a:t>: </a:t>
            </a:r>
            <a:r>
              <a:rPr lang="en-US" dirty="0" smtClean="0"/>
              <a:t> “Hello </a:t>
            </a:r>
            <a:r>
              <a:rPr lang="en-US" dirty="0"/>
              <a:t>everybody out there using </a:t>
            </a:r>
            <a:r>
              <a:rPr lang="en-US" dirty="0" err="1"/>
              <a:t>minix</a:t>
            </a:r>
            <a:r>
              <a:rPr lang="en-US" dirty="0"/>
              <a:t>- I'm doing a (free) operating system (just a hobby, won't be big and professional like gnu) for 386(486) AT </a:t>
            </a:r>
            <a:r>
              <a:rPr lang="en-US"/>
              <a:t>clones</a:t>
            </a:r>
            <a:r>
              <a:rPr lang="en-US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15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95, 1995</a:t>
            </a:r>
            <a:endParaRPr lang="en-US" dirty="0"/>
          </a:p>
        </p:txBody>
      </p:sp>
      <p:pic>
        <p:nvPicPr>
          <p:cNvPr id="7170" name="Picture 2" descr="D:\Forest\Didactic\2017-2018\HCS\Operating systems history\A History of Microsoft Windows _ WIRED_files\windows9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55245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1591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95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Brought computing to the masses</a:t>
            </a:r>
          </a:p>
          <a:p>
            <a:r>
              <a:rPr lang="en-US" dirty="0" smtClean="0"/>
              <a:t>First full-fledged Microsoft Operating System</a:t>
            </a:r>
          </a:p>
          <a:p>
            <a:r>
              <a:rPr lang="en-US" dirty="0" smtClean="0"/>
              <a:t>Had Internet Explorer, taskbar and the Start button</a:t>
            </a:r>
          </a:p>
          <a:p>
            <a:r>
              <a:rPr lang="en-US" dirty="0" smtClean="0"/>
              <a:t>Started the everlasting battle of Microsoft with backward compatibility (some code parts ran in 32-bit mode, other in 16-bit mode)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824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Macintosh System 7, 1997</a:t>
            </a:r>
            <a:endParaRPr lang="en-US" dirty="0"/>
          </a:p>
        </p:txBody>
      </p:sp>
      <p:pic>
        <p:nvPicPr>
          <p:cNvPr id="3074" name="Picture 2" descr="Mac OS 7.6.1 emulated inside of SheepSha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200"/>
            <a:ext cx="5867400" cy="438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620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Macintosh System 8, 1997</a:t>
            </a:r>
            <a:endParaRPr lang="en-US" dirty="0"/>
          </a:p>
        </p:txBody>
      </p:sp>
      <p:pic>
        <p:nvPicPr>
          <p:cNvPr id="4098" name="Picture 2" descr="Mac OS 8.1 emulated inside of SheepSha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27909"/>
            <a:ext cx="5578475" cy="416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987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Macintosh System 9, 1999</a:t>
            </a:r>
            <a:endParaRPr lang="en-US" dirty="0"/>
          </a:p>
        </p:txBody>
      </p:sp>
      <p:pic>
        <p:nvPicPr>
          <p:cNvPr id="5122" name="Picture 2" descr="Mac OS 9.0.4 emulated inside of the SheepShaver emula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6324600" cy="472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286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98, 1998</a:t>
            </a:r>
            <a:endParaRPr lang="en-US" dirty="0"/>
          </a:p>
        </p:txBody>
      </p:sp>
      <p:pic>
        <p:nvPicPr>
          <p:cNvPr id="8194" name="Picture 2" descr="D:\Forest\Didactic\2017-2018\HCS\Operating systems history\A History of Microsoft Windows _ WIRED_files\windows20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71600"/>
            <a:ext cx="5524500" cy="41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600" y="57150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New FAT32 file system, Internet connection sharing, better 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06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Linux+Gnome</a:t>
            </a:r>
            <a:r>
              <a:rPr lang="en-US" dirty="0" smtClean="0"/>
              <a:t>, 1999</a:t>
            </a:r>
            <a:endParaRPr lang="en-US" dirty="0"/>
          </a:p>
        </p:txBody>
      </p:sp>
      <p:pic>
        <p:nvPicPr>
          <p:cNvPr id="9218" name="Picture 2" descr="https://upload.wikimedia.org/wikipedia/commons/0/01/GNOME-escritorio-1.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764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29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First OS - </a:t>
            </a:r>
            <a:r>
              <a:rPr lang="en-US"/>
              <a:t>GM-NAA </a:t>
            </a:r>
            <a:r>
              <a:rPr lang="en-US" smtClean="0"/>
              <a:t>I/O, 1956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OSes were developed by clients, not the manufacturers</a:t>
            </a:r>
          </a:p>
          <a:p>
            <a:r>
              <a:rPr lang="en-US" dirty="0" smtClean="0"/>
              <a:t>GM-NAA I/O was developed by General Motors for their IBM 704 computer</a:t>
            </a:r>
          </a:p>
          <a:p>
            <a:r>
              <a:rPr lang="en-US" dirty="0" smtClean="0"/>
              <a:t>Was formed from shared routines that provided common access to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IO devices; batch processing</a:t>
            </a:r>
          </a:p>
          <a:p>
            <a:r>
              <a:rPr lang="en-US" dirty="0" smtClean="0"/>
              <a:t>Run on 40 computers</a:t>
            </a:r>
            <a:endParaRPr lang="en-US" dirty="0"/>
          </a:p>
        </p:txBody>
      </p:sp>
      <p:pic>
        <p:nvPicPr>
          <p:cNvPr id="1026" name="Picture 2" descr="https://upload.wikimedia.org/wikipedia/commons/7/7d/IBM_704_mainfram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495800"/>
            <a:ext cx="3381375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306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2000</a:t>
            </a:r>
            <a:endParaRPr lang="en-US" dirty="0"/>
          </a:p>
        </p:txBody>
      </p:sp>
      <p:pic>
        <p:nvPicPr>
          <p:cNvPr id="7170" name="Picture 2" descr="Image result for windows 2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1676400"/>
            <a:ext cx="5565283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5701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OS X, 2001</a:t>
            </a:r>
            <a:endParaRPr lang="en-US" dirty="0"/>
          </a:p>
        </p:txBody>
      </p:sp>
      <p:pic>
        <p:nvPicPr>
          <p:cNvPr id="6146" name="Picture 2" descr="MacOS High Sierra Desk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1447800"/>
            <a:ext cx="6365299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7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en-US" dirty="0" err="1" smtClean="0"/>
              <a:t>Oses</a:t>
            </a:r>
            <a:r>
              <a:rPr lang="en-US" dirty="0" smtClean="0"/>
              <a:t> – 1950-1960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IBM OS/360, 1960s</a:t>
            </a:r>
          </a:p>
          <a:p>
            <a:r>
              <a:rPr lang="en-US" dirty="0" smtClean="0"/>
              <a:t>Control Data Corporation developed Scope and MACE in 1960s or batch processing</a:t>
            </a:r>
          </a:p>
          <a:p>
            <a:r>
              <a:rPr lang="en-US" dirty="0" smtClean="0"/>
              <a:t>Univac developed Exec I OS for their Univac 1107 in 1962; they followed with Exec II</a:t>
            </a:r>
          </a:p>
          <a:p>
            <a:r>
              <a:rPr lang="en-US" dirty="0"/>
              <a:t>Burroughs Corporation introduced the B5000 in 1961 with the MCP (Master Control Program) operating </a:t>
            </a:r>
            <a:r>
              <a:rPr lang="en-US" dirty="0" smtClean="0"/>
              <a:t>system -  first OS written in a high-level program. </a:t>
            </a:r>
            <a:r>
              <a:rPr lang="en-US" dirty="0"/>
              <a:t>l</a:t>
            </a:r>
            <a:r>
              <a:rPr lang="en-US" dirty="0" smtClean="0"/>
              <a:t>ang., ESPOL</a:t>
            </a:r>
          </a:p>
          <a:p>
            <a:r>
              <a:rPr lang="en-US" dirty="0" smtClean="0"/>
              <a:t>General Electric introduced </a:t>
            </a:r>
            <a:r>
              <a:rPr lang="en-US" dirty="0"/>
              <a:t>General Electric Comprehensive Operating Supervisor (GECOS) operating system in 1962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91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Unix, 1971</a:t>
            </a:r>
            <a:endParaRPr lang="en-US" dirty="0"/>
          </a:p>
        </p:txBody>
      </p:sp>
      <p:pic>
        <p:nvPicPr>
          <p:cNvPr id="8194" name="Picture 2" descr="Image result for unix 19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84" y="1830388"/>
            <a:ext cx="4652526" cy="297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Image result for unix 1971"/>
          <p:cNvSpPr>
            <a:spLocks noChangeAspect="1" noChangeArrowheads="1"/>
          </p:cNvSpPr>
          <p:nvPr/>
        </p:nvSpPr>
        <p:spPr bwMode="auto">
          <a:xfrm>
            <a:off x="155575" y="-1684338"/>
            <a:ext cx="468630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Image result for unix 1971"/>
          <p:cNvSpPr>
            <a:spLocks noChangeAspect="1" noChangeArrowheads="1"/>
          </p:cNvSpPr>
          <p:nvPr/>
        </p:nvSpPr>
        <p:spPr bwMode="auto">
          <a:xfrm>
            <a:off x="307975" y="-1531938"/>
            <a:ext cx="468630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200" name="Picture 8" descr="Image result for unix 197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09" y="1808559"/>
            <a:ext cx="4018491" cy="301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1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Development started in 1969 at Bell Labs by a team lead by Dennis Ritchie, Brian Kernighan and Ken Thompson</a:t>
            </a:r>
          </a:p>
          <a:p>
            <a:r>
              <a:rPr lang="en-US" dirty="0" smtClean="0"/>
              <a:t>Name comes from </a:t>
            </a:r>
            <a:r>
              <a:rPr lang="en-US" dirty="0" err="1" smtClean="0"/>
              <a:t>Uniplexed</a:t>
            </a:r>
            <a:r>
              <a:rPr lang="en-US" dirty="0" smtClean="0"/>
              <a:t> Information and Computing Service</a:t>
            </a:r>
          </a:p>
          <a:p>
            <a:r>
              <a:rPr lang="en-US" dirty="0" smtClean="0"/>
              <a:t>Developed on a PDP-11, based on Multics</a:t>
            </a:r>
          </a:p>
          <a:p>
            <a:r>
              <a:rPr lang="en-US" dirty="0" smtClean="0"/>
              <a:t>First version (completed in 1971) was implemented entirely in assembly, but version 4 (1973) a large part was written in C</a:t>
            </a:r>
          </a:p>
          <a:p>
            <a:r>
              <a:rPr lang="en-US" dirty="0" smtClean="0"/>
              <a:t>Is time-sharing, multi-user and multi-process (14 processes)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069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Design is modular, has a kernel and a shell containing commands; kernel is </a:t>
            </a:r>
            <a:r>
              <a:rPr lang="en-US" dirty="0" err="1" smtClean="0"/>
              <a:t>monolithical</a:t>
            </a:r>
            <a:endParaRPr lang="en-US" dirty="0" smtClean="0"/>
          </a:p>
          <a:p>
            <a:r>
              <a:rPr lang="en-US" dirty="0" smtClean="0"/>
              <a:t>Has an hierarchical file system unifying all components</a:t>
            </a:r>
          </a:p>
          <a:p>
            <a:r>
              <a:rPr lang="en-US" dirty="0" smtClean="0"/>
              <a:t>Has IPC (semaphores), pipes</a:t>
            </a:r>
          </a:p>
          <a:p>
            <a:r>
              <a:rPr lang="en-US" dirty="0" smtClean="0"/>
              <a:t>Introduced regular expressions</a:t>
            </a:r>
          </a:p>
          <a:p>
            <a:r>
              <a:rPr lang="en-US" dirty="0" smtClean="0"/>
              <a:t>Free licensee and portability (</a:t>
            </a:r>
            <a:r>
              <a:rPr lang="en-US" dirty="0" err="1" smtClean="0"/>
              <a:t>impl</a:t>
            </a:r>
            <a:r>
              <a:rPr lang="en-US" dirty="0" smtClean="0"/>
              <a:t>. In C) added to its success</a:t>
            </a:r>
          </a:p>
          <a:p>
            <a:r>
              <a:rPr lang="en-US" dirty="0" smtClean="0"/>
              <a:t>Lines of successors: AT&amp;T (Unix Sys I/II/III/V), </a:t>
            </a:r>
            <a:r>
              <a:rPr lang="en-US" dirty="0"/>
              <a:t>University of California, Berkeley (BSD), Microsoft (</a:t>
            </a:r>
            <a:r>
              <a:rPr lang="en-US" dirty="0" err="1"/>
              <a:t>Xenix</a:t>
            </a:r>
            <a:r>
              <a:rPr lang="en-US" dirty="0"/>
              <a:t>), IBM (AIX), and Sun Microsystems (Solaris)</a:t>
            </a:r>
          </a:p>
        </p:txBody>
      </p:sp>
    </p:spTree>
    <p:extLst>
      <p:ext uri="{BB962C8B-B14F-4D97-AF65-F5344CB8AC3E}">
        <p14:creationId xmlns:p14="http://schemas.microsoft.com/office/powerpoint/2010/main" val="1854377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PDP-11, the computer on which Unix was developed</a:t>
            </a:r>
            <a:endParaRPr lang="en-US" dirty="0"/>
          </a:p>
        </p:txBody>
      </p:sp>
      <p:pic>
        <p:nvPicPr>
          <p:cNvPr id="1026" name="Picture 2" descr="https://upload.wikimedia.org/wikipedia/commons/thumb/e/ee/Pdp-11-40.jpg/250px-Pdp-11-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891" y="1600200"/>
            <a:ext cx="3810000" cy="507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354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1687</Words>
  <Application>Microsoft Office PowerPoint</Application>
  <PresentationFormat>On-screen Show (4:3)</PresentationFormat>
  <Paragraphs>172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OS history</vt:lpstr>
      <vt:lpstr>Before OSes – 1950..</vt:lpstr>
      <vt:lpstr>Before OSes – 1950.. </vt:lpstr>
      <vt:lpstr>First OS - GM-NAA I/O, 1956</vt:lpstr>
      <vt:lpstr>First Oses – 1950-1960</vt:lpstr>
      <vt:lpstr>Unix, 1971</vt:lpstr>
      <vt:lpstr>Unix</vt:lpstr>
      <vt:lpstr>Unix</vt:lpstr>
      <vt:lpstr>PDP-11, the computer on which Unix was developed</vt:lpstr>
      <vt:lpstr>Unix successors</vt:lpstr>
      <vt:lpstr>Unix successors (cont.)</vt:lpstr>
      <vt:lpstr>Unix successors (cont.)</vt:lpstr>
      <vt:lpstr>UNIX standardization efforts</vt:lpstr>
      <vt:lpstr>Microsoft’s DOS (Disk Operating System), MS-DOS, PC-DOS</vt:lpstr>
      <vt:lpstr>MS-DOS history</vt:lpstr>
      <vt:lpstr>Macintosh System 1, 1984</vt:lpstr>
      <vt:lpstr>Macintosh System 1</vt:lpstr>
      <vt:lpstr>Windows 1.0, 1985</vt:lpstr>
      <vt:lpstr>Windows 1.0</vt:lpstr>
      <vt:lpstr>PowerPoint Presentation</vt:lpstr>
      <vt:lpstr>Windows 2.0, 1987</vt:lpstr>
      <vt:lpstr>Windows 2.0</vt:lpstr>
      <vt:lpstr>Windows 3.0, 1990</vt:lpstr>
      <vt:lpstr>Windows 3.0</vt:lpstr>
      <vt:lpstr>Macintosh System 6, 1991</vt:lpstr>
      <vt:lpstr>Windows 3.11, 1993</vt:lpstr>
      <vt:lpstr>Windows NT 3.1, 1993</vt:lpstr>
      <vt:lpstr>1960-1980: free software to closed-source software</vt:lpstr>
      <vt:lpstr>The Free Software movement, FSF, GNU Manifesto, 1985</vt:lpstr>
      <vt:lpstr>Richard Matthew Stallman (rms)</vt:lpstr>
      <vt:lpstr>The Open Source Initiative, 1998</vt:lpstr>
      <vt:lpstr>Linux, 1992-1994</vt:lpstr>
      <vt:lpstr>Windows 95, 1995</vt:lpstr>
      <vt:lpstr>Windows 95</vt:lpstr>
      <vt:lpstr>Macintosh System 7, 1997</vt:lpstr>
      <vt:lpstr>Macintosh System 8, 1997</vt:lpstr>
      <vt:lpstr>Macintosh System 9, 1999</vt:lpstr>
      <vt:lpstr>Windows 98, 1998</vt:lpstr>
      <vt:lpstr>Linux+Gnome, 1999</vt:lpstr>
      <vt:lpstr>Windows 2000</vt:lpstr>
      <vt:lpstr>Mac OS X, 2001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71</cp:revision>
  <dcterms:created xsi:type="dcterms:W3CDTF">2018-05-11T03:02:21Z</dcterms:created>
  <dcterms:modified xsi:type="dcterms:W3CDTF">2019-04-19T03:36:17Z</dcterms:modified>
</cp:coreProperties>
</file>