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84"/>
  </p:notesMasterIdLst>
  <p:handoutMasterIdLst>
    <p:handoutMasterId r:id="rId85"/>
  </p:handoutMasterIdLst>
  <p:sldIdLst>
    <p:sldId id="256" r:id="rId2"/>
    <p:sldId id="355" r:id="rId3"/>
    <p:sldId id="400" r:id="rId4"/>
    <p:sldId id="401" r:id="rId5"/>
    <p:sldId id="399" r:id="rId6"/>
    <p:sldId id="356" r:id="rId7"/>
    <p:sldId id="368" r:id="rId8"/>
    <p:sldId id="357" r:id="rId9"/>
    <p:sldId id="398" r:id="rId10"/>
    <p:sldId id="390" r:id="rId11"/>
    <p:sldId id="391" r:id="rId12"/>
    <p:sldId id="396" r:id="rId13"/>
    <p:sldId id="389" r:id="rId14"/>
    <p:sldId id="369" r:id="rId15"/>
    <p:sldId id="358" r:id="rId16"/>
    <p:sldId id="359" r:id="rId17"/>
    <p:sldId id="360" r:id="rId18"/>
    <p:sldId id="361" r:id="rId19"/>
    <p:sldId id="362" r:id="rId20"/>
    <p:sldId id="363" r:id="rId21"/>
    <p:sldId id="364" r:id="rId22"/>
    <p:sldId id="365" r:id="rId23"/>
    <p:sldId id="366" r:id="rId24"/>
    <p:sldId id="367" r:id="rId25"/>
    <p:sldId id="319" r:id="rId26"/>
    <p:sldId id="371" r:id="rId27"/>
    <p:sldId id="320" r:id="rId28"/>
    <p:sldId id="372" r:id="rId29"/>
    <p:sldId id="321" r:id="rId30"/>
    <p:sldId id="373" r:id="rId31"/>
    <p:sldId id="322" r:id="rId32"/>
    <p:sldId id="374" r:id="rId33"/>
    <p:sldId id="323" r:id="rId34"/>
    <p:sldId id="370" r:id="rId35"/>
    <p:sldId id="324" r:id="rId36"/>
    <p:sldId id="375" r:id="rId37"/>
    <p:sldId id="325" r:id="rId38"/>
    <p:sldId id="326" r:id="rId39"/>
    <p:sldId id="327" r:id="rId40"/>
    <p:sldId id="376" r:id="rId41"/>
    <p:sldId id="328" r:id="rId42"/>
    <p:sldId id="317" r:id="rId43"/>
    <p:sldId id="329" r:id="rId44"/>
    <p:sldId id="377" r:id="rId45"/>
    <p:sldId id="330" r:id="rId46"/>
    <p:sldId id="378" r:id="rId47"/>
    <p:sldId id="379" r:id="rId48"/>
    <p:sldId id="331" r:id="rId49"/>
    <p:sldId id="332" r:id="rId50"/>
    <p:sldId id="333" r:id="rId51"/>
    <p:sldId id="334" r:id="rId52"/>
    <p:sldId id="380" r:id="rId53"/>
    <p:sldId id="336" r:id="rId54"/>
    <p:sldId id="337" r:id="rId55"/>
    <p:sldId id="381" r:id="rId56"/>
    <p:sldId id="338" r:id="rId57"/>
    <p:sldId id="382" r:id="rId58"/>
    <p:sldId id="339" r:id="rId59"/>
    <p:sldId id="383" r:id="rId60"/>
    <p:sldId id="341" r:id="rId61"/>
    <p:sldId id="318" r:id="rId62"/>
    <p:sldId id="384" r:id="rId63"/>
    <p:sldId id="340" r:id="rId64"/>
    <p:sldId id="342" r:id="rId65"/>
    <p:sldId id="343" r:id="rId66"/>
    <p:sldId id="346" r:id="rId67"/>
    <p:sldId id="385" r:id="rId68"/>
    <p:sldId id="345" r:id="rId69"/>
    <p:sldId id="344" r:id="rId70"/>
    <p:sldId id="386" r:id="rId71"/>
    <p:sldId id="347" r:id="rId72"/>
    <p:sldId id="387" r:id="rId73"/>
    <p:sldId id="348" r:id="rId74"/>
    <p:sldId id="388" r:id="rId75"/>
    <p:sldId id="349" r:id="rId76"/>
    <p:sldId id="259" r:id="rId77"/>
    <p:sldId id="397" r:id="rId78"/>
    <p:sldId id="402" r:id="rId79"/>
    <p:sldId id="393" r:id="rId80"/>
    <p:sldId id="394" r:id="rId81"/>
    <p:sldId id="395" r:id="rId82"/>
    <p:sldId id="277" r:id="rId83"/>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86" autoAdjust="0"/>
  </p:normalViewPr>
  <p:slideViewPr>
    <p:cSldViewPr>
      <p:cViewPr varScale="1">
        <p:scale>
          <a:sx n="67" d="100"/>
          <a:sy n="67" d="100"/>
        </p:scale>
        <p:origin x="61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1" d="100"/>
          <a:sy n="61" d="100"/>
        </p:scale>
        <p:origin x="-3067" y="-8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ustomXml" Target="../customXml/item3.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081CCB8F-2D9A-49D3-848E-34CF47B2039D}" type="datetimeFigureOut">
              <a:rPr lang="en-US" smtClean="0"/>
              <a:pPr/>
              <a:t>2/17/2021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A4A1B0D-8D97-4D24-ABA1-5D5E27B39C5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9CA76EE8-8915-439D-94BC-9FDF14C58D8F}" type="datetimeFigureOut">
              <a:rPr lang="en-US" smtClean="0"/>
              <a:pPr/>
              <a:t>2/17/2021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2AF0E35F-B696-45E0-8E42-B5EF6BF15CBE}"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a:t>
            </a:fld>
            <a:endParaRPr lang="en-US"/>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2</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3</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5130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4</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6982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5</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6325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2AF0E35F-B696-45E0-8E42-B5EF6BF15CBE}" type="slidenum">
              <a:rPr lang="en-US" smtClean="0"/>
              <a:pPr/>
              <a:t>6</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7</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15</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2AF0E35F-B696-45E0-8E42-B5EF6BF15CBE}" type="slidenum">
              <a:rPr lang="en-US" smtClean="0"/>
              <a:pPr/>
              <a:t>17</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D0A4521-C4A0-49B9-B145-5B3F250F5257}" type="datetime1">
              <a:rPr lang="en-US" sz="1600" smtClean="0"/>
              <a:pPr/>
              <a:t>2/17/2021</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r>
              <a:rPr lang="en-US"/>
              <a:t>Software Engineering_Introduction</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A2112CA4-73ED-4627-85CD-1754DDC6057E}"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DD44EE-CF9F-4521-BD29-FE6A86CDC08A}" type="datetime1">
              <a:rPr lang="en-US" smtClean="0"/>
              <a:pPr/>
              <a:t>2/17/2021</a:t>
            </a:fld>
            <a:endParaRPr lang="en-US"/>
          </a:p>
        </p:txBody>
      </p:sp>
      <p:sp>
        <p:nvSpPr>
          <p:cNvPr id="5" name="Footer Placeholder 4"/>
          <p:cNvSpPr>
            <a:spLocks noGrp="1"/>
          </p:cNvSpPr>
          <p:nvPr>
            <p:ph type="ftr" sz="quarter" idx="11"/>
          </p:nvPr>
        </p:nvSpPr>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p:txBody>
          <a:bodyPr/>
          <a:lstStyle/>
          <a:p>
            <a:fld id="{23E891C6-8BDF-4BDD-A899-75CF8C5C798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DCB15D-F668-44B0-8254-F7DCE0DB97A0}" type="datetime1">
              <a:rPr lang="en-US" smtClean="0"/>
              <a:pPr/>
              <a:t>2/17/2021</a:t>
            </a:fld>
            <a:endParaRPr lang="en-US"/>
          </a:p>
        </p:txBody>
      </p:sp>
      <p:sp>
        <p:nvSpPr>
          <p:cNvPr id="5" name="Footer Placeholder 4"/>
          <p:cNvSpPr>
            <a:spLocks noGrp="1"/>
          </p:cNvSpPr>
          <p:nvPr>
            <p:ph type="ftr" sz="quarter" idx="11"/>
          </p:nvPr>
        </p:nvSpPr>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p:txBody>
          <a:bodyPr/>
          <a:lstStyle/>
          <a:p>
            <a:fld id="{C76CC2C3-53A1-4055-A5E7-7F5C0158C6BD}"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685800" y="1066800"/>
            <a:ext cx="7772400" cy="1371600"/>
          </a:xfrm>
        </p:spPr>
        <p:txBody>
          <a:bodyPr/>
          <a:lstStyle>
            <a:lvl1pPr algn="ctr">
              <a:defRPr lang="ro-RO" sz="3200" b="1" baseline="0" smtClean="0"/>
            </a:lvl1pPr>
          </a:lstStyle>
          <a:p>
            <a:r>
              <a:rPr lang="en-US" dirty="0"/>
              <a:t>How my ideal tool supporting OCL must look like?</a:t>
            </a:r>
          </a:p>
        </p:txBody>
      </p:sp>
      <p:sp>
        <p:nvSpPr>
          <p:cNvPr id="5124" name="Line 4"/>
          <p:cNvSpPr>
            <a:spLocks noChangeShapeType="1"/>
          </p:cNvSpPr>
          <p:nvPr/>
        </p:nvSpPr>
        <p:spPr bwMode="auto">
          <a:xfrm rot="-5400000">
            <a:off x="4533900" y="1028700"/>
            <a:ext cx="0" cy="4648200"/>
          </a:xfrm>
          <a:prstGeom prst="line">
            <a:avLst/>
          </a:prstGeom>
          <a:noFill/>
          <a:ln w="9525">
            <a:solidFill>
              <a:schemeClr val="tx1"/>
            </a:solidFill>
            <a:round/>
            <a:headEnd/>
            <a:tailEnd/>
          </a:ln>
          <a:effectLst/>
        </p:spPr>
        <p:txBody>
          <a:bodyPr/>
          <a:lstStyle/>
          <a:p>
            <a:endParaRPr lang="en-US" dirty="0"/>
          </a:p>
        </p:txBody>
      </p:sp>
      <p:sp>
        <p:nvSpPr>
          <p:cNvPr id="5125" name="Text Box 5"/>
          <p:cNvSpPr txBox="1">
            <a:spLocks noChangeArrowheads="1"/>
          </p:cNvSpPr>
          <p:nvPr/>
        </p:nvSpPr>
        <p:spPr bwMode="auto">
          <a:xfrm>
            <a:off x="1066800" y="3962400"/>
            <a:ext cx="7010400" cy="1371600"/>
          </a:xfrm>
          <a:prstGeom prst="rect">
            <a:avLst/>
          </a:prstGeom>
          <a:noFill/>
          <a:ln w="9525">
            <a:noFill/>
            <a:miter lim="800000"/>
            <a:headEnd/>
            <a:tailEnd/>
          </a:ln>
          <a:effectLst/>
        </p:spPr>
        <p:txBody>
          <a:bodyPr/>
          <a:lstStyle/>
          <a:p>
            <a:pPr algn="ctr">
              <a:spcBef>
                <a:spcPct val="50000"/>
              </a:spcBef>
            </a:pPr>
            <a:r>
              <a:rPr lang="en-US" sz="1600" b="1" dirty="0">
                <a:latin typeface="Arial" charset="0"/>
              </a:rPr>
              <a:t>Dan CHIOREAN, Vladiela PETRASCU, Dragos</a:t>
            </a:r>
            <a:r>
              <a:rPr lang="en-US" sz="1600" b="1" baseline="0" dirty="0">
                <a:latin typeface="Arial" charset="0"/>
              </a:rPr>
              <a:t> PETRASCU</a:t>
            </a:r>
            <a:br>
              <a:rPr lang="en-US" sz="1600" dirty="0">
                <a:latin typeface="Arial" charset="0"/>
              </a:rPr>
            </a:br>
            <a:r>
              <a:rPr lang="en-US" sz="1800" noProof="1">
                <a:latin typeface="Arial" charset="0"/>
              </a:rPr>
              <a:t>chiorean@cs.ubbcluj.ro</a:t>
            </a:r>
            <a:br>
              <a:rPr lang="en-US" sz="1800" dirty="0">
                <a:latin typeface="Arial" charset="0"/>
              </a:rPr>
            </a:br>
            <a:br>
              <a:rPr lang="en-US" sz="1600" dirty="0">
                <a:latin typeface="Arial" charset="0"/>
              </a:rPr>
            </a:br>
            <a:r>
              <a:rPr lang="en-US" sz="1600" b="1" dirty="0">
                <a:solidFill>
                  <a:schemeClr val="tx2"/>
                </a:solidFill>
                <a:latin typeface="Arial" charset="0"/>
              </a:rPr>
              <a:t>BABES-BOLYAI UNIVERSITY – CLUJ-NAPOCA</a:t>
            </a:r>
            <a:br>
              <a:rPr lang="en-US" sz="1600" dirty="0">
                <a:solidFill>
                  <a:schemeClr val="tx2"/>
                </a:solidFill>
                <a:latin typeface="Arial" charset="0"/>
              </a:rPr>
            </a:br>
            <a:r>
              <a:rPr lang="en-US" sz="1800" dirty="0">
                <a:solidFill>
                  <a:schemeClr val="tx2"/>
                </a:solidFill>
                <a:latin typeface="Arial" charset="0"/>
              </a:rPr>
              <a:t>Faculty of Mathematics and Informatics</a:t>
            </a:r>
            <a:endParaRPr lang="en-US" sz="1800" noProof="1">
              <a:solidFill>
                <a:schemeClr val="tx2"/>
              </a:solidFill>
              <a:latin typeface="Arial" charset="0"/>
            </a:endParaRPr>
          </a:p>
        </p:txBody>
      </p:sp>
      <p:pic>
        <p:nvPicPr>
          <p:cNvPr id="8" name="Picture 7" descr="Sigla-UBB.gif"/>
          <p:cNvPicPr>
            <a:picLocks noChangeAspect="1"/>
          </p:cNvPicPr>
          <p:nvPr userDrawn="1"/>
        </p:nvPicPr>
        <p:blipFill>
          <a:blip r:embed="rId2" cstate="print"/>
          <a:stretch>
            <a:fillRect/>
          </a:stretch>
        </p:blipFill>
        <p:spPr>
          <a:xfrm>
            <a:off x="4286248" y="5572140"/>
            <a:ext cx="771525" cy="762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9BA21C9-16DC-4646-894B-96DBF7369433}" type="datetime1">
              <a:rPr lang="en-US" smtClean="0"/>
              <a:pPr/>
              <a:t>2/17/2021</a:t>
            </a:fld>
            <a:endParaRPr lang="en-US" dirty="0"/>
          </a:p>
        </p:txBody>
      </p:sp>
      <p:sp>
        <p:nvSpPr>
          <p:cNvPr id="5" name="Footer Placeholder 4"/>
          <p:cNvSpPr>
            <a:spLocks noGrp="1"/>
          </p:cNvSpPr>
          <p:nvPr>
            <p:ph type="ftr" sz="quarter" idx="11"/>
          </p:nvPr>
        </p:nvSpPr>
        <p:spPr>
          <a:xfrm>
            <a:off x="2555776" y="6356350"/>
            <a:ext cx="3848072" cy="365760"/>
          </a:xfrm>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a:xfrm>
            <a:off x="612648" y="6356350"/>
            <a:ext cx="1871120" cy="365760"/>
          </a:xfrm>
        </p:spPr>
        <p:txBody>
          <a:bodyPr/>
          <a:lstStyle>
            <a:lvl1pPr marL="342900" indent="-342900">
              <a:buNone/>
              <a:defRPr/>
            </a:lvl1pPr>
          </a:lstStyle>
          <a:p>
            <a:fld id="{94F106D7-1B8D-4E6B-962C-B34D1213595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7A70EEE-C45F-4498-AD7C-5D6A9469AF02}" type="datetime1">
              <a:rPr lang="en-US" smtClean="0"/>
              <a:pPr/>
              <a:t>2/17/2021</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05FD8947-25C2-4FFF-AE63-D265693FE613}"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C7AD0DF-5C10-4109-BD82-E8AB31D4B714}" type="datetime1">
              <a:rPr lang="en-US" smtClean="0"/>
              <a:pPr/>
              <a:t>2/17/2021</a:t>
            </a:fld>
            <a:endParaRPr lang="en-US"/>
          </a:p>
        </p:txBody>
      </p:sp>
      <p:sp>
        <p:nvSpPr>
          <p:cNvPr id="6" name="Footer Placeholder 5"/>
          <p:cNvSpPr>
            <a:spLocks noGrp="1"/>
          </p:cNvSpPr>
          <p:nvPr>
            <p:ph type="ftr" sz="quarter" idx="11"/>
          </p:nvPr>
        </p:nvSpPr>
        <p:spPr/>
        <p:txBody>
          <a:bodyPr/>
          <a:lstStyle/>
          <a:p>
            <a:r>
              <a:rPr lang="en-US"/>
              <a:t>Software Engineering_Introduction</a:t>
            </a:r>
            <a:endParaRPr lang="en-US" dirty="0"/>
          </a:p>
        </p:txBody>
      </p:sp>
      <p:sp>
        <p:nvSpPr>
          <p:cNvPr id="7" name="Slide Number Placeholder 6"/>
          <p:cNvSpPr>
            <a:spLocks noGrp="1"/>
          </p:cNvSpPr>
          <p:nvPr>
            <p:ph type="sldNum" sz="quarter" idx="12"/>
          </p:nvPr>
        </p:nvSpPr>
        <p:spPr/>
        <p:txBody>
          <a:bodyPr/>
          <a:lstStyle/>
          <a:p>
            <a:fld id="{00948D4F-F9DE-41A9-A188-212D2771388A}"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A45AB0A-AADF-4856-A070-4C3D924DDC5B}" type="datetime1">
              <a:rPr lang="en-US" smtClean="0"/>
              <a:pPr/>
              <a:t>2/17/2021</a:t>
            </a:fld>
            <a:endParaRPr lang="en-US"/>
          </a:p>
        </p:txBody>
      </p:sp>
      <p:sp>
        <p:nvSpPr>
          <p:cNvPr id="8" name="Footer Placeholder 7"/>
          <p:cNvSpPr>
            <a:spLocks noGrp="1"/>
          </p:cNvSpPr>
          <p:nvPr>
            <p:ph type="ftr" sz="quarter" idx="11"/>
          </p:nvPr>
        </p:nvSpPr>
        <p:spPr/>
        <p:txBody>
          <a:bodyPr/>
          <a:lstStyle/>
          <a:p>
            <a:r>
              <a:rPr lang="en-US"/>
              <a:t>Software Engineering_Introduction</a:t>
            </a:r>
            <a:endParaRPr lang="en-US" dirty="0"/>
          </a:p>
        </p:txBody>
      </p:sp>
      <p:sp>
        <p:nvSpPr>
          <p:cNvPr id="9" name="Slide Number Placeholder 8"/>
          <p:cNvSpPr>
            <a:spLocks noGrp="1"/>
          </p:cNvSpPr>
          <p:nvPr>
            <p:ph type="sldNum" sz="quarter" idx="12"/>
          </p:nvPr>
        </p:nvSpPr>
        <p:spPr/>
        <p:txBody>
          <a:bodyPr/>
          <a:lstStyle/>
          <a:p>
            <a:fld id="{8A63A0FA-5DAE-4F2B-B951-B029256980BF}"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a:t>Click to edit Master title style</a:t>
            </a:r>
          </a:p>
        </p:txBody>
      </p:sp>
      <p:sp>
        <p:nvSpPr>
          <p:cNvPr id="3" name="Date Placeholder 2"/>
          <p:cNvSpPr>
            <a:spLocks noGrp="1"/>
          </p:cNvSpPr>
          <p:nvPr>
            <p:ph type="dt" sz="half" idx="10"/>
          </p:nvPr>
        </p:nvSpPr>
        <p:spPr>
          <a:xfrm>
            <a:off x="6372200" y="6381328"/>
            <a:ext cx="2289048" cy="365760"/>
          </a:xfrm>
        </p:spPr>
        <p:txBody>
          <a:bodyPr/>
          <a:lstStyle/>
          <a:p>
            <a:fld id="{55E31D45-55EB-4AAB-AF43-4B8AC6C804F8}" type="datetime1">
              <a:rPr lang="en-US" smtClean="0"/>
              <a:pPr/>
              <a:t>2/17/2021</a:t>
            </a:fld>
            <a:endParaRPr lang="en-US" dirty="0"/>
          </a:p>
        </p:txBody>
      </p:sp>
      <p:sp>
        <p:nvSpPr>
          <p:cNvPr id="4" name="Footer Placeholder 3"/>
          <p:cNvSpPr>
            <a:spLocks noGrp="1"/>
          </p:cNvSpPr>
          <p:nvPr>
            <p:ph type="ftr" sz="quarter" idx="11"/>
          </p:nvPr>
        </p:nvSpPr>
        <p:spPr>
          <a:xfrm>
            <a:off x="2411760" y="6356350"/>
            <a:ext cx="3992088" cy="365760"/>
          </a:xfrm>
        </p:spPr>
        <p:txBody>
          <a:bodyPr/>
          <a:lstStyle>
            <a:lvl1pPr algn="l">
              <a:defRPr/>
            </a:lvl1pPr>
          </a:lstStyle>
          <a:p>
            <a:r>
              <a:rPr lang="en-US" dirty="0"/>
              <a:t>Software </a:t>
            </a:r>
            <a:r>
              <a:rPr lang="en-US" dirty="0" err="1"/>
              <a:t>Engineering_Introduction</a:t>
            </a:r>
            <a:endParaRPr lang="en-US" dirty="0"/>
          </a:p>
        </p:txBody>
      </p:sp>
      <p:sp>
        <p:nvSpPr>
          <p:cNvPr id="5" name="Slide Number Placeholder 4"/>
          <p:cNvSpPr>
            <a:spLocks noGrp="1"/>
          </p:cNvSpPr>
          <p:nvPr>
            <p:ph type="sldNum" sz="quarter" idx="12"/>
          </p:nvPr>
        </p:nvSpPr>
        <p:spPr>
          <a:xfrm>
            <a:off x="612648" y="6356350"/>
            <a:ext cx="1295056" cy="365760"/>
          </a:xfrm>
        </p:spPr>
        <p:txBody>
          <a:bodyPr/>
          <a:lstStyle/>
          <a:p>
            <a:fld id="{DE2E3FB7-AD45-4F26-B833-FAD89369550E}"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0110A-39A5-44EB-85B7-157478734F25}" type="datetime1">
              <a:rPr lang="en-US" smtClean="0"/>
              <a:pPr/>
              <a:t>2/17/2021</a:t>
            </a:fld>
            <a:endParaRPr lang="en-US"/>
          </a:p>
        </p:txBody>
      </p:sp>
      <p:sp>
        <p:nvSpPr>
          <p:cNvPr id="3" name="Footer Placeholder 2"/>
          <p:cNvSpPr>
            <a:spLocks noGrp="1"/>
          </p:cNvSpPr>
          <p:nvPr>
            <p:ph type="ftr" sz="quarter" idx="11"/>
          </p:nvPr>
        </p:nvSpPr>
        <p:spPr/>
        <p:txBody>
          <a:bodyPr/>
          <a:lstStyle/>
          <a:p>
            <a:r>
              <a:rPr lang="en-US"/>
              <a:t>Software Engineering_Introduction</a:t>
            </a:r>
            <a:endParaRPr lang="en-US" dirty="0"/>
          </a:p>
        </p:txBody>
      </p:sp>
      <p:sp>
        <p:nvSpPr>
          <p:cNvPr id="4" name="Slide Number Placeholder 3"/>
          <p:cNvSpPr>
            <a:spLocks noGrp="1"/>
          </p:cNvSpPr>
          <p:nvPr>
            <p:ph type="sldNum" sz="quarter" idx="12"/>
          </p:nvPr>
        </p:nvSpPr>
        <p:spPr/>
        <p:txBody>
          <a:bodyPr/>
          <a:lstStyle/>
          <a:p>
            <a:fld id="{7C426B3B-A375-4634-ABC2-CE8A37BEB63E}" type="slidenum">
              <a:rPr lang="en-US" smtClean="0"/>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20DE903-2634-4C86-862C-FC00619DF242}" type="datetime1">
              <a:rPr lang="en-US" smtClean="0"/>
              <a:pPr/>
              <a:t>2/17/2021</a:t>
            </a:fld>
            <a:endParaRPr lang="en-US"/>
          </a:p>
        </p:txBody>
      </p:sp>
      <p:sp>
        <p:nvSpPr>
          <p:cNvPr id="6" name="Footer Placeholder 5"/>
          <p:cNvSpPr>
            <a:spLocks noGrp="1"/>
          </p:cNvSpPr>
          <p:nvPr>
            <p:ph type="ftr" sz="quarter" idx="11"/>
          </p:nvPr>
        </p:nvSpPr>
        <p:spPr/>
        <p:txBody>
          <a:bodyPr/>
          <a:lstStyle/>
          <a:p>
            <a:r>
              <a:rPr lang="en-US"/>
              <a:t>Software Engineering_Introduction</a:t>
            </a:r>
            <a:endParaRPr lang="en-US" dirty="0"/>
          </a:p>
        </p:txBody>
      </p:sp>
      <p:sp>
        <p:nvSpPr>
          <p:cNvPr id="7" name="Slide Number Placeholder 6"/>
          <p:cNvSpPr>
            <a:spLocks noGrp="1"/>
          </p:cNvSpPr>
          <p:nvPr>
            <p:ph type="sldNum" sz="quarter" idx="12"/>
          </p:nvPr>
        </p:nvSpPr>
        <p:spPr/>
        <p:txBody>
          <a:bodyPr/>
          <a:lstStyle/>
          <a:p>
            <a:fld id="{B015C50E-A1B0-4FF7-9069-64C5EE243D80}"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86DE9D2-1ED5-4DED-A48F-CB708735B6D4}" type="datetime1">
              <a:rPr lang="en-US" smtClean="0"/>
              <a:pPr/>
              <a:t>2/17/2021</a:t>
            </a:fld>
            <a:endParaRPr lang="en-US"/>
          </a:p>
        </p:txBody>
      </p:sp>
      <p:sp>
        <p:nvSpPr>
          <p:cNvPr id="6" name="Footer Placeholder 5"/>
          <p:cNvSpPr>
            <a:spLocks noGrp="1"/>
          </p:cNvSpPr>
          <p:nvPr>
            <p:ph type="ftr" sz="quarter" idx="11"/>
          </p:nvPr>
        </p:nvSpPr>
        <p:spPr/>
        <p:txBody>
          <a:bodyPr/>
          <a:lstStyle/>
          <a:p>
            <a:r>
              <a:rPr lang="en-US"/>
              <a:t>Software Engineering_Introduction</a:t>
            </a:r>
            <a:endParaRPr lang="en-US" dirty="0"/>
          </a:p>
        </p:txBody>
      </p:sp>
      <p:sp>
        <p:nvSpPr>
          <p:cNvPr id="7" name="Slide Number Placeholder 6"/>
          <p:cNvSpPr>
            <a:spLocks noGrp="1"/>
          </p:cNvSpPr>
          <p:nvPr>
            <p:ph type="sldNum" sz="quarter" idx="12"/>
          </p:nvPr>
        </p:nvSpPr>
        <p:spPr/>
        <p:txBody>
          <a:bodyPr/>
          <a:lstStyle/>
          <a:p>
            <a:fld id="{4CE741D8-8EC2-4962-8EB9-AACF1D8B1B6F}"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9971980-4309-4572-8B7A-A23A2685FFAE}" type="datetime1">
              <a:rPr lang="en-US" sz="1400" smtClean="0">
                <a:solidFill>
                  <a:schemeClr val="tx2"/>
                </a:solidFill>
              </a:rPr>
              <a:pPr/>
              <a:t>2/17/2021</a:t>
            </a:fld>
            <a:endParaRPr lang="en-US" sz="1400" dirty="0">
              <a:solidFill>
                <a:schemeClr val="tx2"/>
              </a:solidFill>
            </a:endParaRPr>
          </a:p>
        </p:txBody>
      </p:sp>
      <p:sp>
        <p:nvSpPr>
          <p:cNvPr id="3" name="Footer Placeholder 2"/>
          <p:cNvSpPr>
            <a:spLocks noGrp="1"/>
          </p:cNvSpPr>
          <p:nvPr>
            <p:ph type="ftr" sz="quarter" idx="3"/>
          </p:nvPr>
        </p:nvSpPr>
        <p:spPr>
          <a:xfrm>
            <a:off x="2483768" y="6356350"/>
            <a:ext cx="3920080" cy="365760"/>
          </a:xfrm>
          <a:prstGeom prst="rect">
            <a:avLst/>
          </a:prstGeom>
        </p:spPr>
        <p:txBody>
          <a:bodyPr vert="horz"/>
          <a:lstStyle>
            <a:lvl1pPr algn="r" eaLnBrk="1" latinLnBrk="0" hangingPunct="1">
              <a:defRPr kumimoji="0" sz="1400">
                <a:solidFill>
                  <a:schemeClr val="tx2"/>
                </a:solidFill>
              </a:defRPr>
            </a:lvl1pPr>
          </a:lstStyle>
          <a:p>
            <a:r>
              <a:rPr lang="en-US"/>
              <a:t>Software Engineering_Introduction</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DBFFAF7-A16B-4A16-88EC-88C1B3F08CAE}"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descr="Sigla-UBB.gif"/>
          <p:cNvPicPr>
            <a:picLocks noChangeAspect="1"/>
          </p:cNvPicPr>
          <p:nvPr userDrawn="1"/>
        </p:nvPicPr>
        <p:blipFill>
          <a:blip r:embed="rId14" cstate="print"/>
          <a:stretch>
            <a:fillRect/>
          </a:stretch>
        </p:blipFill>
        <p:spPr>
          <a:xfrm>
            <a:off x="7884368" y="5949280"/>
            <a:ext cx="771525" cy="76200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50" r:id="rId12"/>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typemock.com/software-bugs-infographic/" TargetMode="External"/><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hyperlink" Target="https://www.codeguru.com/blog/category/programming/the-cost-of-bugs.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8kG15VoNxhc"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nthony_Oettinger"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t-cisq.org/wp-content/uploads/2018/10/The-Cost-of-Poor-Quality-Software-in-the-US-2018-Report.pdf"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899592" y="1484784"/>
            <a:ext cx="7344816" cy="2260104"/>
          </a:xfrm>
          <a:ln/>
        </p:spPr>
        <p:txBody>
          <a:bodyPr>
            <a:normAutofit/>
          </a:bodyPr>
          <a:lstStyle/>
          <a:p>
            <a:pPr algn="ctr"/>
            <a:r>
              <a:rPr lang="en-US" sz="3600" dirty="0"/>
              <a:t>Software Engineering</a:t>
            </a:r>
            <a:br>
              <a:rPr lang="en-US" sz="3600" dirty="0"/>
            </a:br>
            <a:br>
              <a:rPr lang="en-US" sz="3600" dirty="0"/>
            </a:br>
            <a:r>
              <a:rPr lang="en-US" sz="2000" dirty="0"/>
              <a:t>mainly based on </a:t>
            </a:r>
            <a:r>
              <a:rPr lang="en-US" sz="2000" b="1" dirty="0"/>
              <a:t>Bernd </a:t>
            </a:r>
            <a:r>
              <a:rPr lang="en-US" sz="2000" b="1" dirty="0" err="1"/>
              <a:t>Bruegge’s</a:t>
            </a:r>
            <a:r>
              <a:rPr lang="en-US" sz="2000" b="1" dirty="0"/>
              <a:t> </a:t>
            </a:r>
            <a:r>
              <a:rPr lang="en-US" sz="2000" dirty="0"/>
              <a:t>book</a:t>
            </a:r>
            <a:br>
              <a:rPr lang="en-US" sz="2000" dirty="0"/>
            </a:br>
            <a:r>
              <a:rPr lang="en-US" sz="2000" b="1" dirty="0"/>
              <a:t>Object-Oriented Software Engineering</a:t>
            </a:r>
            <a:br>
              <a:rPr lang="en-US" sz="2000" b="1" dirty="0"/>
            </a:br>
            <a:r>
              <a:rPr lang="en-US" sz="2000" b="1" dirty="0"/>
              <a:t>using UML, Patterns and Java</a:t>
            </a:r>
          </a:p>
        </p:txBody>
      </p:sp>
      <p:sp>
        <p:nvSpPr>
          <p:cNvPr id="4" name="TextBox 3"/>
          <p:cNvSpPr txBox="1"/>
          <p:nvPr/>
        </p:nvSpPr>
        <p:spPr>
          <a:xfrm>
            <a:off x="1691680" y="4293096"/>
            <a:ext cx="5328592" cy="1077218"/>
          </a:xfrm>
          <a:prstGeom prst="rect">
            <a:avLst/>
          </a:prstGeom>
          <a:noFill/>
        </p:spPr>
        <p:txBody>
          <a:bodyPr wrap="square" rtlCol="0">
            <a:spAutoFit/>
          </a:bodyPr>
          <a:lstStyle/>
          <a:p>
            <a:pPr algn="ctr"/>
            <a:r>
              <a:rPr lang="en-US" dirty="0"/>
              <a:t>Dan CHIOREAN</a:t>
            </a:r>
          </a:p>
          <a:p>
            <a:pPr algn="ctr"/>
            <a:r>
              <a:rPr lang="en-US" dirty="0" err="1"/>
              <a:t>Babeş-Bolyai</a:t>
            </a:r>
            <a:r>
              <a:rPr lang="en-US" dirty="0"/>
              <a:t> University</a:t>
            </a:r>
          </a:p>
          <a:p>
            <a:pPr algn="ctr"/>
            <a:r>
              <a:rPr lang="en-US" sz="1600" b="1" dirty="0">
                <a:latin typeface="Courier New" pitchFamily="49" charset="0"/>
                <a:ea typeface="Tahoma" pitchFamily="34" charset="0"/>
                <a:cs typeface="Courier New" pitchFamily="49" charset="0"/>
              </a:rPr>
              <a:t>chiorean@cs.ubbcluj.ro</a:t>
            </a:r>
          </a:p>
        </p:txBody>
      </p:sp>
      <p:sp>
        <p:nvSpPr>
          <p:cNvPr id="5" name="Date Placeholder 4"/>
          <p:cNvSpPr>
            <a:spLocks noGrp="1"/>
          </p:cNvSpPr>
          <p:nvPr>
            <p:ph type="dt" sz="half" idx="10"/>
          </p:nvPr>
        </p:nvSpPr>
        <p:spPr/>
        <p:txBody>
          <a:bodyPr/>
          <a:lstStyle/>
          <a:p>
            <a:fld id="{0E46CE7C-2AA7-4DAE-BCEE-ABADD108B543}" type="datetime1">
              <a:rPr lang="en-US" smtClean="0"/>
              <a:pPr/>
              <a:t>2/17/2021</a:t>
            </a:fld>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errors_2</a:t>
            </a:r>
          </a:p>
        </p:txBody>
      </p:sp>
      <p:sp>
        <p:nvSpPr>
          <p:cNvPr id="3" name="Date Placeholder 2"/>
          <p:cNvSpPr>
            <a:spLocks noGrp="1"/>
          </p:cNvSpPr>
          <p:nvPr>
            <p:ph type="dt" sz="half" idx="10"/>
          </p:nvPr>
        </p:nvSpPr>
        <p:spPr/>
        <p:txBody>
          <a:bodyPr/>
          <a:lstStyle/>
          <a:p>
            <a:fld id="{BD608C1B-1569-4B16-A9DE-5177CE42DA2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10</a:t>
            </a:fld>
            <a:endParaRPr lang="en-US" dirty="0"/>
          </a:p>
        </p:txBody>
      </p:sp>
      <p:pic>
        <p:nvPicPr>
          <p:cNvPr id="7" name="Picture 6" descr="COSE_2.png"/>
          <p:cNvPicPr>
            <a:picLocks noChangeAspect="1"/>
          </p:cNvPicPr>
          <p:nvPr/>
        </p:nvPicPr>
        <p:blipFill>
          <a:blip r:embed="rId2" cstate="print"/>
          <a:stretch>
            <a:fillRect/>
          </a:stretch>
        </p:blipFill>
        <p:spPr>
          <a:xfrm>
            <a:off x="2362008" y="1177193"/>
            <a:ext cx="4419983" cy="50601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errors_3</a:t>
            </a:r>
          </a:p>
        </p:txBody>
      </p:sp>
      <p:sp>
        <p:nvSpPr>
          <p:cNvPr id="3" name="Date Placeholder 2"/>
          <p:cNvSpPr>
            <a:spLocks noGrp="1"/>
          </p:cNvSpPr>
          <p:nvPr>
            <p:ph type="dt" sz="half" idx="10"/>
          </p:nvPr>
        </p:nvSpPr>
        <p:spPr/>
        <p:txBody>
          <a:bodyPr/>
          <a:lstStyle/>
          <a:p>
            <a:fld id="{BD608C1B-1569-4B16-A9DE-5177CE42DA2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11</a:t>
            </a:fld>
            <a:endParaRPr lang="en-US" dirty="0"/>
          </a:p>
        </p:txBody>
      </p:sp>
      <p:pic>
        <p:nvPicPr>
          <p:cNvPr id="8" name="Picture 7" descr="COSE_3.png"/>
          <p:cNvPicPr>
            <a:picLocks noChangeAspect="1"/>
          </p:cNvPicPr>
          <p:nvPr/>
        </p:nvPicPr>
        <p:blipFill>
          <a:blip r:embed="rId2" cstate="print"/>
          <a:stretch>
            <a:fillRect/>
          </a:stretch>
        </p:blipFill>
        <p:spPr>
          <a:xfrm>
            <a:off x="2316284" y="1706730"/>
            <a:ext cx="4511431" cy="3444539"/>
          </a:xfrm>
          <a:prstGeom prst="rect">
            <a:avLst/>
          </a:prstGeom>
        </p:spPr>
      </p:pic>
      <p:sp>
        <p:nvSpPr>
          <p:cNvPr id="9" name="TextBox 8"/>
          <p:cNvSpPr txBox="1"/>
          <p:nvPr/>
        </p:nvSpPr>
        <p:spPr>
          <a:xfrm>
            <a:off x="612648" y="5405154"/>
            <a:ext cx="8229600" cy="707886"/>
          </a:xfrm>
          <a:prstGeom prst="rect">
            <a:avLst/>
          </a:prstGeom>
          <a:noFill/>
        </p:spPr>
        <p:txBody>
          <a:bodyPr wrap="square" rtlCol="0">
            <a:spAutoFit/>
          </a:bodyPr>
          <a:lstStyle/>
          <a:p>
            <a:r>
              <a:rPr lang="en-US" sz="2000" dirty="0">
                <a:hlinkClick r:id="rId3"/>
              </a:rPr>
              <a:t>https://www.typemock.com/software-bugs-infographic/</a:t>
            </a:r>
            <a:endParaRPr lang="en-US" sz="2000" dirty="0">
              <a:solidFill>
                <a:srgbClr val="C00000"/>
              </a:solidFill>
              <a:latin typeface="Arial Narrow" pitchFamily="34" charset="0"/>
            </a:endParaRPr>
          </a:p>
          <a:p>
            <a:r>
              <a:rPr lang="en-US" sz="2000" dirty="0">
                <a:hlinkClick r:id="rId4"/>
              </a:rPr>
              <a:t>https://www.codeguru.com/blog/category/programming/the-cost-of-bugs.html</a:t>
            </a:r>
            <a:endParaRPr lang="en-US" sz="2000" dirty="0">
              <a:solidFill>
                <a:srgbClr val="C00000"/>
              </a:solidFill>
              <a:latin typeface="Arial Narrow"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costs of software errors_4</a:t>
            </a:r>
          </a:p>
        </p:txBody>
      </p:sp>
      <p:sp>
        <p:nvSpPr>
          <p:cNvPr id="3" name="Date Placeholder 2"/>
          <p:cNvSpPr>
            <a:spLocks noGrp="1"/>
          </p:cNvSpPr>
          <p:nvPr>
            <p:ph type="dt" sz="half" idx="10"/>
          </p:nvPr>
        </p:nvSpPr>
        <p:spPr/>
        <p:txBody>
          <a:bodyPr/>
          <a:lstStyle/>
          <a:p>
            <a:fld id="{3173D406-8E58-4882-A6A9-2D08C92BEF0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44877C6-9A5B-4B4C-A3DF-B7D66BEEF4B7}" type="slidenum">
              <a:rPr lang="en-US" smtClean="0"/>
              <a:pPr/>
              <a:t>12</a:t>
            </a:fld>
            <a:endParaRPr lang="en-US" dirty="0"/>
          </a:p>
        </p:txBody>
      </p:sp>
      <p:sp>
        <p:nvSpPr>
          <p:cNvPr id="8" name="TextBox 7"/>
          <p:cNvSpPr txBox="1"/>
          <p:nvPr/>
        </p:nvSpPr>
        <p:spPr>
          <a:xfrm>
            <a:off x="539552" y="5805264"/>
            <a:ext cx="7128792" cy="369332"/>
          </a:xfrm>
          <a:prstGeom prst="rect">
            <a:avLst/>
          </a:prstGeom>
          <a:noFill/>
        </p:spPr>
        <p:txBody>
          <a:bodyPr wrap="square" rtlCol="0">
            <a:spAutoFit/>
          </a:bodyPr>
          <a:lstStyle/>
          <a:p>
            <a:r>
              <a:rPr lang="en-US" sz="1800" dirty="0"/>
              <a:t>When model specification process is hasty ... rationales: </a:t>
            </a:r>
            <a:endParaRPr lang="en-US" sz="1800" dirty="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1524000" y="1143000"/>
            <a:ext cx="6096000" cy="4572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a:t>
            </a:r>
          </a:p>
        </p:txBody>
      </p:sp>
      <p:sp>
        <p:nvSpPr>
          <p:cNvPr id="3" name="Date Placeholder 2"/>
          <p:cNvSpPr>
            <a:spLocks noGrp="1"/>
          </p:cNvSpPr>
          <p:nvPr>
            <p:ph type="dt" sz="half" idx="10"/>
          </p:nvPr>
        </p:nvSpPr>
        <p:spPr/>
        <p:txBody>
          <a:bodyPr/>
          <a:lstStyle/>
          <a:p>
            <a:fld id="{BD608C1B-1569-4B16-A9DE-5177CE42DA2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13</a:t>
            </a:fld>
            <a:endParaRPr lang="en-US" dirty="0"/>
          </a:p>
        </p:txBody>
      </p:sp>
      <p:sp>
        <p:nvSpPr>
          <p:cNvPr id="8" name="TextBox 7"/>
          <p:cNvSpPr txBox="1"/>
          <p:nvPr/>
        </p:nvSpPr>
        <p:spPr>
          <a:xfrm>
            <a:off x="1043608" y="5661248"/>
            <a:ext cx="7200800" cy="707886"/>
          </a:xfrm>
          <a:prstGeom prst="rect">
            <a:avLst/>
          </a:prstGeom>
          <a:noFill/>
        </p:spPr>
        <p:txBody>
          <a:bodyPr wrap="square" rtlCol="0">
            <a:spAutoFit/>
          </a:bodyPr>
          <a:lstStyle/>
          <a:p>
            <a:r>
              <a:rPr lang="en-US" sz="2000" b="1" dirty="0">
                <a:latin typeface="+mj-lt"/>
              </a:rPr>
              <a:t>Carlo </a:t>
            </a:r>
            <a:r>
              <a:rPr lang="en-US" sz="2000" b="1" dirty="0" err="1">
                <a:latin typeface="+mj-lt"/>
              </a:rPr>
              <a:t>Ghezzi</a:t>
            </a:r>
            <a:r>
              <a:rPr lang="en-US" sz="2000" b="1" dirty="0">
                <a:latin typeface="+mj-lt"/>
              </a:rPr>
              <a:t>, </a:t>
            </a:r>
            <a:r>
              <a:rPr lang="en-US" sz="2000" b="1" dirty="0" err="1">
                <a:latin typeface="+mj-lt"/>
              </a:rPr>
              <a:t>Mehdi</a:t>
            </a:r>
            <a:r>
              <a:rPr lang="en-US" sz="2000" b="1" dirty="0">
                <a:latin typeface="+mj-lt"/>
              </a:rPr>
              <a:t> </a:t>
            </a:r>
            <a:r>
              <a:rPr lang="en-US" sz="2000" b="1" dirty="0" err="1">
                <a:latin typeface="+mj-lt"/>
              </a:rPr>
              <a:t>Jazayeri</a:t>
            </a:r>
            <a:r>
              <a:rPr lang="en-US" sz="2000" b="1" dirty="0">
                <a:latin typeface="+mj-lt"/>
              </a:rPr>
              <a:t> and Dino </a:t>
            </a:r>
            <a:r>
              <a:rPr lang="en-US" sz="2000" b="1" dirty="0" err="1">
                <a:latin typeface="+mj-lt"/>
              </a:rPr>
              <a:t>Mandrioli</a:t>
            </a:r>
            <a:endParaRPr lang="en-US" sz="2000" b="1" dirty="0">
              <a:latin typeface="+mj-lt"/>
            </a:endParaRPr>
          </a:p>
          <a:p>
            <a:r>
              <a:rPr lang="en-US" sz="2000" dirty="0">
                <a:latin typeface="+mj-lt"/>
              </a:rPr>
              <a:t>see </a:t>
            </a:r>
            <a:r>
              <a:rPr lang="en-US" sz="2000" dirty="0">
                <a:hlinkClick r:id="rId2"/>
              </a:rPr>
              <a:t>https://www.youtube.com/watch?v=8kG15VoNxhc</a:t>
            </a:r>
            <a:r>
              <a:rPr lang="en-US" sz="2000" dirty="0">
                <a:latin typeface="+mj-lt"/>
              </a:rPr>
              <a:t>.</a:t>
            </a:r>
          </a:p>
        </p:txBody>
      </p:sp>
      <p:pic>
        <p:nvPicPr>
          <p:cNvPr id="11" name="Picture 10" descr="SE_principles_Ghezi.png"/>
          <p:cNvPicPr>
            <a:picLocks noChangeAspect="1"/>
          </p:cNvPicPr>
          <p:nvPr/>
        </p:nvPicPr>
        <p:blipFill>
          <a:blip r:embed="rId3" cstate="print"/>
          <a:stretch>
            <a:fillRect/>
          </a:stretch>
        </p:blipFill>
        <p:spPr>
          <a:xfrm>
            <a:off x="1259633" y="1186128"/>
            <a:ext cx="5904655" cy="4421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Principles_2</a:t>
            </a:r>
          </a:p>
        </p:txBody>
      </p:sp>
      <p:sp>
        <p:nvSpPr>
          <p:cNvPr id="3" name="Date Placeholder 2"/>
          <p:cNvSpPr>
            <a:spLocks noGrp="1"/>
          </p:cNvSpPr>
          <p:nvPr>
            <p:ph type="dt" sz="half" idx="10"/>
          </p:nvPr>
        </p:nvSpPr>
        <p:spPr/>
        <p:txBody>
          <a:bodyPr/>
          <a:lstStyle/>
          <a:p>
            <a:fld id="{BD608C1B-1569-4B16-A9DE-5177CE42DA2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14</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_principles.png"/>
          <p:cNvPicPr>
            <a:picLocks noChangeAspect="1"/>
          </p:cNvPicPr>
          <p:nvPr/>
        </p:nvPicPr>
        <p:blipFill>
          <a:blip r:embed="rId2" cstate="print"/>
          <a:stretch>
            <a:fillRect/>
          </a:stretch>
        </p:blipFill>
        <p:spPr>
          <a:xfrm>
            <a:off x="524189" y="1196752"/>
            <a:ext cx="7216163" cy="46437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Principles_3</a:t>
            </a:r>
          </a:p>
        </p:txBody>
      </p:sp>
      <p:sp>
        <p:nvSpPr>
          <p:cNvPr id="3" name="Date Placeholder 2"/>
          <p:cNvSpPr>
            <a:spLocks noGrp="1"/>
          </p:cNvSpPr>
          <p:nvPr>
            <p:ph type="dt" sz="half" idx="10"/>
          </p:nvPr>
        </p:nvSpPr>
        <p:spPr/>
        <p:txBody>
          <a:bodyPr/>
          <a:lstStyle/>
          <a:p>
            <a:fld id="{6801F127-2BA9-456A-9013-84B0BE10078F}"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dirty="0"/>
              <a:t>Software </a:t>
            </a:r>
            <a:r>
              <a:rPr lang="en-US" dirty="0" err="1"/>
              <a:t>Engineering_Introduction</a:t>
            </a:r>
            <a:endParaRPr lang="en-US" dirty="0"/>
          </a:p>
        </p:txBody>
      </p:sp>
      <p:sp>
        <p:nvSpPr>
          <p:cNvPr id="5" name="Slide Number Placeholder 4"/>
          <p:cNvSpPr>
            <a:spLocks noGrp="1"/>
          </p:cNvSpPr>
          <p:nvPr>
            <p:ph type="sldNum" sz="quarter" idx="12"/>
          </p:nvPr>
        </p:nvSpPr>
        <p:spPr/>
        <p:txBody>
          <a:bodyPr/>
          <a:lstStyle/>
          <a:p>
            <a:fld id="{F4CBB6C1-4F0B-4EA6-B7B2-4DAC09D341A6}" type="slidenum">
              <a:rPr lang="en-US" smtClean="0"/>
              <a:pPr/>
              <a:t>15</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ISEP.png"/>
          <p:cNvPicPr>
            <a:picLocks noChangeAspect="1"/>
          </p:cNvPicPr>
          <p:nvPr/>
        </p:nvPicPr>
        <p:blipFill>
          <a:blip r:embed="rId3" cstate="print"/>
          <a:stretch>
            <a:fillRect/>
          </a:stretch>
        </p:blipFill>
        <p:spPr>
          <a:xfrm>
            <a:off x="963617" y="1257354"/>
            <a:ext cx="7064767" cy="44387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Principles_4</a:t>
            </a:r>
          </a:p>
        </p:txBody>
      </p:sp>
      <p:sp>
        <p:nvSpPr>
          <p:cNvPr id="3" name="Date Placeholder 2"/>
          <p:cNvSpPr>
            <a:spLocks noGrp="1"/>
          </p:cNvSpPr>
          <p:nvPr>
            <p:ph type="dt" sz="half" idx="10"/>
          </p:nvPr>
        </p:nvSpPr>
        <p:spPr/>
        <p:txBody>
          <a:bodyPr/>
          <a:lstStyle/>
          <a:p>
            <a:fld id="{3173D406-8E58-4882-A6A9-2D08C92BEF0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44877C6-9A5B-4B4C-A3DF-B7D66BEEF4B7}" type="slidenum">
              <a:rPr lang="en-US" smtClean="0"/>
              <a:pPr/>
              <a:t>16</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R&amp;F.png"/>
          <p:cNvPicPr>
            <a:picLocks noChangeAspect="1"/>
          </p:cNvPicPr>
          <p:nvPr/>
        </p:nvPicPr>
        <p:blipFill>
          <a:blip r:embed="rId2" cstate="print"/>
          <a:stretch>
            <a:fillRect/>
          </a:stretch>
        </p:blipFill>
        <p:spPr>
          <a:xfrm>
            <a:off x="1245581" y="1294989"/>
            <a:ext cx="6350755" cy="448117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Principles_5</a:t>
            </a:r>
          </a:p>
        </p:txBody>
      </p:sp>
      <p:sp>
        <p:nvSpPr>
          <p:cNvPr id="3" name="Date Placeholder 2"/>
          <p:cNvSpPr>
            <a:spLocks noGrp="1"/>
          </p:cNvSpPr>
          <p:nvPr>
            <p:ph type="dt" sz="half" idx="10"/>
          </p:nvPr>
        </p:nvSpPr>
        <p:spPr/>
        <p:txBody>
          <a:bodyPr/>
          <a:lstStyle/>
          <a:p>
            <a:fld id="{3C1146CC-F65E-40B5-AF94-C2B4BC5A72E3}"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8B89F47-B36C-419B-A6B7-392A3BB3FBFF}" type="slidenum">
              <a:rPr lang="en-US" smtClean="0"/>
              <a:pPr/>
              <a:t>17</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R&amp;F_E.png"/>
          <p:cNvPicPr>
            <a:picLocks noChangeAspect="1"/>
          </p:cNvPicPr>
          <p:nvPr/>
        </p:nvPicPr>
        <p:blipFill>
          <a:blip r:embed="rId3" cstate="print"/>
          <a:stretch>
            <a:fillRect/>
          </a:stretch>
        </p:blipFill>
        <p:spPr>
          <a:xfrm>
            <a:off x="1043608" y="1253826"/>
            <a:ext cx="6840760" cy="450853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Principles_7</a:t>
            </a:r>
          </a:p>
        </p:txBody>
      </p:sp>
      <p:sp>
        <p:nvSpPr>
          <p:cNvPr id="3" name="Date Placeholder 2"/>
          <p:cNvSpPr>
            <a:spLocks noGrp="1"/>
          </p:cNvSpPr>
          <p:nvPr>
            <p:ph type="dt" sz="half" idx="10"/>
          </p:nvPr>
        </p:nvSpPr>
        <p:spPr/>
        <p:txBody>
          <a:bodyPr/>
          <a:lstStyle/>
          <a:p>
            <a:fld id="{AEEC8AFC-155E-45E4-B3E5-557694867038}"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0E1D4F1F-CCD0-41B7-98EA-5AF2D5B337E5}" type="slidenum">
              <a:rPr lang="en-US" smtClean="0"/>
              <a:pPr/>
              <a:t>18</a:t>
            </a:fld>
            <a:endParaRPr lang="en-US" dirty="0"/>
          </a:p>
        </p:txBody>
      </p:sp>
      <p:sp>
        <p:nvSpPr>
          <p:cNvPr id="8" name="TextBox 7"/>
          <p:cNvSpPr txBox="1"/>
          <p:nvPr/>
        </p:nvSpPr>
        <p:spPr>
          <a:xfrm>
            <a:off x="4139952" y="5962040"/>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SOC.png"/>
          <p:cNvPicPr>
            <a:picLocks noChangeAspect="1"/>
          </p:cNvPicPr>
          <p:nvPr/>
        </p:nvPicPr>
        <p:blipFill>
          <a:blip r:embed="rId2" cstate="print"/>
          <a:stretch>
            <a:fillRect/>
          </a:stretch>
        </p:blipFill>
        <p:spPr>
          <a:xfrm>
            <a:off x="1043608" y="1185862"/>
            <a:ext cx="6833555" cy="4546840"/>
          </a:xfrm>
          <a:prstGeom prst="rect">
            <a:avLst/>
          </a:prstGeom>
        </p:spPr>
      </p:pic>
      <p:sp>
        <p:nvSpPr>
          <p:cNvPr id="9" name="TextBox 8">
            <a:extLst>
              <a:ext uri="{FF2B5EF4-FFF2-40B4-BE49-F238E27FC236}">
                <a16:creationId xmlns:a16="http://schemas.microsoft.com/office/drawing/2014/main" id="{7799FEE7-2A51-43F7-A1CE-B956240ADED4}"/>
              </a:ext>
            </a:extLst>
          </p:cNvPr>
          <p:cNvSpPr txBox="1"/>
          <p:nvPr/>
        </p:nvSpPr>
        <p:spPr>
          <a:xfrm>
            <a:off x="539552" y="5661248"/>
            <a:ext cx="5400600" cy="369332"/>
          </a:xfrm>
          <a:prstGeom prst="rect">
            <a:avLst/>
          </a:prstGeom>
          <a:noFill/>
        </p:spPr>
        <p:txBody>
          <a:bodyPr wrap="square" rtlCol="0">
            <a:spAutoFit/>
          </a:bodyPr>
          <a:lstStyle/>
          <a:p>
            <a:r>
              <a:rPr lang="en-US" sz="1800" dirty="0">
                <a:hlinkClick r:id="rId3"/>
              </a:rPr>
              <a:t>https://en.wikipedia.org/wiki/Separation_of_concerns</a:t>
            </a:r>
            <a:endParaRPr lang="en-US" sz="18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Principles_7</a:t>
            </a:r>
          </a:p>
        </p:txBody>
      </p:sp>
      <p:sp>
        <p:nvSpPr>
          <p:cNvPr id="3" name="Date Placeholder 2"/>
          <p:cNvSpPr>
            <a:spLocks noGrp="1"/>
          </p:cNvSpPr>
          <p:nvPr>
            <p:ph type="dt" sz="half" idx="10"/>
          </p:nvPr>
        </p:nvSpPr>
        <p:spPr/>
        <p:txBody>
          <a:bodyPr/>
          <a:lstStyle/>
          <a:p>
            <a:fld id="{A6CC0B1F-C4B9-453D-AD18-366D3B2A14E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F7D2EE57-624D-4D23-9F8A-85848845099E}" type="slidenum">
              <a:rPr lang="en-US" smtClean="0"/>
              <a:pPr/>
              <a:t>19</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Modularity.png"/>
          <p:cNvPicPr>
            <a:picLocks noChangeAspect="1"/>
          </p:cNvPicPr>
          <p:nvPr/>
        </p:nvPicPr>
        <p:blipFill>
          <a:blip r:embed="rId2" cstate="print"/>
          <a:stretch>
            <a:fillRect/>
          </a:stretch>
        </p:blipFill>
        <p:spPr>
          <a:xfrm>
            <a:off x="555911" y="1409524"/>
            <a:ext cx="8032177" cy="4179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 the term</a:t>
            </a:r>
          </a:p>
        </p:txBody>
      </p:sp>
      <p:sp>
        <p:nvSpPr>
          <p:cNvPr id="3" name="Date Placeholder 2"/>
          <p:cNvSpPr>
            <a:spLocks noGrp="1"/>
          </p:cNvSpPr>
          <p:nvPr>
            <p:ph type="dt" sz="half" idx="10"/>
          </p:nvPr>
        </p:nvSpPr>
        <p:spPr/>
        <p:txBody>
          <a:bodyPr/>
          <a:lstStyle/>
          <a:p>
            <a:fld id="{E719869F-1034-4293-A23F-FCB0AC8F39B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2</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55576" y="1412776"/>
            <a:ext cx="7632848" cy="4832092"/>
          </a:xfrm>
          <a:prstGeom prst="rect">
            <a:avLst/>
          </a:prstGeom>
          <a:noFill/>
        </p:spPr>
        <p:txBody>
          <a:bodyPr wrap="square" rtlCol="0">
            <a:spAutoFit/>
          </a:bodyPr>
          <a:lstStyle/>
          <a:p>
            <a:pPr marL="342900" indent="-342900">
              <a:buFont typeface="Arial" panose="020B0604020202020204" pitchFamily="34" charset="0"/>
              <a:buChar char="•"/>
            </a:pPr>
            <a:r>
              <a:rPr lang="en-US" sz="2800" dirty="0"/>
              <a:t>The term "software engineering" was coined by </a:t>
            </a:r>
            <a:r>
              <a:rPr lang="en-US" sz="2800" dirty="0">
                <a:hlinkClick r:id="rId3"/>
              </a:rPr>
              <a:t>Anthony Oettinger</a:t>
            </a:r>
            <a:r>
              <a:rPr lang="en-US" sz="2800" dirty="0"/>
              <a:t> and then was used in 1968 as a title for the world's first conference on software engineering, sponsored and facilitated by NATO. The conference was attended by international experts on software who agreed on defining best practices for software grounded in the application of engineering. The result of the conference is a report that defines how software should be developed. The original report is publicly available.</a:t>
            </a:r>
            <a:endParaRPr lang="en-US" sz="2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Principles_8</a:t>
            </a:r>
          </a:p>
        </p:txBody>
      </p:sp>
      <p:sp>
        <p:nvSpPr>
          <p:cNvPr id="3" name="Date Placeholder 2"/>
          <p:cNvSpPr>
            <a:spLocks noGrp="1"/>
          </p:cNvSpPr>
          <p:nvPr>
            <p:ph type="dt" sz="half" idx="10"/>
          </p:nvPr>
        </p:nvSpPr>
        <p:spPr/>
        <p:txBody>
          <a:bodyPr/>
          <a:lstStyle/>
          <a:p>
            <a:fld id="{3C17D09F-1481-4189-BE75-A6273E64367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F9975BC-9D34-402D-BBE1-FE8F47897172}" type="slidenum">
              <a:rPr lang="en-US" smtClean="0"/>
              <a:pPr/>
              <a:t>20</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C&amp;C.png"/>
          <p:cNvPicPr>
            <a:picLocks noChangeAspect="1"/>
          </p:cNvPicPr>
          <p:nvPr/>
        </p:nvPicPr>
        <p:blipFill>
          <a:blip r:embed="rId2" cstate="print"/>
          <a:stretch>
            <a:fillRect/>
          </a:stretch>
        </p:blipFill>
        <p:spPr>
          <a:xfrm>
            <a:off x="1144709" y="1224701"/>
            <a:ext cx="6811668" cy="44365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Principles_9</a:t>
            </a:r>
          </a:p>
        </p:txBody>
      </p:sp>
      <p:sp>
        <p:nvSpPr>
          <p:cNvPr id="3" name="Date Placeholder 2"/>
          <p:cNvSpPr>
            <a:spLocks noGrp="1"/>
          </p:cNvSpPr>
          <p:nvPr>
            <p:ph type="dt" sz="half" idx="10"/>
          </p:nvPr>
        </p:nvSpPr>
        <p:spPr/>
        <p:txBody>
          <a:bodyPr/>
          <a:lstStyle/>
          <a:p>
            <a:fld id="{B193EE1C-7DE6-47CC-9AD5-907590A77794}"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5731D05-1816-42E3-8F56-69F2216C976C}" type="slidenum">
              <a:rPr lang="en-US" smtClean="0"/>
              <a:pPr/>
              <a:t>21</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Abstraction.png"/>
          <p:cNvPicPr>
            <a:picLocks noChangeAspect="1"/>
          </p:cNvPicPr>
          <p:nvPr/>
        </p:nvPicPr>
        <p:blipFill>
          <a:blip r:embed="rId2" cstate="print"/>
          <a:stretch>
            <a:fillRect/>
          </a:stretch>
        </p:blipFill>
        <p:spPr>
          <a:xfrm>
            <a:off x="946134" y="1232449"/>
            <a:ext cx="7082250" cy="450080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Principles_10</a:t>
            </a:r>
          </a:p>
        </p:txBody>
      </p:sp>
      <p:sp>
        <p:nvSpPr>
          <p:cNvPr id="3" name="Date Placeholder 2"/>
          <p:cNvSpPr>
            <a:spLocks noGrp="1"/>
          </p:cNvSpPr>
          <p:nvPr>
            <p:ph type="dt" sz="half" idx="10"/>
          </p:nvPr>
        </p:nvSpPr>
        <p:spPr/>
        <p:txBody>
          <a:bodyPr/>
          <a:lstStyle/>
          <a:p>
            <a:fld id="{C0814825-FE37-48CE-9F92-B47EE1AF434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266CDEC-FFD6-4137-BE63-E2AC41497095}" type="slidenum">
              <a:rPr lang="en-US" smtClean="0"/>
              <a:pPr/>
              <a:t>22</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AOC.png"/>
          <p:cNvPicPr>
            <a:picLocks noChangeAspect="1"/>
          </p:cNvPicPr>
          <p:nvPr/>
        </p:nvPicPr>
        <p:blipFill>
          <a:blip r:embed="rId2" cstate="print"/>
          <a:stretch>
            <a:fillRect/>
          </a:stretch>
        </p:blipFill>
        <p:spPr>
          <a:xfrm>
            <a:off x="1261525" y="1194593"/>
            <a:ext cx="6766859" cy="45386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Principles_11</a:t>
            </a:r>
          </a:p>
        </p:txBody>
      </p:sp>
      <p:sp>
        <p:nvSpPr>
          <p:cNvPr id="3" name="Date Placeholder 2"/>
          <p:cNvSpPr>
            <a:spLocks noGrp="1"/>
          </p:cNvSpPr>
          <p:nvPr>
            <p:ph type="dt" sz="half" idx="10"/>
          </p:nvPr>
        </p:nvSpPr>
        <p:spPr/>
        <p:txBody>
          <a:bodyPr/>
          <a:lstStyle/>
          <a:p>
            <a:fld id="{DA7A62C8-4D6C-4735-8FF0-92DF682F52BE}"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4FE2DC5-960D-4A63-B264-B92A0F69BF75}" type="slidenum">
              <a:rPr lang="en-US" smtClean="0"/>
              <a:pPr/>
              <a:t>23</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Generality.png"/>
          <p:cNvPicPr>
            <a:picLocks noChangeAspect="1"/>
          </p:cNvPicPr>
          <p:nvPr/>
        </p:nvPicPr>
        <p:blipFill>
          <a:blip r:embed="rId2" cstate="print"/>
          <a:stretch>
            <a:fillRect/>
          </a:stretch>
        </p:blipFill>
        <p:spPr>
          <a:xfrm>
            <a:off x="992935" y="1196752"/>
            <a:ext cx="6963441" cy="455140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Principles_12</a:t>
            </a:r>
          </a:p>
        </p:txBody>
      </p:sp>
      <p:sp>
        <p:nvSpPr>
          <p:cNvPr id="3" name="Date Placeholder 2"/>
          <p:cNvSpPr>
            <a:spLocks noGrp="1"/>
          </p:cNvSpPr>
          <p:nvPr>
            <p:ph type="dt" sz="half" idx="10"/>
          </p:nvPr>
        </p:nvSpPr>
        <p:spPr/>
        <p:txBody>
          <a:bodyPr/>
          <a:lstStyle/>
          <a:p>
            <a:fld id="{8990AF0F-93E1-44F3-A7E8-FE5007383AD8}"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C5A9ECD-40BD-4B17-9C90-17095701E04B}" type="slidenum">
              <a:rPr lang="en-US" smtClean="0"/>
              <a:pPr/>
              <a:t>24</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Incrementality.png"/>
          <p:cNvPicPr>
            <a:picLocks noChangeAspect="1"/>
          </p:cNvPicPr>
          <p:nvPr/>
        </p:nvPicPr>
        <p:blipFill>
          <a:blip r:embed="rId2" cstate="print"/>
          <a:stretch>
            <a:fillRect/>
          </a:stretch>
        </p:blipFill>
        <p:spPr>
          <a:xfrm>
            <a:off x="962841" y="1258232"/>
            <a:ext cx="7281567" cy="447982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a:t>
            </a:r>
          </a:p>
        </p:txBody>
      </p:sp>
      <p:sp>
        <p:nvSpPr>
          <p:cNvPr id="3" name="Date Placeholder 2"/>
          <p:cNvSpPr>
            <a:spLocks noGrp="1"/>
          </p:cNvSpPr>
          <p:nvPr>
            <p:ph type="dt" sz="half" idx="10"/>
          </p:nvPr>
        </p:nvSpPr>
        <p:spPr/>
        <p:txBody>
          <a:bodyPr/>
          <a:lstStyle/>
          <a:p>
            <a:fld id="{37DE81FD-F1D3-4FFA-83A8-020EA4A1DB9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2D0278C-E247-4184-BB55-66B5FCB19779}" type="slidenum">
              <a:rPr lang="en-US" smtClean="0"/>
              <a:pPr/>
              <a:t>25</a:t>
            </a:fld>
            <a:endParaRPr lang="en-US" dirty="0"/>
          </a:p>
        </p:txBody>
      </p:sp>
      <p:sp>
        <p:nvSpPr>
          <p:cNvPr id="6" name="TextBox 5"/>
          <p:cNvSpPr txBox="1"/>
          <p:nvPr/>
        </p:nvSpPr>
        <p:spPr>
          <a:xfrm>
            <a:off x="755576" y="1474906"/>
            <a:ext cx="7560840" cy="3970318"/>
          </a:xfrm>
          <a:prstGeom prst="rect">
            <a:avLst/>
          </a:prstGeom>
          <a:noFill/>
        </p:spPr>
        <p:txBody>
          <a:bodyPr wrap="square" rtlCol="0">
            <a:spAutoFit/>
          </a:bodyPr>
          <a:lstStyle/>
          <a:p>
            <a:pPr>
              <a:lnSpc>
                <a:spcPct val="150000"/>
              </a:lnSpc>
            </a:pPr>
            <a:r>
              <a:rPr lang="en-US" dirty="0">
                <a:solidFill>
                  <a:schemeClr val="accent2">
                    <a:lumMod val="50000"/>
                  </a:schemeClr>
                </a:solidFill>
                <a:latin typeface="Arial Rounded MT Bold" pitchFamily="34" charset="0"/>
              </a:rPr>
              <a:t>Software engineering </a:t>
            </a:r>
            <a:r>
              <a:rPr lang="en-US" dirty="0">
                <a:latin typeface="Arial Rounded MT Bold" pitchFamily="34" charset="0"/>
              </a:rPr>
              <a:t>is </a:t>
            </a:r>
            <a:r>
              <a:rPr lang="en-US" dirty="0">
                <a:solidFill>
                  <a:srgbClr val="C00000"/>
                </a:solidFill>
                <a:latin typeface="Arial Rounded MT Bold" pitchFamily="34" charset="0"/>
              </a:rPr>
              <a:t>a modeling activity</a:t>
            </a:r>
            <a:r>
              <a:rPr lang="en-US" dirty="0">
                <a:latin typeface="Arial Rounded MT Bold" pitchFamily="34" charset="0"/>
              </a:rPr>
              <a:t>.</a:t>
            </a:r>
          </a:p>
          <a:p>
            <a:pPr>
              <a:lnSpc>
                <a:spcPct val="150000"/>
              </a:lnSpc>
            </a:pPr>
            <a:endParaRPr lang="en-US" dirty="0">
              <a:latin typeface="Arial Rounded MT Bold" pitchFamily="34" charset="0"/>
            </a:endParaRPr>
          </a:p>
          <a:p>
            <a:r>
              <a:rPr lang="en-US" dirty="0">
                <a:solidFill>
                  <a:schemeClr val="accent2">
                    <a:lumMod val="50000"/>
                  </a:schemeClr>
                </a:solidFill>
                <a:latin typeface="Arial Rounded MT Bold" pitchFamily="34" charset="0"/>
              </a:rPr>
              <a:t>Software engineers </a:t>
            </a:r>
            <a:r>
              <a:rPr lang="en-US" dirty="0">
                <a:solidFill>
                  <a:schemeClr val="accent3">
                    <a:lumMod val="50000"/>
                  </a:schemeClr>
                </a:solidFill>
                <a:latin typeface="Arial Rounded MT Bold" pitchFamily="34" charset="0"/>
              </a:rPr>
              <a:t>deal with </a:t>
            </a:r>
            <a:r>
              <a:rPr lang="en-US" dirty="0">
                <a:solidFill>
                  <a:schemeClr val="accent2">
                    <a:lumMod val="50000"/>
                  </a:schemeClr>
                </a:solidFill>
                <a:latin typeface="Arial Rounded MT Bold" pitchFamily="34" charset="0"/>
              </a:rPr>
              <a:t>complexity</a:t>
            </a:r>
            <a:r>
              <a:rPr lang="en-US" dirty="0">
                <a:latin typeface="Arial Rounded MT Bold" pitchFamily="34" charset="0"/>
              </a:rPr>
              <a:t> </a:t>
            </a:r>
            <a:r>
              <a:rPr lang="en-US" dirty="0">
                <a:solidFill>
                  <a:srgbClr val="C00000"/>
                </a:solidFill>
                <a:latin typeface="Arial Rounded MT Bold" pitchFamily="34" charset="0"/>
              </a:rPr>
              <a:t>through modeling, </a:t>
            </a:r>
            <a:r>
              <a:rPr lang="en-US" dirty="0">
                <a:solidFill>
                  <a:schemeClr val="accent3">
                    <a:lumMod val="50000"/>
                  </a:schemeClr>
                </a:solidFill>
                <a:latin typeface="Arial Rounded MT Bold" pitchFamily="34" charset="0"/>
              </a:rPr>
              <a:t>by</a:t>
            </a:r>
            <a:r>
              <a:rPr lang="en-US" dirty="0">
                <a:solidFill>
                  <a:srgbClr val="C00000"/>
                </a:solidFill>
                <a:latin typeface="Arial Rounded MT Bold" pitchFamily="34" charset="0"/>
              </a:rPr>
              <a:t> </a:t>
            </a:r>
            <a:r>
              <a:rPr lang="en-US" dirty="0">
                <a:solidFill>
                  <a:schemeClr val="accent3">
                    <a:lumMod val="50000"/>
                  </a:schemeClr>
                </a:solidFill>
                <a:latin typeface="Arial Rounded MT Bold" pitchFamily="34" charset="0"/>
              </a:rPr>
              <a:t>focusing at any one time on</a:t>
            </a:r>
            <a:r>
              <a:rPr lang="en-US" dirty="0">
                <a:solidFill>
                  <a:srgbClr val="C00000"/>
                </a:solidFill>
                <a:latin typeface="Arial Rounded MT Bold" pitchFamily="34" charset="0"/>
              </a:rPr>
              <a:t> only the relevant details </a:t>
            </a:r>
            <a:r>
              <a:rPr lang="en-US" dirty="0">
                <a:latin typeface="Arial Rounded MT Bold" pitchFamily="34" charset="0"/>
              </a:rPr>
              <a:t>and</a:t>
            </a:r>
            <a:r>
              <a:rPr lang="en-US" dirty="0">
                <a:solidFill>
                  <a:srgbClr val="C00000"/>
                </a:solidFill>
                <a:latin typeface="Arial Rounded MT Bold" pitchFamily="34" charset="0"/>
              </a:rPr>
              <a:t> ignoring everything else</a:t>
            </a:r>
            <a:r>
              <a:rPr lang="en-US" dirty="0">
                <a:latin typeface="Arial Rounded MT Bold" pitchFamily="34" charset="0"/>
              </a:rPr>
              <a:t>.</a:t>
            </a:r>
          </a:p>
          <a:p>
            <a:pPr>
              <a:lnSpc>
                <a:spcPct val="150000"/>
              </a:lnSpc>
            </a:pPr>
            <a:endParaRPr lang="en-US" dirty="0">
              <a:latin typeface="Arial Rounded MT Bold" pitchFamily="34" charset="0"/>
            </a:endParaRPr>
          </a:p>
          <a:p>
            <a:r>
              <a:rPr lang="en-US" dirty="0">
                <a:latin typeface="Arial Rounded MT Bold" pitchFamily="34" charset="0"/>
              </a:rPr>
              <a:t>In the course of </a:t>
            </a:r>
            <a:r>
              <a:rPr lang="en-US" dirty="0">
                <a:solidFill>
                  <a:schemeClr val="accent2">
                    <a:lumMod val="50000"/>
                  </a:schemeClr>
                </a:solidFill>
                <a:latin typeface="Arial Rounded MT Bold" pitchFamily="34" charset="0"/>
              </a:rPr>
              <a:t>development, software engineers </a:t>
            </a:r>
            <a:r>
              <a:rPr lang="en-US" dirty="0">
                <a:solidFill>
                  <a:schemeClr val="accent3">
                    <a:lumMod val="50000"/>
                  </a:schemeClr>
                </a:solidFill>
                <a:latin typeface="Arial Rounded MT Bold" pitchFamily="34" charset="0"/>
              </a:rPr>
              <a:t>build</a:t>
            </a:r>
            <a:r>
              <a:rPr lang="en-US" dirty="0">
                <a:latin typeface="Arial Rounded MT Bold" pitchFamily="34" charset="0"/>
              </a:rPr>
              <a:t> </a:t>
            </a:r>
            <a:r>
              <a:rPr lang="en-US" dirty="0">
                <a:solidFill>
                  <a:srgbClr val="C00000"/>
                </a:solidFill>
                <a:latin typeface="Arial Rounded MT Bold" pitchFamily="34" charset="0"/>
              </a:rPr>
              <a:t>many different models of the system </a:t>
            </a:r>
            <a:r>
              <a:rPr lang="en-US" dirty="0">
                <a:latin typeface="Arial Rounded MT Bold" pitchFamily="34" charset="0"/>
              </a:rPr>
              <a:t>and </a:t>
            </a:r>
            <a:r>
              <a:rPr lang="en-US" dirty="0">
                <a:solidFill>
                  <a:srgbClr val="C00000"/>
                </a:solidFill>
                <a:latin typeface="Arial Rounded MT Bold" pitchFamily="34" charset="0"/>
              </a:rPr>
              <a:t>of the application domain</a:t>
            </a:r>
            <a:r>
              <a:rPr lang="en-US" dirty="0">
                <a:latin typeface="Arial Rounded MT Bold" pitchFamily="34"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Engineering?_2</a:t>
            </a:r>
          </a:p>
        </p:txBody>
      </p:sp>
      <p:sp>
        <p:nvSpPr>
          <p:cNvPr id="3" name="Date Placeholder 2"/>
          <p:cNvSpPr>
            <a:spLocks noGrp="1"/>
          </p:cNvSpPr>
          <p:nvPr>
            <p:ph type="dt" sz="half" idx="10"/>
          </p:nvPr>
        </p:nvSpPr>
        <p:spPr/>
        <p:txBody>
          <a:bodyPr/>
          <a:lstStyle/>
          <a:p>
            <a:fld id="{37DE81FD-F1D3-4FFA-83A8-020EA4A1DB9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2D0278C-E247-4184-BB55-66B5FCB19779}" type="slidenum">
              <a:rPr lang="en-US" smtClean="0"/>
              <a:pPr/>
              <a:t>26</a:t>
            </a:fld>
            <a:endParaRPr lang="en-US" dirty="0"/>
          </a:p>
        </p:txBody>
      </p:sp>
      <p:sp>
        <p:nvSpPr>
          <p:cNvPr id="6" name="TextBox 5"/>
          <p:cNvSpPr txBox="1"/>
          <p:nvPr/>
        </p:nvSpPr>
        <p:spPr>
          <a:xfrm>
            <a:off x="755576" y="1412776"/>
            <a:ext cx="7416824" cy="3416320"/>
          </a:xfrm>
          <a:prstGeom prst="rect">
            <a:avLst/>
          </a:prstGeom>
          <a:noFill/>
        </p:spPr>
        <p:txBody>
          <a:bodyPr wrap="square" rtlCol="0">
            <a:spAutoFit/>
          </a:bodyPr>
          <a:lstStyle/>
          <a:p>
            <a:pPr marL="0" lvl="1" algn="just"/>
            <a:r>
              <a:rPr lang="en-US" dirty="0">
                <a:solidFill>
                  <a:schemeClr val="accent2">
                    <a:lumMod val="50000"/>
                  </a:schemeClr>
                </a:solidFill>
                <a:latin typeface="Arial Rounded MT Bold" pitchFamily="34" charset="0"/>
              </a:rPr>
              <a:t>SE</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 problem-solving activity</a:t>
            </a:r>
            <a:r>
              <a:rPr lang="en-US" dirty="0">
                <a:latin typeface="Arial Rounded MT Bold" pitchFamily="34" charset="0"/>
              </a:rPr>
              <a:t>.  </a:t>
            </a:r>
            <a:r>
              <a:rPr lang="en-US" dirty="0">
                <a:solidFill>
                  <a:schemeClr val="accent2">
                    <a:lumMod val="50000"/>
                  </a:schemeClr>
                </a:solidFill>
                <a:latin typeface="Arial Rounded MT Bold" pitchFamily="34" charset="0"/>
              </a:rPr>
              <a:t>Models</a:t>
            </a:r>
            <a:r>
              <a:rPr lang="en-US" dirty="0">
                <a:latin typeface="Arial Rounded MT Bold" pitchFamily="34" charset="0"/>
              </a:rPr>
              <a:t> are </a:t>
            </a:r>
            <a:r>
              <a:rPr lang="en-US" dirty="0">
                <a:solidFill>
                  <a:srgbClr val="C00000"/>
                </a:solidFill>
                <a:latin typeface="Arial Rounded MT Bold" pitchFamily="34" charset="0"/>
              </a:rPr>
              <a:t>used</a:t>
            </a:r>
            <a:r>
              <a:rPr lang="en-US" dirty="0">
                <a:latin typeface="Arial Rounded MT Bold" pitchFamily="34" charset="0"/>
              </a:rPr>
              <a:t> to</a:t>
            </a:r>
            <a:r>
              <a:rPr lang="en-US" dirty="0">
                <a:solidFill>
                  <a:srgbClr val="C00000"/>
                </a:solidFill>
                <a:latin typeface="Arial Rounded MT Bold" pitchFamily="34" charset="0"/>
              </a:rPr>
              <a:t> search</a:t>
            </a:r>
            <a:r>
              <a:rPr lang="en-US" dirty="0">
                <a:latin typeface="Arial Rounded MT Bold" pitchFamily="34" charset="0"/>
              </a:rPr>
              <a:t> for an </a:t>
            </a:r>
            <a:r>
              <a:rPr lang="en-US" dirty="0">
                <a:solidFill>
                  <a:srgbClr val="C00000"/>
                </a:solidFill>
                <a:latin typeface="Arial Rounded MT Bold" pitchFamily="34" charset="0"/>
              </a:rPr>
              <a:t>acceptable solution</a:t>
            </a:r>
            <a:r>
              <a:rPr lang="en-US" dirty="0">
                <a:latin typeface="Arial Rounded MT Bold" pitchFamily="34" charset="0"/>
              </a:rPr>
              <a:t>.  This </a:t>
            </a:r>
            <a:r>
              <a:rPr lang="en-US" dirty="0">
                <a:solidFill>
                  <a:srgbClr val="C00000"/>
                </a:solidFill>
                <a:latin typeface="Arial Rounded MT Bold" pitchFamily="34" charset="0"/>
              </a:rPr>
              <a:t>search</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driven by experimentation</a:t>
            </a:r>
            <a:r>
              <a:rPr lang="en-US" dirty="0">
                <a:latin typeface="Arial Rounded MT Bold" pitchFamily="34" charset="0"/>
              </a:rPr>
              <a:t>.</a:t>
            </a:r>
          </a:p>
          <a:p>
            <a:pPr marL="0" lvl="1" algn="just"/>
            <a:endParaRPr lang="en-US" dirty="0">
              <a:latin typeface="Arial Rounded MT Bold" pitchFamily="34" charset="0"/>
            </a:endParaRPr>
          </a:p>
          <a:p>
            <a:pPr marL="0" lvl="1" algn="just"/>
            <a:r>
              <a:rPr lang="en-US" dirty="0">
                <a:solidFill>
                  <a:schemeClr val="accent2">
                    <a:lumMod val="50000"/>
                  </a:schemeClr>
                </a:solidFill>
                <a:latin typeface="Arial Rounded MT Bold" pitchFamily="34" charset="0"/>
              </a:rPr>
              <a:t>Software engineers </a:t>
            </a:r>
            <a:r>
              <a:rPr lang="en-US" dirty="0">
                <a:solidFill>
                  <a:srgbClr val="C00000"/>
                </a:solidFill>
                <a:latin typeface="Arial Rounded MT Bold" pitchFamily="34" charset="0"/>
              </a:rPr>
              <a:t>do not have infinite resources </a:t>
            </a:r>
            <a:r>
              <a:rPr lang="en-US" dirty="0">
                <a:latin typeface="Arial Rounded MT Bold" pitchFamily="34" charset="0"/>
              </a:rPr>
              <a:t>and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constrained by budget and deadlines</a:t>
            </a:r>
            <a:r>
              <a:rPr lang="en-US" dirty="0">
                <a:latin typeface="Arial Rounded MT Bold" pitchFamily="34" charset="0"/>
              </a:rPr>
              <a:t>. Given the </a:t>
            </a:r>
            <a:r>
              <a:rPr lang="en-US" dirty="0">
                <a:solidFill>
                  <a:srgbClr val="C00000"/>
                </a:solidFill>
                <a:latin typeface="Arial Rounded MT Bold" pitchFamily="34" charset="0"/>
              </a:rPr>
              <a:t>lack of a fundamental theory</a:t>
            </a:r>
            <a:r>
              <a:rPr lang="en-US" dirty="0">
                <a:latin typeface="Arial Rounded MT Bold" pitchFamily="34" charset="0"/>
              </a:rPr>
              <a:t>, they </a:t>
            </a:r>
            <a:r>
              <a:rPr lang="en-US" dirty="0">
                <a:solidFill>
                  <a:schemeClr val="accent3">
                    <a:lumMod val="50000"/>
                  </a:schemeClr>
                </a:solidFill>
                <a:latin typeface="Arial Rounded MT Bold" pitchFamily="34" charset="0"/>
              </a:rPr>
              <a:t>often rely on </a:t>
            </a:r>
            <a:r>
              <a:rPr lang="en-US" dirty="0">
                <a:solidFill>
                  <a:srgbClr val="C00000"/>
                </a:solidFill>
                <a:latin typeface="Arial Rounded MT Bold" pitchFamily="34" charset="0"/>
              </a:rPr>
              <a:t>empirical methods</a:t>
            </a:r>
            <a:r>
              <a:rPr lang="en-US" dirty="0">
                <a:latin typeface="Arial Rounded MT Bold" pitchFamily="34" charset="0"/>
              </a:rPr>
              <a:t> to </a:t>
            </a:r>
            <a:r>
              <a:rPr lang="en-US" dirty="0">
                <a:solidFill>
                  <a:schemeClr val="accent3">
                    <a:lumMod val="50000"/>
                  </a:schemeClr>
                </a:solidFill>
                <a:latin typeface="Arial Rounded MT Bold" pitchFamily="34" charset="0"/>
              </a:rPr>
              <a:t>evaluate</a:t>
            </a:r>
            <a:r>
              <a:rPr lang="en-US" dirty="0">
                <a:latin typeface="Arial Rounded MT Bold" pitchFamily="34" charset="0"/>
              </a:rPr>
              <a:t> the </a:t>
            </a:r>
            <a:r>
              <a:rPr lang="en-US" dirty="0">
                <a:solidFill>
                  <a:srgbClr val="C00000"/>
                </a:solidFill>
                <a:latin typeface="Arial Rounded MT Bold" pitchFamily="34" charset="0"/>
              </a:rPr>
              <a:t>benefits of different alternatives</a:t>
            </a:r>
            <a:r>
              <a:rPr lang="en-US" dirty="0">
                <a:latin typeface="Arial Rounded MT Bold"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Engineering?_3</a:t>
            </a:r>
          </a:p>
        </p:txBody>
      </p:sp>
      <p:sp>
        <p:nvSpPr>
          <p:cNvPr id="3" name="Date Placeholder 2"/>
          <p:cNvSpPr>
            <a:spLocks noGrp="1"/>
          </p:cNvSpPr>
          <p:nvPr>
            <p:ph type="dt" sz="half" idx="10"/>
          </p:nvPr>
        </p:nvSpPr>
        <p:spPr/>
        <p:txBody>
          <a:bodyPr/>
          <a:lstStyle/>
          <a:p>
            <a:fld id="{96D2C475-8AE5-44D4-AE26-3E9430AF216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B4B4E6B-4A7F-4CBE-9DE7-5B42EA90C087}" type="slidenum">
              <a:rPr lang="en-US" smtClean="0"/>
              <a:pPr/>
              <a:t>27</a:t>
            </a:fld>
            <a:endParaRPr lang="en-US" dirty="0"/>
          </a:p>
        </p:txBody>
      </p:sp>
      <p:sp>
        <p:nvSpPr>
          <p:cNvPr id="6" name="TextBox 5"/>
          <p:cNvSpPr txBox="1"/>
          <p:nvPr/>
        </p:nvSpPr>
        <p:spPr>
          <a:xfrm>
            <a:off x="827584" y="1351797"/>
            <a:ext cx="7416824" cy="4955203"/>
          </a:xfrm>
          <a:prstGeom prst="rect">
            <a:avLst/>
          </a:prstGeom>
          <a:noFill/>
        </p:spPr>
        <p:txBody>
          <a:bodyPr wrap="square" rtlCol="0">
            <a:spAutoFit/>
          </a:bodyPr>
          <a:lstStyle/>
          <a:p>
            <a:pPr marL="0" lvl="1" indent="9525" algn="just"/>
            <a:r>
              <a:rPr lang="en-US" sz="2800" dirty="0">
                <a:solidFill>
                  <a:schemeClr val="accent2">
                    <a:lumMod val="50000"/>
                  </a:schemeClr>
                </a:solidFill>
                <a:latin typeface="Arial Rounded MT Bold" pitchFamily="34" charset="0"/>
              </a:rPr>
              <a:t>SE</a:t>
            </a:r>
            <a:r>
              <a:rPr lang="en-US" sz="2800" dirty="0">
                <a:latin typeface="Arial Rounded MT Bold" pitchFamily="34" charset="0"/>
              </a:rPr>
              <a:t> is a </a:t>
            </a:r>
            <a:r>
              <a:rPr lang="en-US" sz="2800" dirty="0">
                <a:solidFill>
                  <a:srgbClr val="C00000"/>
                </a:solidFill>
                <a:latin typeface="Arial Rounded MT Bold" pitchFamily="34" charset="0"/>
              </a:rPr>
              <a:t>knowledge acquisition activity</a:t>
            </a:r>
            <a:r>
              <a:rPr lang="en-US" sz="2800" dirty="0">
                <a:latin typeface="Arial Rounded MT Bold" pitchFamily="34" charset="0"/>
              </a:rPr>
              <a:t>.</a:t>
            </a:r>
          </a:p>
          <a:p>
            <a:pPr marL="0" lvl="1" indent="9525" algn="just"/>
            <a:endParaRPr lang="en-US" sz="2800" dirty="0">
              <a:latin typeface="Arial Rounded MT Bold" pitchFamily="34" charset="0"/>
            </a:endParaRPr>
          </a:p>
          <a:p>
            <a:pPr marL="0" lvl="1" indent="9525" algn="just"/>
            <a:r>
              <a:rPr lang="en-US" sz="2800" dirty="0">
                <a:latin typeface="Arial Rounded MT Bold" pitchFamily="34" charset="0"/>
              </a:rPr>
              <a:t>In </a:t>
            </a:r>
            <a:r>
              <a:rPr lang="en-US" sz="2800" dirty="0">
                <a:solidFill>
                  <a:schemeClr val="accent2">
                    <a:lumMod val="50000"/>
                  </a:schemeClr>
                </a:solidFill>
                <a:latin typeface="Arial Rounded MT Bold" pitchFamily="34" charset="0"/>
              </a:rPr>
              <a:t>modeling</a:t>
            </a:r>
            <a:r>
              <a:rPr lang="en-US" sz="2800" dirty="0">
                <a:latin typeface="Arial Rounded MT Bold" pitchFamily="34" charset="0"/>
              </a:rPr>
              <a:t> the </a:t>
            </a:r>
            <a:r>
              <a:rPr lang="en-US" sz="2800" dirty="0">
                <a:solidFill>
                  <a:schemeClr val="accent2">
                    <a:lumMod val="50000"/>
                  </a:schemeClr>
                </a:solidFill>
                <a:latin typeface="Arial Rounded MT Bold" pitchFamily="34" charset="0"/>
              </a:rPr>
              <a:t>application and solution domain</a:t>
            </a:r>
            <a:r>
              <a:rPr lang="en-US" sz="2800" dirty="0">
                <a:latin typeface="Arial Rounded MT Bold" pitchFamily="34" charset="0"/>
              </a:rPr>
              <a:t>, </a:t>
            </a:r>
            <a:r>
              <a:rPr lang="en-US" sz="2800" dirty="0">
                <a:solidFill>
                  <a:srgbClr val="C00000"/>
                </a:solidFill>
                <a:latin typeface="Arial Rounded MT Bold" pitchFamily="34" charset="0"/>
              </a:rPr>
              <a:t>software engineers collect data, organize it into information, and formalize it into knowledge</a:t>
            </a:r>
            <a:r>
              <a:rPr lang="en-US" sz="2800" dirty="0">
                <a:latin typeface="Arial Rounded MT Bold" pitchFamily="34" charset="0"/>
              </a:rPr>
              <a:t>.</a:t>
            </a:r>
          </a:p>
          <a:p>
            <a:pPr marL="0" lvl="1" indent="9525" algn="just"/>
            <a:endParaRPr lang="en-US" sz="2800" dirty="0">
              <a:latin typeface="Arial Rounded MT Bold" pitchFamily="34" charset="0"/>
            </a:endParaRPr>
          </a:p>
          <a:p>
            <a:pPr marL="0" lvl="1" indent="9525" algn="just"/>
            <a:r>
              <a:rPr lang="en-US" sz="2800" dirty="0">
                <a:solidFill>
                  <a:srgbClr val="C00000"/>
                </a:solidFill>
                <a:latin typeface="Arial Rounded MT Bold" pitchFamily="34" charset="0"/>
              </a:rPr>
              <a:t>Knowledge acquisition is not sequential</a:t>
            </a:r>
            <a:r>
              <a:rPr lang="en-US" sz="2800" dirty="0">
                <a:latin typeface="Arial Rounded MT Bold" pitchFamily="34" charset="0"/>
              </a:rPr>
              <a:t>, as </a:t>
            </a:r>
            <a:r>
              <a:rPr lang="en-US" sz="2800" dirty="0">
                <a:solidFill>
                  <a:srgbClr val="C00000"/>
                </a:solidFill>
                <a:latin typeface="Arial Rounded MT Bold" pitchFamily="34" charset="0"/>
              </a:rPr>
              <a:t>a single piece of additional data can invalidate complete models</a:t>
            </a:r>
            <a:r>
              <a:rPr lang="en-US" sz="2800" dirty="0">
                <a:latin typeface="Arial Rounded MT Bold" pitchFamily="34" charset="0"/>
              </a:rPr>
              <a:t>.</a:t>
            </a:r>
          </a:p>
          <a:p>
            <a:pPr marL="800100" lvl="1" indent="-342900" algn="just">
              <a:buFont typeface="Arial" pitchFamily="34" charset="0"/>
              <a:buChar char="•"/>
            </a:pPr>
            <a:endParaRPr lang="en-US" sz="1800" dirty="0">
              <a:latin typeface="+mj-lt"/>
            </a:endParaRPr>
          </a:p>
          <a:p>
            <a:pPr marL="800100" lvl="1" indent="-342900" algn="just">
              <a:buFont typeface="Arial" pitchFamily="34" charset="0"/>
              <a:buChar char="•"/>
            </a:pPr>
            <a:endParaRPr lang="en-US" sz="1800" b="1"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Engineering?_4</a:t>
            </a:r>
          </a:p>
        </p:txBody>
      </p:sp>
      <p:sp>
        <p:nvSpPr>
          <p:cNvPr id="3" name="Date Placeholder 2"/>
          <p:cNvSpPr>
            <a:spLocks noGrp="1"/>
          </p:cNvSpPr>
          <p:nvPr>
            <p:ph type="dt" sz="half" idx="10"/>
          </p:nvPr>
        </p:nvSpPr>
        <p:spPr/>
        <p:txBody>
          <a:bodyPr/>
          <a:lstStyle/>
          <a:p>
            <a:fld id="{96D2C475-8AE5-44D4-AE26-3E9430AF216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B4B4E6B-4A7F-4CBE-9DE7-5B42EA90C087}" type="slidenum">
              <a:rPr lang="en-US" smtClean="0"/>
              <a:pPr/>
              <a:t>28</a:t>
            </a:fld>
            <a:endParaRPr lang="en-US" dirty="0"/>
          </a:p>
        </p:txBody>
      </p:sp>
      <p:sp>
        <p:nvSpPr>
          <p:cNvPr id="6" name="TextBox 5"/>
          <p:cNvSpPr txBox="1"/>
          <p:nvPr/>
        </p:nvSpPr>
        <p:spPr>
          <a:xfrm>
            <a:off x="827584" y="1196752"/>
            <a:ext cx="7416824" cy="4801314"/>
          </a:xfrm>
          <a:prstGeom prst="rect">
            <a:avLst/>
          </a:prstGeom>
          <a:noFill/>
        </p:spPr>
        <p:txBody>
          <a:bodyPr wrap="square" rtlCol="0">
            <a:spAutoFit/>
          </a:bodyPr>
          <a:lstStyle/>
          <a:p>
            <a:pPr marL="9525" lvl="1" indent="-9525" algn="just"/>
            <a:r>
              <a:rPr lang="en-US" dirty="0">
                <a:solidFill>
                  <a:schemeClr val="accent2">
                    <a:lumMod val="50000"/>
                  </a:schemeClr>
                </a:solidFill>
                <a:latin typeface="Arial Rounded MT Bold" pitchFamily="34" charset="0"/>
              </a:rPr>
              <a:t>SE</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 rationale-driven activity</a:t>
            </a:r>
            <a:r>
              <a:rPr lang="en-US" i="1" dirty="0">
                <a:latin typeface="Arial Rounded MT Bold" pitchFamily="34" charset="0"/>
              </a:rPr>
              <a:t>. </a:t>
            </a:r>
          </a:p>
          <a:p>
            <a:pPr marL="9525" lvl="1" indent="-9525" algn="just"/>
            <a:endParaRPr lang="en-US" i="1" dirty="0">
              <a:latin typeface="Arial Rounded MT Bold" pitchFamily="34" charset="0"/>
            </a:endParaRPr>
          </a:p>
          <a:p>
            <a:pPr marL="9525" lvl="1" indent="-9525" algn="just"/>
            <a:r>
              <a:rPr lang="en-US" dirty="0">
                <a:latin typeface="Arial Rounded MT Bold" pitchFamily="34" charset="0"/>
              </a:rPr>
              <a:t>When </a:t>
            </a:r>
            <a:r>
              <a:rPr lang="en-US" dirty="0">
                <a:solidFill>
                  <a:schemeClr val="accent3">
                    <a:lumMod val="50000"/>
                  </a:schemeClr>
                </a:solidFill>
                <a:latin typeface="Arial Rounded MT Bold" pitchFamily="34" charset="0"/>
              </a:rPr>
              <a:t>acquiring knowledge and making decisions about </a:t>
            </a:r>
            <a:r>
              <a:rPr lang="en-US" dirty="0">
                <a:latin typeface="Arial Rounded MT Bold" pitchFamily="34" charset="0"/>
              </a:rPr>
              <a:t>the </a:t>
            </a:r>
            <a:r>
              <a:rPr lang="en-US" dirty="0">
                <a:solidFill>
                  <a:schemeClr val="accent2">
                    <a:lumMod val="50000"/>
                  </a:schemeClr>
                </a:solidFill>
                <a:latin typeface="Arial Rounded MT Bold" pitchFamily="34" charset="0"/>
              </a:rPr>
              <a:t>system</a:t>
            </a:r>
            <a:r>
              <a:rPr lang="en-US" dirty="0">
                <a:latin typeface="Arial Rounded MT Bold" pitchFamily="34" charset="0"/>
              </a:rPr>
              <a:t> or its </a:t>
            </a:r>
            <a:r>
              <a:rPr lang="en-US" dirty="0">
                <a:solidFill>
                  <a:schemeClr val="accent2">
                    <a:lumMod val="50000"/>
                  </a:schemeClr>
                </a:solidFill>
                <a:latin typeface="Arial Rounded MT Bold" pitchFamily="34" charset="0"/>
              </a:rPr>
              <a:t>application domain</a:t>
            </a:r>
            <a:r>
              <a:rPr lang="en-US" dirty="0">
                <a:latin typeface="Arial Rounded MT Bold" pitchFamily="34" charset="0"/>
              </a:rPr>
              <a:t>, </a:t>
            </a:r>
            <a:r>
              <a:rPr lang="en-US" dirty="0">
                <a:solidFill>
                  <a:schemeClr val="accent2">
                    <a:lumMod val="50000"/>
                  </a:schemeClr>
                </a:solidFill>
                <a:latin typeface="Arial Rounded MT Bold" pitchFamily="34" charset="0"/>
              </a:rPr>
              <a:t>software engineers </a:t>
            </a:r>
            <a:r>
              <a:rPr lang="en-US" dirty="0">
                <a:latin typeface="Arial Rounded MT Bold" pitchFamily="34" charset="0"/>
              </a:rPr>
              <a:t>also </a:t>
            </a:r>
            <a:r>
              <a:rPr lang="en-US" dirty="0">
                <a:solidFill>
                  <a:schemeClr val="accent3">
                    <a:lumMod val="50000"/>
                  </a:schemeClr>
                </a:solidFill>
                <a:latin typeface="Arial Rounded MT Bold" pitchFamily="34" charset="0"/>
              </a:rPr>
              <a:t>need to capture the context in which decisions were made and the rationale behind these decisions</a:t>
            </a:r>
            <a:r>
              <a:rPr lang="en-US" dirty="0">
                <a:latin typeface="Arial Rounded MT Bold" pitchFamily="34" charset="0"/>
              </a:rPr>
              <a:t>.  </a:t>
            </a:r>
            <a:r>
              <a:rPr lang="en-US" dirty="0">
                <a:solidFill>
                  <a:schemeClr val="accent2">
                    <a:lumMod val="50000"/>
                  </a:schemeClr>
                </a:solidFill>
                <a:latin typeface="Arial Rounded MT Bold" pitchFamily="34" charset="0"/>
              </a:rPr>
              <a:t>Rationale information</a:t>
            </a:r>
            <a:r>
              <a:rPr lang="en-US" dirty="0">
                <a:latin typeface="Arial Rounded MT Bold" pitchFamily="34" charset="0"/>
              </a:rPr>
              <a:t>, represented as </a:t>
            </a:r>
            <a:r>
              <a:rPr lang="en-US" dirty="0">
                <a:solidFill>
                  <a:srgbClr val="C00000"/>
                </a:solidFill>
                <a:latin typeface="Arial Rounded MT Bold" pitchFamily="34" charset="0"/>
              </a:rPr>
              <a:t>a set of issue models</a:t>
            </a:r>
            <a:r>
              <a:rPr lang="en-US" dirty="0">
                <a:latin typeface="Arial Rounded MT Bold" pitchFamily="34" charset="0"/>
              </a:rPr>
              <a:t>, </a:t>
            </a:r>
            <a:r>
              <a:rPr lang="en-US" dirty="0">
                <a:solidFill>
                  <a:schemeClr val="accent3">
                    <a:lumMod val="50000"/>
                  </a:schemeClr>
                </a:solidFill>
                <a:latin typeface="Arial Rounded MT Bold" pitchFamily="34" charset="0"/>
              </a:rPr>
              <a:t>enables software engineers to understand</a:t>
            </a:r>
            <a:r>
              <a:rPr lang="en-US" dirty="0">
                <a:solidFill>
                  <a:srgbClr val="C00000"/>
                </a:solidFill>
                <a:latin typeface="Arial Rounded MT Bold" pitchFamily="34" charset="0"/>
              </a:rPr>
              <a:t> the implication of a proposed change when revisiting a decision</a:t>
            </a:r>
            <a:r>
              <a:rPr lang="en-US" dirty="0">
                <a:latin typeface="Arial Rounded MT Bold" pitchFamily="34" charset="0"/>
              </a:rPr>
              <a:t>.  We assume that </a:t>
            </a:r>
            <a:r>
              <a:rPr lang="en-US" dirty="0">
                <a:solidFill>
                  <a:srgbClr val="C00000"/>
                </a:solidFill>
                <a:latin typeface="Arial Rounded MT Bold" pitchFamily="34" charset="0"/>
              </a:rPr>
              <a:t>change can occur at any time</a:t>
            </a:r>
            <a:r>
              <a:rPr lang="en-US" dirty="0">
                <a:latin typeface="Arial Rounded MT Bold" pitchFamily="34" charset="0"/>
              </a:rPr>
              <a:t>.</a:t>
            </a:r>
          </a:p>
          <a:p>
            <a:pPr marL="800100" lvl="1" indent="-342900" algn="just">
              <a:buFont typeface="Arial" pitchFamily="34" charset="0"/>
              <a:buChar char="•"/>
            </a:pPr>
            <a:endParaRPr lang="en-US" sz="1800" b="1" dirty="0">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a:t>
            </a:r>
          </a:p>
        </p:txBody>
      </p:sp>
      <p:sp>
        <p:nvSpPr>
          <p:cNvPr id="3" name="Date Placeholder 2"/>
          <p:cNvSpPr>
            <a:spLocks noGrp="1"/>
          </p:cNvSpPr>
          <p:nvPr>
            <p:ph type="dt" sz="half" idx="10"/>
          </p:nvPr>
        </p:nvSpPr>
        <p:spPr/>
        <p:txBody>
          <a:bodyPr/>
          <a:lstStyle/>
          <a:p>
            <a:fld id="{DB0BAD9A-E605-4A13-AAAB-65E197F071A1}"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9B075F5-8AEE-4ABA-A059-B362085087A7}" type="slidenum">
              <a:rPr lang="en-US" smtClean="0"/>
              <a:pPr/>
              <a:t>29</a:t>
            </a:fld>
            <a:endParaRPr lang="en-US" dirty="0"/>
          </a:p>
        </p:txBody>
      </p:sp>
      <p:sp>
        <p:nvSpPr>
          <p:cNvPr id="7" name="Rectangle 6"/>
          <p:cNvSpPr/>
          <p:nvPr/>
        </p:nvSpPr>
        <p:spPr>
          <a:xfrm>
            <a:off x="467544" y="1196752"/>
            <a:ext cx="8280920" cy="5539978"/>
          </a:xfrm>
          <a:prstGeom prst="rect">
            <a:avLst/>
          </a:prstGeom>
        </p:spPr>
        <p:txBody>
          <a:bodyPr wrap="square">
            <a:spAutoFit/>
          </a:bodyPr>
          <a:lstStyle/>
          <a:p>
            <a:pPr marL="461963" indent="-461963" algn="just">
              <a:buFont typeface="Arial" pitchFamily="34" charset="0"/>
              <a:buChar char="•"/>
            </a:pPr>
            <a:r>
              <a:rPr lang="en-US" dirty="0">
                <a:solidFill>
                  <a:srgbClr val="C00000"/>
                </a:solidFill>
                <a:latin typeface="Arial Rounded MT Bold" pitchFamily="34" charset="0"/>
              </a:rPr>
              <a:t>One of the basic methods of science</a:t>
            </a:r>
            <a:r>
              <a:rPr lang="en-US" dirty="0">
                <a:solidFill>
                  <a:schemeClr val="bg2">
                    <a:lumMod val="25000"/>
                  </a:schemeClr>
                </a:solidFill>
                <a:latin typeface="Arial Rounded MT Bold" pitchFamily="34" charset="0"/>
              </a:rPr>
              <a:t>.</a:t>
            </a:r>
          </a:p>
          <a:p>
            <a:pPr marL="461963" indent="-461963" algn="just">
              <a:buFont typeface="Arial" pitchFamily="34" charset="0"/>
              <a:buChar char="•"/>
            </a:pPr>
            <a:endParaRPr lang="en-US" dirty="0">
              <a:latin typeface="Arial Rounded MT Bold" pitchFamily="34" charset="0"/>
            </a:endParaRPr>
          </a:p>
          <a:p>
            <a:pPr marL="919163" lvl="1" indent="-461963" algn="just">
              <a:buFont typeface="Wingdings" pitchFamily="2" charset="2"/>
              <a:buChar char="ü"/>
            </a:pPr>
            <a:r>
              <a:rPr lang="en-US" dirty="0">
                <a:solidFill>
                  <a:schemeClr val="accent2">
                    <a:lumMod val="50000"/>
                  </a:schemeClr>
                </a:solidFill>
                <a:latin typeface="Arial Rounded MT Bold" pitchFamily="34" charset="0"/>
              </a:rPr>
              <a:t>A model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an abstract representation of a system that enables us to answer questions about the system</a:t>
            </a:r>
            <a:r>
              <a:rPr lang="en-US" dirty="0">
                <a:latin typeface="Arial Rounded MT Bold" pitchFamily="34" charset="0"/>
              </a:rPr>
              <a:t>.</a:t>
            </a:r>
          </a:p>
          <a:p>
            <a:pPr marL="461963" indent="-461963" algn="just"/>
            <a:endParaRPr lang="en-US" dirty="0">
              <a:latin typeface="Arial Rounded MT Bold" pitchFamily="34" charset="0"/>
            </a:endParaRPr>
          </a:p>
          <a:p>
            <a:pPr marL="919163" lvl="1" indent="-461963" algn="just">
              <a:buFont typeface="Wingdings" pitchFamily="2" charset="2"/>
              <a:buChar char="ü"/>
            </a:pPr>
            <a:r>
              <a:rPr lang="en-US" dirty="0">
                <a:solidFill>
                  <a:schemeClr val="accent2">
                    <a:lumMod val="50000"/>
                  </a:schemeClr>
                </a:solidFill>
                <a:latin typeface="Arial Rounded MT Bold" pitchFamily="34" charset="0"/>
              </a:rPr>
              <a:t>Models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useful when dealing with systems that are too large, too small, too complicated, or too expensive to experience firsthand, but not only. </a:t>
            </a:r>
            <a:r>
              <a:rPr lang="en-US" b="1" dirty="0">
                <a:solidFill>
                  <a:srgbClr val="C00000"/>
                </a:solidFill>
                <a:latin typeface="Arial Rounded MT Bold" pitchFamily="34" charset="0"/>
                <a:sym typeface="Wingdings" pitchFamily="2" charset="2"/>
              </a:rPr>
              <a:t></a:t>
            </a:r>
            <a:endParaRPr lang="en-US" dirty="0">
              <a:solidFill>
                <a:srgbClr val="C00000"/>
              </a:solidFill>
              <a:latin typeface="Arial Rounded MT Bold" pitchFamily="34" charset="0"/>
            </a:endParaRPr>
          </a:p>
          <a:p>
            <a:pPr marL="461963" indent="-461963" algn="just">
              <a:buFont typeface="Wingdings" pitchFamily="2" charset="2"/>
              <a:buChar char="Ø"/>
            </a:pPr>
            <a:endParaRPr lang="en-US" dirty="0">
              <a:latin typeface="Arial Rounded MT Bold" pitchFamily="34" charset="0"/>
            </a:endParaRPr>
          </a:p>
          <a:p>
            <a:pPr marL="919163" lvl="1" indent="-461963" algn="just">
              <a:buFont typeface="Wingdings" pitchFamily="2" charset="2"/>
              <a:buChar char="ü"/>
            </a:pPr>
            <a:r>
              <a:rPr lang="en-US" dirty="0">
                <a:solidFill>
                  <a:schemeClr val="accent2">
                    <a:lumMod val="50000"/>
                  </a:schemeClr>
                </a:solidFill>
                <a:latin typeface="Arial Rounded MT Bold" pitchFamily="34" charset="0"/>
              </a:rPr>
              <a:t>Models</a:t>
            </a:r>
            <a:r>
              <a:rPr lang="en-US" dirty="0">
                <a:latin typeface="Arial Rounded MT Bold" pitchFamily="34" charset="0"/>
              </a:rPr>
              <a:t> also </a:t>
            </a:r>
            <a:r>
              <a:rPr lang="en-US" dirty="0">
                <a:solidFill>
                  <a:schemeClr val="accent3">
                    <a:lumMod val="50000"/>
                  </a:schemeClr>
                </a:solidFill>
                <a:latin typeface="Arial Rounded MT Bold" pitchFamily="34" charset="0"/>
              </a:rPr>
              <a:t>allow us to visualize and understand </a:t>
            </a:r>
            <a:r>
              <a:rPr lang="en-US" dirty="0">
                <a:solidFill>
                  <a:srgbClr val="C00000"/>
                </a:solidFill>
                <a:latin typeface="Arial Rounded MT Bold" pitchFamily="34" charset="0"/>
              </a:rPr>
              <a:t>systems that either no longer exist or that are only claimed to exist</a:t>
            </a:r>
            <a:r>
              <a:rPr lang="en-US" dirty="0">
                <a:latin typeface="Arial Rounded MT Bold" pitchFamily="34" charset="0"/>
              </a:rPr>
              <a:t>.</a:t>
            </a:r>
          </a:p>
          <a:p>
            <a:pPr marL="466725" indent="-466725" algn="just">
              <a:buFont typeface="Arial" pitchFamily="34" charset="0"/>
              <a:buChar char="•"/>
            </a:pPr>
            <a:endParaRPr lang="en-US" sz="1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Fifty-Two Years of Software Engineering</a:t>
            </a:r>
          </a:p>
        </p:txBody>
      </p:sp>
      <p:sp>
        <p:nvSpPr>
          <p:cNvPr id="3" name="Date Placeholder 2"/>
          <p:cNvSpPr>
            <a:spLocks noGrp="1"/>
          </p:cNvSpPr>
          <p:nvPr>
            <p:ph type="dt" sz="half" idx="10"/>
          </p:nvPr>
        </p:nvSpPr>
        <p:spPr/>
        <p:txBody>
          <a:bodyPr/>
          <a:lstStyle/>
          <a:p>
            <a:fld id="{E719869F-1034-4293-A23F-FCB0AC8F39B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3</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19572" y="1196752"/>
            <a:ext cx="7704856" cy="6894195"/>
          </a:xfrm>
          <a:prstGeom prst="rect">
            <a:avLst/>
          </a:prstGeom>
          <a:noFill/>
        </p:spPr>
        <p:txBody>
          <a:bodyPr wrap="square" rtlCol="0">
            <a:spAutoFit/>
          </a:bodyPr>
          <a:lstStyle/>
          <a:p>
            <a:pPr marL="342900" indent="-342900" algn="just">
              <a:buFont typeface="Arial" panose="020B0604020202020204" pitchFamily="34" charset="0"/>
              <a:buChar char="•"/>
            </a:pPr>
            <a:r>
              <a:rPr lang="en-US" dirty="0"/>
              <a:t>The </a:t>
            </a:r>
            <a:r>
              <a:rPr lang="en-US" i="1" dirty="0"/>
              <a:t>Online Historical Encyclopedia of Programming Languages </a:t>
            </a:r>
            <a:r>
              <a:rPr lang="en-US" dirty="0"/>
              <a:t>now lists no less than </a:t>
            </a:r>
            <a:r>
              <a:rPr lang="en-US" b="1" dirty="0"/>
              <a:t>8945 different programming languages</a:t>
            </a:r>
            <a:r>
              <a:rPr lang="en-US" dirty="0"/>
              <a:t> [Pigott].</a:t>
            </a:r>
          </a:p>
          <a:p>
            <a:endParaRPr lang="en-US" sz="1400" dirty="0"/>
          </a:p>
          <a:p>
            <a:pPr marL="342900" indent="-342900" algn="just">
              <a:buFont typeface="Arial" panose="020B0604020202020204" pitchFamily="34" charset="0"/>
              <a:buChar char="•"/>
            </a:pPr>
            <a:r>
              <a:rPr lang="en-US" dirty="0"/>
              <a:t>Given the number and variety of sub-disciplines sheltering under the umbrella term “software engineering”:</a:t>
            </a:r>
          </a:p>
          <a:p>
            <a:pPr algn="just"/>
            <a:endParaRPr lang="en-US" sz="1400" dirty="0"/>
          </a:p>
          <a:p>
            <a:pPr lvl="1" algn="just"/>
            <a:r>
              <a:rPr lang="en-US" b="1" dirty="0"/>
              <a:t>“There are no universal software engineering methods and techniques that are suitable for all systems and all companies. Rather, a diverse set of software engineering methods and tools has evolved over the past 50 years.”</a:t>
            </a:r>
            <a:endParaRPr lang="en-US" sz="1600" b="1" dirty="0"/>
          </a:p>
          <a:p>
            <a:pPr lvl="2"/>
            <a:r>
              <a:rPr lang="en-US" sz="2000" b="1" dirty="0">
                <a:solidFill>
                  <a:srgbClr val="FF0000"/>
                </a:solidFill>
              </a:rPr>
              <a:t>[Pigott, D.]: ‘Online Historical Encyclopedia of Programming Languages’. [http://hopl.info (Accessed 23 February 2021)].</a:t>
            </a:r>
            <a:endParaRPr lang="en-US" b="1"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3730788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Modeling_2</a:t>
            </a:r>
          </a:p>
        </p:txBody>
      </p:sp>
      <p:sp>
        <p:nvSpPr>
          <p:cNvPr id="3" name="Date Placeholder 2"/>
          <p:cNvSpPr>
            <a:spLocks noGrp="1"/>
          </p:cNvSpPr>
          <p:nvPr>
            <p:ph type="dt" sz="half" idx="10"/>
          </p:nvPr>
        </p:nvSpPr>
        <p:spPr/>
        <p:txBody>
          <a:bodyPr/>
          <a:lstStyle/>
          <a:p>
            <a:fld id="{DB0BAD9A-E605-4A13-AAAB-65E197F071A1}"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9B075F5-8AEE-4ABA-A059-B362085087A7}" type="slidenum">
              <a:rPr lang="en-US" smtClean="0"/>
              <a:pPr/>
              <a:t>30</a:t>
            </a:fld>
            <a:endParaRPr lang="en-US" dirty="0"/>
          </a:p>
        </p:txBody>
      </p:sp>
      <p:sp>
        <p:nvSpPr>
          <p:cNvPr id="7" name="Rectangle 6"/>
          <p:cNvSpPr/>
          <p:nvPr/>
        </p:nvSpPr>
        <p:spPr>
          <a:xfrm>
            <a:off x="467544" y="1340768"/>
            <a:ext cx="8208912" cy="4801314"/>
          </a:xfrm>
          <a:prstGeom prst="rect">
            <a:avLst/>
          </a:prstGeom>
        </p:spPr>
        <p:txBody>
          <a:bodyPr wrap="square">
            <a:spAutoFit/>
          </a:bodyPr>
          <a:lstStyle/>
          <a:p>
            <a:pPr marL="9525" indent="-9525" algn="just"/>
            <a:r>
              <a:rPr lang="en-US" dirty="0">
                <a:solidFill>
                  <a:schemeClr val="accent2">
                    <a:lumMod val="50000"/>
                  </a:schemeClr>
                </a:solidFill>
                <a:latin typeface="Arial Rounded MT Bold" pitchFamily="34" charset="0"/>
              </a:rPr>
              <a:t>Software engineers </a:t>
            </a:r>
            <a:r>
              <a:rPr lang="en-US" dirty="0">
                <a:solidFill>
                  <a:schemeClr val="accent3">
                    <a:lumMod val="50000"/>
                  </a:schemeClr>
                </a:solidFill>
                <a:latin typeface="Arial Rounded MT Bold" pitchFamily="34" charset="0"/>
              </a:rPr>
              <a:t>need to</a:t>
            </a:r>
            <a:r>
              <a:rPr lang="en-US" dirty="0">
                <a:latin typeface="Arial Rounded MT Bold" pitchFamily="34" charset="0"/>
              </a:rPr>
              <a:t>:</a:t>
            </a:r>
          </a:p>
          <a:p>
            <a:pPr marL="904875" lvl="1" indent="-447675" algn="just">
              <a:buFont typeface="Arial" pitchFamily="34" charset="0"/>
              <a:buChar char="•"/>
            </a:pPr>
            <a:r>
              <a:rPr lang="en-US" dirty="0">
                <a:solidFill>
                  <a:srgbClr val="C00000"/>
                </a:solidFill>
                <a:latin typeface="Arial Rounded MT Bold" pitchFamily="34" charset="0"/>
              </a:rPr>
              <a:t>understand the systems they could build,</a:t>
            </a:r>
          </a:p>
          <a:p>
            <a:pPr marL="904875" lvl="1" indent="-447675" algn="just">
              <a:buFont typeface="Arial" pitchFamily="34" charset="0"/>
              <a:buChar char="•"/>
            </a:pPr>
            <a:r>
              <a:rPr lang="en-US" dirty="0">
                <a:solidFill>
                  <a:srgbClr val="C00000"/>
                </a:solidFill>
                <a:latin typeface="Arial Rounded MT Bold" pitchFamily="34" charset="0"/>
              </a:rPr>
              <a:t>evaluate different solutions and trade-offs</a:t>
            </a:r>
            <a:r>
              <a:rPr lang="en-US" dirty="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a:p>
            <a:pPr marL="0" lvl="1" algn="just"/>
            <a:r>
              <a:rPr lang="en-US" dirty="0">
                <a:solidFill>
                  <a:schemeClr val="accent2">
                    <a:lumMod val="50000"/>
                  </a:schemeClr>
                </a:solidFill>
                <a:latin typeface="Arial Rounded MT Bold" pitchFamily="34" charset="0"/>
              </a:rPr>
              <a:t>Most systems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too complex to be understood by any one person</a:t>
            </a:r>
            <a:r>
              <a:rPr lang="en-US" dirty="0">
                <a:latin typeface="Arial Rounded MT Bold" pitchFamily="34" charset="0"/>
              </a:rPr>
              <a:t>, and </a:t>
            </a:r>
            <a:r>
              <a:rPr lang="en-US" dirty="0">
                <a:solidFill>
                  <a:schemeClr val="accent2">
                    <a:lumMod val="50000"/>
                  </a:schemeClr>
                </a:solidFill>
                <a:latin typeface="Arial Rounded MT Bold" pitchFamily="34" charset="0"/>
              </a:rPr>
              <a:t>most systems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expensive to build</a:t>
            </a:r>
            <a:r>
              <a:rPr lang="en-US" dirty="0">
                <a:latin typeface="Arial Rounded MT Bold" pitchFamily="34" charset="0"/>
              </a:rPr>
              <a:t>.</a:t>
            </a:r>
          </a:p>
          <a:p>
            <a:pPr marL="0" lvl="1" algn="just"/>
            <a:endParaRPr lang="en-US" dirty="0">
              <a:latin typeface="Arial Rounded MT Bold" pitchFamily="34" charset="0"/>
            </a:endParaRPr>
          </a:p>
          <a:p>
            <a:pPr marL="0" lvl="1" algn="just"/>
            <a:r>
              <a:rPr lang="en-US" dirty="0">
                <a:latin typeface="Arial Rounded MT Bold" pitchFamily="34" charset="0"/>
              </a:rPr>
              <a:t>To address these challenges, </a:t>
            </a:r>
            <a:r>
              <a:rPr lang="en-US" dirty="0">
                <a:solidFill>
                  <a:schemeClr val="accent2">
                    <a:lumMod val="50000"/>
                  </a:schemeClr>
                </a:solidFill>
                <a:latin typeface="Arial Rounded MT Bold" pitchFamily="34" charset="0"/>
              </a:rPr>
              <a:t>software engineers </a:t>
            </a:r>
            <a:r>
              <a:rPr lang="en-US" dirty="0">
                <a:solidFill>
                  <a:schemeClr val="accent3">
                    <a:lumMod val="50000"/>
                  </a:schemeClr>
                </a:solidFill>
                <a:latin typeface="Arial Rounded MT Bold" pitchFamily="34" charset="0"/>
              </a:rPr>
              <a:t>describe</a:t>
            </a:r>
            <a:r>
              <a:rPr lang="en-US" dirty="0">
                <a:latin typeface="Arial Rounded MT Bold" pitchFamily="34" charset="0"/>
              </a:rPr>
              <a:t> </a:t>
            </a:r>
            <a:r>
              <a:rPr lang="en-US" dirty="0">
                <a:solidFill>
                  <a:srgbClr val="C00000"/>
                </a:solidFill>
                <a:latin typeface="Arial Rounded MT Bold" pitchFamily="34" charset="0"/>
              </a:rPr>
              <a:t>important aspects of the alternative systems they investigate</a:t>
            </a:r>
            <a:r>
              <a:rPr lang="en-US" dirty="0">
                <a:latin typeface="Arial Rounded MT Bold" pitchFamily="34" charset="0"/>
              </a:rPr>
              <a:t>. In other terms, they </a:t>
            </a:r>
            <a:r>
              <a:rPr lang="en-US" dirty="0">
                <a:solidFill>
                  <a:schemeClr val="accent3">
                    <a:lumMod val="50000"/>
                  </a:schemeClr>
                </a:solidFill>
                <a:latin typeface="Arial Rounded MT Bold" pitchFamily="34" charset="0"/>
              </a:rPr>
              <a:t>need to build a </a:t>
            </a:r>
            <a:r>
              <a:rPr lang="en-US" dirty="0">
                <a:solidFill>
                  <a:srgbClr val="C00000"/>
                </a:solidFill>
                <a:latin typeface="Arial Rounded MT Bold" pitchFamily="34" charset="0"/>
              </a:rPr>
              <a:t>model of the solution domain</a:t>
            </a:r>
            <a:r>
              <a:rPr lang="en-US" dirty="0">
                <a:latin typeface="Arial Rounded MT Bold" pitchFamily="34" charset="0"/>
              </a:rPr>
              <a:t>.</a:t>
            </a:r>
          </a:p>
          <a:p>
            <a:pPr marL="466725" indent="-466725" algn="just">
              <a:buFont typeface="Arial" pitchFamily="34" charset="0"/>
              <a:buChar char="•"/>
            </a:pPr>
            <a:endParaRPr lang="en-US" sz="1800" dirty="0">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Modeling_3</a:t>
            </a:r>
          </a:p>
        </p:txBody>
      </p:sp>
      <p:sp>
        <p:nvSpPr>
          <p:cNvPr id="3" name="Date Placeholder 2"/>
          <p:cNvSpPr>
            <a:spLocks noGrp="1"/>
          </p:cNvSpPr>
          <p:nvPr>
            <p:ph type="dt" sz="half" idx="10"/>
          </p:nvPr>
        </p:nvSpPr>
        <p:spPr/>
        <p:txBody>
          <a:bodyPr/>
          <a:lstStyle/>
          <a:p>
            <a:fld id="{42F03A53-306B-4213-A47B-5F2A890E3A77}"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030B8C9-7588-4D38-B2C6-5C7E97E8A93B}" type="slidenum">
              <a:rPr lang="en-US" smtClean="0"/>
              <a:pPr/>
              <a:t>31</a:t>
            </a:fld>
            <a:endParaRPr lang="en-US" dirty="0"/>
          </a:p>
        </p:txBody>
      </p:sp>
      <p:sp>
        <p:nvSpPr>
          <p:cNvPr id="7" name="Rectangle 6"/>
          <p:cNvSpPr/>
          <p:nvPr/>
        </p:nvSpPr>
        <p:spPr>
          <a:xfrm>
            <a:off x="467544" y="1340768"/>
            <a:ext cx="8208912" cy="4893647"/>
          </a:xfrm>
          <a:prstGeom prst="rect">
            <a:avLst/>
          </a:prstGeom>
        </p:spPr>
        <p:txBody>
          <a:bodyPr wrap="square">
            <a:spAutoFit/>
          </a:bodyPr>
          <a:lstStyle/>
          <a:p>
            <a:pPr algn="just"/>
            <a:r>
              <a:rPr lang="en-US" dirty="0">
                <a:solidFill>
                  <a:schemeClr val="accent2">
                    <a:lumMod val="50000"/>
                  </a:schemeClr>
                </a:solidFill>
                <a:latin typeface="Arial Rounded MT Bold" pitchFamily="34" charset="0"/>
              </a:rPr>
              <a:t>Object-oriented methods </a:t>
            </a:r>
            <a:r>
              <a:rPr lang="en-US" dirty="0">
                <a:solidFill>
                  <a:schemeClr val="accent3">
                    <a:lumMod val="50000"/>
                  </a:schemeClr>
                </a:solidFill>
                <a:latin typeface="Arial Rounded MT Bold" pitchFamily="34" charset="0"/>
              </a:rPr>
              <a:t>combine</a:t>
            </a:r>
            <a:r>
              <a:rPr lang="en-US" dirty="0">
                <a:latin typeface="Arial Rounded MT Bold" pitchFamily="34" charset="0"/>
              </a:rPr>
              <a:t> the </a:t>
            </a:r>
            <a:r>
              <a:rPr lang="en-US" dirty="0">
                <a:solidFill>
                  <a:srgbClr val="C00000"/>
                </a:solidFill>
                <a:latin typeface="Arial Rounded MT Bold" pitchFamily="34" charset="0"/>
              </a:rPr>
              <a:t>application domain</a:t>
            </a:r>
            <a:r>
              <a:rPr lang="en-US" dirty="0">
                <a:latin typeface="Arial Rounded MT Bold" pitchFamily="34" charset="0"/>
              </a:rPr>
              <a:t> and </a:t>
            </a:r>
            <a:r>
              <a:rPr lang="en-US" dirty="0">
                <a:solidFill>
                  <a:srgbClr val="C00000"/>
                </a:solidFill>
                <a:latin typeface="Arial Rounded MT Bold" pitchFamily="34" charset="0"/>
              </a:rPr>
              <a:t>solution domain modeling activities into one</a:t>
            </a:r>
            <a:r>
              <a:rPr lang="en-US" dirty="0">
                <a:latin typeface="Arial Rounded MT Bold" pitchFamily="34" charset="0"/>
              </a:rPr>
              <a:t>.</a:t>
            </a:r>
          </a:p>
          <a:p>
            <a:pPr marL="904875" lvl="1" indent="-447675" algn="just">
              <a:buFont typeface="Wingdings" pitchFamily="2" charset="2"/>
              <a:buChar char="ü"/>
            </a:pPr>
            <a:r>
              <a:rPr lang="en-US" dirty="0">
                <a:latin typeface="Arial Rounded MT Bold" pitchFamily="34" charset="0"/>
              </a:rPr>
              <a:t>The </a:t>
            </a:r>
            <a:r>
              <a:rPr lang="en-US" dirty="0">
                <a:solidFill>
                  <a:schemeClr val="accent2">
                    <a:lumMod val="50000"/>
                  </a:schemeClr>
                </a:solidFill>
                <a:latin typeface="Arial Rounded MT Bold" pitchFamily="34" charset="0"/>
              </a:rPr>
              <a:t>application domain </a:t>
            </a:r>
            <a:r>
              <a:rPr lang="en-US" dirty="0">
                <a:latin typeface="Arial Rounded MT Bold" pitchFamily="34" charset="0"/>
              </a:rPr>
              <a:t>is first </a:t>
            </a:r>
            <a:r>
              <a:rPr lang="en-US" dirty="0">
                <a:solidFill>
                  <a:schemeClr val="accent3">
                    <a:lumMod val="50000"/>
                  </a:schemeClr>
                </a:solidFill>
                <a:latin typeface="Arial Rounded MT Bold" pitchFamily="34" charset="0"/>
              </a:rPr>
              <a:t>modeled as</a:t>
            </a:r>
            <a:r>
              <a:rPr lang="en-US" dirty="0">
                <a:solidFill>
                  <a:schemeClr val="accent2">
                    <a:lumMod val="50000"/>
                  </a:schemeClr>
                </a:solidFill>
                <a:latin typeface="Arial Rounded MT Bold" pitchFamily="34" charset="0"/>
              </a:rPr>
              <a:t> </a:t>
            </a:r>
            <a:r>
              <a:rPr lang="en-US" dirty="0">
                <a:solidFill>
                  <a:srgbClr val="C00000"/>
                </a:solidFill>
                <a:latin typeface="Arial Rounded MT Bold" pitchFamily="34" charset="0"/>
              </a:rPr>
              <a:t>a set of objects and relationships</a:t>
            </a:r>
            <a:r>
              <a:rPr lang="en-US" dirty="0">
                <a:latin typeface="Arial Rounded MT Bold" pitchFamily="34" charset="0"/>
              </a:rPr>
              <a:t>.  This </a:t>
            </a:r>
            <a:r>
              <a:rPr lang="en-US" dirty="0">
                <a:solidFill>
                  <a:schemeClr val="accent2">
                    <a:lumMod val="50000"/>
                  </a:schemeClr>
                </a:solidFill>
                <a:latin typeface="Arial Rounded MT Bold" pitchFamily="34" charset="0"/>
              </a:rPr>
              <a:t>model is </a:t>
            </a:r>
            <a:r>
              <a:rPr lang="en-US" dirty="0">
                <a:latin typeface="Arial Rounded MT Bold" pitchFamily="34" charset="0"/>
              </a:rPr>
              <a:t>then</a:t>
            </a:r>
            <a:r>
              <a:rPr lang="en-US" dirty="0">
                <a:solidFill>
                  <a:schemeClr val="accent2">
                    <a:lumMod val="50000"/>
                  </a:schemeClr>
                </a:solidFill>
                <a:latin typeface="Arial Rounded MT Bold" pitchFamily="34" charset="0"/>
              </a:rPr>
              <a:t> </a:t>
            </a:r>
            <a:r>
              <a:rPr lang="en-US" dirty="0">
                <a:solidFill>
                  <a:schemeClr val="accent3">
                    <a:lumMod val="50000"/>
                  </a:schemeClr>
                </a:solidFill>
                <a:latin typeface="Arial Rounded MT Bold" pitchFamily="34" charset="0"/>
              </a:rPr>
              <a:t>used by </a:t>
            </a:r>
            <a:r>
              <a:rPr lang="en-US" dirty="0">
                <a:solidFill>
                  <a:srgbClr val="C00000"/>
                </a:solidFill>
                <a:latin typeface="Arial Rounded MT Bold" pitchFamily="34" charset="0"/>
              </a:rPr>
              <a:t>the system </a:t>
            </a:r>
            <a:r>
              <a:rPr lang="en-US" dirty="0">
                <a:solidFill>
                  <a:schemeClr val="accent3">
                    <a:lumMod val="50000"/>
                  </a:schemeClr>
                </a:solidFill>
                <a:latin typeface="Arial Rounded MT Bold" pitchFamily="34" charset="0"/>
              </a:rPr>
              <a:t>to represent </a:t>
            </a:r>
            <a:r>
              <a:rPr lang="en-US" dirty="0">
                <a:solidFill>
                  <a:srgbClr val="C00000"/>
                </a:solidFill>
                <a:latin typeface="Arial Rounded MT Bold" pitchFamily="34" charset="0"/>
              </a:rPr>
              <a:t>the real-world concepts it manipulates</a:t>
            </a:r>
            <a:r>
              <a:rPr lang="en-US" dirty="0">
                <a:latin typeface="Arial Rounded MT Bold" pitchFamily="34" charset="0"/>
              </a:rPr>
              <a:t>.  (</a:t>
            </a:r>
            <a:r>
              <a:rPr lang="en-US" sz="2000" dirty="0">
                <a:latin typeface="Arial Rounded MT Bold" pitchFamily="34" charset="0"/>
              </a:rPr>
              <a:t>A train traffic control system includes train objects representing the trains it monitors.  A stock trading system includes transaction objects representing the buying and selling of commodities.</a:t>
            </a:r>
            <a:r>
              <a:rPr lang="en-US" dirty="0">
                <a:latin typeface="Arial Rounded MT Bold" pitchFamily="34" charset="0"/>
              </a:rPr>
              <a:t>)</a:t>
            </a:r>
          </a:p>
          <a:p>
            <a:pPr marL="904875" lvl="1" indent="-447675" algn="just">
              <a:buFont typeface="Wingdings" pitchFamily="2" charset="2"/>
              <a:buChar char="ü"/>
            </a:pPr>
            <a:r>
              <a:rPr lang="en-US" dirty="0">
                <a:latin typeface="Arial Rounded MT Bold" pitchFamily="34" charset="0"/>
              </a:rPr>
              <a:t>Then, </a:t>
            </a:r>
            <a:r>
              <a:rPr lang="en-US" dirty="0">
                <a:solidFill>
                  <a:srgbClr val="C00000"/>
                </a:solidFill>
                <a:latin typeface="Arial Rounded MT Bold" pitchFamily="34" charset="0"/>
              </a:rPr>
              <a:t>solution domain concepts are also modeled as objects</a:t>
            </a:r>
            <a:r>
              <a:rPr lang="en-US" dirty="0">
                <a:latin typeface="Arial Rounded MT Bold" pitchFamily="34"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Modeling_4</a:t>
            </a:r>
          </a:p>
        </p:txBody>
      </p:sp>
      <p:sp>
        <p:nvSpPr>
          <p:cNvPr id="3" name="Date Placeholder 2"/>
          <p:cNvSpPr>
            <a:spLocks noGrp="1"/>
          </p:cNvSpPr>
          <p:nvPr>
            <p:ph type="dt" sz="half" idx="10"/>
          </p:nvPr>
        </p:nvSpPr>
        <p:spPr/>
        <p:txBody>
          <a:bodyPr/>
          <a:lstStyle/>
          <a:p>
            <a:fld id="{42F03A53-306B-4213-A47B-5F2A890E3A77}"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030B8C9-7588-4D38-B2C6-5C7E97E8A93B}" type="slidenum">
              <a:rPr lang="en-US" smtClean="0"/>
              <a:pPr/>
              <a:t>32</a:t>
            </a:fld>
            <a:endParaRPr lang="en-US" dirty="0"/>
          </a:p>
        </p:txBody>
      </p:sp>
      <p:sp>
        <p:nvSpPr>
          <p:cNvPr id="7" name="Rectangle 6"/>
          <p:cNvSpPr/>
          <p:nvPr/>
        </p:nvSpPr>
        <p:spPr>
          <a:xfrm>
            <a:off x="467544" y="1340768"/>
            <a:ext cx="8208912" cy="3046988"/>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idea of object-oriented methods </a:t>
            </a:r>
            <a:r>
              <a:rPr lang="en-US" dirty="0">
                <a:solidFill>
                  <a:schemeClr val="accent3">
                    <a:lumMod val="50000"/>
                  </a:schemeClr>
                </a:solidFill>
                <a:latin typeface="Arial Rounded MT Bold" pitchFamily="34" charset="0"/>
              </a:rPr>
              <a:t>is that </a:t>
            </a:r>
            <a:r>
              <a:rPr lang="en-US" dirty="0">
                <a:solidFill>
                  <a:srgbClr val="C00000"/>
                </a:solidFill>
                <a:latin typeface="Arial Rounded MT Bold" pitchFamily="34" charset="0"/>
              </a:rPr>
              <a:t>the solution domain model is a transformation of the application domain model.</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Developing software </a:t>
            </a:r>
            <a:r>
              <a:rPr lang="en-US" dirty="0">
                <a:solidFill>
                  <a:schemeClr val="accent3">
                    <a:lumMod val="50000"/>
                  </a:schemeClr>
                </a:solidFill>
                <a:latin typeface="Arial Rounded MT Bold" pitchFamily="34" charset="0"/>
              </a:rPr>
              <a:t>translates into </a:t>
            </a:r>
            <a:r>
              <a:rPr lang="en-US" dirty="0">
                <a:solidFill>
                  <a:schemeClr val="accent2">
                    <a:lumMod val="50000"/>
                  </a:schemeClr>
                </a:solidFill>
                <a:latin typeface="Arial Rounded MT Bold" pitchFamily="34" charset="0"/>
              </a:rPr>
              <a:t>the </a:t>
            </a:r>
            <a:r>
              <a:rPr lang="en-US" dirty="0">
                <a:solidFill>
                  <a:srgbClr val="C00000"/>
                </a:solidFill>
                <a:latin typeface="Arial Rounded MT Bold" pitchFamily="34" charset="0"/>
              </a:rPr>
              <a:t>activities necessary to identify and describe a system as a set of models that addresses the end user’s problem.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a:t>
            </a:r>
          </a:p>
        </p:txBody>
      </p:sp>
      <p:sp>
        <p:nvSpPr>
          <p:cNvPr id="3" name="Date Placeholder 2"/>
          <p:cNvSpPr>
            <a:spLocks noGrp="1"/>
          </p:cNvSpPr>
          <p:nvPr>
            <p:ph type="dt" sz="half" idx="10"/>
          </p:nvPr>
        </p:nvSpPr>
        <p:spPr/>
        <p:txBody>
          <a:bodyPr/>
          <a:lstStyle/>
          <a:p>
            <a:fld id="{0274E6D1-CE5F-48E1-81D5-D2067E84A04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12ECAC0-4691-4F34-A9F9-A40151704254}" type="slidenum">
              <a:rPr lang="en-US" smtClean="0"/>
              <a:pPr/>
              <a:t>33</a:t>
            </a:fld>
            <a:endParaRPr lang="en-US" dirty="0"/>
          </a:p>
        </p:txBody>
      </p:sp>
      <p:sp>
        <p:nvSpPr>
          <p:cNvPr id="7" name="Rectangle 6"/>
          <p:cNvSpPr/>
          <p:nvPr/>
        </p:nvSpPr>
        <p:spPr>
          <a:xfrm>
            <a:off x="467544" y="1124744"/>
            <a:ext cx="8208912" cy="5447645"/>
          </a:xfrm>
          <a:prstGeom prst="rect">
            <a:avLst/>
          </a:prstGeom>
        </p:spPr>
        <p:txBody>
          <a:bodyPr wrap="square">
            <a:spAutoFit/>
          </a:bodyPr>
          <a:lstStyle/>
          <a:p>
            <a:pPr algn="just"/>
            <a:r>
              <a:rPr lang="en-US" dirty="0">
                <a:solidFill>
                  <a:schemeClr val="accent2">
                    <a:lumMod val="50000"/>
                  </a:schemeClr>
                </a:solidFill>
                <a:latin typeface="Arial Rounded MT Bold" pitchFamily="34" charset="0"/>
              </a:rPr>
              <a:t>Engineering</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problem-solving activity</a:t>
            </a:r>
            <a:r>
              <a:rPr lang="en-US" b="1" dirty="0">
                <a:latin typeface="Arial Rounded MT Bold" pitchFamily="34" charset="0"/>
              </a:rPr>
              <a:t>.  </a:t>
            </a:r>
            <a:r>
              <a:rPr lang="en-US" dirty="0">
                <a:solidFill>
                  <a:schemeClr val="accent2">
                    <a:lumMod val="50000"/>
                  </a:schemeClr>
                </a:solidFill>
                <a:latin typeface="Arial Rounded MT Bold" pitchFamily="34" charset="0"/>
              </a:rPr>
              <a:t>Engineers</a:t>
            </a:r>
            <a:r>
              <a:rPr lang="en-US" b="1" dirty="0">
                <a:latin typeface="Arial Rounded MT Bold" pitchFamily="34" charset="0"/>
              </a:rPr>
              <a:t> </a:t>
            </a:r>
            <a:r>
              <a:rPr lang="en-US" dirty="0">
                <a:solidFill>
                  <a:schemeClr val="accent3">
                    <a:lumMod val="50000"/>
                  </a:schemeClr>
                </a:solidFill>
                <a:latin typeface="Arial Rounded MT Bold" pitchFamily="34" charset="0"/>
              </a:rPr>
              <a:t>search for an</a:t>
            </a:r>
            <a:r>
              <a:rPr lang="en-US" b="1" dirty="0">
                <a:solidFill>
                  <a:schemeClr val="accent3">
                    <a:lumMod val="50000"/>
                  </a:schemeClr>
                </a:solidFill>
                <a:latin typeface="Arial Rounded MT Bold" pitchFamily="34" charset="0"/>
              </a:rPr>
              <a:t> </a:t>
            </a:r>
            <a:r>
              <a:rPr lang="en-US" dirty="0">
                <a:solidFill>
                  <a:srgbClr val="C00000"/>
                </a:solidFill>
                <a:latin typeface="Arial Rounded MT Bold" pitchFamily="34" charset="0"/>
              </a:rPr>
              <a:t>appropriate solution</a:t>
            </a:r>
            <a:r>
              <a:rPr lang="en-US" dirty="0">
                <a:latin typeface="Arial Rounded MT Bold" pitchFamily="34" charset="0"/>
              </a:rPr>
              <a:t>,</a:t>
            </a:r>
            <a:r>
              <a:rPr lang="en-US" b="1" dirty="0">
                <a:latin typeface="Arial Rounded MT Bold" pitchFamily="34" charset="0"/>
              </a:rPr>
              <a:t> </a:t>
            </a:r>
            <a:r>
              <a:rPr lang="en-US" dirty="0">
                <a:latin typeface="Arial Rounded MT Bold" pitchFamily="34" charset="0"/>
              </a:rPr>
              <a:t>often </a:t>
            </a:r>
            <a:r>
              <a:rPr lang="en-US" dirty="0">
                <a:solidFill>
                  <a:srgbClr val="C00000"/>
                </a:solidFill>
                <a:latin typeface="Arial Rounded MT Bold" pitchFamily="34" charset="0"/>
              </a:rPr>
              <a:t>by</a:t>
            </a:r>
            <a:r>
              <a:rPr lang="en-US" dirty="0">
                <a:latin typeface="Arial Rounded MT Bold" pitchFamily="34" charset="0"/>
              </a:rPr>
              <a:t>:</a:t>
            </a:r>
          </a:p>
          <a:p>
            <a:pPr marL="914400" lvl="1" indent="-457200" algn="just">
              <a:buFont typeface="Arial" pitchFamily="34" charset="0"/>
              <a:buChar char="•"/>
            </a:pPr>
            <a:r>
              <a:rPr lang="en-US" dirty="0">
                <a:solidFill>
                  <a:srgbClr val="C00000"/>
                </a:solidFill>
                <a:latin typeface="Arial Rounded MT Bold" pitchFamily="34" charset="0"/>
              </a:rPr>
              <a:t>trial and error,</a:t>
            </a:r>
          </a:p>
          <a:p>
            <a:pPr marL="914400" lvl="1" indent="-457200" algn="just">
              <a:buFont typeface="Arial" pitchFamily="34" charset="0"/>
              <a:buChar char="•"/>
            </a:pPr>
            <a:r>
              <a:rPr lang="en-US" dirty="0">
                <a:solidFill>
                  <a:srgbClr val="C00000"/>
                </a:solidFill>
                <a:latin typeface="Arial Rounded MT Bold" pitchFamily="34" charset="0"/>
              </a:rPr>
              <a:t>evaluating alternatives empirically</a:t>
            </a:r>
            <a:r>
              <a:rPr lang="en-US" dirty="0">
                <a:latin typeface="Arial Rounded MT Bold" pitchFamily="34" charset="0"/>
              </a:rPr>
              <a:t>,</a:t>
            </a:r>
          </a:p>
          <a:p>
            <a:pPr marL="0" lvl="1" algn="just"/>
            <a:r>
              <a:rPr lang="en-US" dirty="0">
                <a:latin typeface="Arial Rounded MT Bold" pitchFamily="34" charset="0"/>
              </a:rPr>
              <a:t>with </a:t>
            </a:r>
            <a:r>
              <a:rPr lang="en-US" dirty="0">
                <a:solidFill>
                  <a:srgbClr val="C00000"/>
                </a:solidFill>
                <a:latin typeface="Arial Rounded MT Bold" pitchFamily="34" charset="0"/>
              </a:rPr>
              <a:t>limited resources and incomplete knowledge</a:t>
            </a:r>
            <a:r>
              <a:rPr lang="en-US" dirty="0">
                <a:latin typeface="Arial Rounded MT Bold" pitchFamily="34" charset="0"/>
              </a:rPr>
              <a:t>.</a:t>
            </a:r>
          </a:p>
          <a:p>
            <a:pPr marL="914400" lvl="1" indent="-457200" algn="just"/>
            <a:endParaRPr lang="en-US" dirty="0">
              <a:latin typeface="Arial Rounded MT Bold" pitchFamily="34" charset="0"/>
            </a:endParaRPr>
          </a:p>
          <a:p>
            <a:pPr marL="0" lvl="1" algn="just"/>
            <a:r>
              <a:rPr lang="en-US" dirty="0">
                <a:latin typeface="Arial Rounded MT Bold" pitchFamily="34" charset="0"/>
              </a:rPr>
              <a:t>In its simplest form, the </a:t>
            </a:r>
            <a:r>
              <a:rPr lang="en-US" dirty="0">
                <a:solidFill>
                  <a:schemeClr val="accent2">
                    <a:lumMod val="50000"/>
                  </a:schemeClr>
                </a:solidFill>
                <a:latin typeface="Arial Rounded MT Bold" pitchFamily="34" charset="0"/>
              </a:rPr>
              <a:t>engineering method </a:t>
            </a:r>
            <a:r>
              <a:rPr lang="en-US" dirty="0">
                <a:solidFill>
                  <a:schemeClr val="accent3">
                    <a:lumMod val="50000"/>
                  </a:schemeClr>
                </a:solidFill>
                <a:latin typeface="Arial Rounded MT Bold" pitchFamily="34" charset="0"/>
              </a:rPr>
              <a:t>includes</a:t>
            </a:r>
            <a:r>
              <a:rPr lang="en-US" dirty="0">
                <a:solidFill>
                  <a:schemeClr val="accent2">
                    <a:lumMod val="50000"/>
                  </a:schemeClr>
                </a:solidFill>
                <a:latin typeface="Arial Rounded MT Bold" pitchFamily="34" charset="0"/>
              </a:rPr>
              <a:t>:</a:t>
            </a:r>
          </a:p>
          <a:p>
            <a:pPr marL="0" lvl="1" algn="just"/>
            <a:endParaRPr lang="en-US" dirty="0">
              <a:solidFill>
                <a:schemeClr val="accent2">
                  <a:lumMod val="50000"/>
                </a:schemeClr>
              </a:solidFill>
              <a:latin typeface="Arial Rounded MT Bold" pitchFamily="34" charset="0"/>
            </a:endParaRPr>
          </a:p>
          <a:p>
            <a:pPr marL="1257300" lvl="2" indent="-342900" algn="just">
              <a:buFont typeface="+mj-lt"/>
              <a:buAutoNum type="arabicPeriod"/>
            </a:pPr>
            <a:r>
              <a:rPr lang="en-US" dirty="0">
                <a:solidFill>
                  <a:srgbClr val="C00000"/>
                </a:solidFill>
                <a:latin typeface="Arial Rounded MT Bold" pitchFamily="34" charset="0"/>
              </a:rPr>
              <a:t>Formulate the problem.</a:t>
            </a:r>
          </a:p>
          <a:p>
            <a:pPr marL="1257300" lvl="2" indent="-342900" algn="just">
              <a:buFont typeface="+mj-lt"/>
              <a:buAutoNum type="arabicPeriod"/>
            </a:pPr>
            <a:r>
              <a:rPr lang="en-US" dirty="0">
                <a:solidFill>
                  <a:srgbClr val="C00000"/>
                </a:solidFill>
                <a:latin typeface="Arial Rounded MT Bold" pitchFamily="34" charset="0"/>
              </a:rPr>
              <a:t>Analyze the problem.</a:t>
            </a:r>
          </a:p>
          <a:p>
            <a:pPr marL="1257300" lvl="2" indent="-342900" algn="just">
              <a:buFont typeface="+mj-lt"/>
              <a:buAutoNum type="arabicPeriod"/>
            </a:pPr>
            <a:r>
              <a:rPr lang="en-US" dirty="0">
                <a:solidFill>
                  <a:srgbClr val="C00000"/>
                </a:solidFill>
                <a:latin typeface="Arial Rounded MT Bold" pitchFamily="34" charset="0"/>
              </a:rPr>
              <a:t>Search for solutions.</a:t>
            </a:r>
          </a:p>
          <a:p>
            <a:pPr marL="1257300" lvl="2" indent="-342900" algn="just">
              <a:buFont typeface="+mj-lt"/>
              <a:buAutoNum type="arabicPeriod"/>
            </a:pPr>
            <a:r>
              <a:rPr lang="en-US" dirty="0">
                <a:solidFill>
                  <a:srgbClr val="C00000"/>
                </a:solidFill>
                <a:latin typeface="Arial Rounded MT Bold" pitchFamily="34" charset="0"/>
              </a:rPr>
              <a:t>Decide on the appropriate solution.</a:t>
            </a:r>
          </a:p>
          <a:p>
            <a:pPr marL="1257300" lvl="2" indent="-342900" algn="just">
              <a:buFont typeface="+mj-lt"/>
              <a:buAutoNum type="arabicPeriod"/>
            </a:pPr>
            <a:r>
              <a:rPr lang="en-US" dirty="0">
                <a:solidFill>
                  <a:srgbClr val="C00000"/>
                </a:solidFill>
                <a:latin typeface="Arial Rounded MT Bold" pitchFamily="34" charset="0"/>
              </a:rPr>
              <a:t>Specify the solution.</a:t>
            </a:r>
          </a:p>
          <a:p>
            <a:pPr marL="1257300" lvl="2" indent="-342900" algn="just"/>
            <a:endParaRPr lang="en-US" sz="1800" dirty="0">
              <a:latin typeface="+mj-lt"/>
            </a:endParaRPr>
          </a:p>
          <a:p>
            <a:pPr marL="457200" indent="-457200" algn="just"/>
            <a:endParaRPr lang="en-US" sz="1800" dirty="0">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solving_2</a:t>
            </a:r>
          </a:p>
        </p:txBody>
      </p:sp>
      <p:sp>
        <p:nvSpPr>
          <p:cNvPr id="3" name="Date Placeholder 2"/>
          <p:cNvSpPr>
            <a:spLocks noGrp="1"/>
          </p:cNvSpPr>
          <p:nvPr>
            <p:ph type="dt" sz="half" idx="10"/>
          </p:nvPr>
        </p:nvSpPr>
        <p:spPr/>
        <p:txBody>
          <a:bodyPr/>
          <a:lstStyle/>
          <a:p>
            <a:fld id="{0274E6D1-CE5F-48E1-81D5-D2067E84A04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12ECAC0-4691-4F34-A9F9-A40151704254}" type="slidenum">
              <a:rPr lang="en-US" smtClean="0"/>
              <a:pPr/>
              <a:t>34</a:t>
            </a:fld>
            <a:endParaRPr lang="en-US" dirty="0"/>
          </a:p>
        </p:txBody>
      </p:sp>
      <p:sp>
        <p:nvSpPr>
          <p:cNvPr id="7" name="Rectangle 6"/>
          <p:cNvSpPr/>
          <p:nvPr/>
        </p:nvSpPr>
        <p:spPr>
          <a:xfrm>
            <a:off x="467544" y="1066666"/>
            <a:ext cx="8208912" cy="5539978"/>
          </a:xfrm>
          <a:prstGeom prst="rect">
            <a:avLst/>
          </a:prstGeom>
        </p:spPr>
        <p:txBody>
          <a:bodyPr wrap="square">
            <a:spAutoFit/>
          </a:bodyPr>
          <a:lstStyle/>
          <a:p>
            <a:pPr algn="just"/>
            <a:r>
              <a:rPr lang="en-US" dirty="0">
                <a:solidFill>
                  <a:schemeClr val="accent2">
                    <a:lumMod val="50000"/>
                  </a:schemeClr>
                </a:solidFill>
                <a:latin typeface="Arial Rounded MT Bold" pitchFamily="34" charset="0"/>
              </a:rPr>
              <a:t>Software engineering </a:t>
            </a:r>
            <a:r>
              <a:rPr lang="en-US" dirty="0">
                <a:solidFill>
                  <a:schemeClr val="accent3">
                    <a:lumMod val="50000"/>
                  </a:schemeClr>
                </a:solidFill>
                <a:latin typeface="Arial Rounded MT Bold" pitchFamily="34" charset="0"/>
              </a:rPr>
              <a:t>is an </a:t>
            </a:r>
            <a:r>
              <a:rPr lang="en-US" dirty="0">
                <a:solidFill>
                  <a:srgbClr val="C00000"/>
                </a:solidFill>
                <a:latin typeface="Arial Rounded MT Bold" pitchFamily="34" charset="0"/>
              </a:rPr>
              <a:t>engineering activity</a:t>
            </a:r>
            <a:r>
              <a:rPr lang="en-US" dirty="0">
                <a:latin typeface="Arial Rounded MT Bold" pitchFamily="34" charset="0"/>
              </a:rPr>
              <a:t>, </a:t>
            </a:r>
            <a:r>
              <a:rPr lang="en-US" dirty="0">
                <a:solidFill>
                  <a:schemeClr val="accent3">
                    <a:lumMod val="50000"/>
                  </a:schemeClr>
                </a:solidFill>
                <a:latin typeface="Arial Rounded MT Bold" pitchFamily="34" charset="0"/>
              </a:rPr>
              <a:t>it is </a:t>
            </a:r>
            <a:r>
              <a:rPr lang="en-US" dirty="0">
                <a:solidFill>
                  <a:srgbClr val="C00000"/>
                </a:solidFill>
                <a:latin typeface="Arial Rounded MT Bold" pitchFamily="34" charset="0"/>
              </a:rPr>
              <a:t>not algorithmic</a:t>
            </a:r>
            <a:r>
              <a:rPr lang="en-US" dirty="0">
                <a:latin typeface="Arial Rounded MT Bold" pitchFamily="34" charset="0"/>
              </a:rPr>
              <a:t>.  </a:t>
            </a:r>
            <a:r>
              <a:rPr lang="en-US" dirty="0">
                <a:solidFill>
                  <a:schemeClr val="accent2">
                    <a:lumMod val="50000"/>
                  </a:schemeClr>
                </a:solidFill>
                <a:latin typeface="Arial Rounded MT Bold" pitchFamily="34" charset="0"/>
              </a:rPr>
              <a:t>SE</a:t>
            </a:r>
            <a:r>
              <a:rPr lang="en-US" dirty="0">
                <a:latin typeface="Arial Rounded MT Bold" pitchFamily="34" charset="0"/>
              </a:rPr>
              <a:t> </a:t>
            </a:r>
            <a:r>
              <a:rPr lang="en-US" dirty="0">
                <a:solidFill>
                  <a:schemeClr val="accent3">
                    <a:lumMod val="50000"/>
                  </a:schemeClr>
                </a:solidFill>
                <a:latin typeface="Arial Rounded MT Bold" pitchFamily="34" charset="0"/>
              </a:rPr>
              <a:t>requires</a:t>
            </a:r>
            <a:r>
              <a:rPr lang="en-US" dirty="0">
                <a:latin typeface="Arial Rounded MT Bold" pitchFamily="34" charset="0"/>
              </a:rPr>
              <a:t>:</a:t>
            </a:r>
          </a:p>
          <a:p>
            <a:pPr marL="914400" lvl="1" indent="-457200" algn="just">
              <a:buFont typeface="Arial" pitchFamily="34" charset="0"/>
              <a:buChar char="•"/>
            </a:pPr>
            <a:r>
              <a:rPr lang="en-US" dirty="0">
                <a:solidFill>
                  <a:srgbClr val="C00000"/>
                </a:solidFill>
                <a:latin typeface="Arial Rounded MT Bold" pitchFamily="34" charset="0"/>
              </a:rPr>
              <a:t>experimentation,</a:t>
            </a:r>
          </a:p>
          <a:p>
            <a:pPr marL="914400" lvl="1" indent="-457200" algn="just">
              <a:buFont typeface="Arial" pitchFamily="34" charset="0"/>
              <a:buChar char="•"/>
            </a:pPr>
            <a:r>
              <a:rPr lang="en-US" dirty="0">
                <a:solidFill>
                  <a:srgbClr val="C00000"/>
                </a:solidFill>
                <a:latin typeface="Arial Rounded MT Bold" pitchFamily="34" charset="0"/>
              </a:rPr>
              <a:t>the reuse of pattern solutions,</a:t>
            </a:r>
          </a:p>
          <a:p>
            <a:pPr marL="914400" lvl="1" indent="-457200" algn="just">
              <a:buFont typeface="Arial" pitchFamily="34" charset="0"/>
              <a:buChar char="•"/>
            </a:pPr>
            <a:r>
              <a:rPr lang="en-US" dirty="0">
                <a:solidFill>
                  <a:srgbClr val="C00000"/>
                </a:solidFill>
                <a:latin typeface="Arial Rounded MT Bold" pitchFamily="34" charset="0"/>
              </a:rPr>
              <a:t>the incremental evolution of the system</a:t>
            </a:r>
            <a:r>
              <a:rPr lang="en-US" dirty="0">
                <a:latin typeface="Arial Rounded MT Bold" pitchFamily="34" charset="0"/>
              </a:rPr>
              <a:t>.</a:t>
            </a:r>
          </a:p>
          <a:p>
            <a:pPr algn="just"/>
            <a:endParaRPr lang="en-US" b="1" dirty="0">
              <a:latin typeface="Arial Rounded MT Bold" pitchFamily="34" charset="0"/>
            </a:endParaRPr>
          </a:p>
          <a:p>
            <a:pPr algn="just"/>
            <a:r>
              <a:rPr lang="en-US" dirty="0">
                <a:solidFill>
                  <a:schemeClr val="accent2">
                    <a:lumMod val="50000"/>
                  </a:schemeClr>
                </a:solidFill>
                <a:latin typeface="Arial Rounded MT Bold" pitchFamily="34" charset="0"/>
              </a:rPr>
              <a:t>Object-oriented software development </a:t>
            </a:r>
            <a:r>
              <a:rPr lang="en-US" dirty="0">
                <a:latin typeface="Arial Rounded MT Bold" pitchFamily="34" charset="0"/>
              </a:rPr>
              <a:t>typically</a:t>
            </a:r>
            <a:r>
              <a:rPr lang="en-US" b="1" dirty="0">
                <a:latin typeface="Arial Rounded MT Bold" pitchFamily="34" charset="0"/>
              </a:rPr>
              <a:t> </a:t>
            </a:r>
            <a:r>
              <a:rPr lang="en-US" dirty="0">
                <a:solidFill>
                  <a:schemeClr val="accent3">
                    <a:lumMod val="50000"/>
                  </a:schemeClr>
                </a:solidFill>
                <a:latin typeface="Arial Rounded MT Bold" pitchFamily="34" charset="0"/>
              </a:rPr>
              <a:t>includes</a:t>
            </a:r>
            <a:r>
              <a:rPr lang="en-US" dirty="0">
                <a:latin typeface="Arial Rounded MT Bold" pitchFamily="34" charset="0"/>
              </a:rPr>
              <a:t>:</a:t>
            </a:r>
          </a:p>
          <a:p>
            <a:pPr marL="904875" lvl="1" indent="-447675" algn="just">
              <a:buFont typeface="Arial" pitchFamily="34" charset="0"/>
              <a:buChar char="•"/>
            </a:pPr>
            <a:r>
              <a:rPr lang="en-US" dirty="0">
                <a:solidFill>
                  <a:srgbClr val="C00000"/>
                </a:solidFill>
                <a:latin typeface="Arial Rounded MT Bold" pitchFamily="34" charset="0"/>
              </a:rPr>
              <a:t>requirements elicitation,</a:t>
            </a:r>
          </a:p>
          <a:p>
            <a:pPr marL="904875" lvl="1" indent="-447675" algn="just">
              <a:buFont typeface="Arial" pitchFamily="34" charset="0"/>
              <a:buChar char="•"/>
            </a:pPr>
            <a:r>
              <a:rPr lang="en-US" dirty="0">
                <a:solidFill>
                  <a:srgbClr val="C00000"/>
                </a:solidFill>
                <a:latin typeface="Arial Rounded MT Bold" pitchFamily="34" charset="0"/>
              </a:rPr>
              <a:t>analysis,</a:t>
            </a:r>
          </a:p>
          <a:p>
            <a:pPr marL="904875" lvl="1" indent="-447675" algn="just">
              <a:buFont typeface="Arial" pitchFamily="34" charset="0"/>
              <a:buChar char="•"/>
            </a:pPr>
            <a:r>
              <a:rPr lang="en-US" dirty="0">
                <a:solidFill>
                  <a:srgbClr val="C00000"/>
                </a:solidFill>
                <a:latin typeface="Arial Rounded MT Bold" pitchFamily="34" charset="0"/>
              </a:rPr>
              <a:t>system design,</a:t>
            </a:r>
          </a:p>
          <a:p>
            <a:pPr marL="904875" lvl="1" indent="-447675" algn="just">
              <a:buFont typeface="Arial" pitchFamily="34" charset="0"/>
              <a:buChar char="•"/>
            </a:pPr>
            <a:r>
              <a:rPr lang="en-US" dirty="0">
                <a:solidFill>
                  <a:srgbClr val="C00000"/>
                </a:solidFill>
                <a:latin typeface="Arial Rounded MT Bold" pitchFamily="34" charset="0"/>
              </a:rPr>
              <a:t>object design,</a:t>
            </a:r>
          </a:p>
          <a:p>
            <a:pPr marL="904875" lvl="1" indent="-447675" algn="just">
              <a:buFont typeface="Arial" pitchFamily="34" charset="0"/>
              <a:buChar char="•"/>
            </a:pPr>
            <a:r>
              <a:rPr lang="en-US" dirty="0">
                <a:solidFill>
                  <a:srgbClr val="C00000"/>
                </a:solidFill>
                <a:latin typeface="Arial Rounded MT Bold" pitchFamily="34" charset="0"/>
              </a:rPr>
              <a:t>implementation, </a:t>
            </a:r>
          </a:p>
          <a:p>
            <a:pPr marL="904875" lvl="1" indent="-447675" algn="just">
              <a:buFont typeface="Arial" pitchFamily="34" charset="0"/>
              <a:buChar char="•"/>
            </a:pPr>
            <a:r>
              <a:rPr lang="en-US" dirty="0">
                <a:solidFill>
                  <a:srgbClr val="C00000"/>
                </a:solidFill>
                <a:latin typeface="Arial Rounded MT Bold" pitchFamily="34" charset="0"/>
              </a:rPr>
              <a:t>testing</a:t>
            </a:r>
          </a:p>
          <a:p>
            <a:pPr marL="457200" indent="-457200" algn="just"/>
            <a:endParaRPr lang="en-US" sz="1800" dirty="0">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solving_3</a:t>
            </a:r>
          </a:p>
        </p:txBody>
      </p:sp>
      <p:sp>
        <p:nvSpPr>
          <p:cNvPr id="3" name="Date Placeholder 2"/>
          <p:cNvSpPr>
            <a:spLocks noGrp="1"/>
          </p:cNvSpPr>
          <p:nvPr>
            <p:ph type="dt" sz="half" idx="10"/>
          </p:nvPr>
        </p:nvSpPr>
        <p:spPr/>
        <p:txBody>
          <a:bodyPr/>
          <a:lstStyle/>
          <a:p>
            <a:fld id="{72A5D471-1242-4AC1-A9BD-DCD10112A3E9}"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7CF890D-20A1-44CD-A859-602006D425CC}" type="slidenum">
              <a:rPr lang="en-US" smtClean="0"/>
              <a:pPr/>
              <a:t>35</a:t>
            </a:fld>
            <a:endParaRPr lang="en-US" dirty="0"/>
          </a:p>
        </p:txBody>
      </p:sp>
      <p:sp>
        <p:nvSpPr>
          <p:cNvPr id="7" name="Rectangle 6"/>
          <p:cNvSpPr/>
          <p:nvPr/>
        </p:nvSpPr>
        <p:spPr>
          <a:xfrm>
            <a:off x="467544" y="1124744"/>
            <a:ext cx="8208912" cy="4524315"/>
          </a:xfrm>
          <a:prstGeom prst="rect">
            <a:avLst/>
          </a:prstGeom>
        </p:spPr>
        <p:txBody>
          <a:bodyPr wrap="square">
            <a:spAutoFit/>
          </a:bodyPr>
          <a:lstStyle/>
          <a:p>
            <a:pPr marL="9525" indent="-9525" algn="just"/>
            <a:r>
              <a:rPr lang="en-US" dirty="0">
                <a:solidFill>
                  <a:schemeClr val="accent2">
                    <a:lumMod val="50000"/>
                  </a:schemeClr>
                </a:solidFill>
                <a:latin typeface="Arial Rounded MT Bold" pitchFamily="34" charset="0"/>
              </a:rPr>
              <a:t>Software development </a:t>
            </a:r>
            <a:r>
              <a:rPr lang="en-US" dirty="0">
                <a:latin typeface="Arial Rounded MT Bold" pitchFamily="34" charset="0"/>
              </a:rPr>
              <a:t>also </a:t>
            </a:r>
            <a:r>
              <a:rPr lang="en-US" dirty="0">
                <a:solidFill>
                  <a:schemeClr val="accent3">
                    <a:lumMod val="50000"/>
                  </a:schemeClr>
                </a:solidFill>
                <a:latin typeface="Arial Rounded MT Bold" pitchFamily="34" charset="0"/>
              </a:rPr>
              <a:t>includes</a:t>
            </a:r>
            <a:r>
              <a:rPr lang="en-US" dirty="0">
                <a:latin typeface="Arial Rounded MT Bold" pitchFamily="34" charset="0"/>
              </a:rPr>
              <a:t> </a:t>
            </a:r>
            <a:r>
              <a:rPr lang="en-US" dirty="0">
                <a:solidFill>
                  <a:srgbClr val="C00000"/>
                </a:solidFill>
                <a:latin typeface="Arial Rounded MT Bold" pitchFamily="34" charset="0"/>
              </a:rPr>
              <a:t>activities whose purpose is to evaluate the appropriateness of the respective models</a:t>
            </a:r>
            <a:r>
              <a:rPr lang="en-US" dirty="0">
                <a:latin typeface="Arial Rounded MT Bold" pitchFamily="34" charset="0"/>
              </a:rPr>
              <a:t>.</a:t>
            </a:r>
          </a:p>
          <a:p>
            <a:pPr marL="9525" indent="-9525" algn="just"/>
            <a:endParaRPr lang="en-US" dirty="0">
              <a:latin typeface="Arial Rounded MT Bold" pitchFamily="34" charset="0"/>
            </a:endParaRPr>
          </a:p>
          <a:p>
            <a:pPr marL="904875" lvl="1" indent="-447675" algn="just">
              <a:buFont typeface="Arial" pitchFamily="34" charset="0"/>
              <a:buChar char="•"/>
            </a:pPr>
            <a:r>
              <a:rPr lang="en-US" dirty="0">
                <a:latin typeface="Arial Rounded MT Bold" pitchFamily="34" charset="0"/>
              </a:rPr>
              <a:t>During the </a:t>
            </a:r>
            <a:r>
              <a:rPr lang="en-US" dirty="0">
                <a:solidFill>
                  <a:schemeClr val="accent2">
                    <a:lumMod val="50000"/>
                  </a:schemeClr>
                </a:solidFill>
                <a:latin typeface="Arial Rounded MT Bold" pitchFamily="34" charset="0"/>
              </a:rPr>
              <a:t>analysis review</a:t>
            </a:r>
            <a:r>
              <a:rPr lang="en-US" dirty="0">
                <a:latin typeface="Arial Rounded MT Bold" pitchFamily="34" charset="0"/>
              </a:rPr>
              <a:t>, </a:t>
            </a:r>
            <a:r>
              <a:rPr lang="en-US" dirty="0">
                <a:solidFill>
                  <a:schemeClr val="accent2">
                    <a:lumMod val="50000"/>
                  </a:schemeClr>
                </a:solidFill>
                <a:latin typeface="Arial Rounded MT Bold" pitchFamily="34" charset="0"/>
              </a:rPr>
              <a:t>the application domain model</a:t>
            </a:r>
            <a:r>
              <a:rPr lang="en-US" dirty="0">
                <a:solidFill>
                  <a:schemeClr val="accent3">
                    <a:lumMod val="50000"/>
                  </a:schemeClr>
                </a:solidFill>
                <a:latin typeface="Arial Rounded MT Bold" pitchFamily="34" charset="0"/>
              </a:rPr>
              <a:t> is compared with </a:t>
            </a:r>
            <a:r>
              <a:rPr lang="en-US" dirty="0">
                <a:solidFill>
                  <a:srgbClr val="C00000"/>
                </a:solidFill>
                <a:latin typeface="Arial Rounded MT Bold" pitchFamily="34" charset="0"/>
              </a:rPr>
              <a:t>the client’s reality, which in turn might change as a result of modeling</a:t>
            </a:r>
            <a:r>
              <a:rPr lang="en-US" dirty="0">
                <a:latin typeface="Arial Rounded MT Bold" pitchFamily="34" charset="0"/>
              </a:rPr>
              <a:t>.</a:t>
            </a:r>
          </a:p>
          <a:p>
            <a:pPr marL="904875" lvl="1" indent="-447675" algn="just"/>
            <a:endParaRPr lang="en-US" dirty="0">
              <a:latin typeface="Arial Rounded MT Bold" pitchFamily="34" charset="0"/>
            </a:endParaRPr>
          </a:p>
          <a:p>
            <a:pPr marL="904875" lvl="1" indent="-447675" algn="just">
              <a:buFont typeface="Arial" pitchFamily="34" charset="0"/>
              <a:buChar char="•"/>
            </a:pPr>
            <a:r>
              <a:rPr lang="en-US" dirty="0">
                <a:latin typeface="Arial Rounded MT Bold" pitchFamily="34" charset="0"/>
              </a:rPr>
              <a:t>During the </a:t>
            </a:r>
            <a:r>
              <a:rPr lang="en-US" dirty="0">
                <a:solidFill>
                  <a:schemeClr val="accent2">
                    <a:lumMod val="50000"/>
                  </a:schemeClr>
                </a:solidFill>
                <a:latin typeface="Arial Rounded MT Bold" pitchFamily="34" charset="0"/>
              </a:rPr>
              <a:t>design review</a:t>
            </a:r>
            <a:r>
              <a:rPr lang="en-US" dirty="0">
                <a:latin typeface="Arial Rounded MT Bold" pitchFamily="34" charset="0"/>
              </a:rPr>
              <a:t>, </a:t>
            </a:r>
            <a:r>
              <a:rPr lang="en-US" dirty="0">
                <a:solidFill>
                  <a:schemeClr val="accent2">
                    <a:lumMod val="50000"/>
                  </a:schemeClr>
                </a:solidFill>
                <a:latin typeface="Arial Rounded MT Bold" pitchFamily="34" charset="0"/>
              </a:rPr>
              <a:t>the solution domain model</a:t>
            </a:r>
            <a:r>
              <a:rPr lang="en-US" dirty="0">
                <a:solidFill>
                  <a:schemeClr val="accent3">
                    <a:lumMod val="50000"/>
                  </a:schemeClr>
                </a:solidFill>
                <a:latin typeface="Arial Rounded MT Bold" pitchFamily="34" charset="0"/>
              </a:rPr>
              <a:t> is evaluated </a:t>
            </a:r>
            <a:r>
              <a:rPr lang="en-US" dirty="0">
                <a:solidFill>
                  <a:srgbClr val="C00000"/>
                </a:solidFill>
                <a:latin typeface="Arial Rounded MT Bold" pitchFamily="34" charset="0"/>
              </a:rPr>
              <a:t>against project goals</a:t>
            </a:r>
            <a:r>
              <a:rPr lang="en-US" dirty="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solving_4</a:t>
            </a:r>
          </a:p>
        </p:txBody>
      </p:sp>
      <p:sp>
        <p:nvSpPr>
          <p:cNvPr id="3" name="Date Placeholder 2"/>
          <p:cNvSpPr>
            <a:spLocks noGrp="1"/>
          </p:cNvSpPr>
          <p:nvPr>
            <p:ph type="dt" sz="half" idx="10"/>
          </p:nvPr>
        </p:nvSpPr>
        <p:spPr/>
        <p:txBody>
          <a:bodyPr/>
          <a:lstStyle/>
          <a:p>
            <a:fld id="{72A5D471-1242-4AC1-A9BD-DCD10112A3E9}"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7CF890D-20A1-44CD-A859-602006D425CC}" type="slidenum">
              <a:rPr lang="en-US" smtClean="0"/>
              <a:pPr/>
              <a:t>36</a:t>
            </a:fld>
            <a:endParaRPr lang="en-US" dirty="0"/>
          </a:p>
        </p:txBody>
      </p:sp>
      <p:sp>
        <p:nvSpPr>
          <p:cNvPr id="7" name="Rectangle 6"/>
          <p:cNvSpPr/>
          <p:nvPr/>
        </p:nvSpPr>
        <p:spPr>
          <a:xfrm>
            <a:off x="467544" y="1124744"/>
            <a:ext cx="8208912" cy="3785652"/>
          </a:xfrm>
          <a:prstGeom prst="rect">
            <a:avLst/>
          </a:prstGeom>
        </p:spPr>
        <p:txBody>
          <a:bodyPr wrap="square">
            <a:spAutoFit/>
          </a:bodyPr>
          <a:lstStyle/>
          <a:p>
            <a:pPr marL="904875" lvl="1" indent="-447675" algn="just">
              <a:buFont typeface="Arial" pitchFamily="34" charset="0"/>
              <a:buChar char="•"/>
            </a:pPr>
            <a:r>
              <a:rPr lang="en-US" dirty="0">
                <a:latin typeface="Arial Rounded MT Bold" pitchFamily="34" charset="0"/>
              </a:rPr>
              <a:t>During </a:t>
            </a:r>
            <a:r>
              <a:rPr lang="en-US" dirty="0">
                <a:solidFill>
                  <a:schemeClr val="accent2">
                    <a:lumMod val="50000"/>
                  </a:schemeClr>
                </a:solidFill>
                <a:latin typeface="Arial Rounded MT Bold" pitchFamily="34" charset="0"/>
              </a:rPr>
              <a:t>testing</a:t>
            </a:r>
            <a:r>
              <a:rPr lang="en-US" dirty="0">
                <a:latin typeface="Arial Rounded MT Bold" pitchFamily="34" charset="0"/>
              </a:rPr>
              <a:t>, </a:t>
            </a:r>
            <a:r>
              <a:rPr lang="en-US" dirty="0">
                <a:solidFill>
                  <a:schemeClr val="accent2">
                    <a:lumMod val="50000"/>
                  </a:schemeClr>
                </a:solidFill>
                <a:latin typeface="Arial Rounded MT Bold" pitchFamily="34" charset="0"/>
              </a:rPr>
              <a:t>the system </a:t>
            </a:r>
            <a:r>
              <a:rPr lang="en-US" dirty="0">
                <a:solidFill>
                  <a:schemeClr val="accent3">
                    <a:lumMod val="50000"/>
                  </a:schemeClr>
                </a:solidFill>
                <a:latin typeface="Arial Rounded MT Bold" pitchFamily="34" charset="0"/>
              </a:rPr>
              <a:t>is validated against </a:t>
            </a:r>
            <a:r>
              <a:rPr lang="en-US" dirty="0">
                <a:solidFill>
                  <a:srgbClr val="C00000"/>
                </a:solidFill>
                <a:latin typeface="Arial Rounded MT Bold" pitchFamily="34" charset="0"/>
              </a:rPr>
              <a:t>the solution domain model, </a:t>
            </a:r>
            <a:r>
              <a:rPr lang="en-US" dirty="0">
                <a:solidFill>
                  <a:schemeClr val="accent3">
                    <a:lumMod val="50000"/>
                  </a:schemeClr>
                </a:solidFill>
                <a:latin typeface="Arial Rounded MT Bold" pitchFamily="34" charset="0"/>
              </a:rPr>
              <a:t>which might be changed by the</a:t>
            </a:r>
            <a:r>
              <a:rPr lang="en-US" dirty="0">
                <a:solidFill>
                  <a:srgbClr val="C00000"/>
                </a:solidFill>
                <a:latin typeface="Arial Rounded MT Bold" pitchFamily="34" charset="0"/>
              </a:rPr>
              <a:t> introduction of new technologies</a:t>
            </a:r>
            <a:r>
              <a:rPr lang="en-US" dirty="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a:p>
            <a:pPr marL="904875" lvl="1" indent="-447675" algn="just">
              <a:buFont typeface="Arial" pitchFamily="34" charset="0"/>
              <a:buChar char="•"/>
            </a:pPr>
            <a:r>
              <a:rPr lang="en-US" dirty="0">
                <a:latin typeface="Arial Rounded MT Bold" pitchFamily="34" charset="0"/>
              </a:rPr>
              <a:t>During </a:t>
            </a:r>
            <a:r>
              <a:rPr lang="en-US" dirty="0">
                <a:solidFill>
                  <a:schemeClr val="accent2">
                    <a:lumMod val="50000"/>
                  </a:schemeClr>
                </a:solidFill>
                <a:latin typeface="Arial Rounded MT Bold" pitchFamily="34" charset="0"/>
              </a:rPr>
              <a:t>project management</a:t>
            </a:r>
            <a:r>
              <a:rPr lang="en-US" dirty="0">
                <a:latin typeface="Arial Rounded MT Bold" pitchFamily="34" charset="0"/>
              </a:rPr>
              <a:t>, </a:t>
            </a:r>
            <a:r>
              <a:rPr lang="en-US" dirty="0">
                <a:solidFill>
                  <a:schemeClr val="accent3">
                    <a:lumMod val="50000"/>
                  </a:schemeClr>
                </a:solidFill>
                <a:latin typeface="Arial Rounded MT Bold" pitchFamily="34" charset="0"/>
              </a:rPr>
              <a:t>managers compare </a:t>
            </a:r>
            <a:r>
              <a:rPr lang="en-US" dirty="0">
                <a:solidFill>
                  <a:srgbClr val="C00000"/>
                </a:solidFill>
                <a:latin typeface="Arial Rounded MT Bold" pitchFamily="34" charset="0"/>
              </a:rPr>
              <a:t>their model of the development process</a:t>
            </a:r>
            <a:r>
              <a:rPr lang="en-US" dirty="0">
                <a:solidFill>
                  <a:schemeClr val="accent3">
                    <a:lumMod val="50000"/>
                  </a:schemeClr>
                </a:solidFill>
                <a:latin typeface="Arial Rounded MT Bold" pitchFamily="34" charset="0"/>
              </a:rPr>
              <a:t> </a:t>
            </a:r>
            <a:r>
              <a:rPr lang="en-US" dirty="0">
                <a:latin typeface="Arial Rounded MT Bold" pitchFamily="34" charset="0"/>
              </a:rPr>
              <a:t>(i.e., the project schedule and budget) </a:t>
            </a:r>
            <a:r>
              <a:rPr lang="en-US" dirty="0">
                <a:solidFill>
                  <a:srgbClr val="C00000"/>
                </a:solidFill>
                <a:latin typeface="Arial Rounded MT Bold" pitchFamily="34" charset="0"/>
              </a:rPr>
              <a:t>against reality </a:t>
            </a:r>
            <a:r>
              <a:rPr lang="en-US" dirty="0">
                <a:latin typeface="Arial Rounded MT Bold" pitchFamily="34" charset="0"/>
              </a:rPr>
              <a:t>(i.e., the delivered work products and expended resources).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Knowledge acquisition</a:t>
            </a:r>
          </a:p>
        </p:txBody>
      </p:sp>
      <p:sp>
        <p:nvSpPr>
          <p:cNvPr id="3" name="Date Placeholder 2"/>
          <p:cNvSpPr>
            <a:spLocks noGrp="1"/>
          </p:cNvSpPr>
          <p:nvPr>
            <p:ph type="dt" sz="half" idx="10"/>
          </p:nvPr>
        </p:nvSpPr>
        <p:spPr/>
        <p:txBody>
          <a:bodyPr/>
          <a:lstStyle/>
          <a:p>
            <a:fld id="{2736ECAC-0E0A-499D-B26C-B7C43B829114}"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0BD25772-3095-48E3-AB86-CBE892BA5258}" type="slidenum">
              <a:rPr lang="en-US" smtClean="0"/>
              <a:pPr/>
              <a:t>37</a:t>
            </a:fld>
            <a:endParaRPr lang="en-US" dirty="0"/>
          </a:p>
        </p:txBody>
      </p:sp>
      <p:sp>
        <p:nvSpPr>
          <p:cNvPr id="7" name="Rectangle 6"/>
          <p:cNvSpPr/>
          <p:nvPr/>
        </p:nvSpPr>
        <p:spPr>
          <a:xfrm>
            <a:off x="467544" y="1124744"/>
            <a:ext cx="8208912" cy="4524315"/>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 common mistake </a:t>
            </a:r>
            <a:r>
              <a:rPr lang="en-US" dirty="0">
                <a:latin typeface="Arial Rounded MT Bold" pitchFamily="34" charset="0"/>
              </a:rPr>
              <a:t>that </a:t>
            </a:r>
            <a:r>
              <a:rPr lang="en-US" dirty="0">
                <a:solidFill>
                  <a:schemeClr val="accent2">
                    <a:lumMod val="50000"/>
                  </a:schemeClr>
                </a:solidFill>
                <a:latin typeface="Arial Rounded MT Bold" pitchFamily="34" charset="0"/>
              </a:rPr>
              <a:t>software engineers and managers</a:t>
            </a:r>
            <a:r>
              <a:rPr lang="en-US" dirty="0">
                <a:latin typeface="Arial Rounded MT Bold" pitchFamily="34" charset="0"/>
              </a:rPr>
              <a:t> </a:t>
            </a:r>
            <a:r>
              <a:rPr lang="en-US" dirty="0">
                <a:solidFill>
                  <a:schemeClr val="accent3">
                    <a:lumMod val="50000"/>
                  </a:schemeClr>
                </a:solidFill>
                <a:latin typeface="Arial Rounded MT Bold" pitchFamily="34" charset="0"/>
              </a:rPr>
              <a:t>make</a:t>
            </a:r>
            <a:r>
              <a:rPr lang="en-US" dirty="0">
                <a:latin typeface="Arial Rounded MT Bold" pitchFamily="34" charset="0"/>
              </a:rPr>
              <a:t> is to</a:t>
            </a:r>
            <a:r>
              <a:rPr lang="en-US" dirty="0">
                <a:solidFill>
                  <a:schemeClr val="accent3">
                    <a:lumMod val="50000"/>
                  </a:schemeClr>
                </a:solidFill>
                <a:latin typeface="Arial Rounded MT Bold" pitchFamily="34" charset="0"/>
              </a:rPr>
              <a:t> </a:t>
            </a:r>
            <a:r>
              <a:rPr lang="en-US" dirty="0">
                <a:solidFill>
                  <a:srgbClr val="C00000"/>
                </a:solidFill>
                <a:latin typeface="Arial Rounded MT Bold" pitchFamily="34" charset="0"/>
              </a:rPr>
              <a:t>assume that the acquisition of knowledge needed to develop a system is linear. </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Knowledge acquisition </a:t>
            </a:r>
            <a:r>
              <a:rPr lang="en-US" dirty="0">
                <a:solidFill>
                  <a:schemeClr val="accent3">
                    <a:lumMod val="50000"/>
                  </a:schemeClr>
                </a:solidFill>
                <a:latin typeface="Arial Rounded MT Bold" pitchFamily="34" charset="0"/>
              </a:rPr>
              <a:t>is a</a:t>
            </a:r>
            <a:r>
              <a:rPr lang="en-US" dirty="0">
                <a:solidFill>
                  <a:schemeClr val="accent2">
                    <a:lumMod val="50000"/>
                  </a:schemeClr>
                </a:solidFill>
                <a:latin typeface="Arial Rounded MT Bold" pitchFamily="34" charset="0"/>
              </a:rPr>
              <a:t> </a:t>
            </a:r>
            <a:r>
              <a:rPr lang="en-US" dirty="0">
                <a:solidFill>
                  <a:srgbClr val="C00000"/>
                </a:solidFill>
                <a:latin typeface="Arial Rounded MT Bold" pitchFamily="34" charset="0"/>
              </a:rPr>
              <a:t>nonlinear process</a:t>
            </a:r>
            <a:r>
              <a:rPr lang="en-US" b="1" dirty="0">
                <a:latin typeface="Arial Rounded MT Bold" pitchFamily="34" charset="0"/>
              </a:rPr>
              <a:t>.  </a:t>
            </a:r>
            <a:r>
              <a:rPr lang="en-US" dirty="0">
                <a:solidFill>
                  <a:schemeClr val="accent2">
                    <a:lumMod val="50000"/>
                  </a:schemeClr>
                </a:solidFill>
                <a:latin typeface="Arial Rounded MT Bold" pitchFamily="34" charset="0"/>
              </a:rPr>
              <a:t>The addition of a new piece of information</a:t>
            </a:r>
            <a:r>
              <a:rPr lang="en-US" dirty="0">
                <a:solidFill>
                  <a:schemeClr val="accent3">
                    <a:lumMod val="50000"/>
                  </a:schemeClr>
                </a:solidFill>
                <a:latin typeface="Arial Rounded MT Bold" pitchFamily="34" charset="0"/>
              </a:rPr>
              <a:t> may invalidate </a:t>
            </a:r>
            <a:r>
              <a:rPr lang="en-US" dirty="0">
                <a:solidFill>
                  <a:srgbClr val="C00000"/>
                </a:solidFill>
                <a:latin typeface="Arial Rounded MT Bold" pitchFamily="34" charset="0"/>
              </a:rPr>
              <a:t>all the knowledge we have acquired for the understanding of a system</a:t>
            </a:r>
            <a:r>
              <a:rPr lang="en-US" dirty="0">
                <a:latin typeface="Arial Rounded MT Bold" pitchFamily="34" charset="0"/>
              </a:rPr>
              <a:t>.  Even if we had already documented this understanding in documents and code (“The system is 90% coded, we will be done next week”), </a:t>
            </a:r>
            <a:r>
              <a:rPr lang="en-US" dirty="0">
                <a:solidFill>
                  <a:srgbClr val="C00000"/>
                </a:solidFill>
                <a:latin typeface="Arial Rounded MT Bold" pitchFamily="34" charset="0"/>
              </a:rPr>
              <a:t>we must be mentally prepared to start from scratch</a:t>
            </a:r>
            <a:r>
              <a:rPr lang="en-US" dirty="0">
                <a:latin typeface="Arial Rounded MT Bold" pitchFamily="34"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Knowledge acquisition_2</a:t>
            </a:r>
          </a:p>
        </p:txBody>
      </p:sp>
      <p:sp>
        <p:nvSpPr>
          <p:cNvPr id="3" name="Date Placeholder 2"/>
          <p:cNvSpPr>
            <a:spLocks noGrp="1"/>
          </p:cNvSpPr>
          <p:nvPr>
            <p:ph type="dt" sz="half" idx="10"/>
          </p:nvPr>
        </p:nvSpPr>
        <p:spPr/>
        <p:txBody>
          <a:bodyPr/>
          <a:lstStyle/>
          <a:p>
            <a:fld id="{5D514640-A643-4FBA-8BCE-714FD3B5E798}"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BD003B2-FC7E-45C8-82B4-DB3D91740DE1}" type="slidenum">
              <a:rPr lang="en-US" smtClean="0"/>
              <a:pPr/>
              <a:t>38</a:t>
            </a:fld>
            <a:endParaRPr lang="en-US" dirty="0"/>
          </a:p>
        </p:txBody>
      </p:sp>
      <p:sp>
        <p:nvSpPr>
          <p:cNvPr id="7" name="Rectangle 6"/>
          <p:cNvSpPr/>
          <p:nvPr/>
        </p:nvSpPr>
        <p:spPr>
          <a:xfrm>
            <a:off x="467544" y="1118349"/>
            <a:ext cx="8208912" cy="5262979"/>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There are </a:t>
            </a:r>
            <a:r>
              <a:rPr lang="en-US" dirty="0">
                <a:solidFill>
                  <a:schemeClr val="accent2">
                    <a:lumMod val="50000"/>
                  </a:schemeClr>
                </a:solidFill>
                <a:latin typeface="Arial Rounded MT Bold" pitchFamily="34" charset="0"/>
              </a:rPr>
              <a:t>several software processes that deal with this problem </a:t>
            </a:r>
            <a:r>
              <a:rPr lang="en-US" dirty="0">
                <a:latin typeface="Arial Rounded MT Bold" pitchFamily="34" charset="0"/>
              </a:rPr>
              <a:t>by </a:t>
            </a:r>
            <a:r>
              <a:rPr lang="en-US" dirty="0">
                <a:solidFill>
                  <a:srgbClr val="C00000"/>
                </a:solidFill>
                <a:latin typeface="Arial Rounded MT Bold" pitchFamily="34" charset="0"/>
              </a:rPr>
              <a:t>avoiding the sequential dependencies inherent in the waterfall model</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r>
              <a:rPr lang="en-US" dirty="0">
                <a:latin typeface="Arial Rounded MT Bold" pitchFamily="34" charset="0"/>
              </a:rPr>
              <a:t>      </a:t>
            </a:r>
            <a:r>
              <a:rPr lang="en-US" dirty="0">
                <a:solidFill>
                  <a:schemeClr val="accent2">
                    <a:lumMod val="50000"/>
                  </a:schemeClr>
                </a:solidFill>
                <a:latin typeface="Arial Rounded MT Bold" pitchFamily="34" charset="0"/>
              </a:rPr>
              <a:t>Risk-based development </a:t>
            </a:r>
            <a:r>
              <a:rPr lang="en-US" dirty="0">
                <a:solidFill>
                  <a:srgbClr val="C00000"/>
                </a:solidFill>
                <a:latin typeface="Arial Rounded MT Bold" pitchFamily="34" charset="0"/>
              </a:rPr>
              <a:t>attempts to anticipate surprises late in a project by identifying the high-risk components.</a:t>
            </a:r>
            <a:r>
              <a:rPr lang="en-US" dirty="0">
                <a:solidFill>
                  <a:schemeClr val="accent2">
                    <a:lumMod val="50000"/>
                  </a:schemeClr>
                </a:solidFill>
                <a:latin typeface="Arial Rounded MT Bold" pitchFamily="34" charset="0"/>
              </a:rPr>
              <a:t>  Issue-based development attempts to remove the linearity altogether</a:t>
            </a:r>
            <a:r>
              <a:rPr lang="en-US" b="1" dirty="0">
                <a:latin typeface="Arial Rounded MT Bold" pitchFamily="34" charset="0"/>
              </a:rPr>
              <a:t>.</a:t>
            </a:r>
          </a:p>
          <a:p>
            <a:pPr marL="457200" indent="-457200" algn="just"/>
            <a:endParaRPr lang="en-US" b="1" dirty="0">
              <a:latin typeface="Arial Rounded MT Bold" pitchFamily="34" charset="0"/>
            </a:endParaRPr>
          </a:p>
          <a:p>
            <a:pPr marL="457200" indent="-457200" algn="just"/>
            <a:r>
              <a:rPr lang="en-US" b="1" dirty="0">
                <a:latin typeface="Arial Rounded MT Bold" pitchFamily="34" charset="0"/>
              </a:rPr>
              <a:t>      </a:t>
            </a:r>
            <a:r>
              <a:rPr lang="en-US" dirty="0">
                <a:solidFill>
                  <a:schemeClr val="accent2">
                    <a:lumMod val="50000"/>
                  </a:schemeClr>
                </a:solidFill>
                <a:latin typeface="Arial Rounded MT Bold" pitchFamily="34" charset="0"/>
              </a:rPr>
              <a:t>Any development activity</a:t>
            </a:r>
            <a:r>
              <a:rPr lang="en-US" dirty="0">
                <a:latin typeface="Arial Rounded MT Bold" pitchFamily="34" charset="0"/>
              </a:rPr>
              <a:t>: </a:t>
            </a:r>
            <a:r>
              <a:rPr lang="en-US" dirty="0">
                <a:solidFill>
                  <a:srgbClr val="C00000"/>
                </a:solidFill>
                <a:latin typeface="Arial Rounded MT Bold" pitchFamily="34" charset="0"/>
              </a:rPr>
              <a:t>analysis, system design, object design, implementation, testing, or delivery</a:t>
            </a:r>
            <a:r>
              <a:rPr lang="en-US" dirty="0">
                <a:latin typeface="Arial Rounded MT Bold" pitchFamily="34" charset="0"/>
              </a:rPr>
              <a:t>; </a:t>
            </a:r>
            <a:r>
              <a:rPr lang="en-US" dirty="0">
                <a:solidFill>
                  <a:schemeClr val="accent3">
                    <a:lumMod val="50000"/>
                  </a:schemeClr>
                </a:solidFill>
                <a:latin typeface="Arial Rounded MT Bold" pitchFamily="34" charset="0"/>
              </a:rPr>
              <a:t>can influence any other activity</a:t>
            </a:r>
            <a:r>
              <a:rPr lang="en-US" dirty="0">
                <a:latin typeface="Arial Rounded MT Bold" pitchFamily="34" charset="0"/>
              </a:rPr>
              <a:t>.  In </a:t>
            </a:r>
            <a:r>
              <a:rPr lang="en-US" dirty="0">
                <a:solidFill>
                  <a:schemeClr val="accent2">
                    <a:lumMod val="50000"/>
                  </a:schemeClr>
                </a:solidFill>
                <a:latin typeface="Arial Rounded MT Bold" pitchFamily="34" charset="0"/>
              </a:rPr>
              <a:t>issue-based development</a:t>
            </a:r>
            <a:r>
              <a:rPr lang="en-US" dirty="0">
                <a:latin typeface="Arial Rounded MT Bold" pitchFamily="34" charset="0"/>
              </a:rPr>
              <a:t>, all </a:t>
            </a:r>
            <a:r>
              <a:rPr lang="en-US" dirty="0">
                <a:solidFill>
                  <a:srgbClr val="C00000"/>
                </a:solidFill>
                <a:latin typeface="Arial Rounded MT Bold" pitchFamily="34" charset="0"/>
              </a:rPr>
              <a:t>these activities are executed in parallel</a:t>
            </a:r>
            <a:r>
              <a:rPr lang="en-US" dirty="0">
                <a:latin typeface="Arial Rounded MT Bold" pitchFamily="34" charset="0"/>
              </a:rPr>
              <a:t>.</a:t>
            </a:r>
            <a:endParaRPr lang="en-US" b="1" dirty="0">
              <a:latin typeface="Arial Rounded MT Bold"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Rationale</a:t>
            </a:r>
          </a:p>
        </p:txBody>
      </p:sp>
      <p:sp>
        <p:nvSpPr>
          <p:cNvPr id="3" name="Date Placeholder 2"/>
          <p:cNvSpPr>
            <a:spLocks noGrp="1"/>
          </p:cNvSpPr>
          <p:nvPr>
            <p:ph type="dt" sz="half" idx="10"/>
          </p:nvPr>
        </p:nvSpPr>
        <p:spPr/>
        <p:txBody>
          <a:bodyPr/>
          <a:lstStyle/>
          <a:p>
            <a:fld id="{CB8A9C0B-3E0C-43E7-AE4A-7E43DBA7C9C6}"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8F7A831-69E4-4BA7-B752-7C158A31DBD7}" type="slidenum">
              <a:rPr lang="en-US" smtClean="0"/>
              <a:pPr/>
              <a:t>39</a:t>
            </a:fld>
            <a:endParaRPr lang="en-US" dirty="0"/>
          </a:p>
        </p:txBody>
      </p:sp>
      <p:sp>
        <p:nvSpPr>
          <p:cNvPr id="7" name="Rectangle 6"/>
          <p:cNvSpPr/>
          <p:nvPr/>
        </p:nvSpPr>
        <p:spPr>
          <a:xfrm>
            <a:off x="467544" y="1443548"/>
            <a:ext cx="8208912" cy="3785652"/>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Assumptions</a:t>
            </a:r>
            <a:r>
              <a:rPr lang="en-US" dirty="0">
                <a:latin typeface="Arial Rounded MT Bold" pitchFamily="34" charset="0"/>
              </a:rPr>
              <a:t> that </a:t>
            </a:r>
            <a:r>
              <a:rPr lang="en-US" dirty="0">
                <a:solidFill>
                  <a:schemeClr val="accent3">
                    <a:lumMod val="50000"/>
                  </a:schemeClr>
                </a:solidFill>
                <a:latin typeface="Arial Rounded MT Bold" pitchFamily="34" charset="0"/>
              </a:rPr>
              <a:t>developers make about a system </a:t>
            </a:r>
            <a:r>
              <a:rPr lang="en-US" dirty="0">
                <a:solidFill>
                  <a:srgbClr val="C00000"/>
                </a:solidFill>
                <a:latin typeface="Arial Rounded MT Bold" pitchFamily="34" charset="0"/>
              </a:rPr>
              <a:t>change constantly</a:t>
            </a:r>
            <a:r>
              <a:rPr lang="en-US" dirty="0">
                <a:latin typeface="Arial Rounded MT Bold" pitchFamily="34" charset="0"/>
              </a:rPr>
              <a:t>. </a:t>
            </a:r>
            <a:r>
              <a:rPr lang="en-US" dirty="0">
                <a:solidFill>
                  <a:schemeClr val="accent2">
                    <a:lumMod val="50000"/>
                  </a:schemeClr>
                </a:solidFill>
                <a:latin typeface="Arial Rounded MT Bold" pitchFamily="34" charset="0"/>
              </a:rPr>
              <a:t>Design</a:t>
            </a:r>
            <a:r>
              <a:rPr lang="en-US" dirty="0">
                <a:latin typeface="Arial Rounded MT Bold" pitchFamily="34" charset="0"/>
              </a:rPr>
              <a:t> and </a:t>
            </a:r>
            <a:r>
              <a:rPr lang="en-US" dirty="0">
                <a:solidFill>
                  <a:schemeClr val="accent2">
                    <a:lumMod val="50000"/>
                  </a:schemeClr>
                </a:solidFill>
                <a:latin typeface="Arial Rounded MT Bold" pitchFamily="34" charset="0"/>
              </a:rPr>
              <a:t>implementation faults</a:t>
            </a:r>
            <a:r>
              <a:rPr lang="en-US" dirty="0">
                <a:latin typeface="Arial Rounded MT Bold" pitchFamily="34" charset="0"/>
              </a:rPr>
              <a:t> </a:t>
            </a:r>
            <a:r>
              <a:rPr lang="en-US" dirty="0">
                <a:solidFill>
                  <a:schemeClr val="accent3">
                    <a:lumMod val="50000"/>
                  </a:schemeClr>
                </a:solidFill>
                <a:latin typeface="Arial Rounded MT Bold" pitchFamily="34" charset="0"/>
              </a:rPr>
              <a:t>discovered during testing </a:t>
            </a:r>
            <a:r>
              <a:rPr lang="en-US" dirty="0">
                <a:latin typeface="Arial Rounded MT Bold" pitchFamily="34" charset="0"/>
              </a:rPr>
              <a:t>and </a:t>
            </a:r>
            <a:r>
              <a:rPr lang="en-US" dirty="0">
                <a:solidFill>
                  <a:schemeClr val="accent2">
                    <a:lumMod val="50000"/>
                  </a:schemeClr>
                </a:solidFill>
                <a:latin typeface="Arial Rounded MT Bold" pitchFamily="34" charset="0"/>
              </a:rPr>
              <a:t>usability problems</a:t>
            </a:r>
            <a:r>
              <a:rPr lang="en-US" dirty="0">
                <a:latin typeface="Arial Rounded MT Bold" pitchFamily="34" charset="0"/>
              </a:rPr>
              <a:t> </a:t>
            </a:r>
            <a:r>
              <a:rPr lang="en-US" dirty="0">
                <a:solidFill>
                  <a:schemeClr val="accent3">
                    <a:lumMod val="50000"/>
                  </a:schemeClr>
                </a:solidFill>
                <a:latin typeface="Arial Rounded MT Bold" pitchFamily="34" charset="0"/>
              </a:rPr>
              <a:t>discovered during user evaluation </a:t>
            </a:r>
            <a:r>
              <a:rPr lang="en-US" dirty="0">
                <a:solidFill>
                  <a:srgbClr val="C00000"/>
                </a:solidFill>
                <a:latin typeface="Arial Rounded MT Bold" pitchFamily="34" charset="0"/>
              </a:rPr>
              <a:t>trigger changes to the solution models</a:t>
            </a:r>
            <a:r>
              <a:rPr lang="en-US" dirty="0">
                <a:latin typeface="Arial Rounded MT Bold" pitchFamily="34" charset="0"/>
              </a:rPr>
              <a:t>.  </a:t>
            </a:r>
            <a:r>
              <a:rPr lang="en-US" dirty="0">
                <a:solidFill>
                  <a:srgbClr val="C00000"/>
                </a:solidFill>
                <a:latin typeface="Arial Rounded MT Bold" pitchFamily="34" charset="0"/>
              </a:rPr>
              <a:t>Changes can also be caused by new technology</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A typical task</a:t>
            </a:r>
            <a:r>
              <a:rPr lang="en-US" dirty="0">
                <a:latin typeface="Arial Rounded MT Bold" pitchFamily="34" charset="0"/>
              </a:rPr>
              <a:t> of software engineers is </a:t>
            </a:r>
            <a:r>
              <a:rPr lang="en-US" dirty="0">
                <a:solidFill>
                  <a:srgbClr val="C00000"/>
                </a:solidFill>
                <a:latin typeface="Arial Rounded MT Bold" pitchFamily="34" charset="0"/>
              </a:rPr>
              <a:t>to change a currently operational software system to incorporate this new enabling technology</a:t>
            </a:r>
            <a:r>
              <a:rPr lang="en-US" dirty="0">
                <a:latin typeface="Arial Rounded MT Bold"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35280" cy="914400"/>
          </a:xfrm>
        </p:spPr>
        <p:txBody>
          <a:bodyPr>
            <a:normAutofit fontScale="90000"/>
          </a:bodyPr>
          <a:lstStyle/>
          <a:p>
            <a:r>
              <a:rPr lang="en-US" b="1" dirty="0"/>
              <a:t>Fifty-Two Years of Software Engineering_2</a:t>
            </a:r>
          </a:p>
        </p:txBody>
      </p:sp>
      <p:sp>
        <p:nvSpPr>
          <p:cNvPr id="3" name="Date Placeholder 2"/>
          <p:cNvSpPr>
            <a:spLocks noGrp="1"/>
          </p:cNvSpPr>
          <p:nvPr>
            <p:ph type="dt" sz="half" idx="10"/>
          </p:nvPr>
        </p:nvSpPr>
        <p:spPr/>
        <p:txBody>
          <a:bodyPr/>
          <a:lstStyle/>
          <a:p>
            <a:fld id="{E719869F-1034-4293-A23F-FCB0AC8F39B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4</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55576" y="1340768"/>
            <a:ext cx="7632848" cy="5447645"/>
          </a:xfrm>
          <a:prstGeom prst="rect">
            <a:avLst/>
          </a:prstGeom>
          <a:noFill/>
        </p:spPr>
        <p:txBody>
          <a:bodyPr wrap="square" rtlCol="0">
            <a:spAutoFit/>
          </a:bodyPr>
          <a:lstStyle/>
          <a:p>
            <a:pPr marL="342900" indent="-342900">
              <a:buFont typeface="Arial" panose="020B0604020202020204" pitchFamily="34" charset="0"/>
              <a:buChar char="•"/>
            </a:pPr>
            <a:r>
              <a:rPr lang="en-US" dirty="0"/>
              <a:t>Quoting Geoffrey Elton, the eminent Cambridge historian:</a:t>
            </a:r>
          </a:p>
          <a:p>
            <a:pPr lvl="2" algn="just"/>
            <a:r>
              <a:rPr lang="en-US" b="1" dirty="0"/>
              <a:t>“The future is dark, the present burdensome. Only the past, dead and finished, bears contemplation. Those who look upon it have survived it; they are its product and its victors. No wonder therefore that men concern themselves with history.”</a:t>
            </a:r>
          </a:p>
          <a:p>
            <a:pPr marL="342900" indent="-342900" algn="just">
              <a:buFont typeface="Arial" panose="020B0604020202020204" pitchFamily="34" charset="0"/>
              <a:buChar char="•"/>
            </a:pPr>
            <a:r>
              <a:rPr lang="en-US" dirty="0"/>
              <a:t>Quoting </a:t>
            </a:r>
            <a:r>
              <a:rPr lang="en-US" b="1" dirty="0"/>
              <a:t>George Santayana:</a:t>
            </a:r>
          </a:p>
          <a:p>
            <a:pPr lvl="2" algn="just"/>
            <a:r>
              <a:rPr lang="en-US" dirty="0"/>
              <a:t>“</a:t>
            </a:r>
            <a:r>
              <a:rPr lang="en-US" b="1" dirty="0"/>
              <a:t>Those who cannot remember the past are condemned to repeat it</a:t>
            </a:r>
            <a:r>
              <a:rPr lang="en-US" dirty="0"/>
              <a:t>”.</a:t>
            </a:r>
          </a:p>
          <a:p>
            <a:pPr marL="342900" indent="-342900">
              <a:buFont typeface="Arial" panose="020B0604020202020204" pitchFamily="34" charset="0"/>
              <a:buChar char="•"/>
            </a:pPr>
            <a:r>
              <a:rPr lang="en-US" sz="2000" b="1" dirty="0">
                <a:solidFill>
                  <a:srgbClr val="FF0000"/>
                </a:solidFill>
              </a:rPr>
              <a:t>Fifty Years of Software Engineering or The View from </a:t>
            </a:r>
            <a:r>
              <a:rPr lang="en-US" sz="2000" b="1" dirty="0" err="1">
                <a:solidFill>
                  <a:srgbClr val="FF0000"/>
                </a:solidFill>
              </a:rPr>
              <a:t>Garmisch</a:t>
            </a:r>
            <a:r>
              <a:rPr lang="en-US" sz="2000" b="1" dirty="0">
                <a:solidFill>
                  <a:srgbClr val="FF0000"/>
                </a:solidFill>
              </a:rPr>
              <a:t> </a:t>
            </a:r>
            <a:r>
              <a:rPr lang="en-US" sz="2000" dirty="0">
                <a:solidFill>
                  <a:srgbClr val="FF0000"/>
                </a:solidFill>
              </a:rPr>
              <a:t>- Brian Randell, School of Computing, Newcastle University https://arxiv.org/ftp/arxiv/papers/1805/1805.02742.pdf</a:t>
            </a:r>
          </a:p>
          <a:p>
            <a:pPr marL="342900"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2277199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Rationale_2</a:t>
            </a:r>
          </a:p>
        </p:txBody>
      </p:sp>
      <p:sp>
        <p:nvSpPr>
          <p:cNvPr id="3" name="Date Placeholder 2"/>
          <p:cNvSpPr>
            <a:spLocks noGrp="1"/>
          </p:cNvSpPr>
          <p:nvPr>
            <p:ph type="dt" sz="half" idx="10"/>
          </p:nvPr>
        </p:nvSpPr>
        <p:spPr/>
        <p:txBody>
          <a:bodyPr/>
          <a:lstStyle/>
          <a:p>
            <a:fld id="{CB8A9C0B-3E0C-43E7-AE4A-7E43DBA7C9C6}"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8F7A831-69E4-4BA7-B752-7C158A31DBD7}" type="slidenum">
              <a:rPr lang="en-US" smtClean="0"/>
              <a:pPr/>
              <a:t>40</a:t>
            </a:fld>
            <a:endParaRPr lang="en-US" dirty="0"/>
          </a:p>
        </p:txBody>
      </p:sp>
      <p:sp>
        <p:nvSpPr>
          <p:cNvPr id="7" name="Rectangle 6"/>
          <p:cNvSpPr/>
          <p:nvPr/>
        </p:nvSpPr>
        <p:spPr>
          <a:xfrm>
            <a:off x="467544" y="1443548"/>
            <a:ext cx="8208912" cy="4893647"/>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 To </a:t>
            </a:r>
            <a:r>
              <a:rPr lang="en-US" dirty="0">
                <a:solidFill>
                  <a:schemeClr val="accent2">
                    <a:lumMod val="50000"/>
                  </a:schemeClr>
                </a:solidFill>
                <a:latin typeface="Arial Rounded MT Bold" pitchFamily="34" charset="0"/>
              </a:rPr>
              <a:t>change the system</a:t>
            </a:r>
            <a:r>
              <a:rPr lang="en-US" dirty="0">
                <a:latin typeface="Arial Rounded MT Bold" pitchFamily="34" charset="0"/>
              </a:rPr>
              <a:t>, it </a:t>
            </a:r>
            <a:r>
              <a:rPr lang="en-US" dirty="0">
                <a:solidFill>
                  <a:schemeClr val="accent3">
                    <a:lumMod val="50000"/>
                  </a:schemeClr>
                </a:solidFill>
                <a:latin typeface="Arial Rounded MT Bold" pitchFamily="34" charset="0"/>
              </a:rPr>
              <a:t>is not enough </a:t>
            </a:r>
            <a:r>
              <a:rPr lang="en-US" dirty="0">
                <a:solidFill>
                  <a:srgbClr val="C00000"/>
                </a:solidFill>
                <a:latin typeface="Arial Rounded MT Bold" pitchFamily="34" charset="0"/>
              </a:rPr>
              <a:t>to understand its current components and behavior</a:t>
            </a:r>
            <a:r>
              <a:rPr lang="en-US" dirty="0">
                <a:latin typeface="Arial Rounded MT Bold" pitchFamily="34" charset="0"/>
              </a:rPr>
              <a:t>;</a:t>
            </a:r>
          </a:p>
          <a:p>
            <a:pPr marL="457200" indent="-457200" algn="just"/>
            <a:r>
              <a:rPr lang="en-US" dirty="0">
                <a:latin typeface="Arial Rounded MT Bold" pitchFamily="34" charset="0"/>
              </a:rPr>
              <a:t>    </a:t>
            </a:r>
          </a:p>
          <a:p>
            <a:pPr marL="457200" indent="-457200" algn="just"/>
            <a:r>
              <a:rPr lang="en-US" dirty="0">
                <a:latin typeface="Arial Rounded MT Bold" pitchFamily="34" charset="0"/>
              </a:rPr>
              <a:t>      it is also necessary to </a:t>
            </a:r>
            <a:r>
              <a:rPr lang="en-US" dirty="0">
                <a:solidFill>
                  <a:schemeClr val="accent2">
                    <a:lumMod val="50000"/>
                  </a:schemeClr>
                </a:solidFill>
                <a:latin typeface="Arial Rounded MT Bold" pitchFamily="34" charset="0"/>
              </a:rPr>
              <a:t>capture and understand </a:t>
            </a:r>
            <a:r>
              <a:rPr lang="en-US" dirty="0">
                <a:solidFill>
                  <a:schemeClr val="accent3">
                    <a:lumMod val="50000"/>
                  </a:schemeClr>
                </a:solidFill>
                <a:latin typeface="Arial Rounded MT Bold" pitchFamily="34" charset="0"/>
              </a:rPr>
              <a:t>the context in which each design decision was made</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r>
              <a:rPr lang="en-US" dirty="0">
                <a:latin typeface="Arial Rounded MT Bold" pitchFamily="34" charset="0"/>
              </a:rPr>
              <a:t>      This </a:t>
            </a:r>
            <a:r>
              <a:rPr lang="en-US" dirty="0">
                <a:solidFill>
                  <a:schemeClr val="accent2">
                    <a:lumMod val="50000"/>
                  </a:schemeClr>
                </a:solidFill>
                <a:latin typeface="Arial Rounded MT Bold" pitchFamily="34" charset="0"/>
              </a:rPr>
              <a:t>additional knowledge </a:t>
            </a:r>
            <a:r>
              <a:rPr lang="en-US" dirty="0">
                <a:latin typeface="Arial Rounded MT Bold" pitchFamily="34" charset="0"/>
              </a:rPr>
              <a:t>is called the </a:t>
            </a:r>
            <a:r>
              <a:rPr lang="en-US" dirty="0">
                <a:solidFill>
                  <a:schemeClr val="accent3">
                    <a:lumMod val="50000"/>
                  </a:schemeClr>
                </a:solidFill>
                <a:latin typeface="Arial Rounded MT Bold" pitchFamily="34" charset="0"/>
              </a:rPr>
              <a:t>rationale of the system.</a:t>
            </a:r>
          </a:p>
          <a:p>
            <a:pPr marL="457200" indent="-457200" algn="just"/>
            <a:endParaRPr lang="en-US" dirty="0">
              <a:solidFill>
                <a:schemeClr val="accent3">
                  <a:lumMod val="50000"/>
                </a:schemeClr>
              </a:solidFill>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Capturing</a:t>
            </a:r>
            <a:r>
              <a:rPr lang="en-US" dirty="0">
                <a:latin typeface="Arial Rounded MT Bold" pitchFamily="34" charset="0"/>
              </a:rPr>
              <a:t> </a:t>
            </a:r>
            <a:r>
              <a:rPr lang="en-US" dirty="0">
                <a:solidFill>
                  <a:schemeClr val="accent2">
                    <a:lumMod val="50000"/>
                  </a:schemeClr>
                </a:solidFill>
                <a:latin typeface="Arial Rounded MT Bold" pitchFamily="34" charset="0"/>
              </a:rPr>
              <a:t>and accessing the rationale </a:t>
            </a:r>
            <a:r>
              <a:rPr lang="en-US" dirty="0">
                <a:latin typeface="Arial Rounded MT Bold" pitchFamily="34" charset="0"/>
              </a:rPr>
              <a:t>of a system </a:t>
            </a:r>
            <a:r>
              <a:rPr lang="en-US" dirty="0">
                <a:solidFill>
                  <a:srgbClr val="C00000"/>
                </a:solidFill>
                <a:latin typeface="Arial Rounded MT Bold" pitchFamily="34" charset="0"/>
              </a:rPr>
              <a:t>is not trivial</a:t>
            </a:r>
            <a:r>
              <a:rPr lang="en-US" dirty="0">
                <a:latin typeface="Arial Rounded MT Bold" pitchFamily="34" charset="0"/>
              </a:rPr>
              <a:t>.  </a:t>
            </a:r>
            <a:r>
              <a:rPr lang="en-US" dirty="0">
                <a:solidFill>
                  <a:schemeClr val="accent2">
                    <a:lumMod val="50000"/>
                  </a:schemeClr>
                </a:solidFill>
                <a:latin typeface="Arial Rounded MT Bold" pitchFamily="34" charset="0"/>
              </a:rPr>
              <a:t>For every decision made</a:t>
            </a:r>
            <a:r>
              <a:rPr lang="en-US" dirty="0">
                <a:latin typeface="Arial Rounded MT Bold" pitchFamily="34" charset="0"/>
              </a:rPr>
              <a:t>, </a:t>
            </a:r>
            <a:r>
              <a:rPr lang="en-US" dirty="0">
                <a:solidFill>
                  <a:srgbClr val="C00000"/>
                </a:solidFill>
                <a:latin typeface="Arial Rounded MT Bold" pitchFamily="34" charset="0"/>
              </a:rPr>
              <a:t>several alternatives may have been considered, evaluated, and argued</a:t>
            </a:r>
            <a:r>
              <a:rPr lang="en-US" dirty="0">
                <a:latin typeface="Arial Rounded MT Bold" pitchFamily="34" charset="0"/>
              </a:rPr>
              <a:t>.</a:t>
            </a:r>
            <a:endParaRPr lang="en-US" dirty="0">
              <a:solidFill>
                <a:schemeClr val="accent3">
                  <a:lumMod val="50000"/>
                </a:schemeClr>
              </a:solidFill>
              <a:latin typeface="Arial Rounded MT Bold"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Rationale_3</a:t>
            </a:r>
          </a:p>
        </p:txBody>
      </p:sp>
      <p:sp>
        <p:nvSpPr>
          <p:cNvPr id="3" name="Date Placeholder 2"/>
          <p:cNvSpPr>
            <a:spLocks noGrp="1"/>
          </p:cNvSpPr>
          <p:nvPr>
            <p:ph type="dt" sz="half" idx="10"/>
          </p:nvPr>
        </p:nvSpPr>
        <p:spPr/>
        <p:txBody>
          <a:bodyPr/>
          <a:lstStyle/>
          <a:p>
            <a:fld id="{E9CBB7AC-8A77-4706-96C9-E6EF74A7CC1B}"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7CCF58A-E5A1-4ED8-88D9-2450B3086773}" type="slidenum">
              <a:rPr lang="en-US" smtClean="0"/>
              <a:pPr/>
              <a:t>41</a:t>
            </a:fld>
            <a:endParaRPr lang="en-US" dirty="0"/>
          </a:p>
        </p:txBody>
      </p:sp>
      <p:sp>
        <p:nvSpPr>
          <p:cNvPr id="7" name="Rectangle 6"/>
          <p:cNvSpPr/>
          <p:nvPr/>
        </p:nvSpPr>
        <p:spPr>
          <a:xfrm>
            <a:off x="467544" y="1196752"/>
            <a:ext cx="8208912" cy="4893647"/>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Rationale represents a much larger amount of information than do the solution models.  </a:t>
            </a:r>
            <a:r>
              <a:rPr lang="en-US" dirty="0">
                <a:solidFill>
                  <a:srgbClr val="C00000"/>
                </a:solidFill>
                <a:latin typeface="Arial Rounded MT Bold" pitchFamily="34" charset="0"/>
              </a:rPr>
              <a:t>Rationale information is often not explicit</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r>
              <a:rPr lang="en-US" dirty="0">
                <a:latin typeface="Arial Rounded MT Bold" pitchFamily="34" charset="0"/>
              </a:rPr>
              <a:t>      Developers make many </a:t>
            </a:r>
            <a:r>
              <a:rPr lang="en-US" dirty="0">
                <a:solidFill>
                  <a:schemeClr val="accent2">
                    <a:lumMod val="50000"/>
                  </a:schemeClr>
                </a:solidFill>
                <a:latin typeface="Arial Rounded MT Bold" pitchFamily="34" charset="0"/>
              </a:rPr>
              <a:t>decisions based on their experience and their intuition</a:t>
            </a:r>
            <a:r>
              <a:rPr lang="en-US" dirty="0">
                <a:latin typeface="Arial Rounded MT Bold" pitchFamily="34" charset="0"/>
              </a:rPr>
              <a:t>, </a:t>
            </a:r>
            <a:r>
              <a:rPr lang="en-US" dirty="0">
                <a:solidFill>
                  <a:srgbClr val="C00000"/>
                </a:solidFill>
                <a:latin typeface="Arial Rounded MT Bold" pitchFamily="34" charset="0"/>
              </a:rPr>
              <a:t>without explicitly evaluating different alternatives</a:t>
            </a:r>
            <a:r>
              <a:rPr lang="en-US" dirty="0">
                <a:latin typeface="Arial Rounded MT Bold" pitchFamily="34" charset="0"/>
              </a:rPr>
              <a:t>.  When asked to explain a decision, </a:t>
            </a:r>
            <a:r>
              <a:rPr lang="en-US" dirty="0">
                <a:solidFill>
                  <a:srgbClr val="C00000"/>
                </a:solidFill>
                <a:latin typeface="Arial Rounded MT Bold" pitchFamily="34" charset="0"/>
              </a:rPr>
              <a:t>developers may have to spend a substantial amount of time recovering its rationale</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r>
              <a:rPr lang="en-US" dirty="0">
                <a:latin typeface="Arial Rounded MT Bold" pitchFamily="34" charset="0"/>
              </a:rPr>
              <a:t>      In order to </a:t>
            </a:r>
            <a:r>
              <a:rPr lang="en-US" dirty="0">
                <a:solidFill>
                  <a:schemeClr val="accent3">
                    <a:lumMod val="50000"/>
                  </a:schemeClr>
                </a:solidFill>
                <a:latin typeface="Arial Rounded MT Bold" pitchFamily="34" charset="0"/>
              </a:rPr>
              <a:t>deal with</a:t>
            </a:r>
            <a:r>
              <a:rPr lang="en-US" dirty="0">
                <a:solidFill>
                  <a:schemeClr val="accent2">
                    <a:lumMod val="50000"/>
                  </a:schemeClr>
                </a:solidFill>
                <a:latin typeface="Arial Rounded MT Bold" pitchFamily="34" charset="0"/>
              </a:rPr>
              <a:t> changing systems</a:t>
            </a:r>
            <a:r>
              <a:rPr lang="en-US" dirty="0">
                <a:latin typeface="Arial Rounded MT Bold" pitchFamily="34" charset="0"/>
              </a:rPr>
              <a:t>, </a:t>
            </a:r>
            <a:r>
              <a:rPr lang="en-US" dirty="0">
                <a:solidFill>
                  <a:srgbClr val="C00000"/>
                </a:solidFill>
                <a:latin typeface="Arial Rounded MT Bold" pitchFamily="34" charset="0"/>
              </a:rPr>
              <a:t>software engineers must address the challenges of capturing and accessing rationale</a:t>
            </a:r>
            <a:r>
              <a:rPr lang="en-US" dirty="0">
                <a:latin typeface="Arial Rounded MT Bold" pitchFamily="34"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Engineering Concepts</a:t>
            </a:r>
          </a:p>
        </p:txBody>
      </p:sp>
      <p:sp>
        <p:nvSpPr>
          <p:cNvPr id="3" name="Date Placeholder 2"/>
          <p:cNvSpPr>
            <a:spLocks noGrp="1"/>
          </p:cNvSpPr>
          <p:nvPr>
            <p:ph type="dt" sz="half" idx="10"/>
          </p:nvPr>
        </p:nvSpPr>
        <p:spPr/>
        <p:txBody>
          <a:bodyPr/>
          <a:lstStyle/>
          <a:p>
            <a:fld id="{01A13026-AADF-4077-BEB0-3EC664353416}"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9E7AB67-1FF8-4542-8485-CEC24ECC9440}" type="slidenum">
              <a:rPr lang="en-US" smtClean="0"/>
              <a:pPr/>
              <a:t>42</a:t>
            </a:fld>
            <a:endParaRPr lang="en-US" dirty="0"/>
          </a:p>
        </p:txBody>
      </p:sp>
      <p:pic>
        <p:nvPicPr>
          <p:cNvPr id="6" name="Picture 5" descr="SE concepts.png"/>
          <p:cNvPicPr>
            <a:picLocks noChangeAspect="1"/>
          </p:cNvPicPr>
          <p:nvPr/>
        </p:nvPicPr>
        <p:blipFill>
          <a:blip r:embed="rId2" cstate="print"/>
          <a:stretch>
            <a:fillRect/>
          </a:stretch>
        </p:blipFill>
        <p:spPr>
          <a:xfrm>
            <a:off x="1619672" y="1662986"/>
            <a:ext cx="6488300" cy="4358302"/>
          </a:xfrm>
          <a:prstGeom prst="rect">
            <a:avLst/>
          </a:prstGeom>
        </p:spPr>
      </p:pic>
      <p:sp>
        <p:nvSpPr>
          <p:cNvPr id="7" name="TextBox 6"/>
          <p:cNvSpPr txBox="1"/>
          <p:nvPr/>
        </p:nvSpPr>
        <p:spPr>
          <a:xfrm>
            <a:off x="683568" y="1268760"/>
            <a:ext cx="8136904" cy="461665"/>
          </a:xfrm>
          <a:prstGeom prst="rect">
            <a:avLst/>
          </a:prstGeom>
          <a:noFill/>
        </p:spPr>
        <p:txBody>
          <a:bodyPr wrap="square" rtlCol="0">
            <a:spAutoFit/>
          </a:bodyPr>
          <a:lstStyle/>
          <a:p>
            <a:r>
              <a:rPr lang="en-US" dirty="0">
                <a:solidFill>
                  <a:schemeClr val="accent2">
                    <a:lumMod val="50000"/>
                  </a:schemeClr>
                </a:solidFill>
                <a:latin typeface="Arial Rounded MT Bold" pitchFamily="34" charset="0"/>
              </a:rPr>
              <a:t>The  project purpose is to develop a software system</a:t>
            </a:r>
            <a:endParaRPr lang="en-US" sz="2000" dirty="0">
              <a:solidFill>
                <a:schemeClr val="accent2">
                  <a:lumMod val="50000"/>
                </a:schemeClr>
              </a:solidFill>
              <a:latin typeface="+mj-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and Roles</a:t>
            </a:r>
          </a:p>
        </p:txBody>
      </p:sp>
      <p:sp>
        <p:nvSpPr>
          <p:cNvPr id="3" name="Date Placeholder 2"/>
          <p:cNvSpPr>
            <a:spLocks noGrp="1"/>
          </p:cNvSpPr>
          <p:nvPr>
            <p:ph type="dt" sz="half" idx="10"/>
          </p:nvPr>
        </p:nvSpPr>
        <p:spPr/>
        <p:txBody>
          <a:bodyPr/>
          <a:lstStyle/>
          <a:p>
            <a:fld id="{CD6C4F58-2F59-49E4-8634-A4CCDCADDBD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3202996-0C40-4080-B2DA-22A43B4F06A4}" type="slidenum">
              <a:rPr lang="en-US" smtClean="0"/>
              <a:pPr/>
              <a:t>43</a:t>
            </a:fld>
            <a:endParaRPr lang="en-US" dirty="0"/>
          </a:p>
        </p:txBody>
      </p:sp>
      <p:sp>
        <p:nvSpPr>
          <p:cNvPr id="7" name="Rectangle 6"/>
          <p:cNvSpPr/>
          <p:nvPr/>
        </p:nvSpPr>
        <p:spPr>
          <a:xfrm>
            <a:off x="467544" y="1196752"/>
            <a:ext cx="8208912" cy="4431983"/>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Developing a software system </a:t>
            </a:r>
            <a:r>
              <a:rPr lang="en-US" dirty="0">
                <a:solidFill>
                  <a:schemeClr val="accent3">
                    <a:lumMod val="50000"/>
                  </a:schemeClr>
                </a:solidFill>
                <a:latin typeface="Arial Rounded MT Bold" pitchFamily="34" charset="0"/>
              </a:rPr>
              <a:t>requires</a:t>
            </a:r>
            <a:r>
              <a:rPr lang="en-US" dirty="0">
                <a:latin typeface="Arial Rounded MT Bold" pitchFamily="34" charset="0"/>
              </a:rPr>
              <a:t> the </a:t>
            </a:r>
            <a:r>
              <a:rPr lang="en-US" dirty="0">
                <a:solidFill>
                  <a:srgbClr val="C00000"/>
                </a:solidFill>
                <a:latin typeface="Arial Rounded MT Bold" pitchFamily="34" charset="0"/>
              </a:rPr>
              <a:t>collaboration of many people with different backgrounds and interests:</a:t>
            </a:r>
          </a:p>
          <a:p>
            <a:pPr marL="457200" indent="-457200" algn="just">
              <a:buFont typeface="Arial" pitchFamily="34" charset="0"/>
              <a:buChar char="•"/>
            </a:pPr>
            <a:endParaRPr lang="en-US" dirty="0">
              <a:solidFill>
                <a:schemeClr val="accent3">
                  <a:lumMod val="50000"/>
                </a:schemeClr>
              </a:solidFill>
              <a:latin typeface="Arial Rounded MT Bold" pitchFamily="34" charset="0"/>
            </a:endParaRP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client</a:t>
            </a:r>
            <a:r>
              <a:rPr lang="en-US" dirty="0">
                <a:latin typeface="Arial Rounded MT Bold" pitchFamily="34" charset="0"/>
              </a:rPr>
              <a:t> </a:t>
            </a:r>
            <a:r>
              <a:rPr lang="en-US" dirty="0">
                <a:solidFill>
                  <a:schemeClr val="accent3">
                    <a:lumMod val="50000"/>
                  </a:schemeClr>
                </a:solidFill>
                <a:latin typeface="Arial Rounded MT Bold" pitchFamily="34" charset="0"/>
              </a:rPr>
              <a:t>orders and pays for </a:t>
            </a:r>
            <a:r>
              <a:rPr lang="en-US" dirty="0">
                <a:solidFill>
                  <a:srgbClr val="C00000"/>
                </a:solidFill>
                <a:latin typeface="Arial Rounded MT Bold" pitchFamily="34" charset="0"/>
              </a:rPr>
              <a:t>the system</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construct </a:t>
            </a:r>
            <a:r>
              <a:rPr lang="en-US" dirty="0">
                <a:solidFill>
                  <a:srgbClr val="C00000"/>
                </a:solidFill>
                <a:latin typeface="Arial Rounded MT Bold" pitchFamily="34" charset="0"/>
              </a:rPr>
              <a:t>the system</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project manager </a:t>
            </a:r>
            <a:r>
              <a:rPr lang="en-US" dirty="0">
                <a:solidFill>
                  <a:schemeClr val="accent3">
                    <a:lumMod val="50000"/>
                  </a:schemeClr>
                </a:solidFill>
                <a:latin typeface="Arial Rounded MT Bold" pitchFamily="34" charset="0"/>
              </a:rPr>
              <a:t>plans and budgets </a:t>
            </a:r>
            <a:r>
              <a:rPr lang="en-US" dirty="0">
                <a:solidFill>
                  <a:srgbClr val="C00000"/>
                </a:solidFill>
                <a:latin typeface="Arial Rounded MT Bold" pitchFamily="34" charset="0"/>
              </a:rPr>
              <a:t>the project and </a:t>
            </a:r>
            <a:r>
              <a:rPr lang="en-US" dirty="0">
                <a:solidFill>
                  <a:schemeClr val="accent3">
                    <a:lumMod val="50000"/>
                  </a:schemeClr>
                </a:solidFill>
                <a:latin typeface="Arial Rounded MT Bold" pitchFamily="34" charset="0"/>
              </a:rPr>
              <a:t>coordinates</a:t>
            </a:r>
            <a:r>
              <a:rPr lang="en-US" dirty="0">
                <a:solidFill>
                  <a:srgbClr val="C00000"/>
                </a:solidFill>
                <a:latin typeface="Arial Rounded MT Bold" pitchFamily="34" charset="0"/>
              </a:rPr>
              <a:t> the developers and the client</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end users </a:t>
            </a:r>
            <a:r>
              <a:rPr lang="en-US" dirty="0">
                <a:solidFill>
                  <a:schemeClr val="accent3">
                    <a:lumMod val="50000"/>
                  </a:schemeClr>
                </a:solidFill>
                <a:latin typeface="Arial Rounded MT Bold" pitchFamily="34" charset="0"/>
              </a:rPr>
              <a:t>are supported by </a:t>
            </a:r>
            <a:r>
              <a:rPr lang="en-US" dirty="0">
                <a:solidFill>
                  <a:srgbClr val="C00000"/>
                </a:solidFill>
                <a:latin typeface="Arial Rounded MT Bold" pitchFamily="34" charset="0"/>
              </a:rPr>
              <a:t>the system</a:t>
            </a:r>
            <a:r>
              <a:rPr lang="en-US" dirty="0">
                <a:latin typeface="Arial Rounded MT Bold" pitchFamily="34" charset="0"/>
              </a:rPr>
              <a:t>.</a:t>
            </a:r>
          </a:p>
          <a:p>
            <a:pPr marL="914400" lvl="1" indent="-457200" algn="just">
              <a:buFont typeface="Arial" pitchFamily="34" charset="0"/>
              <a:buChar char="•"/>
            </a:pPr>
            <a:endParaRPr lang="en-US" dirty="0">
              <a:latin typeface="Arial Rounded MT Bold" pitchFamily="34" charset="0"/>
            </a:endParaRPr>
          </a:p>
          <a:p>
            <a:pPr marL="457200" indent="-457200" algn="just"/>
            <a:endParaRPr lang="en-US" sz="1800" dirty="0">
              <a:latin typeface="+mj-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and Roles_2</a:t>
            </a:r>
          </a:p>
        </p:txBody>
      </p:sp>
      <p:sp>
        <p:nvSpPr>
          <p:cNvPr id="3" name="Date Placeholder 2"/>
          <p:cNvSpPr>
            <a:spLocks noGrp="1"/>
          </p:cNvSpPr>
          <p:nvPr>
            <p:ph type="dt" sz="half" idx="10"/>
          </p:nvPr>
        </p:nvSpPr>
        <p:spPr/>
        <p:txBody>
          <a:bodyPr/>
          <a:lstStyle/>
          <a:p>
            <a:fld id="{CD6C4F58-2F59-49E4-8634-A4CCDCADDBD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3202996-0C40-4080-B2DA-22A43B4F06A4}" type="slidenum">
              <a:rPr lang="en-US" smtClean="0"/>
              <a:pPr/>
              <a:t>44</a:t>
            </a:fld>
            <a:endParaRPr lang="en-US" dirty="0"/>
          </a:p>
        </p:txBody>
      </p:sp>
      <p:sp>
        <p:nvSpPr>
          <p:cNvPr id="7" name="Rectangle 6"/>
          <p:cNvSpPr/>
          <p:nvPr/>
        </p:nvSpPr>
        <p:spPr>
          <a:xfrm>
            <a:off x="467544" y="1196752"/>
            <a:ext cx="8208912" cy="3970318"/>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We refer to </a:t>
            </a:r>
            <a:r>
              <a:rPr lang="en-US" dirty="0">
                <a:solidFill>
                  <a:schemeClr val="accent2">
                    <a:lumMod val="50000"/>
                  </a:schemeClr>
                </a:solidFill>
                <a:latin typeface="Arial Rounded MT Bold" pitchFamily="34" charset="0"/>
              </a:rPr>
              <a:t>all the persons involved in the project </a:t>
            </a:r>
            <a:r>
              <a:rPr lang="en-US" dirty="0">
                <a:latin typeface="Arial Rounded MT Bold" pitchFamily="34" charset="0"/>
              </a:rPr>
              <a:t>as </a:t>
            </a:r>
            <a:r>
              <a:rPr lang="en-US" dirty="0">
                <a:solidFill>
                  <a:srgbClr val="C00000"/>
                </a:solidFill>
                <a:latin typeface="Arial Rounded MT Bold" pitchFamily="34" charset="0"/>
              </a:rPr>
              <a:t>participants</a:t>
            </a:r>
            <a:r>
              <a:rPr lang="en-US" b="1" dirty="0">
                <a:latin typeface="Arial Rounded MT Bold" pitchFamily="34" charset="0"/>
              </a:rPr>
              <a:t>.</a:t>
            </a:r>
          </a:p>
          <a:p>
            <a:pPr marL="457200" indent="-457200" algn="just">
              <a:buFont typeface="Arial" pitchFamily="34" charset="0"/>
              <a:buChar char="•"/>
            </a:pPr>
            <a:endParaRPr lang="en-US" b="1"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We refer to a set of responsibilities in the project or the system </a:t>
            </a:r>
            <a:r>
              <a:rPr lang="en-US" dirty="0">
                <a:latin typeface="Arial Rounded MT Bold" pitchFamily="34" charset="0"/>
              </a:rPr>
              <a:t>as a </a:t>
            </a:r>
            <a:r>
              <a:rPr lang="en-US" dirty="0">
                <a:solidFill>
                  <a:srgbClr val="C00000"/>
                </a:solidFill>
                <a:latin typeface="Arial Rounded MT Bold" pitchFamily="34" charset="0"/>
              </a:rPr>
              <a:t>role</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role</a:t>
            </a:r>
            <a:r>
              <a:rPr lang="en-US" dirty="0">
                <a:latin typeface="Arial Rounded MT Bold" pitchFamily="34" charset="0"/>
              </a:rPr>
              <a:t> is </a:t>
            </a:r>
            <a:r>
              <a:rPr lang="en-US" dirty="0">
                <a:solidFill>
                  <a:schemeClr val="accent3">
                    <a:lumMod val="50000"/>
                  </a:schemeClr>
                </a:solidFill>
                <a:latin typeface="Arial Rounded MT Bold" pitchFamily="34" charset="0"/>
              </a:rPr>
              <a:t>associated</a:t>
            </a:r>
            <a:r>
              <a:rPr lang="en-US" dirty="0">
                <a:latin typeface="Arial Rounded MT Bold" pitchFamily="34" charset="0"/>
              </a:rPr>
              <a:t> with </a:t>
            </a:r>
            <a:r>
              <a:rPr lang="en-US" dirty="0">
                <a:solidFill>
                  <a:srgbClr val="C00000"/>
                </a:solidFill>
                <a:latin typeface="Arial Rounded MT Bold" pitchFamily="34" charset="0"/>
              </a:rPr>
              <a:t>a set of tasks </a:t>
            </a:r>
            <a:r>
              <a:rPr lang="en-US" dirty="0">
                <a:latin typeface="Arial Rounded MT Bold" pitchFamily="34" charset="0"/>
              </a:rPr>
              <a:t>and is </a:t>
            </a:r>
            <a:r>
              <a:rPr lang="en-US" dirty="0">
                <a:solidFill>
                  <a:schemeClr val="accent3">
                    <a:lumMod val="50000"/>
                  </a:schemeClr>
                </a:solidFill>
                <a:latin typeface="Arial Rounded MT Bold" pitchFamily="34" charset="0"/>
              </a:rPr>
              <a:t>assigned</a:t>
            </a:r>
            <a:r>
              <a:rPr lang="en-US" dirty="0">
                <a:latin typeface="Arial Rounded MT Bold" pitchFamily="34" charset="0"/>
              </a:rPr>
              <a:t> </a:t>
            </a:r>
            <a:r>
              <a:rPr lang="en-US" dirty="0">
                <a:solidFill>
                  <a:schemeClr val="accent3">
                    <a:lumMod val="50000"/>
                  </a:schemeClr>
                </a:solidFill>
                <a:latin typeface="Arial Rounded MT Bold" pitchFamily="34" charset="0"/>
              </a:rPr>
              <a:t>to</a:t>
            </a:r>
            <a:r>
              <a:rPr lang="en-US" dirty="0">
                <a:latin typeface="Arial Rounded MT Bold" pitchFamily="34" charset="0"/>
              </a:rPr>
              <a:t> </a:t>
            </a:r>
            <a:r>
              <a:rPr lang="en-US" dirty="0">
                <a:solidFill>
                  <a:srgbClr val="C00000"/>
                </a:solidFill>
                <a:latin typeface="Arial Rounded MT Bold" pitchFamily="34" charset="0"/>
              </a:rPr>
              <a:t>a participant</a:t>
            </a:r>
            <a:r>
              <a:rPr lang="en-US" dirty="0">
                <a:latin typeface="Arial Rounded MT Bold" pitchFamily="34" charset="0"/>
              </a:rPr>
              <a:t>.  </a:t>
            </a:r>
            <a:r>
              <a:rPr lang="en-US" dirty="0">
                <a:solidFill>
                  <a:srgbClr val="C00000"/>
                </a:solidFill>
                <a:latin typeface="Arial Rounded MT Bold" pitchFamily="34" charset="0"/>
              </a:rPr>
              <a:t>The same participant can fill multiple roles</a:t>
            </a:r>
            <a:r>
              <a:rPr lang="en-US" dirty="0">
                <a:latin typeface="Arial Rounded MT Bold" pitchFamily="34" charset="0"/>
              </a:rPr>
              <a:t>.</a:t>
            </a:r>
          </a:p>
          <a:p>
            <a:pPr marL="457200" indent="-457200" algn="just"/>
            <a:endParaRPr lang="en-US" sz="1800" dirty="0">
              <a:latin typeface="+mj-lt"/>
            </a:endParaRPr>
          </a:p>
          <a:p>
            <a:pPr marL="457200" indent="-457200" algn="just">
              <a:buFont typeface="Arial" pitchFamily="34" charset="0"/>
              <a:buChar char="•"/>
            </a:pPr>
            <a:endParaRPr lang="en-US" sz="1800" dirty="0">
              <a:latin typeface="Arial Narrow"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and Roles_3</a:t>
            </a:r>
          </a:p>
        </p:txBody>
      </p:sp>
      <p:sp>
        <p:nvSpPr>
          <p:cNvPr id="3" name="Date Placeholder 2"/>
          <p:cNvSpPr>
            <a:spLocks noGrp="1"/>
          </p:cNvSpPr>
          <p:nvPr>
            <p:ph type="dt" sz="half" idx="10"/>
          </p:nvPr>
        </p:nvSpPr>
        <p:spPr/>
        <p:txBody>
          <a:bodyPr/>
          <a:lstStyle/>
          <a:p>
            <a:fld id="{2C5A9C44-7D90-4F92-BF43-C296E61CE497}"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45</a:t>
            </a:fld>
            <a:endParaRPr lang="en-US" dirty="0"/>
          </a:p>
        </p:txBody>
      </p:sp>
      <p:sp>
        <p:nvSpPr>
          <p:cNvPr id="7" name="Rectangle 6"/>
          <p:cNvSpPr/>
          <p:nvPr/>
        </p:nvSpPr>
        <p:spPr>
          <a:xfrm>
            <a:off x="467544" y="1196752"/>
            <a:ext cx="8208912" cy="5262979"/>
          </a:xfrm>
          <a:prstGeom prst="rect">
            <a:avLst/>
          </a:prstGeom>
        </p:spPr>
        <p:txBody>
          <a:bodyPr wrap="square">
            <a:spAutoFit/>
          </a:bodyPr>
          <a:lstStyle/>
          <a:p>
            <a:pPr marL="457200" indent="-457200" algn="just">
              <a:buFont typeface="Arial" pitchFamily="34" charset="0"/>
              <a:buChar char="•"/>
            </a:pP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is </a:t>
            </a:r>
            <a:r>
              <a:rPr lang="en-US" dirty="0">
                <a:solidFill>
                  <a:schemeClr val="accent2">
                    <a:lumMod val="50000"/>
                  </a:schemeClr>
                </a:solidFill>
                <a:latin typeface="Arial Rounded MT Bold" pitchFamily="34" charset="0"/>
              </a:rPr>
              <a:t>a machine </a:t>
            </a:r>
            <a:r>
              <a:rPr lang="en-US" dirty="0">
                <a:latin typeface="Arial Rounded MT Bold" pitchFamily="34" charset="0"/>
              </a:rPr>
              <a:t>that </a:t>
            </a:r>
            <a:r>
              <a:rPr lang="en-US" dirty="0">
                <a:solidFill>
                  <a:schemeClr val="accent3">
                    <a:lumMod val="50000"/>
                  </a:schemeClr>
                </a:solidFill>
                <a:latin typeface="Arial Rounded MT Bold" pitchFamily="34" charset="0"/>
              </a:rPr>
              <a:t>distributes </a:t>
            </a:r>
            <a:r>
              <a:rPr lang="en-US" dirty="0">
                <a:solidFill>
                  <a:srgbClr val="C00000"/>
                </a:solidFill>
                <a:latin typeface="Arial Rounded MT Bold" pitchFamily="34" charset="0"/>
              </a:rPr>
              <a:t>tickets for trains</a:t>
            </a:r>
            <a:r>
              <a:rPr lang="en-US" dirty="0">
                <a:latin typeface="Arial Rounded MT Bold" pitchFamily="34" charset="0"/>
              </a:rPr>
              <a:t>.  </a:t>
            </a:r>
            <a:r>
              <a:rPr lang="en-US" dirty="0">
                <a:solidFill>
                  <a:schemeClr val="accent2">
                    <a:lumMod val="50000"/>
                  </a:schemeClr>
                </a:solidFill>
                <a:latin typeface="Arial Rounded MT Bold" pitchFamily="34" charset="0"/>
              </a:rPr>
              <a:t>Travelers</a:t>
            </a:r>
            <a:r>
              <a:rPr lang="en-US" dirty="0">
                <a:latin typeface="Arial Rounded MT Bold" pitchFamily="34" charset="0"/>
              </a:rPr>
              <a:t> have the option of </a:t>
            </a:r>
            <a:r>
              <a:rPr lang="en-US" dirty="0">
                <a:solidFill>
                  <a:schemeClr val="accent3">
                    <a:lumMod val="50000"/>
                  </a:schemeClr>
                </a:solidFill>
                <a:latin typeface="Arial Rounded MT Bold" pitchFamily="34" charset="0"/>
              </a:rPr>
              <a:t>selecting a ticket for </a:t>
            </a:r>
            <a:r>
              <a:rPr lang="en-US" dirty="0">
                <a:latin typeface="Arial Rounded MT Bold" pitchFamily="34" charset="0"/>
              </a:rPr>
              <a:t>a </a:t>
            </a:r>
            <a:r>
              <a:rPr lang="en-US" dirty="0">
                <a:solidFill>
                  <a:srgbClr val="C00000"/>
                </a:solidFill>
                <a:latin typeface="Arial Rounded MT Bold" pitchFamily="34" charset="0"/>
              </a:rPr>
              <a:t>single trip </a:t>
            </a:r>
            <a:r>
              <a:rPr lang="en-US" dirty="0">
                <a:latin typeface="Arial Rounded MT Bold" pitchFamily="34" charset="0"/>
              </a:rPr>
              <a:t>or for </a:t>
            </a:r>
            <a:r>
              <a:rPr lang="en-US" dirty="0">
                <a:solidFill>
                  <a:srgbClr val="C00000"/>
                </a:solidFill>
                <a:latin typeface="Arial Rounded MT Bold" pitchFamily="34" charset="0"/>
              </a:rPr>
              <a:t>multiple trips</a:t>
            </a:r>
            <a:r>
              <a:rPr lang="en-US" dirty="0">
                <a:latin typeface="Arial Rounded MT Bold" pitchFamily="34" charset="0"/>
              </a:rPr>
              <a:t>, or </a:t>
            </a:r>
            <a:r>
              <a:rPr lang="en-US" dirty="0">
                <a:solidFill>
                  <a:schemeClr val="accent3">
                    <a:lumMod val="50000"/>
                  </a:schemeClr>
                </a:solidFill>
                <a:latin typeface="Arial Rounded MT Bold" pitchFamily="34" charset="0"/>
              </a:rPr>
              <a:t>selecting a timecard </a:t>
            </a:r>
            <a:r>
              <a:rPr lang="en-US" dirty="0">
                <a:solidFill>
                  <a:srgbClr val="C00000"/>
                </a:solidFill>
                <a:latin typeface="Arial Rounded MT Bold" pitchFamily="34" charset="0"/>
              </a:rPr>
              <a:t>for a day or a week</a:t>
            </a:r>
            <a:r>
              <a:rPr lang="en-US" dirty="0">
                <a:latin typeface="Arial Rounded MT Bold" pitchFamily="34" charset="0"/>
              </a:rPr>
              <a:t>.</a:t>
            </a:r>
          </a:p>
          <a:p>
            <a:pPr marL="457200" indent="-457200" algn="just"/>
            <a:r>
              <a:rPr lang="en-US" dirty="0">
                <a:latin typeface="Arial Rounded MT Bold" pitchFamily="34" charset="0"/>
              </a:rPr>
              <a:t>      The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a:t>
            </a:r>
            <a:r>
              <a:rPr lang="en-US" dirty="0">
                <a:solidFill>
                  <a:schemeClr val="accent3">
                    <a:lumMod val="50000"/>
                  </a:schemeClr>
                </a:solidFill>
                <a:latin typeface="Arial Rounded MT Bold" pitchFamily="34" charset="0"/>
              </a:rPr>
              <a:t>computes the price </a:t>
            </a:r>
            <a:r>
              <a:rPr lang="en-US" dirty="0">
                <a:solidFill>
                  <a:schemeClr val="accent2">
                    <a:lumMod val="50000"/>
                  </a:schemeClr>
                </a:solidFill>
                <a:latin typeface="Arial Rounded MT Bold" pitchFamily="34" charset="0"/>
              </a:rPr>
              <a:t>of </a:t>
            </a:r>
            <a:r>
              <a:rPr lang="en-US" dirty="0">
                <a:solidFill>
                  <a:srgbClr val="C00000"/>
                </a:solidFill>
                <a:latin typeface="Arial Rounded MT Bold" pitchFamily="34" charset="0"/>
              </a:rPr>
              <a:t>the requested ticket based on the area in which the trip will take place and whether the traveler is a child or an adult</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a:t>
            </a:r>
            <a:r>
              <a:rPr lang="en-US" dirty="0">
                <a:solidFill>
                  <a:schemeClr val="accent3">
                    <a:lumMod val="50000"/>
                  </a:schemeClr>
                </a:solidFill>
                <a:latin typeface="Arial Rounded MT Bold" pitchFamily="34" charset="0"/>
              </a:rPr>
              <a:t>must be able to handle several exceptions,</a:t>
            </a:r>
            <a:r>
              <a:rPr lang="en-US" dirty="0">
                <a:latin typeface="Arial Rounded MT Bold" pitchFamily="34" charset="0"/>
              </a:rPr>
              <a:t> such as </a:t>
            </a:r>
            <a:r>
              <a:rPr lang="en-US" dirty="0">
                <a:solidFill>
                  <a:srgbClr val="C00000"/>
                </a:solidFill>
                <a:latin typeface="Arial Rounded MT Bold" pitchFamily="34" charset="0"/>
              </a:rPr>
              <a:t>travelers who do not complete the transaction</a:t>
            </a:r>
            <a:r>
              <a:rPr lang="en-US" dirty="0">
                <a:latin typeface="Arial Rounded MT Bold" pitchFamily="34" charset="0"/>
              </a:rPr>
              <a:t>, </a:t>
            </a:r>
            <a:r>
              <a:rPr lang="en-US" dirty="0">
                <a:solidFill>
                  <a:srgbClr val="C00000"/>
                </a:solidFill>
                <a:latin typeface="Arial Rounded MT Bold" pitchFamily="34" charset="0"/>
              </a:rPr>
              <a:t>travelers who attempt to pay with large bills</a:t>
            </a:r>
            <a:r>
              <a:rPr lang="en-US" dirty="0">
                <a:latin typeface="Arial Rounded MT Bold" pitchFamily="34" charset="0"/>
              </a:rPr>
              <a:t>, and </a:t>
            </a:r>
            <a:r>
              <a:rPr lang="en-US" dirty="0">
                <a:solidFill>
                  <a:srgbClr val="C00000"/>
                </a:solidFill>
                <a:latin typeface="Arial Rounded MT Bold" pitchFamily="34" charset="0"/>
              </a:rPr>
              <a:t>resource outages</a:t>
            </a:r>
            <a:r>
              <a:rPr lang="en-US" dirty="0">
                <a:latin typeface="Arial Rounded MT Bold" pitchFamily="34" charset="0"/>
              </a:rPr>
              <a:t>, such as </a:t>
            </a:r>
            <a:r>
              <a:rPr lang="en-US" dirty="0">
                <a:solidFill>
                  <a:srgbClr val="C00000"/>
                </a:solidFill>
                <a:latin typeface="Arial Rounded MT Bold" pitchFamily="34" charset="0"/>
              </a:rPr>
              <a:t>running out of tickets</a:t>
            </a:r>
            <a:r>
              <a:rPr lang="en-US" dirty="0">
                <a:latin typeface="Arial Rounded MT Bold" pitchFamily="34" charset="0"/>
              </a:rPr>
              <a:t>, </a:t>
            </a:r>
            <a:r>
              <a:rPr lang="en-US" dirty="0">
                <a:solidFill>
                  <a:srgbClr val="C00000"/>
                </a:solidFill>
                <a:latin typeface="Arial Rounded MT Bold" pitchFamily="34" charset="0"/>
              </a:rPr>
              <a:t>change</a:t>
            </a:r>
            <a:r>
              <a:rPr lang="en-US" dirty="0">
                <a:latin typeface="Arial Rounded MT Bold" pitchFamily="34" charset="0"/>
              </a:rPr>
              <a:t>, or </a:t>
            </a:r>
            <a:r>
              <a:rPr lang="en-US" dirty="0">
                <a:solidFill>
                  <a:srgbClr val="C00000"/>
                </a:solidFill>
                <a:latin typeface="Arial Rounded MT Bold" pitchFamily="34" charset="0"/>
              </a:rPr>
              <a:t>power</a:t>
            </a:r>
            <a:r>
              <a:rPr lang="en-US" dirty="0">
                <a:latin typeface="Arial Rounded MT Bold" pitchFamily="34"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&amp; models</a:t>
            </a:r>
          </a:p>
        </p:txBody>
      </p:sp>
      <p:sp>
        <p:nvSpPr>
          <p:cNvPr id="3" name="Date Placeholder 2"/>
          <p:cNvSpPr>
            <a:spLocks noGrp="1"/>
          </p:cNvSpPr>
          <p:nvPr>
            <p:ph type="dt" sz="half" idx="10"/>
          </p:nvPr>
        </p:nvSpPr>
        <p:spPr/>
        <p:txBody>
          <a:bodyPr/>
          <a:lstStyle/>
          <a:p>
            <a:fld id="{2C5A9C44-7D90-4F92-BF43-C296E61CE497}"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46</a:t>
            </a:fld>
            <a:endParaRPr lang="en-US" dirty="0"/>
          </a:p>
        </p:txBody>
      </p:sp>
      <p:sp>
        <p:nvSpPr>
          <p:cNvPr id="7" name="Rectangle 6"/>
          <p:cNvSpPr/>
          <p:nvPr/>
        </p:nvSpPr>
        <p:spPr>
          <a:xfrm>
            <a:off x="467544" y="1308824"/>
            <a:ext cx="8208912" cy="4893647"/>
          </a:xfrm>
          <a:prstGeom prst="rect">
            <a:avLst/>
          </a:prstGeom>
        </p:spPr>
        <p:txBody>
          <a:bodyPr wrap="square">
            <a:spAutoFit/>
          </a:bodyPr>
          <a:lstStyle/>
          <a:p>
            <a:pPr marL="457200" indent="-457200" algn="just">
              <a:buFont typeface="Arial" pitchFamily="34" charset="0"/>
              <a:buChar char="•"/>
            </a:pPr>
            <a:r>
              <a:rPr lang="en-US" dirty="0">
                <a:solidFill>
                  <a:schemeClr val="accent3">
                    <a:lumMod val="50000"/>
                  </a:schemeClr>
                </a:solidFill>
                <a:latin typeface="Arial Rounded MT Bold" pitchFamily="34" charset="0"/>
              </a:rPr>
              <a:t>We use </a:t>
            </a:r>
            <a:r>
              <a:rPr lang="en-US" dirty="0">
                <a:latin typeface="Arial Rounded MT Bold" pitchFamily="34" charset="0"/>
              </a:rPr>
              <a:t>the </a:t>
            </a:r>
            <a:r>
              <a:rPr lang="en-US" dirty="0">
                <a:solidFill>
                  <a:schemeClr val="accent2">
                    <a:lumMod val="50000"/>
                  </a:schemeClr>
                </a:solidFill>
                <a:latin typeface="Arial Rounded MT Bold" pitchFamily="34" charset="0"/>
              </a:rPr>
              <a:t>term</a:t>
            </a:r>
            <a:r>
              <a:rPr lang="en-US" dirty="0">
                <a:latin typeface="Arial Rounded MT Bold" pitchFamily="34" charset="0"/>
              </a:rPr>
              <a:t> </a:t>
            </a:r>
            <a:r>
              <a:rPr lang="en-US" dirty="0">
                <a:solidFill>
                  <a:schemeClr val="accent2">
                    <a:lumMod val="50000"/>
                  </a:schemeClr>
                </a:solidFill>
                <a:latin typeface="Arial Rounded MT Bold" pitchFamily="34" charset="0"/>
              </a:rPr>
              <a:t>system</a:t>
            </a:r>
            <a:r>
              <a:rPr lang="en-US" dirty="0">
                <a:latin typeface="Arial Rounded MT Bold" pitchFamily="34" charset="0"/>
              </a:rPr>
              <a:t> as </a:t>
            </a:r>
            <a:r>
              <a:rPr lang="en-US" dirty="0">
                <a:solidFill>
                  <a:srgbClr val="C00000"/>
                </a:solidFill>
                <a:latin typeface="Arial Rounded MT Bold" pitchFamily="34" charset="0"/>
              </a:rPr>
              <a:t>a collection of interconnected parts</a:t>
            </a:r>
            <a:r>
              <a:rPr lang="en-US" dirty="0">
                <a:latin typeface="Arial Rounded MT Bold" pitchFamily="34" charset="0"/>
              </a:rPr>
              <a:t>.</a:t>
            </a:r>
          </a:p>
          <a:p>
            <a:pPr marL="457200" indent="-457200" algn="just">
              <a:buFont typeface="Arial" pitchFamily="34" charset="0"/>
              <a:buChar char="•"/>
            </a:pPr>
            <a:endParaRPr lang="en-US" b="1" dirty="0">
              <a:latin typeface="Arial Rounded MT Bold" pitchFamily="34" charset="0"/>
            </a:endParaRPr>
          </a:p>
          <a:p>
            <a:pPr marL="457200" indent="-457200" algn="just"/>
            <a:r>
              <a:rPr lang="en-US" b="1" dirty="0">
                <a:latin typeface="Arial Rounded MT Bold" pitchFamily="34" charset="0"/>
              </a:rPr>
              <a:t>      </a:t>
            </a:r>
            <a:r>
              <a:rPr lang="en-US" dirty="0">
                <a:solidFill>
                  <a:schemeClr val="accent2">
                    <a:lumMod val="50000"/>
                  </a:schemeClr>
                </a:solidFill>
                <a:latin typeface="Arial Rounded MT Bold" pitchFamily="34" charset="0"/>
              </a:rPr>
              <a:t>Modeling</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 way to deal with complexity by ignoring irrelevant details</a:t>
            </a:r>
            <a:r>
              <a:rPr lang="en-US" dirty="0">
                <a:latin typeface="Arial Rounded MT Bold" pitchFamily="34" charset="0"/>
              </a:rPr>
              <a:t>. We use the term </a:t>
            </a:r>
            <a:r>
              <a:rPr lang="en-US" dirty="0">
                <a:solidFill>
                  <a:schemeClr val="accent2">
                    <a:lumMod val="50000"/>
                  </a:schemeClr>
                </a:solidFill>
                <a:latin typeface="Arial Rounded MT Bold" pitchFamily="34" charset="0"/>
              </a:rPr>
              <a:t>model</a:t>
            </a:r>
            <a:r>
              <a:rPr lang="en-US" dirty="0">
                <a:latin typeface="Arial Rounded MT Bold" pitchFamily="34" charset="0"/>
              </a:rPr>
              <a:t> </a:t>
            </a:r>
            <a:r>
              <a:rPr lang="en-US" dirty="0">
                <a:solidFill>
                  <a:schemeClr val="accent3">
                    <a:lumMod val="50000"/>
                  </a:schemeClr>
                </a:solidFill>
                <a:latin typeface="Arial Rounded MT Bold" pitchFamily="34" charset="0"/>
              </a:rPr>
              <a:t>to refer </a:t>
            </a:r>
            <a:r>
              <a:rPr lang="en-US" dirty="0">
                <a:latin typeface="Arial Rounded MT Bold" pitchFamily="34" charset="0"/>
              </a:rPr>
              <a:t>to </a:t>
            </a:r>
            <a:r>
              <a:rPr lang="en-US" dirty="0">
                <a:solidFill>
                  <a:srgbClr val="C00000"/>
                </a:solidFill>
                <a:latin typeface="Arial Rounded MT Bold" pitchFamily="34" charset="0"/>
              </a:rPr>
              <a:t>any abstraction of the system</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r>
              <a:rPr lang="en-US" dirty="0">
                <a:latin typeface="Arial Rounded MT Bold" pitchFamily="34" charset="0"/>
              </a:rPr>
              <a:t>      A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for </a:t>
            </a:r>
            <a:r>
              <a:rPr lang="en-US" dirty="0">
                <a:solidFill>
                  <a:schemeClr val="accent2">
                    <a:lumMod val="50000"/>
                  </a:schemeClr>
                </a:solidFill>
                <a:latin typeface="Arial Rounded MT Bold" pitchFamily="34" charset="0"/>
              </a:rPr>
              <a:t>an underground train </a:t>
            </a:r>
            <a:r>
              <a:rPr lang="en-US" dirty="0">
                <a:solidFill>
                  <a:schemeClr val="accent3">
                    <a:lumMod val="50000"/>
                  </a:schemeClr>
                </a:solidFill>
                <a:latin typeface="Arial Rounded MT Bold" pitchFamily="34" charset="0"/>
              </a:rPr>
              <a:t>is </a:t>
            </a:r>
            <a:r>
              <a:rPr lang="en-US" dirty="0">
                <a:solidFill>
                  <a:srgbClr val="C00000"/>
                </a:solidFill>
                <a:latin typeface="Arial Rounded MT Bold" pitchFamily="34" charset="0"/>
              </a:rPr>
              <a:t>a system</a:t>
            </a:r>
            <a:r>
              <a:rPr lang="en-US" dirty="0">
                <a:latin typeface="Arial Rounded MT Bold" pitchFamily="34" charset="0"/>
              </a:rPr>
              <a:t>.</a:t>
            </a:r>
          </a:p>
          <a:p>
            <a:pPr marL="457200" indent="-457200" algn="just"/>
            <a:endParaRPr lang="en-US" dirty="0">
              <a:solidFill>
                <a:schemeClr val="bg2">
                  <a:lumMod val="50000"/>
                </a:schemeClr>
              </a:solidFill>
              <a:latin typeface="Arial Rounded MT Bold" pitchFamily="34" charset="0"/>
            </a:endParaRPr>
          </a:p>
          <a:p>
            <a:pPr marL="457200" indent="-457200" algn="just"/>
            <a:r>
              <a:rPr lang="en-US" dirty="0">
                <a:solidFill>
                  <a:schemeClr val="bg2">
                    <a:lumMod val="50000"/>
                  </a:schemeClr>
                </a:solidFill>
                <a:latin typeface="Arial Rounded MT Bold" pitchFamily="34" charset="0"/>
              </a:rPr>
              <a:t>     Blueprints</a:t>
            </a:r>
            <a:r>
              <a:rPr lang="en-US" dirty="0">
                <a:latin typeface="Arial Rounded MT Bold" pitchFamily="34" charset="0"/>
              </a:rPr>
              <a:t> for the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a:t>
            </a:r>
            <a:r>
              <a:rPr lang="en-US" dirty="0">
                <a:solidFill>
                  <a:schemeClr val="accent2">
                    <a:lumMod val="50000"/>
                  </a:schemeClr>
                </a:solidFill>
                <a:latin typeface="Arial Rounded MT Bold" pitchFamily="34" charset="0"/>
              </a:rPr>
              <a:t>schematics of its electrical wiring</a:t>
            </a:r>
            <a:r>
              <a:rPr lang="en-US" dirty="0">
                <a:latin typeface="Arial Rounded MT Bold" pitchFamily="34" charset="0"/>
              </a:rPr>
              <a:t>, and </a:t>
            </a:r>
            <a:r>
              <a:rPr lang="en-US" dirty="0">
                <a:solidFill>
                  <a:schemeClr val="accent2">
                    <a:lumMod val="50000"/>
                  </a:schemeClr>
                </a:solidFill>
                <a:latin typeface="Arial Rounded MT Bold" pitchFamily="34" charset="0"/>
              </a:rPr>
              <a:t>object models of its software</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models of the </a:t>
            </a:r>
            <a:r>
              <a:rPr lang="en-US" dirty="0" err="1">
                <a:solidFill>
                  <a:srgbClr val="C00000"/>
                </a:solidFill>
                <a:latin typeface="Arial Rounded MT Bold" pitchFamily="34" charset="0"/>
              </a:rPr>
              <a:t>TicketDistributor</a:t>
            </a:r>
            <a:endParaRPr lang="en-US" dirty="0">
              <a:solidFill>
                <a:srgbClr val="C00000"/>
              </a:solidFill>
              <a:latin typeface="Arial Rounded MT Bold"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&amp; models_2</a:t>
            </a:r>
          </a:p>
        </p:txBody>
      </p:sp>
      <p:sp>
        <p:nvSpPr>
          <p:cNvPr id="3" name="Date Placeholder 2"/>
          <p:cNvSpPr>
            <a:spLocks noGrp="1"/>
          </p:cNvSpPr>
          <p:nvPr>
            <p:ph type="dt" sz="half" idx="10"/>
          </p:nvPr>
        </p:nvSpPr>
        <p:spPr/>
        <p:txBody>
          <a:bodyPr/>
          <a:lstStyle/>
          <a:p>
            <a:fld id="{2C5A9C44-7D90-4F92-BF43-C296E61CE497}"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47</a:t>
            </a:fld>
            <a:endParaRPr lang="en-US" dirty="0"/>
          </a:p>
        </p:txBody>
      </p:sp>
      <p:sp>
        <p:nvSpPr>
          <p:cNvPr id="7" name="Rectangle 6"/>
          <p:cNvSpPr/>
          <p:nvPr/>
        </p:nvSpPr>
        <p:spPr>
          <a:xfrm>
            <a:off x="467544" y="1308824"/>
            <a:ext cx="8208912" cy="1938992"/>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 development project </a:t>
            </a:r>
            <a:r>
              <a:rPr lang="en-US" dirty="0">
                <a:solidFill>
                  <a:schemeClr val="accent3">
                    <a:lumMod val="50000"/>
                  </a:schemeClr>
                </a:solidFill>
                <a:latin typeface="Arial Rounded MT Bold" pitchFamily="34" charset="0"/>
              </a:rPr>
              <a:t>is itself </a:t>
            </a:r>
            <a:r>
              <a:rPr lang="en-US" dirty="0">
                <a:solidFill>
                  <a:srgbClr val="C00000"/>
                </a:solidFill>
                <a:latin typeface="Arial Rounded MT Bold" pitchFamily="34" charset="0"/>
              </a:rPr>
              <a:t>a system that can be modeled</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bg2">
                    <a:lumMod val="50000"/>
                  </a:schemeClr>
                </a:solidFill>
                <a:latin typeface="Arial Rounded MT Bold" pitchFamily="34" charset="0"/>
              </a:rPr>
              <a:t>project schedule</a:t>
            </a:r>
            <a:r>
              <a:rPr lang="en-US" dirty="0">
                <a:latin typeface="Arial Rounded MT Bold" pitchFamily="34" charset="0"/>
              </a:rPr>
              <a:t>, its </a:t>
            </a:r>
            <a:r>
              <a:rPr lang="en-US" dirty="0">
                <a:solidFill>
                  <a:schemeClr val="bg2">
                    <a:lumMod val="50000"/>
                  </a:schemeClr>
                </a:solidFill>
                <a:latin typeface="Arial Rounded MT Bold" pitchFamily="34" charset="0"/>
              </a:rPr>
              <a:t>budget</a:t>
            </a:r>
            <a:r>
              <a:rPr lang="en-US" dirty="0">
                <a:latin typeface="Arial Rounded MT Bold" pitchFamily="34" charset="0"/>
              </a:rPr>
              <a:t>, and its </a:t>
            </a:r>
            <a:r>
              <a:rPr lang="en-US" dirty="0">
                <a:solidFill>
                  <a:schemeClr val="bg2">
                    <a:lumMod val="50000"/>
                  </a:schemeClr>
                </a:solidFill>
                <a:latin typeface="Arial Rounded MT Bold" pitchFamily="34" charset="0"/>
              </a:rPr>
              <a:t>planned deadlines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models of the development project</a:t>
            </a:r>
            <a:r>
              <a:rPr lang="en-US" dirty="0">
                <a:latin typeface="Arial Rounded MT Bold" pitchFamily="34"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14400"/>
          </a:xfrm>
        </p:spPr>
        <p:txBody>
          <a:bodyPr>
            <a:normAutofit fontScale="90000"/>
          </a:bodyPr>
          <a:lstStyle/>
          <a:p>
            <a:r>
              <a:rPr lang="en-US" b="1" dirty="0"/>
              <a:t>Example of roles in Software Engineering</a:t>
            </a:r>
          </a:p>
        </p:txBody>
      </p:sp>
      <p:sp>
        <p:nvSpPr>
          <p:cNvPr id="3" name="Date Placeholder 2"/>
          <p:cNvSpPr>
            <a:spLocks noGrp="1"/>
          </p:cNvSpPr>
          <p:nvPr>
            <p:ph type="dt" sz="half" idx="10"/>
          </p:nvPr>
        </p:nvSpPr>
        <p:spPr/>
        <p:txBody>
          <a:bodyPr/>
          <a:lstStyle/>
          <a:p>
            <a:fld id="{E222929C-8CF7-4D7F-989D-897F47416013}"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215146A-FE4B-4966-87AC-CA074E7A069E}" type="slidenum">
              <a:rPr lang="en-US" smtClean="0"/>
              <a:pPr/>
              <a:t>48</a:t>
            </a:fld>
            <a:endParaRPr lang="en-US" dirty="0"/>
          </a:p>
        </p:txBody>
      </p:sp>
      <p:pic>
        <p:nvPicPr>
          <p:cNvPr id="6" name="Picture 5" descr="A_T_D.png"/>
          <p:cNvPicPr>
            <a:picLocks noChangeAspect="1"/>
          </p:cNvPicPr>
          <p:nvPr/>
        </p:nvPicPr>
        <p:blipFill>
          <a:blip r:embed="rId2" cstate="print"/>
          <a:stretch>
            <a:fillRect/>
          </a:stretch>
        </p:blipFill>
        <p:spPr>
          <a:xfrm>
            <a:off x="1403647" y="1052736"/>
            <a:ext cx="6071861" cy="54006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products</a:t>
            </a:r>
          </a:p>
        </p:txBody>
      </p:sp>
      <p:sp>
        <p:nvSpPr>
          <p:cNvPr id="3" name="Date Placeholder 2"/>
          <p:cNvSpPr>
            <a:spLocks noGrp="1"/>
          </p:cNvSpPr>
          <p:nvPr>
            <p:ph type="dt" sz="half" idx="10"/>
          </p:nvPr>
        </p:nvSpPr>
        <p:spPr/>
        <p:txBody>
          <a:bodyPr/>
          <a:lstStyle/>
          <a:p>
            <a:fld id="{A6601F61-5833-4911-983F-79D45D4C54EF}"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DAE235C-2C03-4E2D-9F92-20E3B6F882A2}" type="slidenum">
              <a:rPr lang="en-US" smtClean="0"/>
              <a:pPr/>
              <a:t>49</a:t>
            </a:fld>
            <a:endParaRPr lang="en-US" dirty="0"/>
          </a:p>
        </p:txBody>
      </p:sp>
      <p:sp>
        <p:nvSpPr>
          <p:cNvPr id="6" name="TextBox 5"/>
          <p:cNvSpPr txBox="1"/>
          <p:nvPr/>
        </p:nvSpPr>
        <p:spPr>
          <a:xfrm>
            <a:off x="611560" y="1196752"/>
            <a:ext cx="7848872" cy="5040560"/>
          </a:xfrm>
          <a:prstGeom prst="rect">
            <a:avLst/>
          </a:prstGeom>
          <a:noFill/>
        </p:spPr>
        <p:txBody>
          <a:bodyPr wrap="square" rtlCol="0">
            <a:spAutoFit/>
          </a:bodyPr>
          <a:lstStyle/>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work product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an artifact that is produced during the development, such as a document or a piece of software for other developers or for the client</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We </a:t>
            </a:r>
            <a:r>
              <a:rPr lang="en-US" dirty="0">
                <a:solidFill>
                  <a:schemeClr val="accent3">
                    <a:lumMod val="50000"/>
                  </a:schemeClr>
                </a:solidFill>
                <a:latin typeface="Arial Rounded MT Bold" pitchFamily="34" charset="0"/>
              </a:rPr>
              <a:t>refer</a:t>
            </a:r>
            <a:r>
              <a:rPr lang="en-US" dirty="0">
                <a:latin typeface="Arial Rounded MT Bold" pitchFamily="34" charset="0"/>
              </a:rPr>
              <a:t> to </a:t>
            </a:r>
            <a:r>
              <a:rPr lang="en-US" dirty="0">
                <a:solidFill>
                  <a:schemeClr val="accent2">
                    <a:lumMod val="50000"/>
                  </a:schemeClr>
                </a:solidFill>
                <a:latin typeface="Arial Rounded MT Bold" pitchFamily="34" charset="0"/>
              </a:rPr>
              <a:t>a work product for the project’s internal consumption </a:t>
            </a:r>
            <a:r>
              <a:rPr lang="en-US" dirty="0">
                <a:latin typeface="Arial Rounded MT Bold" pitchFamily="34" charset="0"/>
              </a:rPr>
              <a:t>as </a:t>
            </a:r>
            <a:r>
              <a:rPr lang="en-US" dirty="0">
                <a:solidFill>
                  <a:srgbClr val="C00000"/>
                </a:solidFill>
                <a:latin typeface="Arial Rounded MT Bold" pitchFamily="34" charset="0"/>
              </a:rPr>
              <a:t>an internal work product</a:t>
            </a:r>
            <a:r>
              <a:rPr lang="en-US" dirty="0">
                <a:solidFill>
                  <a:schemeClr val="accent2">
                    <a:lumMod val="50000"/>
                  </a:schemeClr>
                </a:solidFill>
                <a:latin typeface="Arial Rounded MT Bold" pitchFamily="34" charset="0"/>
              </a:rPr>
              <a:t>.</a:t>
            </a:r>
          </a:p>
          <a:p>
            <a:pPr marL="457200" indent="-457200" algn="just">
              <a:buFont typeface="Arial" pitchFamily="34" charset="0"/>
              <a:buChar char="•"/>
            </a:pPr>
            <a:r>
              <a:rPr lang="en-US" dirty="0">
                <a:latin typeface="Arial Rounded MT Bold" pitchFamily="34" charset="0"/>
              </a:rPr>
              <a:t>We </a:t>
            </a:r>
            <a:r>
              <a:rPr lang="en-US" dirty="0">
                <a:solidFill>
                  <a:schemeClr val="accent3">
                    <a:lumMod val="50000"/>
                  </a:schemeClr>
                </a:solidFill>
                <a:latin typeface="Arial Rounded MT Bold" pitchFamily="34" charset="0"/>
              </a:rPr>
              <a:t>refer</a:t>
            </a:r>
            <a:r>
              <a:rPr lang="en-US" dirty="0">
                <a:latin typeface="Arial Rounded MT Bold" pitchFamily="34" charset="0"/>
              </a:rPr>
              <a:t> to a </a:t>
            </a:r>
            <a:r>
              <a:rPr lang="en-US" dirty="0">
                <a:solidFill>
                  <a:schemeClr val="accent2">
                    <a:lumMod val="50000"/>
                  </a:schemeClr>
                </a:solidFill>
                <a:latin typeface="Arial Rounded MT Bold" pitchFamily="34" charset="0"/>
              </a:rPr>
              <a:t>work product that must be delivered to a client </a:t>
            </a:r>
            <a:r>
              <a:rPr lang="en-US" dirty="0">
                <a:latin typeface="Arial Rounded MT Bold" pitchFamily="34" charset="0"/>
              </a:rPr>
              <a:t>as </a:t>
            </a:r>
            <a:r>
              <a:rPr lang="en-US" dirty="0">
                <a:solidFill>
                  <a:srgbClr val="C00000"/>
                </a:solidFill>
                <a:latin typeface="Arial Rounded MT Bold" pitchFamily="34" charset="0"/>
              </a:rPr>
              <a:t>a deliverable</a:t>
            </a:r>
            <a:r>
              <a:rPr lang="en-US" dirty="0">
                <a:solidFill>
                  <a:schemeClr val="accent3">
                    <a:lumMod val="50000"/>
                  </a:schemeClr>
                </a:solidFill>
                <a:latin typeface="Arial Rounded MT Bold" pitchFamily="34" charset="0"/>
              </a:rPr>
              <a:t>.</a:t>
            </a:r>
          </a:p>
          <a:p>
            <a:pPr marL="457200" indent="-457200" algn="just"/>
            <a:r>
              <a:rPr lang="en-US" b="1" dirty="0">
                <a:solidFill>
                  <a:schemeClr val="accent3">
                    <a:lumMod val="50000"/>
                  </a:schemeClr>
                </a:solidFill>
                <a:latin typeface="Arial Rounded MT Bold" pitchFamily="34" charset="0"/>
              </a:rPr>
              <a:t>    </a:t>
            </a:r>
            <a:r>
              <a:rPr lang="en-US" b="1" dirty="0">
                <a:latin typeface="Arial Rounded MT Bold" pitchFamily="34" charset="0"/>
              </a:rPr>
              <a:t>  </a:t>
            </a:r>
            <a:r>
              <a:rPr lang="en-US" dirty="0">
                <a:solidFill>
                  <a:schemeClr val="accent2">
                    <a:lumMod val="50000"/>
                  </a:schemeClr>
                </a:solidFill>
                <a:latin typeface="Arial Rounded MT Bold" pitchFamily="34" charset="0"/>
              </a:rPr>
              <a:t>Deliverables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chemeClr val="accent3">
                    <a:lumMod val="50000"/>
                  </a:schemeClr>
                </a:solidFill>
                <a:latin typeface="Arial Rounded MT Bold" pitchFamily="34" charset="0"/>
              </a:rPr>
              <a:t>generally </a:t>
            </a:r>
            <a:r>
              <a:rPr lang="en-US" dirty="0">
                <a:solidFill>
                  <a:srgbClr val="C00000"/>
                </a:solidFill>
                <a:latin typeface="Arial Rounded MT Bold" pitchFamily="34" charset="0"/>
              </a:rPr>
              <a:t>defined prior to the start of the project and specified by a contract binding the developers with the client</a:t>
            </a:r>
            <a:r>
              <a:rPr lang="en-US" dirty="0">
                <a:latin typeface="Arial Rounded MT Bold"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a:t>
            </a:r>
            <a:r>
              <a:rPr lang="en-US" b="1" dirty="0" err="1"/>
              <a:t>Def_Bruegge</a:t>
            </a:r>
            <a:endParaRPr lang="en-US" b="1" dirty="0"/>
          </a:p>
        </p:txBody>
      </p:sp>
      <p:sp>
        <p:nvSpPr>
          <p:cNvPr id="3" name="Date Placeholder 2"/>
          <p:cNvSpPr>
            <a:spLocks noGrp="1"/>
          </p:cNvSpPr>
          <p:nvPr>
            <p:ph type="dt" sz="half" idx="10"/>
          </p:nvPr>
        </p:nvSpPr>
        <p:spPr/>
        <p:txBody>
          <a:bodyPr/>
          <a:lstStyle/>
          <a:p>
            <a:fld id="{E719869F-1034-4293-A23F-FCB0AC8F39B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5</a:t>
            </a:fld>
            <a:endParaRPr lang="en-US" dirty="0"/>
          </a:p>
        </p:txBody>
      </p:sp>
      <p:sp>
        <p:nvSpPr>
          <p:cNvPr id="8" name="TextBox 7"/>
          <p:cNvSpPr txBox="1"/>
          <p:nvPr/>
        </p:nvSpPr>
        <p:spPr>
          <a:xfrm>
            <a:off x="899592" y="5790107"/>
            <a:ext cx="4896544" cy="369332"/>
          </a:xfrm>
          <a:prstGeom prst="rect">
            <a:avLst/>
          </a:prstGeom>
          <a:noFill/>
        </p:spPr>
        <p:txBody>
          <a:bodyPr wrap="square" rtlCol="0">
            <a:spAutoFit/>
          </a:bodyPr>
          <a:lstStyle/>
          <a:p>
            <a:r>
              <a:rPr lang="en-US" sz="1800" b="1" dirty="0">
                <a:latin typeface="+mj-lt"/>
              </a:rPr>
              <a:t>Bernd </a:t>
            </a:r>
            <a:r>
              <a:rPr lang="en-US" sz="1800" b="1">
                <a:latin typeface="+mj-lt"/>
              </a:rPr>
              <a:t>Bruegge</a:t>
            </a:r>
            <a:endParaRPr lang="en-US" sz="1800" b="1" dirty="0">
              <a:latin typeface="+mj-lt"/>
            </a:endParaRPr>
          </a:p>
        </p:txBody>
      </p:sp>
      <p:sp>
        <p:nvSpPr>
          <p:cNvPr id="6" name="TextBox 5">
            <a:extLst>
              <a:ext uri="{FF2B5EF4-FFF2-40B4-BE49-F238E27FC236}">
                <a16:creationId xmlns:a16="http://schemas.microsoft.com/office/drawing/2014/main" id="{E75F5E61-8073-4545-96C4-A4330F2E381A}"/>
              </a:ext>
            </a:extLst>
          </p:cNvPr>
          <p:cNvSpPr txBox="1"/>
          <p:nvPr/>
        </p:nvSpPr>
        <p:spPr>
          <a:xfrm>
            <a:off x="971600" y="1988840"/>
            <a:ext cx="7272808" cy="390876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A collection of </a:t>
            </a:r>
            <a:r>
              <a:rPr lang="en-US" sz="2800" b="1" dirty="0">
                <a:solidFill>
                  <a:schemeClr val="bg2">
                    <a:lumMod val="50000"/>
                  </a:schemeClr>
                </a:solidFill>
              </a:rPr>
              <a:t>principles,</a:t>
            </a:r>
            <a:r>
              <a:rPr lang="en-US" sz="2800" dirty="0">
                <a:solidFill>
                  <a:schemeClr val="bg2">
                    <a:lumMod val="50000"/>
                  </a:schemeClr>
                </a:solidFill>
              </a:rPr>
              <a:t> </a:t>
            </a:r>
            <a:r>
              <a:rPr lang="en-US" sz="2800" b="1" dirty="0">
                <a:solidFill>
                  <a:schemeClr val="bg2">
                    <a:lumMod val="50000"/>
                  </a:schemeClr>
                </a:solidFill>
              </a:rPr>
              <a:t>methods</a:t>
            </a:r>
            <a:r>
              <a:rPr lang="en-US" sz="2800" dirty="0">
                <a:solidFill>
                  <a:schemeClr val="bg2">
                    <a:lumMod val="50000"/>
                  </a:schemeClr>
                </a:solidFill>
              </a:rPr>
              <a:t>, </a:t>
            </a:r>
            <a:r>
              <a:rPr lang="en-US" sz="2800" b="1" dirty="0">
                <a:solidFill>
                  <a:schemeClr val="bg2">
                    <a:lumMod val="50000"/>
                  </a:schemeClr>
                </a:solidFill>
              </a:rPr>
              <a:t>techniques, methodologies and tools</a:t>
            </a:r>
            <a:r>
              <a:rPr lang="en-US" sz="2800" dirty="0">
                <a:solidFill>
                  <a:schemeClr val="bg2">
                    <a:lumMod val="50000"/>
                  </a:schemeClr>
                </a:solidFill>
              </a:rPr>
              <a:t> </a:t>
            </a:r>
            <a:r>
              <a:rPr lang="en-US" sz="2800" dirty="0"/>
              <a:t>that help the production of a high-quality software system:</a:t>
            </a:r>
          </a:p>
          <a:p>
            <a:endParaRPr lang="en-US" sz="2800" dirty="0"/>
          </a:p>
          <a:p>
            <a:pPr marL="800100" lvl="1" indent="-342900">
              <a:buFont typeface="Arial" panose="020B0604020202020204" pitchFamily="34" charset="0"/>
              <a:buChar char="•"/>
            </a:pPr>
            <a:r>
              <a:rPr lang="en-US" sz="2800" dirty="0">
                <a:solidFill>
                  <a:srgbClr val="FF0000"/>
                </a:solidFill>
              </a:rPr>
              <a:t>with a given budget,</a:t>
            </a:r>
          </a:p>
          <a:p>
            <a:pPr marL="800100" lvl="1" indent="-342900">
              <a:buFont typeface="Arial" panose="020B0604020202020204" pitchFamily="34" charset="0"/>
              <a:buChar char="•"/>
            </a:pPr>
            <a:r>
              <a:rPr lang="en-US" sz="2800" dirty="0">
                <a:solidFill>
                  <a:srgbClr val="FF0000"/>
                </a:solidFill>
              </a:rPr>
              <a:t>before a given deadline,</a:t>
            </a:r>
          </a:p>
          <a:p>
            <a:pPr marL="800100" lvl="1" indent="-342900">
              <a:buFont typeface="Arial" panose="020B0604020202020204" pitchFamily="34" charset="0"/>
              <a:buChar char="•"/>
            </a:pPr>
            <a:r>
              <a:rPr lang="en-US" sz="2800" dirty="0">
                <a:solidFill>
                  <a:srgbClr val="FF0000"/>
                </a:solidFill>
              </a:rPr>
              <a:t>while changes occurs.</a:t>
            </a:r>
          </a:p>
          <a:p>
            <a:pPr marL="800100" lvl="1"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17263493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products_2</a:t>
            </a:r>
          </a:p>
        </p:txBody>
      </p:sp>
      <p:sp>
        <p:nvSpPr>
          <p:cNvPr id="3" name="Date Placeholder 2"/>
          <p:cNvSpPr>
            <a:spLocks noGrp="1"/>
          </p:cNvSpPr>
          <p:nvPr>
            <p:ph type="dt" sz="half" idx="10"/>
          </p:nvPr>
        </p:nvSpPr>
        <p:spPr/>
        <p:txBody>
          <a:bodyPr/>
          <a:lstStyle/>
          <a:p>
            <a:fld id="{9E9A7F8A-0E47-4482-80F3-97CCFAE2D839}"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CDB34CE-00F3-4214-A5E6-59F6B39FE9C7}" type="slidenum">
              <a:rPr lang="en-US" smtClean="0"/>
              <a:pPr/>
              <a:t>50</a:t>
            </a:fld>
            <a:endParaRPr lang="en-US" dirty="0"/>
          </a:p>
        </p:txBody>
      </p:sp>
      <p:pic>
        <p:nvPicPr>
          <p:cNvPr id="7" name="Picture 6" descr="WP.png"/>
          <p:cNvPicPr>
            <a:picLocks noChangeAspect="1"/>
          </p:cNvPicPr>
          <p:nvPr/>
        </p:nvPicPr>
        <p:blipFill>
          <a:blip r:embed="rId2" cstate="print"/>
          <a:stretch>
            <a:fillRect/>
          </a:stretch>
        </p:blipFill>
        <p:spPr>
          <a:xfrm>
            <a:off x="611560" y="1196752"/>
            <a:ext cx="7200800" cy="5102137"/>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Activities, Tasks, and Resources</a:t>
            </a:r>
          </a:p>
        </p:txBody>
      </p:sp>
      <p:sp>
        <p:nvSpPr>
          <p:cNvPr id="3" name="Date Placeholder 2"/>
          <p:cNvSpPr>
            <a:spLocks noGrp="1"/>
          </p:cNvSpPr>
          <p:nvPr>
            <p:ph type="dt" sz="half" idx="10"/>
          </p:nvPr>
        </p:nvSpPr>
        <p:spPr/>
        <p:txBody>
          <a:bodyPr/>
          <a:lstStyle/>
          <a:p>
            <a:fld id="{F4C94DCB-2239-4D20-8048-893AA2DD739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55C42F9B-413D-4117-8ED1-28EE15C3AC01}" type="slidenum">
              <a:rPr lang="en-US" smtClean="0"/>
              <a:pPr/>
              <a:t>51</a:t>
            </a:fld>
            <a:endParaRPr lang="en-US" dirty="0"/>
          </a:p>
        </p:txBody>
      </p:sp>
      <p:sp>
        <p:nvSpPr>
          <p:cNvPr id="8" name="TextBox 7"/>
          <p:cNvSpPr txBox="1"/>
          <p:nvPr/>
        </p:nvSpPr>
        <p:spPr>
          <a:xfrm>
            <a:off x="755577" y="1196752"/>
            <a:ext cx="7704856" cy="5539978"/>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Activity</a:t>
            </a:r>
            <a:r>
              <a:rPr lang="en-US" dirty="0">
                <a:latin typeface="Arial Rounded MT Bold" pitchFamily="34" charset="0"/>
              </a:rPr>
              <a:t> - </a:t>
            </a:r>
            <a:r>
              <a:rPr lang="en-US" dirty="0">
                <a:solidFill>
                  <a:srgbClr val="C00000"/>
                </a:solidFill>
                <a:latin typeface="Arial Rounded MT Bold" pitchFamily="34" charset="0"/>
              </a:rPr>
              <a:t>a set of tasks that is </a:t>
            </a:r>
            <a:r>
              <a:rPr lang="en-US" dirty="0">
                <a:solidFill>
                  <a:schemeClr val="accent3">
                    <a:lumMod val="50000"/>
                  </a:schemeClr>
                </a:solidFill>
                <a:latin typeface="Arial Rounded MT Bold" pitchFamily="34" charset="0"/>
              </a:rPr>
              <a:t>performed</a:t>
            </a:r>
            <a:r>
              <a:rPr lang="en-US" dirty="0">
                <a:solidFill>
                  <a:srgbClr val="C00000"/>
                </a:solidFill>
                <a:latin typeface="Arial Rounded MT Bold" pitchFamily="34" charset="0"/>
              </a:rPr>
              <a:t> toward a specific purpose</a:t>
            </a:r>
            <a:r>
              <a:rPr lang="en-US" dirty="0">
                <a:latin typeface="Arial Rounded MT Bold" pitchFamily="34" charset="0"/>
              </a:rPr>
              <a:t>.  For example:</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latin typeface="Arial Rounded MT Bold" pitchFamily="34" charset="0"/>
              </a:rPr>
              <a:t> </a:t>
            </a:r>
            <a:r>
              <a:rPr lang="en-US" dirty="0">
                <a:solidFill>
                  <a:schemeClr val="accent2">
                    <a:lumMod val="50000"/>
                  </a:schemeClr>
                </a:solidFill>
                <a:latin typeface="Arial Rounded MT Bold" pitchFamily="34" charset="0"/>
              </a:rPr>
              <a:t>requirements elicitation </a:t>
            </a:r>
            <a:r>
              <a:rPr lang="en-US" dirty="0">
                <a:latin typeface="Arial Rounded MT Bold" pitchFamily="34" charset="0"/>
              </a:rPr>
              <a:t>is an </a:t>
            </a:r>
            <a:r>
              <a:rPr lang="en-US" dirty="0">
                <a:solidFill>
                  <a:srgbClr val="C00000"/>
                </a:solidFill>
                <a:latin typeface="Arial Rounded MT Bold" pitchFamily="34" charset="0"/>
              </a:rPr>
              <a:t>activity whose purpose is </a:t>
            </a:r>
            <a:r>
              <a:rPr lang="en-US" dirty="0">
                <a:solidFill>
                  <a:schemeClr val="accent3">
                    <a:lumMod val="50000"/>
                  </a:schemeClr>
                </a:solidFill>
                <a:latin typeface="Arial Rounded MT Bold" pitchFamily="34" charset="0"/>
              </a:rPr>
              <a:t>to</a:t>
            </a:r>
            <a:r>
              <a:rPr lang="en-US" dirty="0">
                <a:solidFill>
                  <a:srgbClr val="C00000"/>
                </a:solidFill>
                <a:latin typeface="Arial Rounded MT Bold" pitchFamily="34" charset="0"/>
              </a:rPr>
              <a:t> </a:t>
            </a:r>
            <a:r>
              <a:rPr lang="en-US" dirty="0">
                <a:solidFill>
                  <a:schemeClr val="accent3">
                    <a:lumMod val="50000"/>
                  </a:schemeClr>
                </a:solidFill>
                <a:latin typeface="Arial Rounded MT Bold" pitchFamily="34" charset="0"/>
              </a:rPr>
              <a:t>define with the client </a:t>
            </a:r>
            <a:r>
              <a:rPr lang="en-US" dirty="0">
                <a:solidFill>
                  <a:srgbClr val="C00000"/>
                </a:solidFill>
                <a:latin typeface="Arial Rounded MT Bold" pitchFamily="34" charset="0"/>
              </a:rPr>
              <a:t>what the system will do</a:t>
            </a:r>
            <a:r>
              <a:rPr lang="en-US" b="1"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delivery</a:t>
            </a:r>
            <a:r>
              <a:rPr lang="en-US" dirty="0">
                <a:latin typeface="Arial Rounded MT Bold" pitchFamily="34" charset="0"/>
              </a:rPr>
              <a:t> is an </a:t>
            </a:r>
            <a:r>
              <a:rPr lang="en-US" dirty="0">
                <a:solidFill>
                  <a:srgbClr val="C00000"/>
                </a:solidFill>
                <a:latin typeface="Arial Rounded MT Bold" pitchFamily="34" charset="0"/>
              </a:rPr>
              <a:t>activity whose purpose is </a:t>
            </a:r>
            <a:r>
              <a:rPr lang="en-US" dirty="0">
                <a:solidFill>
                  <a:schemeClr val="accent3">
                    <a:lumMod val="50000"/>
                  </a:schemeClr>
                </a:solidFill>
                <a:latin typeface="Arial Rounded MT Bold" pitchFamily="34" charset="0"/>
              </a:rPr>
              <a:t>to</a:t>
            </a:r>
            <a:r>
              <a:rPr lang="en-US" dirty="0">
                <a:solidFill>
                  <a:srgbClr val="C00000"/>
                </a:solidFill>
                <a:latin typeface="Arial Rounded MT Bold" pitchFamily="34" charset="0"/>
              </a:rPr>
              <a:t> </a:t>
            </a:r>
            <a:r>
              <a:rPr lang="en-US" dirty="0">
                <a:solidFill>
                  <a:schemeClr val="accent3">
                    <a:lumMod val="50000"/>
                  </a:schemeClr>
                </a:solidFill>
                <a:latin typeface="Arial Rounded MT Bold" pitchFamily="34" charset="0"/>
              </a:rPr>
              <a:t>install</a:t>
            </a:r>
            <a:r>
              <a:rPr lang="en-US" dirty="0">
                <a:solidFill>
                  <a:srgbClr val="C00000"/>
                </a:solidFill>
                <a:latin typeface="Arial Rounded MT Bold" pitchFamily="34" charset="0"/>
              </a:rPr>
              <a:t> the system at an operational location</a:t>
            </a:r>
            <a:r>
              <a:rPr lang="en-US"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management</a:t>
            </a:r>
            <a:r>
              <a:rPr lang="en-US" dirty="0">
                <a:latin typeface="Arial Rounded MT Bold" pitchFamily="34" charset="0"/>
              </a:rPr>
              <a:t> is an </a:t>
            </a:r>
            <a:r>
              <a:rPr lang="en-US" dirty="0">
                <a:solidFill>
                  <a:srgbClr val="C00000"/>
                </a:solidFill>
                <a:latin typeface="Arial Rounded MT Bold" pitchFamily="34" charset="0"/>
              </a:rPr>
              <a:t>activity whose purpose is </a:t>
            </a:r>
            <a:r>
              <a:rPr lang="en-US" dirty="0">
                <a:solidFill>
                  <a:schemeClr val="accent3">
                    <a:lumMod val="50000"/>
                  </a:schemeClr>
                </a:solidFill>
                <a:latin typeface="Arial Rounded MT Bold" pitchFamily="34" charset="0"/>
              </a:rPr>
              <a:t>to monitor and control </a:t>
            </a:r>
            <a:r>
              <a:rPr lang="en-US" dirty="0">
                <a:solidFill>
                  <a:srgbClr val="C00000"/>
                </a:solidFill>
                <a:latin typeface="Arial Rounded MT Bold" pitchFamily="34" charset="0"/>
              </a:rPr>
              <a:t>the project such that it meets its goals</a:t>
            </a:r>
            <a:r>
              <a:rPr lang="en-US" dirty="0">
                <a:solidFill>
                  <a:schemeClr val="accent3">
                    <a:lumMod val="50000"/>
                  </a:schemeClr>
                </a:solidFill>
                <a:latin typeface="Arial Rounded MT Bold" pitchFamily="34" charset="0"/>
              </a:rPr>
              <a:t> </a:t>
            </a:r>
            <a:r>
              <a:rPr lang="en-US" dirty="0">
                <a:latin typeface="Arial Rounded MT Bold" pitchFamily="34" charset="0"/>
              </a:rPr>
              <a:t>(e.g., deadline, quality, budget).  </a:t>
            </a:r>
            <a:endParaRPr lang="en-US" b="1" dirty="0">
              <a:latin typeface="Arial Rounded MT Bold" pitchFamily="34" charset="0"/>
            </a:endParaRPr>
          </a:p>
          <a:p>
            <a:pPr marL="457200" indent="-457200" algn="just"/>
            <a:endParaRPr lang="en-US" sz="1800" b="1" dirty="0">
              <a:latin typeface="+mj-l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Activities, Tasks, and Resources_2</a:t>
            </a:r>
          </a:p>
        </p:txBody>
      </p:sp>
      <p:sp>
        <p:nvSpPr>
          <p:cNvPr id="3" name="Date Placeholder 2"/>
          <p:cNvSpPr>
            <a:spLocks noGrp="1"/>
          </p:cNvSpPr>
          <p:nvPr>
            <p:ph type="dt" sz="half" idx="10"/>
          </p:nvPr>
        </p:nvSpPr>
        <p:spPr/>
        <p:txBody>
          <a:bodyPr/>
          <a:lstStyle/>
          <a:p>
            <a:fld id="{F4C94DCB-2239-4D20-8048-893AA2DD739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55C42F9B-413D-4117-8ED1-28EE15C3AC01}" type="slidenum">
              <a:rPr lang="en-US" smtClean="0"/>
              <a:pPr/>
              <a:t>52</a:t>
            </a:fld>
            <a:endParaRPr lang="en-US" dirty="0"/>
          </a:p>
        </p:txBody>
      </p:sp>
      <p:sp>
        <p:nvSpPr>
          <p:cNvPr id="8" name="TextBox 7"/>
          <p:cNvSpPr txBox="1"/>
          <p:nvPr/>
        </p:nvSpPr>
        <p:spPr>
          <a:xfrm>
            <a:off x="555376" y="1199649"/>
            <a:ext cx="7704856" cy="4893647"/>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Activities</a:t>
            </a:r>
            <a:r>
              <a:rPr lang="en-US" dirty="0">
                <a:latin typeface="Arial Rounded MT Bold" pitchFamily="34" charset="0"/>
              </a:rPr>
              <a:t> can be </a:t>
            </a:r>
            <a:r>
              <a:rPr lang="en-US" dirty="0">
                <a:solidFill>
                  <a:schemeClr val="accent3">
                    <a:lumMod val="50000"/>
                  </a:schemeClr>
                </a:solidFill>
                <a:latin typeface="Arial Rounded MT Bold" pitchFamily="34" charset="0"/>
              </a:rPr>
              <a:t>composed</a:t>
            </a:r>
            <a:r>
              <a:rPr lang="en-US" dirty="0">
                <a:latin typeface="Arial Rounded MT Bold" pitchFamily="34" charset="0"/>
              </a:rPr>
              <a:t> of </a:t>
            </a:r>
            <a:r>
              <a:rPr lang="en-US" dirty="0">
                <a:solidFill>
                  <a:srgbClr val="C00000"/>
                </a:solidFill>
                <a:latin typeface="Arial Rounded MT Bold" pitchFamily="34" charset="0"/>
              </a:rPr>
              <a:t>other activities</a:t>
            </a:r>
            <a:r>
              <a:rPr lang="en-US" dirty="0">
                <a:latin typeface="Arial Rounded MT Bold" pitchFamily="34" charset="0"/>
              </a:rPr>
              <a:t>.  The </a:t>
            </a:r>
            <a:r>
              <a:rPr lang="en-US" dirty="0">
                <a:solidFill>
                  <a:schemeClr val="accent2">
                    <a:lumMod val="50000"/>
                  </a:schemeClr>
                </a:solidFill>
                <a:latin typeface="Arial Rounded MT Bold" pitchFamily="34" charset="0"/>
              </a:rPr>
              <a:t>delivery activity </a:t>
            </a:r>
            <a:r>
              <a:rPr lang="en-US" dirty="0">
                <a:solidFill>
                  <a:schemeClr val="accent3">
                    <a:lumMod val="50000"/>
                  </a:schemeClr>
                </a:solidFill>
                <a:latin typeface="Arial Rounded MT Bold" pitchFamily="34" charset="0"/>
              </a:rPr>
              <a:t>includes</a:t>
            </a:r>
            <a:r>
              <a:rPr lang="en-US" dirty="0">
                <a:latin typeface="Arial Rounded MT Bold" pitchFamily="34" charset="0"/>
              </a:rPr>
              <a:t> a </a:t>
            </a:r>
            <a:r>
              <a:rPr lang="en-US" dirty="0">
                <a:solidFill>
                  <a:srgbClr val="C00000"/>
                </a:solidFill>
                <a:latin typeface="Arial Rounded MT Bold" pitchFamily="34" charset="0"/>
              </a:rPr>
              <a:t>software installation activity and an operator training activity</a:t>
            </a:r>
            <a:r>
              <a:rPr lang="en-US" dirty="0">
                <a:latin typeface="Arial Rounded MT Bold" pitchFamily="34" charset="0"/>
              </a:rPr>
              <a:t>.  </a:t>
            </a:r>
            <a:r>
              <a:rPr lang="en-US" dirty="0">
                <a:solidFill>
                  <a:srgbClr val="C00000"/>
                </a:solidFill>
                <a:latin typeface="Arial Rounded MT Bold" pitchFamily="34" charset="0"/>
              </a:rPr>
              <a:t>Activities are also sometimes called phases</a:t>
            </a:r>
            <a:r>
              <a:rPr lang="en-US" dirty="0">
                <a:latin typeface="Arial Rounded MT Bold" pitchFamily="34" charset="0"/>
              </a:rPr>
              <a:t>.</a:t>
            </a:r>
          </a:p>
          <a:p>
            <a:pPr marL="457200" indent="-457200" algn="just"/>
            <a:endParaRPr lang="en-US" b="1"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task</a:t>
            </a:r>
            <a:r>
              <a:rPr lang="en-US" dirty="0">
                <a:latin typeface="Arial Rounded MT Bold" pitchFamily="34" charset="0"/>
              </a:rPr>
              <a:t> </a:t>
            </a:r>
            <a:r>
              <a:rPr lang="en-US" dirty="0">
                <a:solidFill>
                  <a:schemeClr val="accent3">
                    <a:lumMod val="50000"/>
                  </a:schemeClr>
                </a:solidFill>
                <a:latin typeface="Arial Rounded MT Bold" pitchFamily="34" charset="0"/>
              </a:rPr>
              <a:t>represents</a:t>
            </a:r>
            <a:r>
              <a:rPr lang="en-US" dirty="0">
                <a:latin typeface="Arial Rounded MT Bold" pitchFamily="34" charset="0"/>
              </a:rPr>
              <a:t> </a:t>
            </a:r>
            <a:r>
              <a:rPr lang="en-US" dirty="0">
                <a:solidFill>
                  <a:srgbClr val="C00000"/>
                </a:solidFill>
                <a:latin typeface="Arial Rounded MT Bold" pitchFamily="34" charset="0"/>
              </a:rPr>
              <a:t>an atomic unit of work that can be managed</a:t>
            </a:r>
            <a:r>
              <a:rPr lang="en-US" dirty="0">
                <a:latin typeface="Arial Rounded MT Bold" pitchFamily="34" charset="0"/>
              </a:rPr>
              <a:t>. A </a:t>
            </a:r>
            <a:r>
              <a:rPr lang="en-US" dirty="0">
                <a:solidFill>
                  <a:schemeClr val="accent2">
                    <a:lumMod val="50000"/>
                  </a:schemeClr>
                </a:solidFill>
                <a:latin typeface="Arial Rounded MT Bold" pitchFamily="34" charset="0"/>
              </a:rPr>
              <a:t>manager</a:t>
            </a:r>
            <a:r>
              <a:rPr lang="en-US" dirty="0">
                <a:latin typeface="Arial Rounded MT Bold" pitchFamily="34" charset="0"/>
              </a:rPr>
              <a:t> </a:t>
            </a:r>
            <a:r>
              <a:rPr lang="en-US" dirty="0">
                <a:solidFill>
                  <a:schemeClr val="accent3">
                    <a:lumMod val="50000"/>
                  </a:schemeClr>
                </a:solidFill>
                <a:latin typeface="Arial Rounded MT Bold" pitchFamily="34" charset="0"/>
              </a:rPr>
              <a:t>assigns</a:t>
            </a:r>
            <a:r>
              <a:rPr lang="en-US" dirty="0">
                <a:latin typeface="Arial Rounded MT Bold" pitchFamily="34" charset="0"/>
              </a:rPr>
              <a:t> </a:t>
            </a:r>
            <a:r>
              <a:rPr lang="en-US" dirty="0">
                <a:solidFill>
                  <a:schemeClr val="accent3">
                    <a:lumMod val="50000"/>
                  </a:schemeClr>
                </a:solidFill>
                <a:latin typeface="Arial Rounded MT Bold" pitchFamily="34" charset="0"/>
              </a:rPr>
              <a:t>it</a:t>
            </a:r>
            <a:r>
              <a:rPr lang="en-US" dirty="0">
                <a:latin typeface="Arial Rounded MT Bold" pitchFamily="34" charset="0"/>
              </a:rPr>
              <a:t> </a:t>
            </a:r>
            <a:r>
              <a:rPr lang="en-US" dirty="0">
                <a:solidFill>
                  <a:srgbClr val="C00000"/>
                </a:solidFill>
                <a:latin typeface="Arial Rounded MT Bold" pitchFamily="34" charset="0"/>
              </a:rPr>
              <a:t>to a developer</a:t>
            </a:r>
            <a:r>
              <a:rPr lang="en-US" dirty="0">
                <a:latin typeface="Arial Rounded MT Bold" pitchFamily="34" charset="0"/>
              </a:rPr>
              <a:t>, the </a:t>
            </a:r>
            <a:r>
              <a:rPr lang="en-US" dirty="0">
                <a:solidFill>
                  <a:schemeClr val="accent2">
                    <a:lumMod val="50000"/>
                  </a:schemeClr>
                </a:solidFill>
                <a:latin typeface="Arial Rounded MT Bold" pitchFamily="34" charset="0"/>
              </a:rPr>
              <a:t>developer</a:t>
            </a:r>
            <a:r>
              <a:rPr lang="en-US" dirty="0">
                <a:latin typeface="Arial Rounded MT Bold" pitchFamily="34" charset="0"/>
              </a:rPr>
              <a:t> </a:t>
            </a:r>
            <a:r>
              <a:rPr lang="en-US" dirty="0">
                <a:solidFill>
                  <a:schemeClr val="accent3">
                    <a:lumMod val="50000"/>
                  </a:schemeClr>
                </a:solidFill>
                <a:latin typeface="Arial Rounded MT Bold" pitchFamily="34" charset="0"/>
              </a:rPr>
              <a:t>carries it out</a:t>
            </a:r>
            <a:r>
              <a:rPr lang="en-US" dirty="0">
                <a:latin typeface="Arial Rounded MT Bold" pitchFamily="34" charset="0"/>
              </a:rPr>
              <a:t>, and the </a:t>
            </a:r>
            <a:r>
              <a:rPr lang="en-US" dirty="0">
                <a:solidFill>
                  <a:schemeClr val="accent2">
                    <a:lumMod val="50000"/>
                  </a:schemeClr>
                </a:solidFill>
                <a:latin typeface="Arial Rounded MT Bold" pitchFamily="34" charset="0"/>
              </a:rPr>
              <a:t>manager</a:t>
            </a:r>
            <a:r>
              <a:rPr lang="en-US" dirty="0">
                <a:latin typeface="Arial Rounded MT Bold" pitchFamily="34" charset="0"/>
              </a:rPr>
              <a:t> </a:t>
            </a:r>
            <a:r>
              <a:rPr lang="en-US" dirty="0">
                <a:solidFill>
                  <a:schemeClr val="accent3">
                    <a:lumMod val="50000"/>
                  </a:schemeClr>
                </a:solidFill>
                <a:latin typeface="Arial Rounded MT Bold" pitchFamily="34" charset="0"/>
              </a:rPr>
              <a:t>monitors </a:t>
            </a:r>
            <a:r>
              <a:rPr lang="en-US" dirty="0">
                <a:solidFill>
                  <a:srgbClr val="C00000"/>
                </a:solidFill>
                <a:latin typeface="Arial Rounded MT Bold" pitchFamily="34" charset="0"/>
              </a:rPr>
              <a:t>the progress and completion of the task</a:t>
            </a:r>
            <a:r>
              <a:rPr lang="en-US" dirty="0">
                <a:latin typeface="Arial Rounded MT Bold" pitchFamily="34" charset="0"/>
              </a:rPr>
              <a:t>.  </a:t>
            </a:r>
            <a:r>
              <a:rPr lang="en-US" dirty="0">
                <a:solidFill>
                  <a:schemeClr val="accent2">
                    <a:lumMod val="50000"/>
                  </a:schemeClr>
                </a:solidFill>
                <a:latin typeface="Arial Rounded MT Bold" pitchFamily="34" charset="0"/>
              </a:rPr>
              <a:t>Tasks</a:t>
            </a:r>
            <a:r>
              <a:rPr lang="en-US" dirty="0">
                <a:latin typeface="Arial Rounded MT Bold" pitchFamily="34" charset="0"/>
              </a:rPr>
              <a:t> </a:t>
            </a:r>
            <a:r>
              <a:rPr lang="en-US" dirty="0">
                <a:solidFill>
                  <a:schemeClr val="accent3">
                    <a:lumMod val="50000"/>
                  </a:schemeClr>
                </a:solidFill>
                <a:latin typeface="Arial Rounded MT Bold" pitchFamily="34" charset="0"/>
              </a:rPr>
              <a:t>consume resources</a:t>
            </a:r>
            <a:r>
              <a:rPr lang="en-US" dirty="0">
                <a:latin typeface="Arial Rounded MT Bold" pitchFamily="34" charset="0"/>
              </a:rPr>
              <a:t>, </a:t>
            </a:r>
            <a:r>
              <a:rPr lang="en-US" dirty="0">
                <a:solidFill>
                  <a:srgbClr val="C00000"/>
                </a:solidFill>
                <a:latin typeface="Arial Rounded MT Bold" pitchFamily="34" charset="0"/>
              </a:rPr>
              <a:t>result in work products, and depend on work products produced by other tasks</a:t>
            </a:r>
            <a:r>
              <a:rPr lang="en-US" dirty="0">
                <a:latin typeface="Arial Rounded MT Bold" pitchFamily="34"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Activities, Tasks, and Resources_3</a:t>
            </a:r>
          </a:p>
        </p:txBody>
      </p:sp>
      <p:sp>
        <p:nvSpPr>
          <p:cNvPr id="3" name="Date Placeholder 2"/>
          <p:cNvSpPr>
            <a:spLocks noGrp="1"/>
          </p:cNvSpPr>
          <p:nvPr>
            <p:ph type="dt" sz="half" idx="10"/>
          </p:nvPr>
        </p:nvSpPr>
        <p:spPr/>
        <p:txBody>
          <a:bodyPr/>
          <a:lstStyle/>
          <a:p>
            <a:fld id="{81C7B9E2-0599-489B-91C5-C03690C1C64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FF0FDD4C-4E52-4BBB-88D3-511DB8717A1E}" type="slidenum">
              <a:rPr lang="en-US" smtClean="0"/>
              <a:pPr/>
              <a:t>53</a:t>
            </a:fld>
            <a:endParaRPr lang="en-US" dirty="0"/>
          </a:p>
        </p:txBody>
      </p:sp>
      <p:pic>
        <p:nvPicPr>
          <p:cNvPr id="7" name="Picture 6" descr="ATR.png"/>
          <p:cNvPicPr>
            <a:picLocks noChangeAspect="1"/>
          </p:cNvPicPr>
          <p:nvPr/>
        </p:nvPicPr>
        <p:blipFill>
          <a:blip r:embed="rId2" cstate="print"/>
          <a:stretch>
            <a:fillRect/>
          </a:stretch>
        </p:blipFill>
        <p:spPr>
          <a:xfrm>
            <a:off x="971600" y="1175162"/>
            <a:ext cx="6912768" cy="515163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Functional and non Functional Requirements</a:t>
            </a:r>
          </a:p>
        </p:txBody>
      </p:sp>
      <p:sp>
        <p:nvSpPr>
          <p:cNvPr id="3" name="Date Placeholder 2"/>
          <p:cNvSpPr>
            <a:spLocks noGrp="1"/>
          </p:cNvSpPr>
          <p:nvPr>
            <p:ph type="dt" sz="half" idx="10"/>
          </p:nvPr>
        </p:nvSpPr>
        <p:spPr/>
        <p:txBody>
          <a:bodyPr/>
          <a:lstStyle/>
          <a:p>
            <a:fld id="{3552D713-203C-40AD-9690-260822114003}"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371EA5D-6216-46B4-859D-19F57D1AF6A2}" type="slidenum">
              <a:rPr lang="en-US" smtClean="0"/>
              <a:pPr/>
              <a:t>54</a:t>
            </a:fld>
            <a:endParaRPr lang="en-US" dirty="0"/>
          </a:p>
        </p:txBody>
      </p:sp>
      <p:sp>
        <p:nvSpPr>
          <p:cNvPr id="8" name="TextBox 7"/>
          <p:cNvSpPr txBox="1"/>
          <p:nvPr/>
        </p:nvSpPr>
        <p:spPr>
          <a:xfrm>
            <a:off x="755577" y="1340768"/>
            <a:ext cx="7704856" cy="3693319"/>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Requirements</a:t>
            </a:r>
            <a:r>
              <a:rPr lang="en-US" dirty="0">
                <a:latin typeface="Arial Rounded MT Bold" pitchFamily="34" charset="0"/>
              </a:rPr>
              <a:t> </a:t>
            </a:r>
            <a:r>
              <a:rPr lang="en-US" dirty="0">
                <a:solidFill>
                  <a:schemeClr val="accent3">
                    <a:lumMod val="50000"/>
                  </a:schemeClr>
                </a:solidFill>
                <a:latin typeface="Arial Rounded MT Bold" pitchFamily="34" charset="0"/>
              </a:rPr>
              <a:t>specify</a:t>
            </a:r>
            <a:r>
              <a:rPr lang="en-US" dirty="0">
                <a:latin typeface="Arial Rounded MT Bold" pitchFamily="34" charset="0"/>
              </a:rPr>
              <a:t> a </a:t>
            </a:r>
            <a:r>
              <a:rPr lang="en-US" dirty="0">
                <a:solidFill>
                  <a:srgbClr val="C00000"/>
                </a:solidFill>
                <a:latin typeface="Arial Rounded MT Bold" pitchFamily="34" charset="0"/>
              </a:rPr>
              <a:t>set of features that the system must have</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latin typeface="Arial Rounded MT Bold" pitchFamily="34" charset="0"/>
              </a:rPr>
              <a:t>A </a:t>
            </a:r>
            <a:r>
              <a:rPr lang="en-US" dirty="0">
                <a:solidFill>
                  <a:schemeClr val="accent2">
                    <a:lumMod val="50000"/>
                  </a:schemeClr>
                </a:solidFill>
                <a:latin typeface="Arial Rounded MT Bold" pitchFamily="34" charset="0"/>
              </a:rPr>
              <a:t>functional requirement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specification of a function that the system must support</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latin typeface="Arial Rounded MT Bold" pitchFamily="34" charset="0"/>
              </a:rPr>
              <a:t>a </a:t>
            </a:r>
            <a:r>
              <a:rPr lang="en-US" dirty="0">
                <a:solidFill>
                  <a:schemeClr val="accent2">
                    <a:lumMod val="50000"/>
                  </a:schemeClr>
                </a:solidFill>
                <a:latin typeface="Arial Rounded MT Bold" pitchFamily="34" charset="0"/>
              </a:rPr>
              <a:t>nonfunctional requirement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constraint on the operation of the system that is not related directly to a function of the system</a:t>
            </a:r>
            <a:r>
              <a:rPr lang="en-US" dirty="0">
                <a:latin typeface="Arial Rounded MT Bold" pitchFamily="34" charset="0"/>
              </a:rPr>
              <a:t>.</a:t>
            </a:r>
          </a:p>
          <a:p>
            <a:pPr marL="457200" indent="-457200" algn="just"/>
            <a:endParaRPr lang="en-US" sz="1800" dirty="0">
              <a:latin typeface="+mj-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Functional and non Functional Requirements_2</a:t>
            </a:r>
          </a:p>
        </p:txBody>
      </p:sp>
      <p:sp>
        <p:nvSpPr>
          <p:cNvPr id="3" name="Date Placeholder 2"/>
          <p:cNvSpPr>
            <a:spLocks noGrp="1"/>
          </p:cNvSpPr>
          <p:nvPr>
            <p:ph type="dt" sz="half" idx="10"/>
          </p:nvPr>
        </p:nvSpPr>
        <p:spPr/>
        <p:txBody>
          <a:bodyPr/>
          <a:lstStyle/>
          <a:p>
            <a:fld id="{3552D713-203C-40AD-9690-260822114003}"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371EA5D-6216-46B4-859D-19F57D1AF6A2}" type="slidenum">
              <a:rPr lang="en-US" smtClean="0"/>
              <a:pPr/>
              <a:t>55</a:t>
            </a:fld>
            <a:endParaRPr lang="en-US" dirty="0"/>
          </a:p>
        </p:txBody>
      </p:sp>
      <p:sp>
        <p:nvSpPr>
          <p:cNvPr id="8" name="TextBox 7"/>
          <p:cNvSpPr txBox="1"/>
          <p:nvPr/>
        </p:nvSpPr>
        <p:spPr>
          <a:xfrm>
            <a:off x="755577" y="1340768"/>
            <a:ext cx="7704856" cy="4524315"/>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Functional requirements</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user </a:t>
            </a:r>
            <a:r>
              <a:rPr lang="en-US" dirty="0">
                <a:solidFill>
                  <a:schemeClr val="accent3">
                    <a:lumMod val="50000"/>
                  </a:schemeClr>
                </a:solidFill>
                <a:latin typeface="Arial Rounded MT Bold" pitchFamily="34" charset="0"/>
              </a:rPr>
              <a:t>must be able to </a:t>
            </a:r>
            <a:r>
              <a:rPr lang="en-US" dirty="0">
                <a:solidFill>
                  <a:srgbClr val="C00000"/>
                </a:solidFill>
                <a:latin typeface="Arial Rounded MT Bold" pitchFamily="34" charset="0"/>
              </a:rPr>
              <a:t>purchase tickets </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user </a:t>
            </a:r>
            <a:r>
              <a:rPr lang="en-US" dirty="0">
                <a:solidFill>
                  <a:schemeClr val="accent3">
                    <a:lumMod val="50000"/>
                  </a:schemeClr>
                </a:solidFill>
                <a:latin typeface="Arial Rounded MT Bold" pitchFamily="34" charset="0"/>
              </a:rPr>
              <a:t>must be able to </a:t>
            </a:r>
            <a:r>
              <a:rPr lang="en-US" dirty="0">
                <a:solidFill>
                  <a:srgbClr val="C00000"/>
                </a:solidFill>
                <a:latin typeface="Arial Rounded MT Bold" pitchFamily="34" charset="0"/>
              </a:rPr>
              <a:t>access tariff information</a:t>
            </a:r>
          </a:p>
          <a:p>
            <a:pPr marL="457200" indent="-457200" algn="just">
              <a:buFont typeface="Arial" pitchFamily="34" charset="0"/>
              <a:buChar char="•"/>
            </a:pPr>
            <a:endParaRPr lang="en-US" i="1"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Nonfunctional requirements</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user </a:t>
            </a:r>
            <a:r>
              <a:rPr lang="en-US" dirty="0">
                <a:solidFill>
                  <a:schemeClr val="accent3">
                    <a:lumMod val="50000"/>
                  </a:schemeClr>
                </a:solidFill>
                <a:latin typeface="Arial Rounded MT Bold" pitchFamily="34" charset="0"/>
              </a:rPr>
              <a:t>must be provided feedback </a:t>
            </a:r>
            <a:r>
              <a:rPr lang="en-US" dirty="0">
                <a:solidFill>
                  <a:srgbClr val="C00000"/>
                </a:solidFill>
                <a:latin typeface="Arial Rounded MT Bold" pitchFamily="34" charset="0"/>
              </a:rPr>
              <a:t>in less than one second</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colors </a:t>
            </a:r>
            <a:r>
              <a:rPr lang="en-US" dirty="0">
                <a:solidFill>
                  <a:schemeClr val="accent3">
                    <a:lumMod val="50000"/>
                  </a:schemeClr>
                </a:solidFill>
                <a:latin typeface="Arial Rounded MT Bold" pitchFamily="34" charset="0"/>
              </a:rPr>
              <a:t>used in the interface </a:t>
            </a:r>
            <a:r>
              <a:rPr lang="en-US" dirty="0">
                <a:solidFill>
                  <a:srgbClr val="C00000"/>
                </a:solidFill>
                <a:latin typeface="Arial Rounded MT Bold" pitchFamily="34" charset="0"/>
              </a:rPr>
              <a:t>should be consistent with the company colors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8DF78EA-8233-4531-B286-C55CD8CD2BE3}"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A3EA18A-72F1-4C20-B661-541123DFD4ED}" type="slidenum">
              <a:rPr lang="en-US" smtClean="0"/>
              <a:pPr/>
              <a:t>56</a:t>
            </a:fld>
            <a:endParaRPr lang="en-US" dirty="0"/>
          </a:p>
        </p:txBody>
      </p:sp>
      <p:sp>
        <p:nvSpPr>
          <p:cNvPr id="8" name="TextBox 7"/>
          <p:cNvSpPr txBox="1"/>
          <p:nvPr/>
        </p:nvSpPr>
        <p:spPr>
          <a:xfrm>
            <a:off x="755577" y="1196752"/>
            <a:ext cx="7704856" cy="4893647"/>
          </a:xfrm>
          <a:prstGeom prst="rect">
            <a:avLst/>
          </a:prstGeom>
          <a:noFill/>
        </p:spPr>
        <p:txBody>
          <a:bodyPr wrap="square" rtlCol="0">
            <a:spAutoFit/>
          </a:bodyPr>
          <a:lstStyle/>
          <a:p>
            <a:pPr marL="457200" indent="-457200" algn="just">
              <a:buFont typeface="Arial" pitchFamily="34" charset="0"/>
              <a:buChar char="•"/>
            </a:pPr>
            <a:r>
              <a:rPr lang="en-US" dirty="0">
                <a:solidFill>
                  <a:srgbClr val="C00000"/>
                </a:solidFill>
                <a:latin typeface="Arial Rounded MT Bold" pitchFamily="34" charset="0"/>
              </a:rPr>
              <a:t>Modeling language/notation</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method</a:t>
            </a:r>
            <a:r>
              <a:rPr lang="en-US" dirty="0">
                <a:latin typeface="Arial Rounded MT Bold" pitchFamily="34" charset="0"/>
              </a:rPr>
              <a:t> </a:t>
            </a:r>
            <a:r>
              <a:rPr lang="en-US" dirty="0">
                <a:solidFill>
                  <a:schemeClr val="accent3">
                    <a:lumMod val="50000"/>
                  </a:schemeClr>
                </a:solidFill>
                <a:latin typeface="Arial Rounded MT Bold" pitchFamily="34" charset="0"/>
              </a:rPr>
              <a:t>is a </a:t>
            </a:r>
            <a:r>
              <a:rPr lang="en-US" dirty="0">
                <a:solidFill>
                  <a:srgbClr val="C00000"/>
                </a:solidFill>
                <a:latin typeface="Arial Rounded MT Bold" pitchFamily="34" charset="0"/>
              </a:rPr>
              <a:t>repeatable technique that specifies the steps involved in solving a specific problem</a:t>
            </a:r>
            <a:r>
              <a:rPr lang="en-US" dirty="0">
                <a:latin typeface="Arial Rounded MT Bold" pitchFamily="34" charset="0"/>
              </a:rPr>
              <a:t>.  Examples:</a:t>
            </a:r>
          </a:p>
          <a:p>
            <a:pPr marL="914400" lvl="1"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recipe</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cooking a specific dish</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sorting algorithm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ordering elements of a list</a:t>
            </a:r>
            <a:r>
              <a:rPr lang="en-US" dirty="0">
                <a:latin typeface="Arial Rounded MT Bold" pitchFamily="34" charset="0"/>
              </a:rPr>
              <a:t>,</a:t>
            </a:r>
          </a:p>
          <a:p>
            <a:pPr marL="914400" lvl="1" indent="-457200" algn="just">
              <a:buFont typeface="Arial" pitchFamily="34" charset="0"/>
              <a:buChar char="•"/>
            </a:pPr>
            <a:r>
              <a:rPr lang="en-US" dirty="0">
                <a:solidFill>
                  <a:schemeClr val="accent2">
                    <a:lumMod val="50000"/>
                  </a:schemeClr>
                </a:solidFill>
                <a:latin typeface="Arial Rounded MT Bold" pitchFamily="34" charset="0"/>
              </a:rPr>
              <a:t>rationale management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justifying change</a:t>
            </a:r>
            <a:r>
              <a:rPr lang="en-US" dirty="0">
                <a:latin typeface="Arial Rounded MT Bold" pitchFamily="34" charset="0"/>
              </a:rPr>
              <a:t>,</a:t>
            </a:r>
          </a:p>
          <a:p>
            <a:pPr marL="914400" lvl="1" indent="-457200" algn="just">
              <a:buFont typeface="Arial" pitchFamily="34" charset="0"/>
              <a:buChar char="•"/>
            </a:pPr>
            <a:r>
              <a:rPr lang="en-US" dirty="0">
                <a:solidFill>
                  <a:schemeClr val="accent2">
                    <a:lumMod val="50000"/>
                  </a:schemeClr>
                </a:solidFill>
                <a:latin typeface="Arial Rounded MT Bold" pitchFamily="34" charset="0"/>
              </a:rPr>
              <a:t>configuration management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tracking change</a:t>
            </a:r>
            <a:r>
              <a:rPr lang="en-US" dirty="0">
                <a:latin typeface="Arial Rounded MT Bold" pitchFamily="34" charset="0"/>
              </a:rPr>
              <a:t>.</a:t>
            </a:r>
          </a:p>
        </p:txBody>
      </p:sp>
      <p:sp>
        <p:nvSpPr>
          <p:cNvPr id="11" name="Title 1"/>
          <p:cNvSpPr>
            <a:spLocks noGrp="1"/>
          </p:cNvSpPr>
          <p:nvPr>
            <p:ph type="title"/>
          </p:nvPr>
        </p:nvSpPr>
        <p:spPr>
          <a:xfrm>
            <a:off x="323528" y="228600"/>
            <a:ext cx="8640960" cy="914400"/>
          </a:xfrm>
        </p:spPr>
        <p:txBody>
          <a:bodyPr>
            <a:normAutofit/>
          </a:bodyPr>
          <a:lstStyle/>
          <a:p>
            <a:pPr algn="ctr"/>
            <a:r>
              <a:rPr lang="en-US" sz="2800" b="1" dirty="0"/>
              <a:t>Methods, and Methodologies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600"/>
            <a:ext cx="8640960" cy="914400"/>
          </a:xfrm>
        </p:spPr>
        <p:txBody>
          <a:bodyPr>
            <a:normAutofit/>
          </a:bodyPr>
          <a:lstStyle/>
          <a:p>
            <a:pPr algn="ctr"/>
            <a:r>
              <a:rPr lang="en-US" sz="2800" b="1" dirty="0"/>
              <a:t>Methods, and Methodologies_2</a:t>
            </a:r>
          </a:p>
        </p:txBody>
      </p:sp>
      <p:sp>
        <p:nvSpPr>
          <p:cNvPr id="3" name="Date Placeholder 2"/>
          <p:cNvSpPr>
            <a:spLocks noGrp="1"/>
          </p:cNvSpPr>
          <p:nvPr>
            <p:ph type="dt" sz="half" idx="10"/>
          </p:nvPr>
        </p:nvSpPr>
        <p:spPr/>
        <p:txBody>
          <a:bodyPr/>
          <a:lstStyle/>
          <a:p>
            <a:fld id="{B8DF78EA-8233-4531-B286-C55CD8CD2BE3}"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A3EA18A-72F1-4C20-B661-541123DFD4ED}" type="slidenum">
              <a:rPr lang="en-US" smtClean="0"/>
              <a:pPr/>
              <a:t>57</a:t>
            </a:fld>
            <a:endParaRPr lang="en-US" dirty="0"/>
          </a:p>
        </p:txBody>
      </p:sp>
      <p:sp>
        <p:nvSpPr>
          <p:cNvPr id="8" name="TextBox 7"/>
          <p:cNvSpPr txBox="1"/>
          <p:nvPr/>
        </p:nvSpPr>
        <p:spPr>
          <a:xfrm>
            <a:off x="755577" y="1196752"/>
            <a:ext cx="7704856" cy="3693319"/>
          </a:xfrm>
          <a:prstGeom prst="rect">
            <a:avLst/>
          </a:prstGeom>
          <a:noFill/>
        </p:spPr>
        <p:txBody>
          <a:bodyPr wrap="square" rtlCol="0">
            <a:spAutoFit/>
          </a:bodyPr>
          <a:lstStyle/>
          <a:p>
            <a:pPr marL="457200" indent="-457200" algn="just"/>
            <a:endParaRPr lang="en-US" sz="1800" dirty="0">
              <a:latin typeface="+mj-lt"/>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methodology</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collection of methods for solving a class of problems and specifies how and when each method should be used</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seafood cookbook with a collection of recipes</a:t>
            </a:r>
            <a:r>
              <a:rPr lang="en-US" dirty="0">
                <a:latin typeface="Arial Rounded MT Bold" pitchFamily="34" charset="0"/>
              </a:rPr>
              <a:t> </a:t>
            </a:r>
            <a:r>
              <a:rPr lang="en-US" dirty="0">
                <a:solidFill>
                  <a:schemeClr val="accent3">
                    <a:lumMod val="50000"/>
                  </a:schemeClr>
                </a:solidFill>
                <a:latin typeface="Arial Rounded MT Bold" pitchFamily="34" charset="0"/>
              </a:rPr>
              <a:t>is a </a:t>
            </a:r>
            <a:r>
              <a:rPr lang="en-US" dirty="0">
                <a:solidFill>
                  <a:srgbClr val="C00000"/>
                </a:solidFill>
                <a:latin typeface="Arial Rounded MT Bold" pitchFamily="34" charset="0"/>
              </a:rPr>
              <a:t>methodology for preparing seafood if it also contains advices on how ingredients should be used and what to do if not all ingredients are available</a:t>
            </a:r>
            <a:r>
              <a:rPr lang="en-US" dirty="0">
                <a:latin typeface="Arial Rounded MT Bold" pitchFamily="34"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a:t>
            </a:r>
          </a:p>
        </p:txBody>
      </p:sp>
      <p:sp>
        <p:nvSpPr>
          <p:cNvPr id="3" name="Date Placeholder 2"/>
          <p:cNvSpPr>
            <a:spLocks noGrp="1"/>
          </p:cNvSpPr>
          <p:nvPr>
            <p:ph type="dt" sz="half" idx="10"/>
          </p:nvPr>
        </p:nvSpPr>
        <p:spPr/>
        <p:txBody>
          <a:bodyPr/>
          <a:lstStyle/>
          <a:p>
            <a:fld id="{D9B0FBB6-32DD-4F73-8101-B2AE3CF503A8}"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9D36C7C-F7B4-4A7A-8CA9-A0E8454399D0}" type="slidenum">
              <a:rPr lang="en-US" smtClean="0"/>
              <a:pPr/>
              <a:t>58</a:t>
            </a:fld>
            <a:endParaRPr lang="en-US" dirty="0"/>
          </a:p>
        </p:txBody>
      </p:sp>
      <p:sp>
        <p:nvSpPr>
          <p:cNvPr id="8" name="TextBox 7"/>
          <p:cNvSpPr txBox="1"/>
          <p:nvPr/>
        </p:nvSpPr>
        <p:spPr>
          <a:xfrm>
            <a:off x="755577" y="1196752"/>
            <a:ext cx="7704856" cy="4708981"/>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Development activities </a:t>
            </a:r>
            <a:r>
              <a:rPr lang="en-US" dirty="0">
                <a:solidFill>
                  <a:schemeClr val="accent3">
                    <a:lumMod val="50000"/>
                  </a:schemeClr>
                </a:solidFill>
                <a:latin typeface="Arial Rounded MT Bold" pitchFamily="34" charset="0"/>
              </a:rPr>
              <a:t>deal with </a:t>
            </a:r>
            <a:r>
              <a:rPr lang="en-US" dirty="0">
                <a:solidFill>
                  <a:srgbClr val="C00000"/>
                </a:solidFill>
                <a:latin typeface="Arial Rounded MT Bold" pitchFamily="34" charset="0"/>
              </a:rPr>
              <a:t>the complexity by constructing and validating models of the application domain or the system</a:t>
            </a:r>
            <a:r>
              <a:rPr lang="en-US" dirty="0">
                <a:latin typeface="Arial Rounded MT Bold" pitchFamily="34" charset="0"/>
              </a:rPr>
              <a:t>.</a:t>
            </a:r>
          </a:p>
          <a:p>
            <a:pPr marL="457200" indent="-457200" algn="just">
              <a:buFont typeface="Arial" pitchFamily="34" charset="0"/>
              <a:buChar char="•"/>
            </a:pPr>
            <a:endParaRPr lang="en-US" b="1" dirty="0">
              <a:latin typeface="Arial Rounded MT Bold" pitchFamily="34" charset="0"/>
            </a:endParaRPr>
          </a:p>
          <a:p>
            <a:pPr marL="457200" indent="-457200" algn="just"/>
            <a:r>
              <a:rPr lang="en-US" dirty="0">
                <a:latin typeface="Arial Rounded MT Bold" pitchFamily="34" charset="0"/>
              </a:rPr>
              <a:t>      </a:t>
            </a:r>
            <a:r>
              <a:rPr lang="en-US" dirty="0">
                <a:solidFill>
                  <a:schemeClr val="accent2">
                    <a:lumMod val="50000"/>
                  </a:schemeClr>
                </a:solidFill>
                <a:latin typeface="Arial Rounded MT Bold" pitchFamily="34" charset="0"/>
              </a:rPr>
              <a:t>Development activities </a:t>
            </a:r>
            <a:r>
              <a:rPr lang="en-US" dirty="0">
                <a:solidFill>
                  <a:schemeClr val="accent3">
                    <a:lumMod val="50000"/>
                  </a:schemeClr>
                </a:solidFill>
                <a:latin typeface="Arial Rounded MT Bold" pitchFamily="34" charset="0"/>
              </a:rPr>
              <a:t>include</a:t>
            </a:r>
            <a:r>
              <a:rPr lang="en-US" dirty="0">
                <a:latin typeface="Arial Rounded MT Bold" pitchFamily="34" charset="0"/>
              </a:rPr>
              <a:t>:</a:t>
            </a:r>
          </a:p>
          <a:p>
            <a:pPr marL="1371600" lvl="2" indent="-457200">
              <a:buFont typeface="Wingdings" pitchFamily="2" charset="2"/>
              <a:buChar char="ü"/>
            </a:pPr>
            <a:r>
              <a:rPr lang="en-US" dirty="0">
                <a:latin typeface="Arial Rounded MT Bold" pitchFamily="34" charset="0"/>
              </a:rPr>
              <a:t> </a:t>
            </a:r>
            <a:r>
              <a:rPr lang="en-US" dirty="0">
                <a:solidFill>
                  <a:srgbClr val="C00000"/>
                </a:solidFill>
                <a:latin typeface="Arial Rounded MT Bold" pitchFamily="34" charset="0"/>
              </a:rPr>
              <a:t>Requirements Elicitation</a:t>
            </a:r>
          </a:p>
          <a:p>
            <a:pPr marL="1371600" lvl="2" indent="-457200">
              <a:buFont typeface="Wingdings" pitchFamily="2" charset="2"/>
              <a:buChar char="ü"/>
            </a:pPr>
            <a:r>
              <a:rPr lang="en-US" dirty="0">
                <a:solidFill>
                  <a:srgbClr val="C00000"/>
                </a:solidFill>
                <a:latin typeface="Arial Rounded MT Bold" pitchFamily="34" charset="0"/>
              </a:rPr>
              <a:t> Analysis</a:t>
            </a:r>
          </a:p>
          <a:p>
            <a:pPr marL="1371600" lvl="2" indent="-457200">
              <a:buFont typeface="Wingdings" pitchFamily="2" charset="2"/>
              <a:buChar char="ü"/>
            </a:pPr>
            <a:r>
              <a:rPr lang="en-US" dirty="0">
                <a:solidFill>
                  <a:srgbClr val="C00000"/>
                </a:solidFill>
                <a:latin typeface="Arial Rounded MT Bold" pitchFamily="34" charset="0"/>
              </a:rPr>
              <a:t> System Design</a:t>
            </a:r>
          </a:p>
          <a:p>
            <a:pPr marL="1371600" lvl="2" indent="-457200">
              <a:buFont typeface="Wingdings" pitchFamily="2" charset="2"/>
              <a:buChar char="ü"/>
            </a:pPr>
            <a:r>
              <a:rPr lang="en-US" dirty="0">
                <a:solidFill>
                  <a:srgbClr val="C00000"/>
                </a:solidFill>
                <a:latin typeface="Arial Rounded MT Bold" pitchFamily="34" charset="0"/>
              </a:rPr>
              <a:t> Object Design</a:t>
            </a:r>
          </a:p>
          <a:p>
            <a:pPr marL="1371600" lvl="2" indent="-457200">
              <a:buFont typeface="Wingdings" pitchFamily="2" charset="2"/>
              <a:buChar char="ü"/>
            </a:pPr>
            <a:r>
              <a:rPr lang="en-US" dirty="0">
                <a:solidFill>
                  <a:srgbClr val="C00000"/>
                </a:solidFill>
                <a:latin typeface="Arial Rounded MT Bold" pitchFamily="34" charset="0"/>
              </a:rPr>
              <a:t> Implementation</a:t>
            </a:r>
          </a:p>
          <a:p>
            <a:pPr marL="1371600" lvl="2" indent="-457200">
              <a:buFont typeface="Wingdings" pitchFamily="2" charset="2"/>
              <a:buChar char="ü"/>
            </a:pPr>
            <a:r>
              <a:rPr lang="en-US" dirty="0">
                <a:solidFill>
                  <a:srgbClr val="C00000"/>
                </a:solidFill>
                <a:latin typeface="Arial Rounded MT Bold" pitchFamily="34" charset="0"/>
              </a:rPr>
              <a:t> Testing</a:t>
            </a:r>
          </a:p>
          <a:p>
            <a:pPr marL="457200" indent="-457200"/>
            <a:endParaRPr lang="en-US" sz="1800" b="1" dirty="0">
              <a:latin typeface="+mj-lt"/>
            </a:endParaRPr>
          </a:p>
          <a:p>
            <a:pPr marL="457200" indent="-457200">
              <a:buFont typeface="Arial" pitchFamily="34" charset="0"/>
              <a:buChar char="•"/>
            </a:pPr>
            <a:endParaRPr lang="en-US" sz="1800" dirty="0">
              <a:latin typeface="+mj-l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Activities_2</a:t>
            </a:r>
          </a:p>
        </p:txBody>
      </p:sp>
      <p:sp>
        <p:nvSpPr>
          <p:cNvPr id="3" name="Date Placeholder 2"/>
          <p:cNvSpPr>
            <a:spLocks noGrp="1"/>
          </p:cNvSpPr>
          <p:nvPr>
            <p:ph type="dt" sz="half" idx="10"/>
          </p:nvPr>
        </p:nvSpPr>
        <p:spPr/>
        <p:txBody>
          <a:bodyPr/>
          <a:lstStyle/>
          <a:p>
            <a:fld id="{D9B0FBB6-32DD-4F73-8101-B2AE3CF503A8}"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9D36C7C-F7B4-4A7A-8CA9-A0E8454399D0}" type="slidenum">
              <a:rPr lang="en-US" smtClean="0"/>
              <a:pPr/>
              <a:t>59</a:t>
            </a:fld>
            <a:endParaRPr lang="en-US" dirty="0"/>
          </a:p>
        </p:txBody>
      </p:sp>
      <p:sp>
        <p:nvSpPr>
          <p:cNvPr id="8" name="TextBox 7"/>
          <p:cNvSpPr txBox="1"/>
          <p:nvPr/>
        </p:nvSpPr>
        <p:spPr>
          <a:xfrm>
            <a:off x="755577" y="1196752"/>
            <a:ext cx="7704856" cy="3600986"/>
          </a:xfrm>
          <a:prstGeom prst="rect">
            <a:avLst/>
          </a:prstGeom>
          <a:noFill/>
        </p:spPr>
        <p:txBody>
          <a:bodyPr wrap="square" rtlCol="0">
            <a:spAutoFit/>
          </a:bodyPr>
          <a:lstStyle/>
          <a:p>
            <a:pPr marL="457200" indent="-457200"/>
            <a:r>
              <a:rPr lang="en-US" dirty="0">
                <a:solidFill>
                  <a:schemeClr val="accent2">
                    <a:lumMod val="50000"/>
                  </a:schemeClr>
                </a:solidFill>
                <a:latin typeface="Arial Rounded MT Bold" pitchFamily="34" charset="0"/>
              </a:rPr>
              <a:t>Requirements</a:t>
            </a:r>
            <a:r>
              <a:rPr lang="en-US" dirty="0">
                <a:solidFill>
                  <a:schemeClr val="accent2">
                    <a:lumMod val="75000"/>
                  </a:schemeClr>
                </a:solidFill>
                <a:latin typeface="Arial Rounded MT Bold" pitchFamily="34" charset="0"/>
              </a:rPr>
              <a:t> </a:t>
            </a:r>
            <a:r>
              <a:rPr lang="en-US" dirty="0">
                <a:solidFill>
                  <a:schemeClr val="accent2">
                    <a:lumMod val="50000"/>
                  </a:schemeClr>
                </a:solidFill>
                <a:latin typeface="Arial Rounded MT Bold" pitchFamily="34" charset="0"/>
              </a:rPr>
              <a:t>Elicitation</a:t>
            </a:r>
          </a:p>
          <a:p>
            <a:pPr marL="457200" indent="-457200"/>
            <a:endParaRPr lang="en-US" b="1" dirty="0">
              <a:latin typeface="Arial Rounded MT Bold" pitchFamily="34" charset="0"/>
            </a:endParaRPr>
          </a:p>
          <a:p>
            <a:pPr marL="457200" indent="-457200" algn="just">
              <a:buFont typeface="Arial" pitchFamily="34" charset="0"/>
              <a:buChar char="•"/>
            </a:pPr>
            <a:r>
              <a:rPr lang="en-US" dirty="0">
                <a:latin typeface="Arial Rounded MT Bold" pitchFamily="34" charset="0"/>
              </a:rPr>
              <a:t>During </a:t>
            </a:r>
            <a:r>
              <a:rPr lang="en-US" dirty="0">
                <a:solidFill>
                  <a:schemeClr val="accent2">
                    <a:lumMod val="50000"/>
                  </a:schemeClr>
                </a:solidFill>
                <a:latin typeface="Arial Rounded MT Bold" pitchFamily="34" charset="0"/>
              </a:rPr>
              <a:t>requirements elicitation</a:t>
            </a:r>
            <a:r>
              <a:rPr lang="en-US" dirty="0">
                <a:latin typeface="Arial Rounded MT Bold" pitchFamily="34" charset="0"/>
              </a:rPr>
              <a:t>, the </a:t>
            </a:r>
            <a:r>
              <a:rPr lang="en-US" dirty="0">
                <a:solidFill>
                  <a:schemeClr val="accent2">
                    <a:lumMod val="50000"/>
                  </a:schemeClr>
                </a:solidFill>
                <a:latin typeface="Arial Rounded MT Bold" pitchFamily="34" charset="0"/>
              </a:rPr>
              <a:t>client</a:t>
            </a:r>
            <a:r>
              <a:rPr lang="en-US" dirty="0">
                <a:latin typeface="Arial Rounded MT Bold" pitchFamily="34" charset="0"/>
              </a:rPr>
              <a:t> and </a:t>
            </a: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define </a:t>
            </a:r>
            <a:r>
              <a:rPr lang="en-US" dirty="0">
                <a:solidFill>
                  <a:srgbClr val="C00000"/>
                </a:solidFill>
                <a:latin typeface="Arial Rounded MT Bold" pitchFamily="34" charset="0"/>
              </a:rPr>
              <a:t>the purpose of the system</a:t>
            </a:r>
            <a:r>
              <a:rPr lang="en-US" b="1" dirty="0">
                <a:latin typeface="Arial Rounded MT Bold" pitchFamily="34" charset="0"/>
              </a:rPr>
              <a:t>. </a:t>
            </a:r>
            <a:r>
              <a:rPr lang="en-US" dirty="0">
                <a:latin typeface="Arial Rounded MT Bold" pitchFamily="34" charset="0"/>
              </a:rPr>
              <a:t>The </a:t>
            </a:r>
            <a:r>
              <a:rPr lang="en-US" dirty="0">
                <a:solidFill>
                  <a:schemeClr val="accent2">
                    <a:lumMod val="50000"/>
                  </a:schemeClr>
                </a:solidFill>
                <a:latin typeface="Arial Rounded MT Bold" pitchFamily="34" charset="0"/>
              </a:rPr>
              <a:t>result of this activity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description of the system in terms of actors and use cases. Actors represent the external entities that interact with the system. </a:t>
            </a:r>
            <a:endParaRPr lang="en-US" b="1" dirty="0">
              <a:solidFill>
                <a:srgbClr val="C00000"/>
              </a:solidFill>
              <a:latin typeface="Arial Rounded MT Bold" pitchFamily="34" charset="0"/>
            </a:endParaRPr>
          </a:p>
          <a:p>
            <a:pPr marL="457200" indent="-457200">
              <a:buFont typeface="Arial" pitchFamily="34" charset="0"/>
              <a:buChar char="•"/>
            </a:pPr>
            <a:endParaRPr lang="en-US" sz="1800" b="1" dirty="0">
              <a:latin typeface="+mj-lt"/>
            </a:endParaRPr>
          </a:p>
          <a:p>
            <a:pPr marL="457200" indent="-457200">
              <a:buFont typeface="Arial" pitchFamily="34" charset="0"/>
              <a:buChar char="•"/>
            </a:pPr>
            <a:endParaRPr lang="en-US" sz="18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a:t>
            </a:r>
            <a:r>
              <a:rPr lang="en-US" b="1" dirty="0" err="1"/>
              <a:t>Engineering_Def_IEEE</a:t>
            </a:r>
            <a:endParaRPr lang="en-US" b="1" dirty="0"/>
          </a:p>
        </p:txBody>
      </p:sp>
      <p:sp>
        <p:nvSpPr>
          <p:cNvPr id="3" name="Date Placeholder 2"/>
          <p:cNvSpPr>
            <a:spLocks noGrp="1"/>
          </p:cNvSpPr>
          <p:nvPr>
            <p:ph type="dt" sz="half" idx="10"/>
          </p:nvPr>
        </p:nvSpPr>
        <p:spPr/>
        <p:txBody>
          <a:bodyPr/>
          <a:lstStyle/>
          <a:p>
            <a:fld id="{386A00C0-1313-4844-9A65-96383F88DD01}"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725BE4B-DBAE-4EE4-A825-3D4D0B86428E}" type="slidenum">
              <a:rPr lang="en-US" smtClean="0"/>
              <a:pPr/>
              <a:t>6</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_Def2.png"/>
          <p:cNvPicPr>
            <a:picLocks noChangeAspect="1"/>
          </p:cNvPicPr>
          <p:nvPr/>
        </p:nvPicPr>
        <p:blipFill>
          <a:blip r:embed="rId3" cstate="print"/>
          <a:stretch>
            <a:fillRect/>
          </a:stretch>
        </p:blipFill>
        <p:spPr>
          <a:xfrm>
            <a:off x="578773" y="1489542"/>
            <a:ext cx="7996250" cy="3883674"/>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8" y="332656"/>
            <a:ext cx="9036496" cy="680120"/>
          </a:xfrm>
        </p:spPr>
        <p:txBody>
          <a:bodyPr>
            <a:noAutofit/>
          </a:bodyPr>
          <a:lstStyle/>
          <a:p>
            <a:r>
              <a:rPr lang="en-US" sz="2800" b="1" dirty="0"/>
              <a:t>Software Engineering Development Activities_3</a:t>
            </a:r>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FC930E52-D77E-4520-8260-6A78F2090E6C}" type="slidenum">
              <a:rPr lang="en-US" smtClean="0"/>
              <a:pPr/>
              <a:t>60</a:t>
            </a:fld>
            <a:endParaRPr lang="en-US" dirty="0"/>
          </a:p>
        </p:txBody>
      </p:sp>
      <p:pic>
        <p:nvPicPr>
          <p:cNvPr id="6" name="Picture 5" descr="SE Development Activity.png"/>
          <p:cNvPicPr>
            <a:picLocks noChangeAspect="1"/>
          </p:cNvPicPr>
          <p:nvPr/>
        </p:nvPicPr>
        <p:blipFill>
          <a:blip r:embed="rId2" cstate="print"/>
          <a:stretch>
            <a:fillRect/>
          </a:stretch>
        </p:blipFill>
        <p:spPr>
          <a:xfrm>
            <a:off x="2267744" y="908719"/>
            <a:ext cx="4752528" cy="5958753"/>
          </a:xfrm>
          <a:prstGeom prst="rect">
            <a:avLst/>
          </a:prstGeom>
        </p:spPr>
      </p:pic>
      <p:sp>
        <p:nvSpPr>
          <p:cNvPr id="7" name="Date Placeholder 2"/>
          <p:cNvSpPr>
            <a:spLocks noGrp="1"/>
          </p:cNvSpPr>
          <p:nvPr>
            <p:ph type="dt" sz="half" idx="10"/>
          </p:nvPr>
        </p:nvSpPr>
        <p:spPr>
          <a:xfrm>
            <a:off x="6819456" y="6381328"/>
            <a:ext cx="2289048" cy="365760"/>
          </a:xfrm>
        </p:spPr>
        <p:txBody>
          <a:bodyPr/>
          <a:lstStyle/>
          <a:p>
            <a:fld id="{D9B0FBB6-32DD-4F73-8101-B2AE3CF503A8}" type="datetime1">
              <a:rPr lang="en-US" smtClean="0"/>
              <a:pPr/>
              <a:t>2/17/2021</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Activities_4</a:t>
            </a:r>
          </a:p>
        </p:txBody>
      </p:sp>
      <p:sp>
        <p:nvSpPr>
          <p:cNvPr id="3" name="Date Placeholder 2"/>
          <p:cNvSpPr>
            <a:spLocks noGrp="1"/>
          </p:cNvSpPr>
          <p:nvPr>
            <p:ph type="dt" sz="half" idx="10"/>
          </p:nvPr>
        </p:nvSpPr>
        <p:spPr/>
        <p:txBody>
          <a:bodyPr/>
          <a:lstStyle/>
          <a:p>
            <a:fld id="{68067499-FD7C-49A0-A395-E322B1B9FBF1}"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5918C6C-6444-4126-89CD-18631A926478}" type="slidenum">
              <a:rPr lang="en-US" smtClean="0"/>
              <a:pPr/>
              <a:t>61</a:t>
            </a:fld>
            <a:endParaRPr lang="en-US" dirty="0"/>
          </a:p>
        </p:txBody>
      </p:sp>
      <p:pic>
        <p:nvPicPr>
          <p:cNvPr id="7" name="Picture 6" descr="UC_PT.png"/>
          <p:cNvPicPr>
            <a:picLocks noChangeAspect="1"/>
          </p:cNvPicPr>
          <p:nvPr/>
        </p:nvPicPr>
        <p:blipFill>
          <a:blip r:embed="rId2" cstate="print"/>
          <a:stretch>
            <a:fillRect/>
          </a:stretch>
        </p:blipFill>
        <p:spPr>
          <a:xfrm>
            <a:off x="427594" y="1340768"/>
            <a:ext cx="8104846" cy="4392487"/>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Activities_5</a:t>
            </a:r>
          </a:p>
        </p:txBody>
      </p:sp>
      <p:sp>
        <p:nvSpPr>
          <p:cNvPr id="3" name="Date Placeholder 2"/>
          <p:cNvSpPr>
            <a:spLocks noGrp="1"/>
          </p:cNvSpPr>
          <p:nvPr>
            <p:ph type="dt" sz="half" idx="10"/>
          </p:nvPr>
        </p:nvSpPr>
        <p:spPr/>
        <p:txBody>
          <a:bodyPr/>
          <a:lstStyle/>
          <a:p>
            <a:fld id="{C294304C-F7EB-4627-8B83-600BE8E4038E}"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D6BAAAD-50D4-46A5-8A62-410C845C51B5}" type="slidenum">
              <a:rPr lang="en-US" smtClean="0"/>
              <a:pPr/>
              <a:t>62</a:t>
            </a:fld>
            <a:endParaRPr lang="en-US" dirty="0"/>
          </a:p>
        </p:txBody>
      </p:sp>
      <p:sp>
        <p:nvSpPr>
          <p:cNvPr id="8" name="TextBox 7"/>
          <p:cNvSpPr txBox="1"/>
          <p:nvPr/>
        </p:nvSpPr>
        <p:spPr>
          <a:xfrm>
            <a:off x="755577" y="1196752"/>
            <a:ext cx="7704856" cy="5262979"/>
          </a:xfrm>
          <a:prstGeom prst="rect">
            <a:avLst/>
          </a:prstGeom>
          <a:noFill/>
        </p:spPr>
        <p:txBody>
          <a:bodyPr wrap="square" rtlCol="0">
            <a:spAutoFit/>
          </a:bodyPr>
          <a:lstStyle/>
          <a:p>
            <a:pPr marL="457200" indent="-457200"/>
            <a:r>
              <a:rPr lang="en-US" dirty="0">
                <a:solidFill>
                  <a:schemeClr val="accent2">
                    <a:lumMod val="50000"/>
                  </a:schemeClr>
                </a:solidFill>
                <a:latin typeface="Arial Rounded MT Bold" pitchFamily="34" charset="0"/>
              </a:rPr>
              <a:t>Analysis</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Arial" pitchFamily="34" charset="0"/>
              <a:buChar char="•"/>
            </a:pPr>
            <a:r>
              <a:rPr lang="en-US" dirty="0">
                <a:solidFill>
                  <a:schemeClr val="accent3">
                    <a:lumMod val="50000"/>
                  </a:schemeClr>
                </a:solidFill>
                <a:latin typeface="Arial Rounded MT Bold" pitchFamily="34" charset="0"/>
              </a:rPr>
              <a:t>aim to produce </a:t>
            </a:r>
            <a:r>
              <a:rPr lang="en-US" dirty="0">
                <a:solidFill>
                  <a:srgbClr val="C00000"/>
                </a:solidFill>
                <a:latin typeface="Arial Rounded MT Bold" pitchFamily="34" charset="0"/>
              </a:rPr>
              <a:t>a model of the system that is correct, complete, consistent, and unambiguous</a:t>
            </a:r>
            <a:r>
              <a:rPr lang="en-US"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Arial" pitchFamily="34" charset="0"/>
              <a:buChar char="•"/>
            </a:pPr>
            <a:r>
              <a:rPr lang="en-US" dirty="0">
                <a:solidFill>
                  <a:schemeClr val="accent3">
                    <a:lumMod val="50000"/>
                  </a:schemeClr>
                </a:solidFill>
                <a:latin typeface="Arial Rounded MT Bold" pitchFamily="34" charset="0"/>
              </a:rPr>
              <a:t>transform the use cases produced during requirements elicitation </a:t>
            </a:r>
            <a:r>
              <a:rPr lang="en-US" dirty="0">
                <a:solidFill>
                  <a:srgbClr val="C00000"/>
                </a:solidFill>
                <a:latin typeface="Arial Rounded MT Bold" pitchFamily="34" charset="0"/>
              </a:rPr>
              <a:t>into an object model that completely describes the system</a:t>
            </a:r>
            <a:r>
              <a:rPr lang="en-US"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Arial" pitchFamily="34" charset="0"/>
              <a:buChar char="•"/>
            </a:pPr>
            <a:r>
              <a:rPr lang="en-US" dirty="0">
                <a:solidFill>
                  <a:schemeClr val="accent3">
                    <a:lumMod val="50000"/>
                  </a:schemeClr>
                </a:solidFill>
                <a:latin typeface="Arial Rounded MT Bold" pitchFamily="34" charset="0"/>
              </a:rPr>
              <a:t>discover ambiguities and inconsistencies </a:t>
            </a:r>
            <a:r>
              <a:rPr lang="en-US" dirty="0">
                <a:solidFill>
                  <a:srgbClr val="C00000"/>
                </a:solidFill>
                <a:latin typeface="Arial Rounded MT Bold" pitchFamily="34" charset="0"/>
              </a:rPr>
              <a:t>in the use case model that they resolve with the client</a:t>
            </a:r>
            <a:r>
              <a:rPr lang="en-US" dirty="0">
                <a:latin typeface="Arial Rounded MT Bold" pitchFamily="34"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Activities_6</a:t>
            </a:r>
          </a:p>
        </p:txBody>
      </p:sp>
      <p:sp>
        <p:nvSpPr>
          <p:cNvPr id="3" name="Date Placeholder 2"/>
          <p:cNvSpPr>
            <a:spLocks noGrp="1"/>
          </p:cNvSpPr>
          <p:nvPr>
            <p:ph type="dt" sz="half" idx="10"/>
          </p:nvPr>
        </p:nvSpPr>
        <p:spPr/>
        <p:txBody>
          <a:bodyPr/>
          <a:lstStyle/>
          <a:p>
            <a:fld id="{C294304C-F7EB-4627-8B83-600BE8E4038E}"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D6BAAAD-50D4-46A5-8A62-410C845C51B5}" type="slidenum">
              <a:rPr lang="en-US" smtClean="0"/>
              <a:pPr/>
              <a:t>63</a:t>
            </a:fld>
            <a:endParaRPr lang="en-US" dirty="0"/>
          </a:p>
        </p:txBody>
      </p:sp>
      <p:sp>
        <p:nvSpPr>
          <p:cNvPr id="8" name="TextBox 7"/>
          <p:cNvSpPr txBox="1"/>
          <p:nvPr/>
        </p:nvSpPr>
        <p:spPr>
          <a:xfrm>
            <a:off x="755577" y="1196752"/>
            <a:ext cx="7704856" cy="3323987"/>
          </a:xfrm>
          <a:prstGeom prst="rect">
            <a:avLst/>
          </a:prstGeom>
          <a:noFill/>
        </p:spPr>
        <p:txBody>
          <a:bodyPr wrap="square" rtlCol="0">
            <a:spAutoFit/>
          </a:bodyPr>
          <a:lstStyle/>
          <a:p>
            <a:pPr marL="457200" indent="-457200"/>
            <a:r>
              <a:rPr lang="en-US" dirty="0">
                <a:solidFill>
                  <a:schemeClr val="accent2">
                    <a:lumMod val="50000"/>
                  </a:schemeClr>
                </a:solidFill>
                <a:latin typeface="Arial Rounded MT Bold" pitchFamily="34" charset="0"/>
              </a:rPr>
              <a:t>Analysis</a:t>
            </a:r>
          </a:p>
          <a:p>
            <a:pPr marL="457200" indent="-457200"/>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result</a:t>
            </a:r>
            <a:r>
              <a:rPr lang="en-US" dirty="0">
                <a:latin typeface="Arial Rounded MT Bold" pitchFamily="34" charset="0"/>
              </a:rPr>
              <a:t> of </a:t>
            </a:r>
            <a:r>
              <a:rPr lang="en-US" dirty="0">
                <a:solidFill>
                  <a:schemeClr val="accent2">
                    <a:lumMod val="50000"/>
                  </a:schemeClr>
                </a:solidFill>
                <a:latin typeface="Arial Rounded MT Bold" pitchFamily="34" charset="0"/>
              </a:rPr>
              <a:t>analysis</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system model annotated with attributes, operations, and associations</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system model </a:t>
            </a:r>
            <a:r>
              <a:rPr lang="en-US" dirty="0">
                <a:latin typeface="Arial Rounded MT Bold" pitchFamily="34" charset="0"/>
              </a:rPr>
              <a:t>can be </a:t>
            </a:r>
            <a:r>
              <a:rPr lang="en-US" dirty="0">
                <a:solidFill>
                  <a:schemeClr val="accent3">
                    <a:lumMod val="50000"/>
                  </a:schemeClr>
                </a:solidFill>
                <a:latin typeface="Arial Rounded MT Bold" pitchFamily="34" charset="0"/>
              </a:rPr>
              <a:t>described</a:t>
            </a:r>
            <a:r>
              <a:rPr lang="en-US" dirty="0">
                <a:latin typeface="Arial Rounded MT Bold" pitchFamily="34" charset="0"/>
              </a:rPr>
              <a:t> </a:t>
            </a:r>
            <a:r>
              <a:rPr lang="en-US" dirty="0">
                <a:solidFill>
                  <a:srgbClr val="C00000"/>
                </a:solidFill>
                <a:latin typeface="Arial Rounded MT Bold" pitchFamily="34" charset="0"/>
              </a:rPr>
              <a:t>in terms of its structure and its dynamic interoperation</a:t>
            </a:r>
            <a:r>
              <a:rPr lang="en-US" dirty="0">
                <a:latin typeface="Arial Rounded MT Bold" pitchFamily="34" charset="0"/>
              </a:rPr>
              <a:t>.  </a:t>
            </a:r>
          </a:p>
          <a:p>
            <a:pPr marL="457200" indent="-457200">
              <a:buFont typeface="Arial" pitchFamily="34" charset="0"/>
              <a:buChar char="•"/>
            </a:pPr>
            <a:endParaRPr lang="en-US" sz="1800" dirty="0">
              <a:latin typeface="+mj-l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Activities_7</a:t>
            </a:r>
          </a:p>
        </p:txBody>
      </p:sp>
      <p:sp>
        <p:nvSpPr>
          <p:cNvPr id="3" name="Date Placeholder 2"/>
          <p:cNvSpPr>
            <a:spLocks noGrp="1"/>
          </p:cNvSpPr>
          <p:nvPr>
            <p:ph type="dt" sz="half" idx="10"/>
          </p:nvPr>
        </p:nvSpPr>
        <p:spPr/>
        <p:txBody>
          <a:bodyPr/>
          <a:lstStyle/>
          <a:p>
            <a:fld id="{56DABB01-1424-4477-914A-EA537A11442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64</a:t>
            </a:fld>
            <a:endParaRPr lang="en-US" dirty="0"/>
          </a:p>
        </p:txBody>
      </p:sp>
      <p:pic>
        <p:nvPicPr>
          <p:cNvPr id="8" name="Picture 7" descr="UML_SD_TD.png"/>
          <p:cNvPicPr>
            <a:picLocks noChangeAspect="1"/>
          </p:cNvPicPr>
          <p:nvPr/>
        </p:nvPicPr>
        <p:blipFill>
          <a:blip r:embed="rId2" cstate="print"/>
          <a:stretch>
            <a:fillRect/>
          </a:stretch>
        </p:blipFill>
        <p:spPr>
          <a:xfrm>
            <a:off x="617803" y="1195866"/>
            <a:ext cx="7698613" cy="4681407"/>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Activities_8</a:t>
            </a:r>
          </a:p>
        </p:txBody>
      </p:sp>
      <p:sp>
        <p:nvSpPr>
          <p:cNvPr id="3" name="Date Placeholder 2"/>
          <p:cNvSpPr>
            <a:spLocks noGrp="1"/>
          </p:cNvSpPr>
          <p:nvPr>
            <p:ph type="dt" sz="half" idx="10"/>
          </p:nvPr>
        </p:nvSpPr>
        <p:spPr/>
        <p:txBody>
          <a:bodyPr/>
          <a:lstStyle/>
          <a:p>
            <a:fld id="{6C36F01B-29D6-41AC-8211-9E231F60CC89}"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DB5E16C-B364-40BA-BD9B-121BCB6D8CEC}" type="slidenum">
              <a:rPr lang="en-US" smtClean="0"/>
              <a:pPr/>
              <a:t>65</a:t>
            </a:fld>
            <a:endParaRPr lang="en-US" dirty="0"/>
          </a:p>
        </p:txBody>
      </p:sp>
      <p:pic>
        <p:nvPicPr>
          <p:cNvPr id="7" name="Picture 6" descr="CD_TD.png"/>
          <p:cNvPicPr>
            <a:picLocks noChangeAspect="1"/>
          </p:cNvPicPr>
          <p:nvPr/>
        </p:nvPicPr>
        <p:blipFill>
          <a:blip r:embed="rId2" cstate="print"/>
          <a:stretch>
            <a:fillRect/>
          </a:stretch>
        </p:blipFill>
        <p:spPr>
          <a:xfrm>
            <a:off x="683568" y="1772816"/>
            <a:ext cx="7734379" cy="349953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Activities_9</a:t>
            </a:r>
          </a:p>
        </p:txBody>
      </p:sp>
      <p:sp>
        <p:nvSpPr>
          <p:cNvPr id="3" name="Date Placeholder 2"/>
          <p:cNvSpPr>
            <a:spLocks noGrp="1"/>
          </p:cNvSpPr>
          <p:nvPr>
            <p:ph type="dt" sz="half" idx="10"/>
          </p:nvPr>
        </p:nvSpPr>
        <p:spPr/>
        <p:txBody>
          <a:bodyPr/>
          <a:lstStyle/>
          <a:p>
            <a:fld id="{BBCFBD63-838D-4149-8DAF-C9F0FB0B44C4}"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FBCBD12-01C0-4692-926A-FB04701A3E3C}" type="slidenum">
              <a:rPr lang="en-US" smtClean="0"/>
              <a:pPr/>
              <a:t>66</a:t>
            </a:fld>
            <a:endParaRPr lang="en-US" dirty="0"/>
          </a:p>
        </p:txBody>
      </p:sp>
      <p:sp>
        <p:nvSpPr>
          <p:cNvPr id="8" name="TextBox 7"/>
          <p:cNvSpPr txBox="1"/>
          <p:nvPr/>
        </p:nvSpPr>
        <p:spPr>
          <a:xfrm>
            <a:off x="755576" y="1231007"/>
            <a:ext cx="7920880" cy="4524315"/>
          </a:xfrm>
          <a:prstGeom prst="rect">
            <a:avLst/>
          </a:prstGeom>
          <a:noFill/>
        </p:spPr>
        <p:txBody>
          <a:bodyPr wrap="square" rtlCol="0">
            <a:spAutoFit/>
          </a:bodyPr>
          <a:lstStyle/>
          <a:p>
            <a:pPr marL="457200" indent="-457200" algn="just"/>
            <a:r>
              <a:rPr lang="en-US" dirty="0">
                <a:solidFill>
                  <a:schemeClr val="accent2">
                    <a:lumMod val="50000"/>
                  </a:schemeClr>
                </a:solidFill>
                <a:latin typeface="Arial Rounded MT Bold" pitchFamily="34" charset="0"/>
              </a:rPr>
              <a:t>System Design</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define</a:t>
            </a:r>
            <a:r>
              <a:rPr lang="en-US" dirty="0">
                <a:latin typeface="Arial Rounded MT Bold" pitchFamily="34" charset="0"/>
              </a:rPr>
              <a:t> the </a:t>
            </a:r>
            <a:r>
              <a:rPr lang="en-US" dirty="0">
                <a:solidFill>
                  <a:srgbClr val="C00000"/>
                </a:solidFill>
                <a:latin typeface="Arial Rounded MT Bold" pitchFamily="34" charset="0"/>
              </a:rPr>
              <a:t>design goals of the project </a:t>
            </a:r>
            <a:r>
              <a:rPr lang="en-US" dirty="0">
                <a:latin typeface="Arial Rounded MT Bold" pitchFamily="34" charset="0"/>
              </a:rPr>
              <a:t>and </a:t>
            </a:r>
            <a:r>
              <a:rPr lang="en-US" dirty="0">
                <a:solidFill>
                  <a:schemeClr val="accent3">
                    <a:lumMod val="50000"/>
                  </a:schemeClr>
                </a:solidFill>
                <a:latin typeface="Arial Rounded MT Bold" pitchFamily="34" charset="0"/>
              </a:rPr>
              <a:t>decompose</a:t>
            </a:r>
            <a:r>
              <a:rPr lang="en-US" dirty="0">
                <a:latin typeface="Arial Rounded MT Bold" pitchFamily="34" charset="0"/>
              </a:rPr>
              <a:t> </a:t>
            </a:r>
            <a:r>
              <a:rPr lang="en-US" dirty="0">
                <a:solidFill>
                  <a:srgbClr val="C00000"/>
                </a:solidFill>
                <a:latin typeface="Arial Rounded MT Bold" pitchFamily="34" charset="0"/>
              </a:rPr>
              <a:t>the system into smaller subsystems that can be realized by individual teams</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select strategies for building </a:t>
            </a:r>
            <a:r>
              <a:rPr lang="en-US" dirty="0">
                <a:latin typeface="Arial Rounded MT Bold" pitchFamily="34" charset="0"/>
              </a:rPr>
              <a:t>the </a:t>
            </a:r>
            <a:r>
              <a:rPr lang="en-US" dirty="0">
                <a:solidFill>
                  <a:schemeClr val="accent2">
                    <a:lumMod val="50000"/>
                  </a:schemeClr>
                </a:solidFill>
                <a:latin typeface="Arial Rounded MT Bold" pitchFamily="34" charset="0"/>
              </a:rPr>
              <a:t>system</a:t>
            </a:r>
            <a:r>
              <a:rPr lang="en-US" dirty="0">
                <a:latin typeface="Arial Rounded MT Bold" pitchFamily="34" charset="0"/>
              </a:rPr>
              <a:t>, such as the </a:t>
            </a:r>
            <a:r>
              <a:rPr lang="en-US" dirty="0">
                <a:solidFill>
                  <a:srgbClr val="C00000"/>
                </a:solidFill>
                <a:latin typeface="Arial Rounded MT Bold" pitchFamily="34" charset="0"/>
              </a:rPr>
              <a:t>hardware/software platform on which the system will run</a:t>
            </a:r>
            <a:r>
              <a:rPr lang="en-US" dirty="0">
                <a:latin typeface="Arial Rounded MT Bold" pitchFamily="34" charset="0"/>
              </a:rPr>
              <a:t>, </a:t>
            </a:r>
            <a:r>
              <a:rPr lang="en-US" dirty="0">
                <a:solidFill>
                  <a:srgbClr val="C00000"/>
                </a:solidFill>
                <a:latin typeface="Arial Rounded MT Bold" pitchFamily="34" charset="0"/>
              </a:rPr>
              <a:t>the persistent data management strategy</a:t>
            </a:r>
            <a:r>
              <a:rPr lang="en-US" dirty="0">
                <a:latin typeface="Arial Rounded MT Bold" pitchFamily="34" charset="0"/>
              </a:rPr>
              <a:t>, </a:t>
            </a:r>
            <a:r>
              <a:rPr lang="en-US" dirty="0">
                <a:solidFill>
                  <a:srgbClr val="C00000"/>
                </a:solidFill>
                <a:latin typeface="Arial Rounded MT Bold" pitchFamily="34" charset="0"/>
              </a:rPr>
              <a:t>the global control flow</a:t>
            </a:r>
            <a:r>
              <a:rPr lang="en-US" dirty="0">
                <a:latin typeface="Arial Rounded MT Bold" pitchFamily="34" charset="0"/>
              </a:rPr>
              <a:t>, </a:t>
            </a:r>
            <a:r>
              <a:rPr lang="en-US" dirty="0">
                <a:solidFill>
                  <a:srgbClr val="C00000"/>
                </a:solidFill>
                <a:latin typeface="Arial Rounded MT Bold" pitchFamily="34" charset="0"/>
              </a:rPr>
              <a:t>the access control policy</a:t>
            </a:r>
            <a:r>
              <a:rPr lang="en-US" dirty="0">
                <a:latin typeface="Arial Rounded MT Bold" pitchFamily="34" charset="0"/>
              </a:rPr>
              <a:t>, </a:t>
            </a:r>
            <a:r>
              <a:rPr lang="en-US" dirty="0">
                <a:solidFill>
                  <a:srgbClr val="C00000"/>
                </a:solidFill>
                <a:latin typeface="Arial Rounded MT Bold" pitchFamily="34" charset="0"/>
              </a:rPr>
              <a:t>and the handling of boundary conditions</a:t>
            </a:r>
            <a:r>
              <a:rPr lang="en-US" dirty="0">
                <a:latin typeface="Arial Rounded MT Bold" pitchFamily="34" charset="0"/>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Activities_10</a:t>
            </a:r>
          </a:p>
        </p:txBody>
      </p:sp>
      <p:sp>
        <p:nvSpPr>
          <p:cNvPr id="3" name="Date Placeholder 2"/>
          <p:cNvSpPr>
            <a:spLocks noGrp="1"/>
          </p:cNvSpPr>
          <p:nvPr>
            <p:ph type="dt" sz="half" idx="10"/>
          </p:nvPr>
        </p:nvSpPr>
        <p:spPr/>
        <p:txBody>
          <a:bodyPr/>
          <a:lstStyle/>
          <a:p>
            <a:fld id="{BBCFBD63-838D-4149-8DAF-C9F0FB0B44C4}"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FBCBD12-01C0-4692-926A-FB04701A3E3C}" type="slidenum">
              <a:rPr lang="en-US" smtClean="0"/>
              <a:pPr/>
              <a:t>67</a:t>
            </a:fld>
            <a:endParaRPr lang="en-US" dirty="0"/>
          </a:p>
        </p:txBody>
      </p:sp>
      <p:sp>
        <p:nvSpPr>
          <p:cNvPr id="8" name="TextBox 7"/>
          <p:cNvSpPr txBox="1"/>
          <p:nvPr/>
        </p:nvSpPr>
        <p:spPr>
          <a:xfrm>
            <a:off x="755576" y="1231007"/>
            <a:ext cx="7920880" cy="4154984"/>
          </a:xfrm>
          <a:prstGeom prst="rect">
            <a:avLst/>
          </a:prstGeom>
          <a:noFill/>
        </p:spPr>
        <p:txBody>
          <a:bodyPr wrap="square" rtlCol="0">
            <a:spAutoFit/>
          </a:bodyPr>
          <a:lstStyle/>
          <a:p>
            <a:pPr marL="457200" indent="-457200" algn="just"/>
            <a:r>
              <a:rPr lang="en-US" dirty="0">
                <a:solidFill>
                  <a:schemeClr val="accent2">
                    <a:lumMod val="50000"/>
                  </a:schemeClr>
                </a:solidFill>
                <a:latin typeface="Arial Rounded MT Bold" pitchFamily="34" charset="0"/>
              </a:rPr>
              <a:t>System Design</a:t>
            </a:r>
          </a:p>
          <a:p>
            <a:pPr marL="457200" indent="-457200" algn="just"/>
            <a:endParaRPr lang="en-US" dirty="0">
              <a:solidFill>
                <a:schemeClr val="accent2">
                  <a:lumMod val="50000"/>
                </a:schemeClr>
              </a:solidFill>
              <a:latin typeface="Arial Rounded MT Bold" pitchFamily="34" charset="0"/>
            </a:endParaRPr>
          </a:p>
          <a:p>
            <a:pPr marL="457200" indent="-457200" algn="just">
              <a:buFont typeface="Arial" pitchFamily="34" charset="0"/>
              <a:buChar char="•"/>
            </a:pPr>
            <a:r>
              <a:rPr lang="en-US" dirty="0">
                <a:solidFill>
                  <a:schemeClr val="accent3">
                    <a:lumMod val="50000"/>
                  </a:schemeClr>
                </a:solidFill>
                <a:latin typeface="Arial Rounded MT Bold" pitchFamily="34" charset="0"/>
                <a:sym typeface="Symbol"/>
              </a:rPr>
              <a:t></a:t>
            </a:r>
            <a:r>
              <a:rPr lang="en-US" dirty="0">
                <a:latin typeface="Arial Rounded MT Bold" pitchFamily="34" charset="0"/>
              </a:rPr>
              <a:t> </a:t>
            </a:r>
            <a:r>
              <a:rPr lang="en-US" dirty="0">
                <a:solidFill>
                  <a:schemeClr val="accent3">
                    <a:lumMod val="50000"/>
                  </a:schemeClr>
                </a:solidFill>
                <a:latin typeface="Arial Rounded MT Bold" pitchFamily="34" charset="0"/>
              </a:rPr>
              <a:t>a clear </a:t>
            </a:r>
            <a:r>
              <a:rPr lang="en-US" dirty="0">
                <a:solidFill>
                  <a:srgbClr val="C00000"/>
                </a:solidFill>
                <a:latin typeface="Arial Rounded MT Bold" pitchFamily="34" charset="0"/>
              </a:rPr>
              <a:t>description of each of these strategies</a:t>
            </a:r>
            <a:r>
              <a:rPr lang="en-US" dirty="0">
                <a:latin typeface="Arial Rounded MT Bold" pitchFamily="34" charset="0"/>
              </a:rPr>
              <a:t>, </a:t>
            </a:r>
            <a:r>
              <a:rPr lang="en-US" dirty="0">
                <a:solidFill>
                  <a:srgbClr val="C00000"/>
                </a:solidFill>
                <a:latin typeface="Arial Rounded MT Bold" pitchFamily="34" charset="0"/>
              </a:rPr>
              <a:t>a subsystem decomposition</a:t>
            </a:r>
            <a:r>
              <a:rPr lang="en-US" dirty="0">
                <a:latin typeface="Arial Rounded MT Bold" pitchFamily="34" charset="0"/>
              </a:rPr>
              <a:t>, and </a:t>
            </a:r>
            <a:r>
              <a:rPr lang="en-US" dirty="0">
                <a:solidFill>
                  <a:srgbClr val="C00000"/>
                </a:solidFill>
                <a:latin typeface="Arial Rounded MT Bold" pitchFamily="34" charset="0"/>
              </a:rPr>
              <a:t>a deployment diagram representing the hardware/software mapping of the system</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Whereas both </a:t>
            </a:r>
            <a:r>
              <a:rPr lang="en-US" dirty="0">
                <a:solidFill>
                  <a:schemeClr val="accent2">
                    <a:lumMod val="50000"/>
                  </a:schemeClr>
                </a:solidFill>
                <a:latin typeface="Arial Rounded MT Bold" pitchFamily="34" charset="0"/>
              </a:rPr>
              <a:t>analysis</a:t>
            </a:r>
            <a:r>
              <a:rPr lang="en-US" dirty="0">
                <a:latin typeface="Arial Rounded MT Bold" pitchFamily="34" charset="0"/>
              </a:rPr>
              <a:t> and </a:t>
            </a:r>
            <a:r>
              <a:rPr lang="en-US" dirty="0">
                <a:solidFill>
                  <a:schemeClr val="accent2">
                    <a:lumMod val="50000"/>
                  </a:schemeClr>
                </a:solidFill>
                <a:latin typeface="Arial Rounded MT Bold" pitchFamily="34" charset="0"/>
              </a:rPr>
              <a:t>system design </a:t>
            </a:r>
            <a:r>
              <a:rPr lang="en-US" dirty="0">
                <a:solidFill>
                  <a:schemeClr val="accent3">
                    <a:lumMod val="50000"/>
                  </a:schemeClr>
                </a:solidFill>
                <a:latin typeface="Arial Rounded MT Bold" pitchFamily="34" charset="0"/>
              </a:rPr>
              <a:t>produce</a:t>
            </a:r>
            <a:r>
              <a:rPr lang="en-US" dirty="0">
                <a:latin typeface="Arial Rounded MT Bold" pitchFamily="34" charset="0"/>
              </a:rPr>
              <a:t> </a:t>
            </a:r>
            <a:r>
              <a:rPr lang="en-US" dirty="0">
                <a:solidFill>
                  <a:schemeClr val="accent2">
                    <a:lumMod val="50000"/>
                  </a:schemeClr>
                </a:solidFill>
                <a:latin typeface="Arial Rounded MT Bold" pitchFamily="34" charset="0"/>
              </a:rPr>
              <a:t>models</a:t>
            </a:r>
            <a:r>
              <a:rPr lang="en-US" dirty="0">
                <a:latin typeface="Arial Rounded MT Bold" pitchFamily="34" charset="0"/>
              </a:rPr>
              <a:t> </a:t>
            </a:r>
            <a:r>
              <a:rPr lang="en-US" dirty="0">
                <a:solidFill>
                  <a:schemeClr val="accent2">
                    <a:lumMod val="50000"/>
                  </a:schemeClr>
                </a:solidFill>
                <a:latin typeface="Arial Rounded MT Bold" pitchFamily="34" charset="0"/>
              </a:rPr>
              <a:t>of the system under construction</a:t>
            </a:r>
            <a:r>
              <a:rPr lang="en-US" dirty="0">
                <a:latin typeface="Arial Rounded MT Bold" pitchFamily="34" charset="0"/>
              </a:rPr>
              <a:t>, </a:t>
            </a:r>
            <a:r>
              <a:rPr lang="en-US" dirty="0">
                <a:solidFill>
                  <a:srgbClr val="C00000"/>
                </a:solidFill>
                <a:latin typeface="Arial Rounded MT Bold" pitchFamily="34" charset="0"/>
              </a:rPr>
              <a:t>only analysis deals with entities that the client can understand</a:t>
            </a:r>
            <a:r>
              <a:rPr lang="en-US" dirty="0">
                <a:latin typeface="Arial Rounded MT Bold" pitchFamily="34" charset="0"/>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Activities_11</a:t>
            </a:r>
          </a:p>
        </p:txBody>
      </p:sp>
      <p:sp>
        <p:nvSpPr>
          <p:cNvPr id="3" name="Date Placeholder 2"/>
          <p:cNvSpPr>
            <a:spLocks noGrp="1"/>
          </p:cNvSpPr>
          <p:nvPr>
            <p:ph type="dt" sz="half" idx="10"/>
          </p:nvPr>
        </p:nvSpPr>
        <p:spPr/>
        <p:txBody>
          <a:bodyPr/>
          <a:lstStyle/>
          <a:p>
            <a:fld id="{562A8B06-D161-4908-B02C-B1C82A2A3E5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7666EC8-4DEB-478B-98A7-4E4E2741E912}" type="slidenum">
              <a:rPr lang="en-US" smtClean="0"/>
              <a:pPr/>
              <a:t>68</a:t>
            </a:fld>
            <a:endParaRPr lang="en-US" dirty="0"/>
          </a:p>
        </p:txBody>
      </p:sp>
      <p:pic>
        <p:nvPicPr>
          <p:cNvPr id="8" name="Picture 7" descr="SubsistDesc_TD.png"/>
          <p:cNvPicPr>
            <a:picLocks noChangeAspect="1"/>
          </p:cNvPicPr>
          <p:nvPr/>
        </p:nvPicPr>
        <p:blipFill>
          <a:blip r:embed="rId2" cstate="print"/>
          <a:stretch>
            <a:fillRect/>
          </a:stretch>
        </p:blipFill>
        <p:spPr>
          <a:xfrm>
            <a:off x="663668" y="1196752"/>
            <a:ext cx="7796764" cy="471026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Activities_12</a:t>
            </a:r>
          </a:p>
        </p:txBody>
      </p:sp>
      <p:sp>
        <p:nvSpPr>
          <p:cNvPr id="3" name="Date Placeholder 2"/>
          <p:cNvSpPr>
            <a:spLocks noGrp="1"/>
          </p:cNvSpPr>
          <p:nvPr>
            <p:ph type="dt" sz="half" idx="10"/>
          </p:nvPr>
        </p:nvSpPr>
        <p:spPr/>
        <p:txBody>
          <a:bodyPr/>
          <a:lstStyle/>
          <a:p>
            <a:fld id="{7444F6D0-8F01-4A6C-8E90-0908FE54AFC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CE95C0F-330C-4575-A8BF-EBF817AE2CF1}" type="slidenum">
              <a:rPr lang="en-US" smtClean="0"/>
              <a:pPr/>
              <a:t>69</a:t>
            </a:fld>
            <a:endParaRPr lang="en-US" dirty="0"/>
          </a:p>
        </p:txBody>
      </p:sp>
      <p:sp>
        <p:nvSpPr>
          <p:cNvPr id="8" name="TextBox 7"/>
          <p:cNvSpPr txBox="1"/>
          <p:nvPr/>
        </p:nvSpPr>
        <p:spPr>
          <a:xfrm>
            <a:off x="755576" y="1124744"/>
            <a:ext cx="7920880" cy="4893647"/>
          </a:xfrm>
          <a:prstGeom prst="rect">
            <a:avLst/>
          </a:prstGeom>
          <a:noFill/>
        </p:spPr>
        <p:txBody>
          <a:bodyPr wrap="square" rtlCol="0">
            <a:spAutoFit/>
          </a:bodyPr>
          <a:lstStyle/>
          <a:p>
            <a:pPr marL="457200" indent="-457200" algn="just"/>
            <a:r>
              <a:rPr lang="en-US" dirty="0">
                <a:solidFill>
                  <a:schemeClr val="accent2">
                    <a:lumMod val="50000"/>
                  </a:schemeClr>
                </a:solidFill>
                <a:latin typeface="Arial Rounded MT Bold" pitchFamily="34" charset="0"/>
              </a:rPr>
              <a:t>Object Design</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define</a:t>
            </a:r>
            <a:r>
              <a:rPr lang="en-US" dirty="0">
                <a:latin typeface="Arial Rounded MT Bold" pitchFamily="34" charset="0"/>
              </a:rPr>
              <a:t> </a:t>
            </a:r>
            <a:r>
              <a:rPr lang="en-US" dirty="0">
                <a:solidFill>
                  <a:srgbClr val="C00000"/>
                </a:solidFill>
                <a:latin typeface="Arial Rounded MT Bold" pitchFamily="34" charset="0"/>
              </a:rPr>
              <a:t>solution domain objects to bridge the gap between the analysis model and the hardware/software platform defined during system design</a:t>
            </a:r>
            <a:r>
              <a:rPr lang="en-US" dirty="0">
                <a:latin typeface="Arial Rounded MT Bold" pitchFamily="34" charset="0"/>
              </a:rPr>
              <a:t>.  This includes:</a:t>
            </a:r>
          </a:p>
          <a:p>
            <a:pPr marL="457200" indent="-457200" algn="just">
              <a:buFont typeface="Arial" pitchFamily="34" charset="0"/>
              <a:buChar char="•"/>
            </a:pPr>
            <a:endParaRPr lang="en-US" dirty="0">
              <a:latin typeface="Arial Rounded MT Bold" pitchFamily="34" charset="0"/>
            </a:endParaRP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precisely describing </a:t>
            </a:r>
            <a:r>
              <a:rPr lang="en-US" dirty="0">
                <a:solidFill>
                  <a:srgbClr val="C00000"/>
                </a:solidFill>
                <a:latin typeface="Arial Rounded MT Bold" pitchFamily="34" charset="0"/>
              </a:rPr>
              <a:t>object and subsystem interfaces</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selecting</a:t>
            </a:r>
            <a:r>
              <a:rPr lang="en-US" dirty="0">
                <a:latin typeface="Arial Rounded MT Bold" pitchFamily="34" charset="0"/>
              </a:rPr>
              <a:t> </a:t>
            </a:r>
            <a:r>
              <a:rPr lang="en-US" dirty="0">
                <a:solidFill>
                  <a:srgbClr val="C00000"/>
                </a:solidFill>
                <a:latin typeface="Arial Rounded MT Bold" pitchFamily="34" charset="0"/>
              </a:rPr>
              <a:t>off-the-shelf components</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restructuring</a:t>
            </a:r>
            <a:r>
              <a:rPr lang="en-US" dirty="0">
                <a:latin typeface="Arial Rounded MT Bold" pitchFamily="34" charset="0"/>
              </a:rPr>
              <a:t> </a:t>
            </a:r>
            <a:r>
              <a:rPr lang="en-US" dirty="0">
                <a:solidFill>
                  <a:srgbClr val="C00000"/>
                </a:solidFill>
                <a:latin typeface="Arial Rounded MT Bold" pitchFamily="34" charset="0"/>
              </a:rPr>
              <a:t>the object model to attain design goals such as extensibility or understandability</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optimizing</a:t>
            </a:r>
            <a:r>
              <a:rPr lang="en-US" dirty="0">
                <a:latin typeface="Arial Rounded MT Bold" pitchFamily="34" charset="0"/>
              </a:rPr>
              <a:t> </a:t>
            </a:r>
            <a:r>
              <a:rPr lang="en-US" dirty="0">
                <a:solidFill>
                  <a:srgbClr val="C00000"/>
                </a:solidFill>
                <a:latin typeface="Arial Rounded MT Bold" pitchFamily="34" charset="0"/>
              </a:rPr>
              <a:t>the object model for performance</a:t>
            </a:r>
            <a:r>
              <a:rPr lang="en-US" dirty="0">
                <a:latin typeface="Arial Rounded MT Bold"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a:t>
            </a:r>
            <a:r>
              <a:rPr lang="en-US" b="1" dirty="0" err="1"/>
              <a:t>Def_Meyer</a:t>
            </a:r>
            <a:endParaRPr lang="en-US" b="1" dirty="0"/>
          </a:p>
        </p:txBody>
      </p:sp>
      <p:sp>
        <p:nvSpPr>
          <p:cNvPr id="3" name="Date Placeholder 2"/>
          <p:cNvSpPr>
            <a:spLocks noGrp="1"/>
          </p:cNvSpPr>
          <p:nvPr>
            <p:ph type="dt" sz="half" idx="10"/>
          </p:nvPr>
        </p:nvSpPr>
        <p:spPr/>
        <p:txBody>
          <a:bodyPr/>
          <a:lstStyle/>
          <a:p>
            <a:fld id="{E719869F-1034-4293-A23F-FCB0AC8F39B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7</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b="1" dirty="0">
                <a:latin typeface="+mj-lt"/>
              </a:rPr>
              <a:t>Bertrand Meyer ETH Zurich – SE</a:t>
            </a:r>
          </a:p>
        </p:txBody>
      </p:sp>
      <p:pic>
        <p:nvPicPr>
          <p:cNvPr id="9" name="Picture 8" descr="SE_Meyer.png"/>
          <p:cNvPicPr>
            <a:picLocks noChangeAspect="1"/>
          </p:cNvPicPr>
          <p:nvPr/>
        </p:nvPicPr>
        <p:blipFill>
          <a:blip r:embed="rId3" cstate="print"/>
          <a:stretch>
            <a:fillRect/>
          </a:stretch>
        </p:blipFill>
        <p:spPr>
          <a:xfrm>
            <a:off x="430171" y="2221125"/>
            <a:ext cx="8283658" cy="2792051"/>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Activities_13</a:t>
            </a:r>
          </a:p>
        </p:txBody>
      </p:sp>
      <p:sp>
        <p:nvSpPr>
          <p:cNvPr id="3" name="Date Placeholder 2"/>
          <p:cNvSpPr>
            <a:spLocks noGrp="1"/>
          </p:cNvSpPr>
          <p:nvPr>
            <p:ph type="dt" sz="half" idx="10"/>
          </p:nvPr>
        </p:nvSpPr>
        <p:spPr/>
        <p:txBody>
          <a:bodyPr/>
          <a:lstStyle/>
          <a:p>
            <a:fld id="{7444F6D0-8F01-4A6C-8E90-0908FE54AFC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CE95C0F-330C-4575-A8BF-EBF817AE2CF1}" type="slidenum">
              <a:rPr lang="en-US" smtClean="0"/>
              <a:pPr/>
              <a:t>70</a:t>
            </a:fld>
            <a:endParaRPr lang="en-US" dirty="0"/>
          </a:p>
        </p:txBody>
      </p:sp>
      <p:sp>
        <p:nvSpPr>
          <p:cNvPr id="8" name="TextBox 7"/>
          <p:cNvSpPr txBox="1"/>
          <p:nvPr/>
        </p:nvSpPr>
        <p:spPr>
          <a:xfrm>
            <a:off x="755576" y="1124744"/>
            <a:ext cx="7920880" cy="4893647"/>
          </a:xfrm>
          <a:prstGeom prst="rect">
            <a:avLst/>
          </a:prstGeom>
          <a:noFill/>
        </p:spPr>
        <p:txBody>
          <a:bodyPr wrap="square" rtlCol="0">
            <a:spAutoFit/>
          </a:bodyPr>
          <a:lstStyle/>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result</a:t>
            </a:r>
            <a:r>
              <a:rPr lang="en-US" dirty="0">
                <a:latin typeface="Arial Rounded MT Bold" pitchFamily="34" charset="0"/>
              </a:rPr>
              <a:t> of the </a:t>
            </a:r>
            <a:r>
              <a:rPr lang="en-US" dirty="0">
                <a:solidFill>
                  <a:schemeClr val="accent3">
                    <a:lumMod val="50000"/>
                  </a:schemeClr>
                </a:solidFill>
                <a:latin typeface="Arial Rounded MT Bold" pitchFamily="34" charset="0"/>
              </a:rPr>
              <a:t>object design activity </a:t>
            </a:r>
            <a:r>
              <a:rPr lang="en-US" dirty="0">
                <a:latin typeface="Arial Rounded MT Bold" pitchFamily="34" charset="0"/>
              </a:rPr>
              <a:t>is a </a:t>
            </a:r>
            <a:r>
              <a:rPr lang="en-US" dirty="0">
                <a:solidFill>
                  <a:srgbClr val="C00000"/>
                </a:solidFill>
                <a:latin typeface="Arial Rounded MT Bold" pitchFamily="34" charset="0"/>
              </a:rPr>
              <a:t>detailed object model annotated with constraints and precise descriptions for each element</a:t>
            </a:r>
            <a:r>
              <a:rPr lang="en-US" dirty="0">
                <a:latin typeface="Arial Rounded MT Bold" pitchFamily="34" charset="0"/>
              </a:rPr>
              <a:t>.</a:t>
            </a:r>
            <a:endParaRPr lang="en-US" b="1" dirty="0">
              <a:latin typeface="Arial Rounded MT Bold" pitchFamily="34" charset="0"/>
            </a:endParaRPr>
          </a:p>
          <a:p>
            <a:pPr marL="457200" indent="-457200" algn="just"/>
            <a:endParaRPr lang="en-US" b="1" dirty="0">
              <a:latin typeface="Arial Rounded MT Bold" pitchFamily="34" charset="0"/>
            </a:endParaRPr>
          </a:p>
          <a:p>
            <a:pPr marL="457200" indent="-457200" algn="just"/>
            <a:r>
              <a:rPr lang="en-US" dirty="0">
                <a:solidFill>
                  <a:schemeClr val="accent2">
                    <a:lumMod val="50000"/>
                  </a:schemeClr>
                </a:solidFill>
                <a:latin typeface="Arial Rounded MT Bold" pitchFamily="34" charset="0"/>
              </a:rPr>
              <a:t>Implementation</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translate</a:t>
            </a:r>
            <a:r>
              <a:rPr lang="en-US" dirty="0">
                <a:latin typeface="Arial Rounded MT Bold" pitchFamily="34" charset="0"/>
              </a:rPr>
              <a:t> </a:t>
            </a:r>
            <a:r>
              <a:rPr lang="en-US" dirty="0">
                <a:solidFill>
                  <a:srgbClr val="C00000"/>
                </a:solidFill>
                <a:latin typeface="Arial Rounded MT Bold" pitchFamily="34" charset="0"/>
              </a:rPr>
              <a:t>the solution domain model into source code</a:t>
            </a:r>
            <a:r>
              <a:rPr lang="en-US" dirty="0">
                <a:latin typeface="Arial Rounded MT Bold" pitchFamily="34" charset="0"/>
              </a:rPr>
              <a:t>.  This</a:t>
            </a:r>
            <a:r>
              <a:rPr lang="en-US" b="1" dirty="0">
                <a:latin typeface="Arial Rounded MT Bold" pitchFamily="34" charset="0"/>
              </a:rPr>
              <a:t> </a:t>
            </a:r>
            <a:r>
              <a:rPr lang="en-US" dirty="0">
                <a:solidFill>
                  <a:schemeClr val="accent3">
                    <a:lumMod val="50000"/>
                  </a:schemeClr>
                </a:solidFill>
                <a:latin typeface="Arial Rounded MT Bold" pitchFamily="34" charset="0"/>
              </a:rPr>
              <a:t>includes </a:t>
            </a:r>
            <a:r>
              <a:rPr lang="en-US" dirty="0">
                <a:solidFill>
                  <a:srgbClr val="C00000"/>
                </a:solidFill>
                <a:latin typeface="Arial Rounded MT Bold" pitchFamily="34" charset="0"/>
              </a:rPr>
              <a:t>implementing the attributes and methods of each object and integrating all the objects such that they function as a single system</a:t>
            </a:r>
            <a:r>
              <a:rPr lang="en-US" dirty="0">
                <a:latin typeface="Arial Rounded MT Bold" pitchFamily="34" charset="0"/>
              </a:rPr>
              <a:t>.</a:t>
            </a:r>
          </a:p>
          <a:p>
            <a:pPr marL="457200" indent="-457200" algn="just">
              <a:buFont typeface="Arial" pitchFamily="34" charset="0"/>
              <a:buChar char="•"/>
            </a:pPr>
            <a:r>
              <a:rPr lang="en-US" dirty="0">
                <a:solidFill>
                  <a:schemeClr val="accent3">
                    <a:lumMod val="50000"/>
                  </a:schemeClr>
                </a:solidFill>
                <a:latin typeface="Arial Rounded MT Bold" pitchFamily="34" charset="0"/>
              </a:rPr>
              <a:t>spans the gap </a:t>
            </a:r>
            <a:r>
              <a:rPr lang="en-US" dirty="0">
                <a:solidFill>
                  <a:srgbClr val="C00000"/>
                </a:solidFill>
                <a:latin typeface="Arial Rounded MT Bold" pitchFamily="34" charset="0"/>
              </a:rPr>
              <a:t>between the detailed object design model and a complete set of source code files that can be compiled</a:t>
            </a:r>
            <a:r>
              <a:rPr lang="en-US" dirty="0">
                <a:latin typeface="Arial Rounded MT Bold" pitchFamily="34"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Activities_14</a:t>
            </a:r>
          </a:p>
        </p:txBody>
      </p:sp>
      <p:sp>
        <p:nvSpPr>
          <p:cNvPr id="3" name="Date Placeholder 2"/>
          <p:cNvSpPr>
            <a:spLocks noGrp="1"/>
          </p:cNvSpPr>
          <p:nvPr>
            <p:ph type="dt" sz="half" idx="10"/>
          </p:nvPr>
        </p:nvSpPr>
        <p:spPr/>
        <p:txBody>
          <a:bodyPr/>
          <a:lstStyle/>
          <a:p>
            <a:fld id="{970DA950-3666-4117-B5FE-1690CA813DB5}"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D7F03D6-7F6A-4855-A665-7425A90F20AB}" type="slidenum">
              <a:rPr lang="en-US" smtClean="0"/>
              <a:pPr/>
              <a:t>71</a:t>
            </a:fld>
            <a:endParaRPr lang="en-US" dirty="0"/>
          </a:p>
        </p:txBody>
      </p:sp>
      <p:sp>
        <p:nvSpPr>
          <p:cNvPr id="7" name="Rectangle 6"/>
          <p:cNvSpPr/>
          <p:nvPr/>
        </p:nvSpPr>
        <p:spPr>
          <a:xfrm>
            <a:off x="827584" y="1196752"/>
            <a:ext cx="7488832" cy="4154984"/>
          </a:xfrm>
          <a:prstGeom prst="rect">
            <a:avLst/>
          </a:prstGeom>
        </p:spPr>
        <p:txBody>
          <a:bodyPr wrap="square">
            <a:spAutoFit/>
          </a:bodyPr>
          <a:lstStyle/>
          <a:p>
            <a:pPr marL="457200" indent="-457200" algn="just"/>
            <a:r>
              <a:rPr lang="en-US" dirty="0">
                <a:solidFill>
                  <a:schemeClr val="accent2">
                    <a:lumMod val="50000"/>
                  </a:schemeClr>
                </a:solidFill>
                <a:latin typeface="Arial Rounded MT Bold" pitchFamily="34" charset="0"/>
              </a:rPr>
              <a:t>Testing</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 </a:t>
            </a:r>
            <a:r>
              <a:rPr lang="en-US" dirty="0">
                <a:solidFill>
                  <a:schemeClr val="accent3">
                    <a:lumMod val="50000"/>
                  </a:schemeClr>
                </a:solidFill>
                <a:latin typeface="Arial Rounded MT Bold" pitchFamily="34" charset="0"/>
              </a:rPr>
              <a:t>find differences </a:t>
            </a:r>
            <a:r>
              <a:rPr lang="en-US" dirty="0">
                <a:solidFill>
                  <a:srgbClr val="C00000"/>
                </a:solidFill>
                <a:latin typeface="Arial Rounded MT Bold" pitchFamily="34" charset="0"/>
              </a:rPr>
              <a:t>between the system and its models by executing the  system (or parts of it) with sample input data sets</a:t>
            </a:r>
            <a:r>
              <a:rPr lang="en-US" dirty="0">
                <a:latin typeface="Arial Rounded MT Bold" pitchFamily="34" charset="0"/>
              </a:rPr>
              <a:t>. </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unit testing</a:t>
            </a:r>
            <a:r>
              <a:rPr lang="en-US" dirty="0">
                <a:latin typeface="Arial Rounded MT Bold" pitchFamily="34" charset="0"/>
              </a:rPr>
              <a:t>, developers </a:t>
            </a:r>
            <a:r>
              <a:rPr lang="en-US" dirty="0">
                <a:solidFill>
                  <a:schemeClr val="accent3">
                    <a:lumMod val="50000"/>
                  </a:schemeClr>
                </a:solidFill>
                <a:latin typeface="Arial Rounded MT Bold" pitchFamily="34" charset="0"/>
              </a:rPr>
              <a:t>compare</a:t>
            </a:r>
            <a:r>
              <a:rPr lang="en-US" dirty="0">
                <a:latin typeface="Arial Rounded MT Bold" pitchFamily="34" charset="0"/>
              </a:rPr>
              <a:t> </a:t>
            </a:r>
            <a:r>
              <a:rPr lang="en-US" dirty="0">
                <a:solidFill>
                  <a:srgbClr val="C00000"/>
                </a:solidFill>
                <a:latin typeface="Arial Rounded MT Bold" pitchFamily="34" charset="0"/>
              </a:rPr>
              <a:t>the object design model with each object and subsystem</a:t>
            </a:r>
            <a:r>
              <a:rPr lang="en-US" dirty="0">
                <a:latin typeface="Arial Rounded MT Bold" pitchFamily="34" charset="0"/>
              </a:rPr>
              <a:t>.</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integration testing</a:t>
            </a:r>
            <a:r>
              <a:rPr lang="en-US" dirty="0">
                <a:latin typeface="Arial Rounded MT Bold" pitchFamily="34" charset="0"/>
              </a:rPr>
              <a:t>, </a:t>
            </a:r>
            <a:r>
              <a:rPr lang="en-US" dirty="0">
                <a:solidFill>
                  <a:srgbClr val="C00000"/>
                </a:solidFill>
                <a:latin typeface="Arial Rounded MT Bold" pitchFamily="34" charset="0"/>
              </a:rPr>
              <a:t>combinations of subsystems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chemeClr val="accent3">
                    <a:lumMod val="50000"/>
                  </a:schemeClr>
                </a:solidFill>
                <a:latin typeface="Arial Rounded MT Bold" pitchFamily="34" charset="0"/>
              </a:rPr>
              <a:t>integrated together and</a:t>
            </a:r>
            <a:r>
              <a:rPr lang="en-US" dirty="0">
                <a:latin typeface="Arial Rounded MT Bold" pitchFamily="34" charset="0"/>
              </a:rPr>
              <a:t> </a:t>
            </a:r>
            <a:r>
              <a:rPr lang="en-US" dirty="0">
                <a:solidFill>
                  <a:schemeClr val="accent3">
                    <a:lumMod val="50000"/>
                  </a:schemeClr>
                </a:solidFill>
                <a:latin typeface="Arial Rounded MT Bold" pitchFamily="34" charset="0"/>
              </a:rPr>
              <a:t>compared</a:t>
            </a:r>
            <a:r>
              <a:rPr lang="en-US" dirty="0">
                <a:latin typeface="Arial Rounded MT Bold" pitchFamily="34" charset="0"/>
              </a:rPr>
              <a:t> </a:t>
            </a:r>
            <a:r>
              <a:rPr lang="en-US" dirty="0">
                <a:solidFill>
                  <a:srgbClr val="C00000"/>
                </a:solidFill>
                <a:latin typeface="Arial Rounded MT Bold" pitchFamily="34" charset="0"/>
              </a:rPr>
              <a:t>with the system design model</a:t>
            </a:r>
            <a:r>
              <a:rPr lang="en-US" dirty="0">
                <a:latin typeface="Arial Rounded MT Bold" pitchFamily="34" charset="0"/>
              </a:rPr>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Activities_15</a:t>
            </a:r>
          </a:p>
        </p:txBody>
      </p:sp>
      <p:sp>
        <p:nvSpPr>
          <p:cNvPr id="3" name="Date Placeholder 2"/>
          <p:cNvSpPr>
            <a:spLocks noGrp="1"/>
          </p:cNvSpPr>
          <p:nvPr>
            <p:ph type="dt" sz="half" idx="10"/>
          </p:nvPr>
        </p:nvSpPr>
        <p:spPr/>
        <p:txBody>
          <a:bodyPr/>
          <a:lstStyle/>
          <a:p>
            <a:fld id="{970DA950-3666-4117-B5FE-1690CA813DB5}"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D7F03D6-7F6A-4855-A665-7425A90F20AB}" type="slidenum">
              <a:rPr lang="en-US" smtClean="0"/>
              <a:pPr/>
              <a:t>72</a:t>
            </a:fld>
            <a:endParaRPr lang="en-US" dirty="0"/>
          </a:p>
        </p:txBody>
      </p:sp>
      <p:sp>
        <p:nvSpPr>
          <p:cNvPr id="7" name="Rectangle 6"/>
          <p:cNvSpPr/>
          <p:nvPr/>
        </p:nvSpPr>
        <p:spPr>
          <a:xfrm>
            <a:off x="827584" y="1196752"/>
            <a:ext cx="7488832" cy="3785652"/>
          </a:xfrm>
          <a:prstGeom prst="rect">
            <a:avLst/>
          </a:prstGeom>
        </p:spPr>
        <p:txBody>
          <a:bodyPr wrap="square">
            <a:spAutoFit/>
          </a:bodyPr>
          <a:lstStyle/>
          <a:p>
            <a:pPr marL="457200" indent="-457200" algn="just"/>
            <a:r>
              <a:rPr lang="en-US" dirty="0">
                <a:solidFill>
                  <a:schemeClr val="accent2">
                    <a:lumMod val="50000"/>
                  </a:schemeClr>
                </a:solidFill>
                <a:latin typeface="Arial Rounded MT Bold" pitchFamily="34" charset="0"/>
              </a:rPr>
              <a:t>Testing</a:t>
            </a:r>
          </a:p>
          <a:p>
            <a:pPr marL="457200" indent="-457200" algn="just">
              <a:buFont typeface="Arial" pitchFamily="34" charset="0"/>
              <a:buChar char="•"/>
            </a:pPr>
            <a:r>
              <a:rPr lang="en-US" dirty="0">
                <a:solidFill>
                  <a:schemeClr val="accent2">
                    <a:lumMod val="50000"/>
                  </a:schemeClr>
                </a:solidFill>
                <a:latin typeface="Arial Rounded MT Bold" pitchFamily="34" charset="0"/>
              </a:rPr>
              <a:t>system testing</a:t>
            </a:r>
            <a:r>
              <a:rPr lang="en-US" dirty="0">
                <a:latin typeface="Arial Rounded MT Bold" pitchFamily="34" charset="0"/>
              </a:rPr>
              <a:t>, </a:t>
            </a:r>
            <a:r>
              <a:rPr lang="en-US" dirty="0">
                <a:solidFill>
                  <a:srgbClr val="C00000"/>
                </a:solidFill>
                <a:latin typeface="Arial Rounded MT Bold" pitchFamily="34" charset="0"/>
              </a:rPr>
              <a:t>typical</a:t>
            </a:r>
            <a:r>
              <a:rPr lang="en-US" dirty="0">
                <a:latin typeface="Arial Rounded MT Bold" pitchFamily="34" charset="0"/>
              </a:rPr>
              <a:t> and </a:t>
            </a:r>
            <a:r>
              <a:rPr lang="en-US" dirty="0">
                <a:solidFill>
                  <a:srgbClr val="C00000"/>
                </a:solidFill>
                <a:latin typeface="Arial Rounded MT Bold" pitchFamily="34" charset="0"/>
              </a:rPr>
              <a:t>exception cases </a:t>
            </a:r>
            <a:r>
              <a:rPr lang="en-US" dirty="0">
                <a:solidFill>
                  <a:schemeClr val="accent3">
                    <a:lumMod val="50000"/>
                  </a:schemeClr>
                </a:solidFill>
                <a:latin typeface="Arial Rounded MT Bold" pitchFamily="34" charset="0"/>
              </a:rPr>
              <a:t>are run </a:t>
            </a:r>
            <a:r>
              <a:rPr lang="en-US" dirty="0">
                <a:solidFill>
                  <a:srgbClr val="C00000"/>
                </a:solidFill>
                <a:latin typeface="Arial Rounded MT Bold" pitchFamily="34" charset="0"/>
              </a:rPr>
              <a:t>through the system</a:t>
            </a:r>
            <a:r>
              <a:rPr lang="en-US" dirty="0">
                <a:latin typeface="Arial Rounded MT Bold" pitchFamily="34" charset="0"/>
              </a:rPr>
              <a:t> and </a:t>
            </a:r>
            <a:r>
              <a:rPr lang="en-US" dirty="0">
                <a:solidFill>
                  <a:schemeClr val="accent3">
                    <a:lumMod val="50000"/>
                  </a:schemeClr>
                </a:solidFill>
                <a:latin typeface="Arial Rounded MT Bold" pitchFamily="34" charset="0"/>
              </a:rPr>
              <a:t>compared</a:t>
            </a:r>
            <a:r>
              <a:rPr lang="en-US" dirty="0">
                <a:latin typeface="Arial Rounded MT Bold" pitchFamily="34" charset="0"/>
              </a:rPr>
              <a:t> </a:t>
            </a:r>
            <a:r>
              <a:rPr lang="en-US" dirty="0">
                <a:solidFill>
                  <a:srgbClr val="C00000"/>
                </a:solidFill>
                <a:latin typeface="Arial Rounded MT Bold" pitchFamily="34" charset="0"/>
              </a:rPr>
              <a:t>with the requirements model</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goal of testing </a:t>
            </a:r>
            <a:r>
              <a:rPr lang="en-US" dirty="0">
                <a:latin typeface="Arial Rounded MT Bold" pitchFamily="34" charset="0"/>
              </a:rPr>
              <a:t>is </a:t>
            </a:r>
            <a:r>
              <a:rPr lang="en-US" dirty="0">
                <a:solidFill>
                  <a:schemeClr val="accent3">
                    <a:lumMod val="50000"/>
                  </a:schemeClr>
                </a:solidFill>
                <a:latin typeface="Arial Rounded MT Bold" pitchFamily="34" charset="0"/>
              </a:rPr>
              <a:t>to discover </a:t>
            </a:r>
            <a:r>
              <a:rPr lang="en-US" dirty="0">
                <a:solidFill>
                  <a:srgbClr val="C00000"/>
                </a:solidFill>
                <a:latin typeface="Arial Rounded MT Bold" pitchFamily="34" charset="0"/>
              </a:rPr>
              <a:t>as many faults as possible such that they can be repaired before the delivery of the system</a:t>
            </a:r>
            <a:r>
              <a:rPr lang="en-US" dirty="0">
                <a:latin typeface="Arial Rounded MT Bold" pitchFamily="34" charset="0"/>
              </a:rPr>
              <a:t>.  The planning of test phases occurs in parallel to the other development activities.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a:t>Managing Software Development</a:t>
            </a:r>
          </a:p>
        </p:txBody>
      </p:sp>
      <p:sp>
        <p:nvSpPr>
          <p:cNvPr id="3" name="Date Placeholder 2"/>
          <p:cNvSpPr>
            <a:spLocks noGrp="1"/>
          </p:cNvSpPr>
          <p:nvPr>
            <p:ph type="dt" sz="half" idx="10"/>
          </p:nvPr>
        </p:nvSpPr>
        <p:spPr/>
        <p:txBody>
          <a:bodyPr/>
          <a:lstStyle/>
          <a:p>
            <a:fld id="{26B32828-16FE-4C96-88DE-4654F308BBA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18183CC-0103-40B1-BA16-37ED56949383}" type="slidenum">
              <a:rPr lang="en-US" smtClean="0"/>
              <a:pPr/>
              <a:t>73</a:t>
            </a:fld>
            <a:endParaRPr lang="en-US" dirty="0"/>
          </a:p>
        </p:txBody>
      </p:sp>
      <p:sp>
        <p:nvSpPr>
          <p:cNvPr id="7" name="Rectangle 6"/>
          <p:cNvSpPr/>
          <p:nvPr/>
        </p:nvSpPr>
        <p:spPr>
          <a:xfrm>
            <a:off x="827584" y="1124744"/>
            <a:ext cx="7488832" cy="4893647"/>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Management activities </a:t>
            </a:r>
            <a:r>
              <a:rPr lang="en-US" dirty="0">
                <a:solidFill>
                  <a:schemeClr val="accent3">
                    <a:lumMod val="50000"/>
                  </a:schemeClr>
                </a:solidFill>
                <a:latin typeface="Arial Rounded MT Bold" pitchFamily="34" charset="0"/>
              </a:rPr>
              <a:t>focus on</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solidFill>
                  <a:srgbClr val="C00000"/>
                </a:solidFill>
                <a:latin typeface="Arial Rounded MT Bold" pitchFamily="34" charset="0"/>
              </a:rPr>
              <a:t>planning the project,</a:t>
            </a:r>
          </a:p>
          <a:p>
            <a:pPr marL="914400" lvl="1" indent="-457200" algn="just">
              <a:buFont typeface="Wingdings" pitchFamily="2" charset="2"/>
              <a:buChar char="ü"/>
            </a:pPr>
            <a:r>
              <a:rPr lang="en-US" dirty="0">
                <a:solidFill>
                  <a:srgbClr val="C00000"/>
                </a:solidFill>
                <a:latin typeface="Arial Rounded MT Bold" pitchFamily="34" charset="0"/>
              </a:rPr>
              <a:t>monitoring its status,</a:t>
            </a:r>
          </a:p>
          <a:p>
            <a:pPr marL="914400" lvl="1" indent="-457200" algn="just">
              <a:buFont typeface="Wingdings" pitchFamily="2" charset="2"/>
              <a:buChar char="ü"/>
            </a:pPr>
            <a:r>
              <a:rPr lang="en-US" dirty="0">
                <a:solidFill>
                  <a:srgbClr val="C00000"/>
                </a:solidFill>
                <a:latin typeface="Arial Rounded MT Bold" pitchFamily="34" charset="0"/>
              </a:rPr>
              <a:t>tracking changes,</a:t>
            </a:r>
          </a:p>
          <a:p>
            <a:pPr marL="914400" lvl="1" indent="-457200" algn="just">
              <a:buFont typeface="Wingdings" pitchFamily="2" charset="2"/>
              <a:buChar char="ü"/>
            </a:pPr>
            <a:r>
              <a:rPr lang="en-US" dirty="0">
                <a:solidFill>
                  <a:srgbClr val="C00000"/>
                </a:solidFill>
                <a:latin typeface="Arial Rounded MT Bold" pitchFamily="34" charset="0"/>
              </a:rPr>
              <a:t>coordinating resources</a:t>
            </a:r>
          </a:p>
          <a:p>
            <a:pPr marL="914400" lvl="1" indent="-457200" algn="just"/>
            <a:endParaRPr lang="en-US" dirty="0">
              <a:solidFill>
                <a:schemeClr val="accent2">
                  <a:lumMod val="50000"/>
                </a:schemeClr>
              </a:solidFill>
              <a:latin typeface="Arial Rounded MT Bold" pitchFamily="34" charset="0"/>
            </a:endParaRPr>
          </a:p>
          <a:p>
            <a:pPr marL="452438" lvl="1" indent="4763" algn="just"/>
            <a:r>
              <a:rPr lang="en-US" dirty="0">
                <a:latin typeface="Arial Rounded MT Bold" pitchFamily="34" charset="0"/>
              </a:rPr>
              <a:t>such that a </a:t>
            </a:r>
            <a:r>
              <a:rPr lang="en-US" dirty="0">
                <a:solidFill>
                  <a:srgbClr val="C00000"/>
                </a:solidFill>
                <a:latin typeface="Arial Rounded MT Bold" pitchFamily="34" charset="0"/>
              </a:rPr>
              <a:t>high-quality product is delivered on time and within budget</a:t>
            </a:r>
            <a:r>
              <a:rPr lang="en-US" dirty="0">
                <a:latin typeface="Arial Rounded MT Bold" pitchFamily="34" charset="0"/>
              </a:rPr>
              <a:t>.</a:t>
            </a:r>
          </a:p>
          <a:p>
            <a:pPr marL="914400" lvl="1" indent="-457200" algn="just"/>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Management activities</a:t>
            </a:r>
            <a:r>
              <a:rPr lang="en-US" dirty="0">
                <a:latin typeface="Arial Rounded MT Bold" pitchFamily="34" charset="0"/>
              </a:rPr>
              <a:t> </a:t>
            </a:r>
            <a:r>
              <a:rPr lang="en-US" dirty="0">
                <a:solidFill>
                  <a:schemeClr val="accent3">
                    <a:lumMod val="50000"/>
                  </a:schemeClr>
                </a:solidFill>
                <a:latin typeface="Arial Rounded MT Bold" pitchFamily="34" charset="0"/>
              </a:rPr>
              <a:t>not only involve</a:t>
            </a:r>
            <a:r>
              <a:rPr lang="en-US" dirty="0">
                <a:latin typeface="Arial Rounded MT Bold" pitchFamily="34" charset="0"/>
              </a:rPr>
              <a:t> </a:t>
            </a:r>
            <a:r>
              <a:rPr lang="en-US" dirty="0">
                <a:solidFill>
                  <a:srgbClr val="C00000"/>
                </a:solidFill>
                <a:latin typeface="Arial Rounded MT Bold" pitchFamily="34" charset="0"/>
              </a:rPr>
              <a:t>managers, but also most of the other project participants as well</a:t>
            </a:r>
            <a:r>
              <a:rPr lang="en-US" dirty="0">
                <a:latin typeface="Arial Rounded MT Bold" pitchFamily="34" charset="0"/>
              </a:rPr>
              <a:t>.</a:t>
            </a:r>
            <a:endParaRPr lang="en-US" b="1" dirty="0">
              <a:latin typeface="Arial Rounded MT Bold"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a:t>Managing Software Development_2</a:t>
            </a:r>
          </a:p>
        </p:txBody>
      </p:sp>
      <p:sp>
        <p:nvSpPr>
          <p:cNvPr id="3" name="Date Placeholder 2"/>
          <p:cNvSpPr>
            <a:spLocks noGrp="1"/>
          </p:cNvSpPr>
          <p:nvPr>
            <p:ph type="dt" sz="half" idx="10"/>
          </p:nvPr>
        </p:nvSpPr>
        <p:spPr/>
        <p:txBody>
          <a:bodyPr/>
          <a:lstStyle/>
          <a:p>
            <a:fld id="{26B32828-16FE-4C96-88DE-4654F308BBA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18183CC-0103-40B1-BA16-37ED56949383}" type="slidenum">
              <a:rPr lang="en-US" smtClean="0"/>
              <a:pPr/>
              <a:t>74</a:t>
            </a:fld>
            <a:endParaRPr lang="en-US" dirty="0"/>
          </a:p>
        </p:txBody>
      </p:sp>
      <p:sp>
        <p:nvSpPr>
          <p:cNvPr id="7" name="Rectangle 6"/>
          <p:cNvSpPr/>
          <p:nvPr/>
        </p:nvSpPr>
        <p:spPr>
          <a:xfrm>
            <a:off x="827584" y="1124744"/>
            <a:ext cx="7488832" cy="4062651"/>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Management activities </a:t>
            </a:r>
            <a:r>
              <a:rPr lang="en-US" dirty="0">
                <a:solidFill>
                  <a:schemeClr val="accent3">
                    <a:lumMod val="50000"/>
                  </a:schemeClr>
                </a:solidFill>
                <a:latin typeface="Arial Rounded MT Bold" pitchFamily="34" charset="0"/>
              </a:rPr>
              <a:t>include</a:t>
            </a:r>
            <a:r>
              <a:rPr lang="en-US" dirty="0">
                <a:latin typeface="Arial Rounded MT Bold" pitchFamily="34" charset="0"/>
              </a:rPr>
              <a:t>:</a:t>
            </a:r>
          </a:p>
          <a:p>
            <a:pPr marL="914400" lvl="1" indent="-457200" algn="just">
              <a:buFont typeface="Wingdings" pitchFamily="2" charset="2"/>
              <a:buChar char="ü"/>
            </a:pPr>
            <a:r>
              <a:rPr lang="en-US" dirty="0">
                <a:solidFill>
                  <a:srgbClr val="C00000"/>
                </a:solidFill>
                <a:latin typeface="Arial Rounded MT Bold" pitchFamily="34" charset="0"/>
              </a:rPr>
              <a:t>Communication</a:t>
            </a:r>
          </a:p>
          <a:p>
            <a:pPr marL="914400" lvl="1" indent="-457200" algn="just">
              <a:buFont typeface="Wingdings" pitchFamily="2" charset="2"/>
              <a:buChar char="ü"/>
            </a:pPr>
            <a:r>
              <a:rPr lang="en-US" dirty="0">
                <a:solidFill>
                  <a:srgbClr val="C00000"/>
                </a:solidFill>
                <a:latin typeface="Arial Rounded MT Bold" pitchFamily="34" charset="0"/>
              </a:rPr>
              <a:t>Rationale Management</a:t>
            </a:r>
          </a:p>
          <a:p>
            <a:pPr marL="914400" lvl="1" indent="-457200" algn="just">
              <a:buFont typeface="Wingdings" pitchFamily="2" charset="2"/>
              <a:buChar char="ü"/>
            </a:pPr>
            <a:r>
              <a:rPr lang="en-US" dirty="0">
                <a:solidFill>
                  <a:srgbClr val="C00000"/>
                </a:solidFill>
                <a:latin typeface="Arial Rounded MT Bold" pitchFamily="34" charset="0"/>
              </a:rPr>
              <a:t>Software Configuration Management</a:t>
            </a:r>
          </a:p>
          <a:p>
            <a:pPr marL="914400" lvl="1" indent="-457200" algn="just">
              <a:buFont typeface="Wingdings" pitchFamily="2" charset="2"/>
              <a:buChar char="ü"/>
            </a:pPr>
            <a:r>
              <a:rPr lang="en-US" dirty="0">
                <a:solidFill>
                  <a:srgbClr val="C00000"/>
                </a:solidFill>
                <a:latin typeface="Arial Rounded MT Bold" pitchFamily="34" charset="0"/>
              </a:rPr>
              <a:t>Project Management</a:t>
            </a:r>
          </a:p>
          <a:p>
            <a:pPr marL="914400" lvl="1" indent="-457200" algn="just">
              <a:buFont typeface="Wingdings" pitchFamily="2" charset="2"/>
              <a:buChar char="ü"/>
            </a:pPr>
            <a:r>
              <a:rPr lang="en-US" dirty="0">
                <a:solidFill>
                  <a:srgbClr val="C00000"/>
                </a:solidFill>
                <a:latin typeface="Arial Rounded MT Bold" pitchFamily="34" charset="0"/>
              </a:rPr>
              <a:t>Software Life Cycle</a:t>
            </a:r>
          </a:p>
          <a:p>
            <a:pPr marL="914400" lvl="1" indent="-457200" algn="just">
              <a:buFont typeface="Arial" pitchFamily="34" charset="0"/>
              <a:buChar char="•"/>
            </a:pPr>
            <a:endParaRPr lang="en-US" sz="1800" b="1" dirty="0">
              <a:latin typeface="+mj-lt"/>
            </a:endParaRPr>
          </a:p>
          <a:p>
            <a:pPr marL="457200" indent="-457200" algn="just">
              <a:buFont typeface="Arial" pitchFamily="34" charset="0"/>
              <a:buChar char="•"/>
            </a:pPr>
            <a:r>
              <a:rPr lang="en-US" dirty="0">
                <a:latin typeface="Arial Rounded MT Bold" pitchFamily="34" charset="0"/>
              </a:rPr>
              <a:t>As </a:t>
            </a:r>
            <a:r>
              <a:rPr lang="en-US" dirty="0">
                <a:solidFill>
                  <a:schemeClr val="accent2">
                    <a:lumMod val="50000"/>
                  </a:schemeClr>
                </a:solidFill>
                <a:latin typeface="Arial Rounded MT Bold" pitchFamily="34" charset="0"/>
              </a:rPr>
              <a:t>modern software engineering projects </a:t>
            </a:r>
            <a:r>
              <a:rPr lang="en-US" dirty="0">
                <a:solidFill>
                  <a:schemeClr val="accent3">
                    <a:lumMod val="50000"/>
                  </a:schemeClr>
                </a:solidFill>
                <a:latin typeface="Arial Rounded MT Bold" pitchFamily="34" charset="0"/>
              </a:rPr>
              <a:t>become</a:t>
            </a:r>
            <a:r>
              <a:rPr lang="en-US" dirty="0">
                <a:latin typeface="Arial Rounded MT Bold" pitchFamily="34" charset="0"/>
              </a:rPr>
              <a:t> </a:t>
            </a:r>
            <a:r>
              <a:rPr lang="en-US" dirty="0">
                <a:solidFill>
                  <a:srgbClr val="C00000"/>
                </a:solidFill>
                <a:latin typeface="Arial Rounded MT Bold" pitchFamily="34" charset="0"/>
              </a:rPr>
              <a:t>more change driven</a:t>
            </a:r>
            <a:r>
              <a:rPr lang="en-US" dirty="0">
                <a:latin typeface="Arial Rounded MT Bold" pitchFamily="34" charset="0"/>
              </a:rPr>
              <a:t>, </a:t>
            </a:r>
            <a:r>
              <a:rPr lang="en-US" dirty="0">
                <a:solidFill>
                  <a:srgbClr val="C00000"/>
                </a:solidFill>
                <a:latin typeface="Arial Rounded MT Bold" pitchFamily="34" charset="0"/>
              </a:rPr>
              <a:t>the distinction between construction activities and maintenance activities is blurred</a:t>
            </a:r>
            <a:r>
              <a:rPr lang="en-US" dirty="0">
                <a:latin typeface="Arial Rounded MT Bold" pitchFamily="34" charset="0"/>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a:t>Managing Software Development_3</a:t>
            </a:r>
          </a:p>
        </p:txBody>
      </p:sp>
      <p:sp>
        <p:nvSpPr>
          <p:cNvPr id="3" name="Date Placeholder 2"/>
          <p:cNvSpPr>
            <a:spLocks noGrp="1"/>
          </p:cNvSpPr>
          <p:nvPr>
            <p:ph type="dt" sz="half" idx="10"/>
          </p:nvPr>
        </p:nvSpPr>
        <p:spPr/>
        <p:txBody>
          <a:bodyPr/>
          <a:lstStyle/>
          <a:p>
            <a:fld id="{B9124EA8-6509-4FFA-A7AF-CEFF250F606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1C8BD88E-74DC-485A-BB10-0D8250227DA8}" type="slidenum">
              <a:rPr lang="en-US" smtClean="0"/>
              <a:pPr/>
              <a:t>75</a:t>
            </a:fld>
            <a:endParaRPr lang="en-US" dirty="0"/>
          </a:p>
        </p:txBody>
      </p:sp>
      <p:sp>
        <p:nvSpPr>
          <p:cNvPr id="7" name="Rectangle 6"/>
          <p:cNvSpPr/>
          <p:nvPr/>
        </p:nvSpPr>
        <p:spPr>
          <a:xfrm>
            <a:off x="827584" y="980728"/>
            <a:ext cx="7488832" cy="5447645"/>
          </a:xfrm>
          <a:prstGeom prst="rect">
            <a:avLst/>
          </a:prstGeom>
        </p:spPr>
        <p:txBody>
          <a:bodyPr wrap="square">
            <a:spAutoFit/>
          </a:bodyPr>
          <a:lstStyle/>
          <a:p>
            <a:pPr marL="457200" indent="-457200" algn="just">
              <a:lnSpc>
                <a:spcPct val="150000"/>
              </a:lnSpc>
            </a:pPr>
            <a:r>
              <a:rPr lang="en-US" dirty="0">
                <a:solidFill>
                  <a:schemeClr val="accent2">
                    <a:lumMod val="50000"/>
                  </a:schemeClr>
                </a:solidFill>
                <a:latin typeface="Arial Rounded MT Bold" pitchFamily="34" charset="0"/>
              </a:rPr>
              <a:t>Communication</a:t>
            </a:r>
            <a:endParaRPr lang="en-US" dirty="0">
              <a:latin typeface="Arial Rounded MT Bold" pitchFamily="34" charset="0"/>
            </a:endParaRPr>
          </a:p>
          <a:p>
            <a:pPr marL="457200" indent="-457200" algn="just">
              <a:buFont typeface="Arial" pitchFamily="34" charset="0"/>
              <a:buChar char="•"/>
            </a:pP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the most critical and time-consuming activity in software engineering</a:t>
            </a:r>
            <a:r>
              <a:rPr lang="en-US" dirty="0">
                <a:latin typeface="Arial Rounded MT Bold" pitchFamily="34" charset="0"/>
              </a:rPr>
              <a:t>.  </a:t>
            </a:r>
            <a:r>
              <a:rPr lang="en-US" dirty="0">
                <a:solidFill>
                  <a:srgbClr val="C00000"/>
                </a:solidFill>
                <a:latin typeface="Arial Rounded MT Bold" pitchFamily="34" charset="0"/>
              </a:rPr>
              <a:t>Misunderstandings and omissions often lead to faults and delays that are expensive to correct later in the development</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solidFill>
                  <a:schemeClr val="accent3">
                    <a:lumMod val="50000"/>
                  </a:schemeClr>
                </a:solidFill>
                <a:latin typeface="Arial Rounded MT Bold" pitchFamily="34" charset="0"/>
              </a:rPr>
              <a:t>includes</a:t>
            </a:r>
            <a:r>
              <a:rPr lang="en-US" dirty="0">
                <a:latin typeface="Arial Rounded MT Bold" pitchFamily="34" charset="0"/>
              </a:rPr>
              <a:t> </a:t>
            </a:r>
            <a:r>
              <a:rPr lang="en-US" dirty="0">
                <a:solidFill>
                  <a:schemeClr val="accent3">
                    <a:lumMod val="50000"/>
                  </a:schemeClr>
                </a:solidFill>
                <a:latin typeface="Arial Rounded MT Bold" pitchFamily="34" charset="0"/>
              </a:rPr>
              <a:t>the</a:t>
            </a:r>
            <a:r>
              <a:rPr lang="en-US" dirty="0">
                <a:latin typeface="Arial Rounded MT Bold" pitchFamily="34" charset="0"/>
              </a:rPr>
              <a:t> </a:t>
            </a:r>
            <a:r>
              <a:rPr lang="en-US" dirty="0">
                <a:solidFill>
                  <a:schemeClr val="accent3">
                    <a:lumMod val="50000"/>
                  </a:schemeClr>
                </a:solidFill>
                <a:latin typeface="Arial Rounded MT Bold" pitchFamily="34" charset="0"/>
              </a:rPr>
              <a:t>exchange</a:t>
            </a:r>
            <a:r>
              <a:rPr lang="en-US" dirty="0">
                <a:latin typeface="Arial Rounded MT Bold" pitchFamily="34" charset="0"/>
              </a:rPr>
              <a:t> of </a:t>
            </a:r>
            <a:r>
              <a:rPr lang="en-US" dirty="0">
                <a:solidFill>
                  <a:srgbClr val="C00000"/>
                </a:solidFill>
                <a:latin typeface="Arial Rounded MT Bold" pitchFamily="34" charset="0"/>
              </a:rPr>
              <a:t>models and documents about the system and its application domain, reporting the status of work products, providing feedback on the quality of work products, raising and negotiating issues, and communicating decisions</a:t>
            </a:r>
            <a:r>
              <a:rPr lang="en-US" dirty="0">
                <a:latin typeface="Arial Rounded MT Bold" pitchFamily="34"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sz="quarter" idx="4294967295"/>
          </p:nvPr>
        </p:nvSpPr>
        <p:spPr>
          <a:xfrm>
            <a:off x="899592" y="1219200"/>
            <a:ext cx="7416824" cy="5105400"/>
          </a:xfrm>
        </p:spPr>
        <p:txBody>
          <a:bodyPr>
            <a:normAutofit/>
          </a:bodyPr>
          <a:lstStyle/>
          <a:p>
            <a:r>
              <a:rPr lang="de-DE" sz="2800" dirty="0">
                <a:latin typeface="Arial Narrow" pitchFamily="34" charset="0"/>
              </a:rPr>
              <a:t>Bernd Bruegge &amp; Allen H. Dutoit - </a:t>
            </a:r>
            <a:r>
              <a:rPr lang="en-US" sz="2800" dirty="0">
                <a:latin typeface="Arial Narrow" pitchFamily="34" charset="0"/>
              </a:rPr>
              <a:t>Object-Oriented Software Engineering Using UML, Patterns, and Java – Third Edition – Prentice Hall 2010</a:t>
            </a:r>
            <a:r>
              <a:rPr lang="en-US" sz="2800" dirty="0"/>
              <a:t>	</a:t>
            </a:r>
          </a:p>
          <a:p>
            <a:pPr defTabSz="7086600"/>
            <a:r>
              <a:rPr lang="en-US" sz="2800" dirty="0">
                <a:latin typeface="Arial Narrow" pitchFamily="34" charset="0"/>
              </a:rPr>
              <a:t>Ian </a:t>
            </a:r>
            <a:r>
              <a:rPr lang="en-US" sz="2800" dirty="0" err="1">
                <a:latin typeface="Arial Narrow" pitchFamily="34" charset="0"/>
              </a:rPr>
              <a:t>Sommerville</a:t>
            </a:r>
            <a:r>
              <a:rPr lang="en-US" sz="2800" dirty="0">
                <a:latin typeface="Arial Narrow" pitchFamily="34" charset="0"/>
              </a:rPr>
              <a:t> – Software Engineering - Ninth Edition – Addison Wesley 2011</a:t>
            </a:r>
            <a:r>
              <a:rPr lang="en-US" sz="2800" dirty="0"/>
              <a:t>	</a:t>
            </a:r>
          </a:p>
          <a:p>
            <a:pPr defTabSz="7200900">
              <a:tabLst>
                <a:tab pos="7143750" algn="r"/>
              </a:tabLst>
            </a:pPr>
            <a:r>
              <a:rPr lang="en-US" sz="2800" dirty="0">
                <a:latin typeface="Arial Narrow" pitchFamily="34" charset="0"/>
              </a:rPr>
              <a:t>Ivan </a:t>
            </a:r>
            <a:r>
              <a:rPr lang="en-US" sz="2800" dirty="0" err="1">
                <a:latin typeface="Arial Narrow" pitchFamily="34" charset="0"/>
              </a:rPr>
              <a:t>Marsic</a:t>
            </a:r>
            <a:r>
              <a:rPr lang="en-US" sz="2800" dirty="0">
                <a:latin typeface="Arial Narrow" pitchFamily="34" charset="0"/>
              </a:rPr>
              <a:t> –Software Engineering - Rutgers University, New Brunswick, New Jersey 2012</a:t>
            </a:r>
          </a:p>
          <a:p>
            <a:endParaRPr lang="en-US" sz="2400" dirty="0"/>
          </a:p>
          <a:p>
            <a:endParaRPr lang="en-US" dirty="0"/>
          </a:p>
        </p:txBody>
      </p:sp>
      <p:sp>
        <p:nvSpPr>
          <p:cNvPr id="6" name="Date Placeholder 5"/>
          <p:cNvSpPr>
            <a:spLocks noGrp="1"/>
          </p:cNvSpPr>
          <p:nvPr>
            <p:ph type="dt" sz="half" idx="10"/>
          </p:nvPr>
        </p:nvSpPr>
        <p:spPr/>
        <p:txBody>
          <a:bodyPr/>
          <a:lstStyle/>
          <a:p>
            <a:fld id="{8E19DC0E-46AB-406A-8026-59A46B727910}" type="datetime1">
              <a:rPr lang="en-US" smtClean="0"/>
              <a:pPr/>
              <a:t>2/17/2021</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76</a:t>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Evaluation</a:t>
            </a:r>
            <a:endParaRPr lang="en-US" b="1" dirty="0"/>
          </a:p>
        </p:txBody>
      </p:sp>
      <p:sp>
        <p:nvSpPr>
          <p:cNvPr id="3" name="Content Placeholder 2"/>
          <p:cNvSpPr>
            <a:spLocks noGrp="1"/>
          </p:cNvSpPr>
          <p:nvPr>
            <p:ph sz="quarter" idx="4294967295"/>
          </p:nvPr>
        </p:nvSpPr>
        <p:spPr>
          <a:xfrm>
            <a:off x="899592" y="1219200"/>
            <a:ext cx="7416824" cy="5105400"/>
          </a:xfrm>
        </p:spPr>
        <p:txBody>
          <a:bodyPr>
            <a:normAutofit/>
          </a:bodyPr>
          <a:lstStyle/>
          <a:p>
            <a:r>
              <a:rPr lang="en-US" sz="2400" dirty="0">
                <a:latin typeface="Georgia" pitchFamily="18" charset="0"/>
              </a:rPr>
              <a:t>Course - written exam -                            60%</a:t>
            </a:r>
          </a:p>
          <a:p>
            <a:r>
              <a:rPr lang="en-US" sz="2400" dirty="0">
                <a:solidFill>
                  <a:schemeClr val="accent3">
                    <a:lumMod val="50000"/>
                  </a:schemeClr>
                </a:solidFill>
                <a:latin typeface="Georgia" pitchFamily="18" charset="0"/>
              </a:rPr>
              <a:t>Optional:</a:t>
            </a:r>
          </a:p>
          <a:p>
            <a:r>
              <a:rPr lang="en-US" sz="2400" dirty="0">
                <a:solidFill>
                  <a:schemeClr val="accent3">
                    <a:lumMod val="50000"/>
                  </a:schemeClr>
                </a:solidFill>
                <a:latin typeface="Georgia" pitchFamily="18" charset="0"/>
              </a:rPr>
              <a:t>Partial (half semester) </a:t>
            </a:r>
            <a:r>
              <a:rPr lang="en-US" sz="2400" i="1" dirty="0">
                <a:solidFill>
                  <a:schemeClr val="accent3">
                    <a:lumMod val="50000"/>
                  </a:schemeClr>
                </a:solidFill>
                <a:latin typeface="Georgia" pitchFamily="18" charset="0"/>
              </a:rPr>
              <a:t>evaluation </a:t>
            </a:r>
            <a:r>
              <a:rPr lang="en-US" sz="2400" dirty="0">
                <a:solidFill>
                  <a:schemeClr val="accent3">
                    <a:lumMod val="50000"/>
                  </a:schemeClr>
                </a:solidFill>
                <a:latin typeface="Georgia" pitchFamily="18" charset="0"/>
              </a:rPr>
              <a:t>?</a:t>
            </a:r>
            <a:endParaRPr lang="en-US" sz="2400" dirty="0">
              <a:latin typeface="Georgia" pitchFamily="18" charset="0"/>
            </a:endParaRPr>
          </a:p>
          <a:p>
            <a:r>
              <a:rPr lang="en-US" sz="2400" dirty="0">
                <a:latin typeface="Georgia" pitchFamily="18" charset="0"/>
              </a:rPr>
              <a:t>Seminar/lab activities -                             40%</a:t>
            </a:r>
          </a:p>
          <a:p>
            <a:endParaRPr lang="en-US" dirty="0"/>
          </a:p>
        </p:txBody>
      </p:sp>
      <p:sp>
        <p:nvSpPr>
          <p:cNvPr id="6" name="Date Placeholder 5"/>
          <p:cNvSpPr>
            <a:spLocks noGrp="1"/>
          </p:cNvSpPr>
          <p:nvPr>
            <p:ph type="dt" sz="half" idx="10"/>
          </p:nvPr>
        </p:nvSpPr>
        <p:spPr/>
        <p:txBody>
          <a:bodyPr/>
          <a:lstStyle/>
          <a:p>
            <a:fld id="{8E19DC0E-46AB-406A-8026-59A46B727910}" type="datetime1">
              <a:rPr lang="en-US" smtClean="0"/>
              <a:pPr/>
              <a:t>2/17/2021</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77</a:t>
            </a:fld>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 activities - Evaluation</a:t>
            </a:r>
          </a:p>
        </p:txBody>
      </p:sp>
      <p:sp>
        <p:nvSpPr>
          <p:cNvPr id="3" name="Content Placeholder 2"/>
          <p:cNvSpPr>
            <a:spLocks noGrp="1"/>
          </p:cNvSpPr>
          <p:nvPr>
            <p:ph sz="quarter" idx="4294967295"/>
          </p:nvPr>
        </p:nvSpPr>
        <p:spPr>
          <a:xfrm>
            <a:off x="899592" y="1219200"/>
            <a:ext cx="7560840" cy="5105400"/>
          </a:xfrm>
        </p:spPr>
        <p:txBody>
          <a:bodyPr>
            <a:normAutofit lnSpcReduction="10000"/>
          </a:bodyPr>
          <a:lstStyle/>
          <a:p>
            <a:r>
              <a:rPr lang="en-US" sz="2400" b="1" dirty="0">
                <a:latin typeface="Georgia" pitchFamily="18" charset="0"/>
              </a:rPr>
              <a:t>Lab is focused on:</a:t>
            </a:r>
          </a:p>
          <a:p>
            <a:pPr lvl="1" algn="just"/>
            <a:r>
              <a:rPr lang="en-US" sz="2400" dirty="0">
                <a:solidFill>
                  <a:schemeClr val="tx1"/>
                </a:solidFill>
                <a:latin typeface="Georgia" pitchFamily="18" charset="0"/>
              </a:rPr>
              <a:t>small teams working to develop software,</a:t>
            </a:r>
          </a:p>
          <a:p>
            <a:pPr lvl="1" algn="just"/>
            <a:r>
              <a:rPr lang="en-US" sz="2400" dirty="0">
                <a:solidFill>
                  <a:schemeClr val="tx1"/>
                </a:solidFill>
                <a:latin typeface="Georgia" pitchFamily="18" charset="0"/>
              </a:rPr>
              <a:t>usage of models in all phases of software life cycle,</a:t>
            </a:r>
          </a:p>
          <a:p>
            <a:pPr lvl="1" algn="just"/>
            <a:r>
              <a:rPr lang="en-US" sz="2400" dirty="0">
                <a:solidFill>
                  <a:schemeClr val="tx1"/>
                </a:solidFill>
                <a:latin typeface="Georgia" pitchFamily="18" charset="0"/>
              </a:rPr>
              <a:t>using appropriate tools in model construction, validation and code generation </a:t>
            </a:r>
          </a:p>
          <a:p>
            <a:pPr lvl="1" algn="just"/>
            <a:r>
              <a:rPr lang="en-US" sz="2400" dirty="0">
                <a:solidFill>
                  <a:schemeClr val="tx1"/>
                </a:solidFill>
                <a:latin typeface="Georgia" pitchFamily="18" charset="0"/>
              </a:rPr>
              <a:t>constructing  rigorous models complying with the requirements, design and implementation,</a:t>
            </a:r>
          </a:p>
          <a:p>
            <a:pPr lvl="1" algn="just"/>
            <a:r>
              <a:rPr lang="en-US" sz="2400" dirty="0">
                <a:solidFill>
                  <a:schemeClr val="tx1"/>
                </a:solidFill>
                <a:latin typeface="Georgia" pitchFamily="18" charset="0"/>
              </a:rPr>
              <a:t>usage of design patterns,</a:t>
            </a:r>
          </a:p>
          <a:p>
            <a:pPr lvl="1" algn="just"/>
            <a:r>
              <a:rPr lang="en-US" sz="2400" dirty="0">
                <a:solidFill>
                  <a:schemeClr val="tx1"/>
                </a:solidFill>
                <a:latin typeface="Georgia" pitchFamily="18" charset="0"/>
              </a:rPr>
              <a:t>code generation, viewed as model transformation,</a:t>
            </a:r>
          </a:p>
          <a:p>
            <a:pPr lvl="1" algn="just"/>
            <a:r>
              <a:rPr lang="en-US" sz="2400" dirty="0">
                <a:solidFill>
                  <a:schemeClr val="tx1"/>
                </a:solidFill>
                <a:latin typeface="Georgia" pitchFamily="18" charset="0"/>
              </a:rPr>
              <a:t>system testing,</a:t>
            </a:r>
          </a:p>
          <a:p>
            <a:pPr algn="just"/>
            <a:r>
              <a:rPr lang="en-US" sz="2400" b="1" dirty="0">
                <a:latin typeface="Georgia" pitchFamily="18" charset="0"/>
              </a:rPr>
              <a:t>Teachers will discuss with all team-members about expected deliverables for the current lab </a:t>
            </a:r>
          </a:p>
          <a:p>
            <a:pPr lvl="1"/>
            <a:endParaRPr lang="en-US" sz="2400" b="1" dirty="0">
              <a:latin typeface="Georgia" pitchFamily="18" charset="0"/>
            </a:endParaRPr>
          </a:p>
        </p:txBody>
      </p:sp>
      <p:sp>
        <p:nvSpPr>
          <p:cNvPr id="6" name="Date Placeholder 5"/>
          <p:cNvSpPr>
            <a:spLocks noGrp="1"/>
          </p:cNvSpPr>
          <p:nvPr>
            <p:ph type="dt" sz="half" idx="10"/>
          </p:nvPr>
        </p:nvSpPr>
        <p:spPr/>
        <p:txBody>
          <a:bodyPr/>
          <a:lstStyle/>
          <a:p>
            <a:fld id="{8E19DC0E-46AB-406A-8026-59A46B727910}" type="datetime1">
              <a:rPr lang="en-US" smtClean="0"/>
              <a:pPr/>
              <a:t>2/17/2021</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78</a:t>
            </a:fld>
            <a:endParaRPr lang="en-US" dirty="0"/>
          </a:p>
        </p:txBody>
      </p:sp>
    </p:spTree>
    <p:extLst>
      <p:ext uri="{BB962C8B-B14F-4D97-AF65-F5344CB8AC3E}">
        <p14:creationId xmlns:p14="http://schemas.microsoft.com/office/powerpoint/2010/main" val="24519274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8600"/>
            <a:ext cx="8748464" cy="680120"/>
          </a:xfrm>
        </p:spPr>
        <p:txBody>
          <a:bodyPr>
            <a:normAutofit fontScale="90000"/>
          </a:bodyPr>
          <a:lstStyle/>
          <a:p>
            <a:r>
              <a:rPr lang="en-US" sz="2400" b="1" dirty="0"/>
              <a:t>Program</a:t>
            </a:r>
            <a:r>
              <a:rPr lang="en-US" sz="2400" dirty="0"/>
              <a:t> (</a:t>
            </a:r>
            <a:r>
              <a:rPr lang="en-US" sz="2400" b="1" dirty="0"/>
              <a:t>project</a:t>
            </a:r>
            <a:r>
              <a:rPr lang="en-US" sz="2400" dirty="0"/>
              <a:t>) </a:t>
            </a:r>
            <a:r>
              <a:rPr lang="en-US" sz="2400" b="1" dirty="0"/>
              <a:t>evaluation and review technique</a:t>
            </a:r>
            <a:r>
              <a:rPr lang="en-US" sz="2400" dirty="0"/>
              <a:t>, (</a:t>
            </a:r>
            <a:r>
              <a:rPr lang="en-US" sz="2400" b="1" dirty="0"/>
              <a:t>PERT)</a:t>
            </a:r>
          </a:p>
        </p:txBody>
      </p:sp>
      <p:sp>
        <p:nvSpPr>
          <p:cNvPr id="3" name="Date Placeholder 2"/>
          <p:cNvSpPr>
            <a:spLocks noGrp="1"/>
          </p:cNvSpPr>
          <p:nvPr>
            <p:ph type="dt" sz="half" idx="10"/>
          </p:nvPr>
        </p:nvSpPr>
        <p:spPr/>
        <p:txBody>
          <a:bodyPr/>
          <a:lstStyle/>
          <a:p>
            <a:fld id="{56DABB01-1424-4477-914A-EA537A11442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79</a:t>
            </a:fld>
            <a:endParaRPr lang="en-US" dirty="0"/>
          </a:p>
        </p:txBody>
      </p:sp>
      <p:pic>
        <p:nvPicPr>
          <p:cNvPr id="7" name="Picture 6" descr="Gantt.png"/>
          <p:cNvPicPr>
            <a:picLocks noChangeAspect="1"/>
          </p:cNvPicPr>
          <p:nvPr/>
        </p:nvPicPr>
        <p:blipFill>
          <a:blip r:embed="rId2" cstate="print"/>
          <a:stretch>
            <a:fillRect/>
          </a:stretch>
        </p:blipFill>
        <p:spPr>
          <a:xfrm>
            <a:off x="-3592" y="1772816"/>
            <a:ext cx="9112096" cy="30963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a:t>
            </a:r>
          </a:p>
        </p:txBody>
      </p:sp>
      <p:sp>
        <p:nvSpPr>
          <p:cNvPr id="3" name="Date Placeholder 2"/>
          <p:cNvSpPr>
            <a:spLocks noGrp="1"/>
          </p:cNvSpPr>
          <p:nvPr>
            <p:ph type="dt" sz="half" idx="10"/>
          </p:nvPr>
        </p:nvSpPr>
        <p:spPr/>
        <p:txBody>
          <a:bodyPr/>
          <a:lstStyle/>
          <a:p>
            <a:fld id="{BD608C1B-1569-4B16-A9DE-5177CE42DA2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8</a:t>
            </a:fld>
            <a:endParaRPr lang="en-US" dirty="0"/>
          </a:p>
        </p:txBody>
      </p:sp>
      <p:pic>
        <p:nvPicPr>
          <p:cNvPr id="9" name="Picture 8" descr="The costs of software errors.png"/>
          <p:cNvPicPr>
            <a:picLocks noChangeAspect="1"/>
          </p:cNvPicPr>
          <p:nvPr/>
        </p:nvPicPr>
        <p:blipFill>
          <a:blip r:embed="rId2" cstate="print"/>
          <a:stretch>
            <a:fillRect/>
          </a:stretch>
        </p:blipFill>
        <p:spPr>
          <a:xfrm>
            <a:off x="2304853" y="808128"/>
            <a:ext cx="4499395" cy="55732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Critical Path Method (CPM</a:t>
            </a:r>
            <a:r>
              <a:rPr lang="en-US" sz="2400" dirty="0"/>
              <a:t>) – Microsoft Visio</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80</a:t>
            </a:fld>
            <a:endParaRPr lang="en-US" dirty="0"/>
          </a:p>
        </p:txBody>
      </p:sp>
      <p:pic>
        <p:nvPicPr>
          <p:cNvPr id="8" name="Picture 7" descr="critical path MS_Visio.png"/>
          <p:cNvPicPr>
            <a:picLocks noChangeAspect="1"/>
          </p:cNvPicPr>
          <p:nvPr/>
        </p:nvPicPr>
        <p:blipFill>
          <a:blip r:embed="rId2" cstate="print"/>
          <a:stretch>
            <a:fillRect/>
          </a:stretch>
        </p:blipFill>
        <p:spPr>
          <a:xfrm>
            <a:off x="527510" y="1173284"/>
            <a:ext cx="7134668" cy="5208044"/>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Critical Path Method (CPM</a:t>
            </a:r>
            <a:r>
              <a:rPr lang="en-US" sz="2400" dirty="0"/>
              <a:t>) – realized with MSP</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81</a:t>
            </a:fld>
            <a:endParaRPr lang="en-US" dirty="0"/>
          </a:p>
        </p:txBody>
      </p:sp>
      <p:pic>
        <p:nvPicPr>
          <p:cNvPr id="7" name="Picture 6" descr="CPM_realized with MSP.png"/>
          <p:cNvPicPr>
            <a:picLocks noChangeAspect="1"/>
          </p:cNvPicPr>
          <p:nvPr/>
        </p:nvPicPr>
        <p:blipFill>
          <a:blip r:embed="rId2" cstate="print"/>
          <a:stretch>
            <a:fillRect/>
          </a:stretch>
        </p:blipFill>
        <p:spPr>
          <a:xfrm>
            <a:off x="179512" y="1340768"/>
            <a:ext cx="8826338" cy="3456384"/>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1219200"/>
            <a:ext cx="8229600" cy="4937760"/>
          </a:xfrm>
        </p:spPr>
        <p:txBody>
          <a:bodyPr/>
          <a:lstStyle/>
          <a:p>
            <a:pPr algn="ctr">
              <a:buNone/>
            </a:pPr>
            <a:endParaRPr lang="en-US" dirty="0"/>
          </a:p>
          <a:p>
            <a:pPr algn="ctr">
              <a:buNone/>
            </a:pPr>
            <a:endParaRPr lang="en-US" dirty="0"/>
          </a:p>
          <a:p>
            <a:pPr algn="ctr">
              <a:buNone/>
            </a:pPr>
            <a:endParaRPr lang="en-US" dirty="0"/>
          </a:p>
          <a:p>
            <a:pPr algn="ctr">
              <a:buNone/>
            </a:pPr>
            <a:endParaRPr lang="en-US" dirty="0"/>
          </a:p>
          <a:p>
            <a:pPr algn="ctr">
              <a:buNone/>
            </a:pPr>
            <a:r>
              <a:rPr lang="en-US" sz="3600" b="1" dirty="0"/>
              <a:t>Thanks for your patience!</a:t>
            </a:r>
          </a:p>
          <a:p>
            <a:pPr algn="ctr">
              <a:buNone/>
            </a:pPr>
            <a:endParaRPr lang="en-US" dirty="0"/>
          </a:p>
        </p:txBody>
      </p:sp>
      <p:sp>
        <p:nvSpPr>
          <p:cNvPr id="6" name="Date Placeholder 5"/>
          <p:cNvSpPr>
            <a:spLocks noGrp="1"/>
          </p:cNvSpPr>
          <p:nvPr>
            <p:ph type="dt" sz="half" idx="10"/>
          </p:nvPr>
        </p:nvSpPr>
        <p:spPr/>
        <p:txBody>
          <a:bodyPr/>
          <a:lstStyle/>
          <a:p>
            <a:fld id="{E886B8A5-C2AF-4ECB-807E-B8752CEB667E}" type="datetime1">
              <a:rPr lang="en-US" smtClean="0"/>
              <a:pPr/>
              <a:t>2/17/2021</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82</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a:t>
            </a:r>
            <a:r>
              <a:rPr lang="en-US" sz="2000" b="1" dirty="0">
                <a:solidFill>
                  <a:srgbClr val="FF0000"/>
                </a:solidFill>
              </a:rPr>
              <a:t>…update</a:t>
            </a:r>
          </a:p>
        </p:txBody>
      </p:sp>
      <p:sp>
        <p:nvSpPr>
          <p:cNvPr id="3" name="Date Placeholder 2"/>
          <p:cNvSpPr>
            <a:spLocks noGrp="1"/>
          </p:cNvSpPr>
          <p:nvPr>
            <p:ph type="dt" sz="half" idx="10"/>
          </p:nvPr>
        </p:nvSpPr>
        <p:spPr/>
        <p:txBody>
          <a:bodyPr/>
          <a:lstStyle/>
          <a:p>
            <a:fld id="{BD608C1B-1569-4B16-A9DE-5177CE42DA2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9</a:t>
            </a:fld>
            <a:endParaRPr lang="en-US" dirty="0"/>
          </a:p>
        </p:txBody>
      </p:sp>
      <p:sp>
        <p:nvSpPr>
          <p:cNvPr id="6" name="TextBox 5">
            <a:extLst>
              <a:ext uri="{FF2B5EF4-FFF2-40B4-BE49-F238E27FC236}">
                <a16:creationId xmlns:a16="http://schemas.microsoft.com/office/drawing/2014/main" id="{D7C96444-27EB-4A00-9D21-A9595A7EA62B}"/>
              </a:ext>
            </a:extLst>
          </p:cNvPr>
          <p:cNvSpPr txBox="1"/>
          <p:nvPr/>
        </p:nvSpPr>
        <p:spPr>
          <a:xfrm>
            <a:off x="612648" y="1412776"/>
            <a:ext cx="7822124" cy="4893647"/>
          </a:xfrm>
          <a:prstGeom prst="rect">
            <a:avLst/>
          </a:prstGeom>
          <a:noFill/>
        </p:spPr>
        <p:txBody>
          <a:bodyPr wrap="square" rtlCol="0">
            <a:spAutoFit/>
          </a:bodyPr>
          <a:lstStyle/>
          <a:p>
            <a:pPr marL="342900" indent="-342900">
              <a:buFont typeface="Arial" panose="020B0604020202020204" pitchFamily="34" charset="0"/>
              <a:buChar char="•"/>
            </a:pPr>
            <a:r>
              <a:rPr lang="en-US" b="1" dirty="0">
                <a:highlight>
                  <a:srgbClr val="FFFF00"/>
                </a:highlight>
              </a:rPr>
              <a:t>In 2002</a:t>
            </a:r>
            <a:r>
              <a:rPr lang="en-US" dirty="0"/>
              <a:t>, software bugs cost the United States economy approximately </a:t>
            </a:r>
            <a:r>
              <a:rPr lang="en-US" b="1" dirty="0">
                <a:highlight>
                  <a:srgbClr val="FFFF00"/>
                </a:highlight>
              </a:rPr>
              <a:t>$59.5 billion </a:t>
            </a:r>
            <a:r>
              <a:rPr lang="en-US" dirty="0"/>
              <a:t>(Software).</a:t>
            </a:r>
          </a:p>
          <a:p>
            <a:pPr marL="342900" indent="-342900">
              <a:buFont typeface="Arial" panose="020B0604020202020204" pitchFamily="34" charset="0"/>
              <a:buChar char="•"/>
            </a:pPr>
            <a:r>
              <a:rPr lang="en-US" b="1" dirty="0">
                <a:highlight>
                  <a:srgbClr val="FFFF00"/>
                </a:highlight>
              </a:rPr>
              <a:t>In 2016</a:t>
            </a:r>
            <a:r>
              <a:rPr lang="en-US" dirty="0"/>
              <a:t>, that number jumped to </a:t>
            </a:r>
            <a:r>
              <a:rPr lang="en-US" b="1" dirty="0">
                <a:highlight>
                  <a:srgbClr val="FFFF00"/>
                </a:highlight>
              </a:rPr>
              <a:t>$1.1 trillion </a:t>
            </a:r>
            <a:r>
              <a:rPr lang="en-US" dirty="0"/>
              <a:t>(1 trillion = 1000 billion)</a:t>
            </a:r>
          </a:p>
          <a:p>
            <a:pPr marL="342900" indent="-342900">
              <a:buFont typeface="Arial" panose="020B0604020202020204" pitchFamily="34" charset="0"/>
              <a:buChar char="•"/>
            </a:pPr>
            <a:r>
              <a:rPr lang="en-US" dirty="0"/>
              <a:t>In summary, the cost of poor-quality software in the US </a:t>
            </a:r>
            <a:r>
              <a:rPr lang="en-US" b="1" dirty="0">
                <a:highlight>
                  <a:srgbClr val="FFFF00"/>
                </a:highlight>
              </a:rPr>
              <a:t>in 2018</a:t>
            </a:r>
            <a:r>
              <a:rPr lang="en-US" dirty="0"/>
              <a:t> is approximately </a:t>
            </a:r>
            <a:r>
              <a:rPr lang="en-US" b="1" dirty="0">
                <a:highlight>
                  <a:srgbClr val="FFFF00"/>
                </a:highlight>
              </a:rPr>
              <a:t>$2.84 trillion</a:t>
            </a:r>
            <a:r>
              <a:rPr lang="en-US" dirty="0"/>
              <a:t>. If we remove the future cost of technical debt, the total becomes </a:t>
            </a:r>
            <a:r>
              <a:rPr lang="en-US" b="1" dirty="0">
                <a:highlight>
                  <a:srgbClr val="FFFF00"/>
                </a:highlight>
              </a:rPr>
              <a:t>$2.26 trillion</a:t>
            </a:r>
            <a:r>
              <a:rPr lang="en-US" dirty="0"/>
              <a:t>.</a:t>
            </a:r>
          </a:p>
          <a:p>
            <a:pPr marL="342900" indent="-342900">
              <a:buFont typeface="Arial" panose="020B0604020202020204" pitchFamily="34" charset="0"/>
              <a:buChar char="•"/>
            </a:pPr>
            <a:r>
              <a:rPr lang="en-US" b="0" i="0" dirty="0">
                <a:effectLst/>
                <a:cs typeface="Times New Roman" panose="02020603050405020304" pitchFamily="18" charset="0"/>
              </a:rPr>
              <a:t>The report states that </a:t>
            </a:r>
            <a:r>
              <a:rPr lang="en-US" b="1" i="0" dirty="0">
                <a:effectLst/>
                <a:cs typeface="Times New Roman" panose="02020603050405020304" pitchFamily="18" charset="0"/>
              </a:rPr>
              <a:t>the cost of poor software quality in the U.S.</a:t>
            </a:r>
            <a:r>
              <a:rPr lang="en-US" b="0" i="0" dirty="0">
                <a:effectLst/>
                <a:cs typeface="Times New Roman" panose="02020603050405020304" pitchFamily="18" charset="0"/>
              </a:rPr>
              <a:t> was </a:t>
            </a:r>
            <a:r>
              <a:rPr lang="en-US" b="1" i="0" dirty="0">
                <a:effectLst/>
                <a:cs typeface="Times New Roman" panose="02020603050405020304" pitchFamily="18" charset="0"/>
              </a:rPr>
              <a:t>approximately</a:t>
            </a:r>
            <a:r>
              <a:rPr lang="en-US" b="0" i="0" dirty="0">
                <a:effectLst/>
                <a:cs typeface="Times New Roman" panose="02020603050405020304" pitchFamily="18" charset="0"/>
              </a:rPr>
              <a:t> </a:t>
            </a:r>
            <a:r>
              <a:rPr lang="en-US" b="1" i="0" dirty="0">
                <a:effectLst/>
                <a:highlight>
                  <a:srgbClr val="FFFF00"/>
                </a:highlight>
                <a:cs typeface="Times New Roman" panose="02020603050405020304" pitchFamily="18" charset="0"/>
              </a:rPr>
              <a:t>$2.08 </a:t>
            </a:r>
            <a:r>
              <a:rPr lang="en-US" b="1" i="0" dirty="0">
                <a:effectLst/>
                <a:cs typeface="Times New Roman" panose="02020603050405020304" pitchFamily="18" charset="0"/>
              </a:rPr>
              <a:t>trillion</a:t>
            </a:r>
            <a:r>
              <a:rPr lang="en-US" b="0" i="0" dirty="0">
                <a:effectLst/>
                <a:cs typeface="Times New Roman" panose="02020603050405020304" pitchFamily="18" charset="0"/>
              </a:rPr>
              <a:t> in </a:t>
            </a:r>
            <a:r>
              <a:rPr lang="en-US" b="1" i="0" dirty="0">
                <a:effectLst/>
                <a:highlight>
                  <a:srgbClr val="FFFF00"/>
                </a:highlight>
                <a:cs typeface="Times New Roman" panose="02020603050405020304" pitchFamily="18" charset="0"/>
              </a:rPr>
              <a:t>2020</a:t>
            </a:r>
            <a:endParaRPr lang="en-US" dirty="0">
              <a:highlight>
                <a:srgbClr val="FFFF00"/>
              </a:highlight>
              <a:cs typeface="Times New Roman" panose="02020603050405020304" pitchFamily="18" charset="0"/>
            </a:endParaRPr>
          </a:p>
          <a:p>
            <a:pPr marL="342900" indent="-342900">
              <a:buFont typeface="Arial" panose="020B0604020202020204" pitchFamily="34" charset="0"/>
              <a:buChar char="•"/>
            </a:pPr>
            <a:r>
              <a:rPr lang="en-US" sz="1800" dirty="0">
                <a:solidFill>
                  <a:srgbClr val="FF0000"/>
                </a:solidFill>
                <a:hlinkClick r:id="rId2"/>
              </a:rPr>
              <a:t>https://it-cisq.org/wp-content/uploads/2018/10/The-Cost-of-Poor-Quality-Software-in-the-US-2018-Report.pdf</a:t>
            </a:r>
            <a:endParaRPr lang="en-US" sz="1800" dirty="0">
              <a:solidFill>
                <a:srgbClr val="FF0000"/>
              </a:solidFill>
            </a:endParaRPr>
          </a:p>
          <a:p>
            <a:pPr marL="342900" indent="-342900">
              <a:buFont typeface="Arial" panose="020B0604020202020204" pitchFamily="34" charset="0"/>
              <a:buChar char="•"/>
            </a:pPr>
            <a:r>
              <a:rPr lang="en-US" sz="1800" dirty="0">
                <a:solidFill>
                  <a:srgbClr val="FF0000"/>
                </a:solidFill>
              </a:rPr>
              <a:t>https://www.it-cisq.org/the-cost-of-poor-software-quality-in-the-us-a-2020-report.htm</a:t>
            </a:r>
          </a:p>
        </p:txBody>
      </p:sp>
    </p:spTree>
    <p:extLst>
      <p:ext uri="{BB962C8B-B14F-4D97-AF65-F5344CB8AC3E}">
        <p14:creationId xmlns:p14="http://schemas.microsoft.com/office/powerpoint/2010/main" val="3917855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F931DA2832A6409916756CF2B8B544" ma:contentTypeVersion="2" ma:contentTypeDescription="Create a new document." ma:contentTypeScope="" ma:versionID="2789e2fdd80b44eaefe8e0033dd9cc53">
  <xsd:schema xmlns:xsd="http://www.w3.org/2001/XMLSchema" xmlns:xs="http://www.w3.org/2001/XMLSchema" xmlns:p="http://schemas.microsoft.com/office/2006/metadata/properties" xmlns:ns2="cd2fa718-a2cb-4369-aee2-1e6d1b99154e" targetNamespace="http://schemas.microsoft.com/office/2006/metadata/properties" ma:root="true" ma:fieldsID="d5c9ca9270cbb5f3248f659697cffc8c" ns2:_="">
    <xsd:import namespace="cd2fa718-a2cb-4369-aee2-1e6d1b99154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2fa718-a2cb-4369-aee2-1e6d1b9915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7AA710-D8D6-40E4-A668-D5D7F1E0DA03}"/>
</file>

<file path=customXml/itemProps2.xml><?xml version="1.0" encoding="utf-8"?>
<ds:datastoreItem xmlns:ds="http://schemas.openxmlformats.org/officeDocument/2006/customXml" ds:itemID="{D5820AF8-A94D-4F3D-A096-E7755189405E}"/>
</file>

<file path=customXml/itemProps3.xml><?xml version="1.0" encoding="utf-8"?>
<ds:datastoreItem xmlns:ds="http://schemas.openxmlformats.org/officeDocument/2006/customXml" ds:itemID="{42B8D04D-CAA0-49F4-A8CE-C9C0ABEFE284}"/>
</file>

<file path=docProps/app.xml><?xml version="1.0" encoding="utf-8"?>
<Properties xmlns="http://schemas.openxmlformats.org/officeDocument/2006/extended-properties" xmlns:vt="http://schemas.openxmlformats.org/officeDocument/2006/docPropsVTypes">
  <Template>Origin</Template>
  <TotalTime>54150</TotalTime>
  <Words>4374</Words>
  <Application>Microsoft Office PowerPoint</Application>
  <PresentationFormat>On-screen Show (4:3)</PresentationFormat>
  <Paragraphs>638</Paragraphs>
  <Slides>82</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82</vt:i4>
      </vt:variant>
    </vt:vector>
  </HeadingPairs>
  <TitlesOfParts>
    <vt:vector size="94" baseType="lpstr">
      <vt:lpstr>Arial</vt:lpstr>
      <vt:lpstr>Arial Narrow</vt:lpstr>
      <vt:lpstr>Arial Rounded MT Bold</vt:lpstr>
      <vt:lpstr>Bookman Old Style</vt:lpstr>
      <vt:lpstr>Calibri</vt:lpstr>
      <vt:lpstr>Courier New</vt:lpstr>
      <vt:lpstr>Georgia</vt:lpstr>
      <vt:lpstr>Gill Sans MT</vt:lpstr>
      <vt:lpstr>Times New Roman</vt:lpstr>
      <vt:lpstr>Wingdings</vt:lpstr>
      <vt:lpstr>Wingdings 3</vt:lpstr>
      <vt:lpstr>Origin</vt:lpstr>
      <vt:lpstr>Software Engineering  mainly based on Bernd Bruegge’s book Object-Oriented Software Engineering using UML, Patterns and Java</vt:lpstr>
      <vt:lpstr>Software Engineering – the term</vt:lpstr>
      <vt:lpstr>Fifty-Two Years of Software Engineering</vt:lpstr>
      <vt:lpstr>Fifty-Two Years of Software Engineering_2</vt:lpstr>
      <vt:lpstr>Software Engineering Def_Bruegge</vt:lpstr>
      <vt:lpstr>Software Engineering_Def_IEEE</vt:lpstr>
      <vt:lpstr>Software Engineering Def_Meyer</vt:lpstr>
      <vt:lpstr>The costs of software errors</vt:lpstr>
      <vt:lpstr>The costs of software errors…update</vt:lpstr>
      <vt:lpstr>The costs of software errors_2</vt:lpstr>
      <vt:lpstr>The costs of software errors_3</vt:lpstr>
      <vt:lpstr>The costs of software errors_4</vt:lpstr>
      <vt:lpstr>Software Engineering Principles</vt:lpstr>
      <vt:lpstr>Software Engineering Principles_2</vt:lpstr>
      <vt:lpstr>Software Engineering Principles_3</vt:lpstr>
      <vt:lpstr>Software Engineering Principles_4</vt:lpstr>
      <vt:lpstr>Software Engineering Principles_5</vt:lpstr>
      <vt:lpstr>Software Engineering Principles_7</vt:lpstr>
      <vt:lpstr>Software Engineering Principles_7</vt:lpstr>
      <vt:lpstr>Software Engineering Principles_8</vt:lpstr>
      <vt:lpstr>Software Engineering Principles_9</vt:lpstr>
      <vt:lpstr>Software Engineering Principles_10</vt:lpstr>
      <vt:lpstr>Software Engineering Principles_11</vt:lpstr>
      <vt:lpstr>Software Engineering Principles_12</vt:lpstr>
      <vt:lpstr>What is Software Engineering?</vt:lpstr>
      <vt:lpstr>What is Software Engineering?_2</vt:lpstr>
      <vt:lpstr>What is Software Engineering?_3</vt:lpstr>
      <vt:lpstr>What is Software Engineering?_4</vt:lpstr>
      <vt:lpstr>Modeling</vt:lpstr>
      <vt:lpstr>Modeling_2</vt:lpstr>
      <vt:lpstr>Modeling_3</vt:lpstr>
      <vt:lpstr>Modeling_4</vt:lpstr>
      <vt:lpstr>Problem solving</vt:lpstr>
      <vt:lpstr>Problem solving_2</vt:lpstr>
      <vt:lpstr>Problem solving_3</vt:lpstr>
      <vt:lpstr>Problem solving_4</vt:lpstr>
      <vt:lpstr>Knowledge acquisition</vt:lpstr>
      <vt:lpstr>Knowledge acquisition_2</vt:lpstr>
      <vt:lpstr>Rationale</vt:lpstr>
      <vt:lpstr>Rationale_2</vt:lpstr>
      <vt:lpstr>Rationale_3</vt:lpstr>
      <vt:lpstr>Software Engineering Concepts</vt:lpstr>
      <vt:lpstr>Participants and Roles</vt:lpstr>
      <vt:lpstr>Participants and Roles_2</vt:lpstr>
      <vt:lpstr>Participants and Roles_3</vt:lpstr>
      <vt:lpstr>Systems &amp; models</vt:lpstr>
      <vt:lpstr>Systems &amp; models_2</vt:lpstr>
      <vt:lpstr>Example of roles in Software Engineering</vt:lpstr>
      <vt:lpstr>Work products</vt:lpstr>
      <vt:lpstr>Work products_2</vt:lpstr>
      <vt:lpstr>Activities, Tasks, and Resources</vt:lpstr>
      <vt:lpstr>Activities, Tasks, and Resources_2</vt:lpstr>
      <vt:lpstr>Activities, Tasks, and Resources_3</vt:lpstr>
      <vt:lpstr>Functional and non Functional Requirements</vt:lpstr>
      <vt:lpstr>Functional and non Functional Requirements_2</vt:lpstr>
      <vt:lpstr>Methods, and Methodologies</vt:lpstr>
      <vt:lpstr>Methods, and Methodologies_2</vt:lpstr>
      <vt:lpstr>Software Engineering Development Activities</vt:lpstr>
      <vt:lpstr>Software Engineering Development Activities_2</vt:lpstr>
      <vt:lpstr>Software Engineering Development Activities_3</vt:lpstr>
      <vt:lpstr>Software Engineering Development Activities_4</vt:lpstr>
      <vt:lpstr>Software Engineering Development Activities_5</vt:lpstr>
      <vt:lpstr>Software Engineering Development Activities_6</vt:lpstr>
      <vt:lpstr>Software Engineering Development Activities_7</vt:lpstr>
      <vt:lpstr>Software Engineering Development Activities_8</vt:lpstr>
      <vt:lpstr>Software Engineering Development Activities_9</vt:lpstr>
      <vt:lpstr>Software Engineering Development Activities_10</vt:lpstr>
      <vt:lpstr>Software Engineering Development Activities_11</vt:lpstr>
      <vt:lpstr>Software Engineering Development Activities_12</vt:lpstr>
      <vt:lpstr>Software Engineering Development Activities_13</vt:lpstr>
      <vt:lpstr>Software Engineering Development Activities_14</vt:lpstr>
      <vt:lpstr>Software Engineering Development Activities_15</vt:lpstr>
      <vt:lpstr>Managing Software Development</vt:lpstr>
      <vt:lpstr>Managing Software Development_2</vt:lpstr>
      <vt:lpstr>Managing Software Development_3</vt:lpstr>
      <vt:lpstr>References</vt:lpstr>
      <vt:lpstr>Evaluation</vt:lpstr>
      <vt:lpstr>Lab activities - Evaluation</vt:lpstr>
      <vt:lpstr>Program (project) evaluation and review technique, (PERT)</vt:lpstr>
      <vt:lpstr>Critical Path Method (CPM) – Microsoft Visio</vt:lpstr>
      <vt:lpstr>Critical Path Method (CPM) – realized with MSP</vt:lpstr>
      <vt:lpstr>PowerPoint Presentation</vt:lpstr>
    </vt:vector>
  </TitlesOfParts>
  <Company>KSI MFF CUNI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the Oject Model to Modeling with Objects</dc:title>
  <dc:subject>Disertation</dc:subject>
  <dc:creator>Dan CHIOREAN</dc:creator>
  <cp:lastModifiedBy>Dan</cp:lastModifiedBy>
  <cp:revision>605</cp:revision>
  <dcterms:created xsi:type="dcterms:W3CDTF">2007-11-22T10:45:51Z</dcterms:created>
  <dcterms:modified xsi:type="dcterms:W3CDTF">2021-02-24T09:01:49Z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0x01010031F931DA2832A6409916756CF2B8B544</vt:lpwstr>
  </property>
</Properties>
</file>