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3"/>
  </p:sldMasterIdLst>
  <p:notesMasterIdLst>
    <p:notesMasterId r:id="rId22"/>
  </p:notesMasterIdLst>
  <p:handoutMasterIdLst>
    <p:handoutMasterId r:id="rId23"/>
  </p:handoutMasterIdLst>
  <p:sldIdLst>
    <p:sldId id="256" r:id="rId4"/>
    <p:sldId id="257" r:id="rId5"/>
    <p:sldId id="258" r:id="rId6"/>
    <p:sldId id="259" r:id="rId7"/>
    <p:sldId id="261" r:id="rId8"/>
    <p:sldId id="262" r:id="rId9"/>
    <p:sldId id="269" r:id="rId10"/>
    <p:sldId id="270" r:id="rId11"/>
    <p:sldId id="271" r:id="rId12"/>
    <p:sldId id="272" r:id="rId13"/>
    <p:sldId id="273" r:id="rId14"/>
    <p:sldId id="274" r:id="rId15"/>
    <p:sldId id="275" r:id="rId16"/>
    <p:sldId id="276" r:id="rId17"/>
    <p:sldId id="277" r:id="rId18"/>
    <p:sldId id="278" r:id="rId19"/>
    <p:sldId id="268" r:id="rId20"/>
    <p:sldId id="279" r:id="rId2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p:cViewPr varScale="1">
        <p:scale>
          <a:sx n="60" d="100"/>
          <a:sy n="60" d="100"/>
        </p:scale>
        <p:origin x="1428" y="30"/>
      </p:cViewPr>
      <p:guideLst>
        <p:guide orient="horz" pos="2160"/>
        <p:guide pos="2880"/>
      </p:guideLst>
    </p:cSldViewPr>
  </p:slideViewPr>
  <p:notesTextViewPr>
    <p:cViewPr>
      <p:scale>
        <a:sx n="100" d="100"/>
        <a:sy n="100" d="100"/>
      </p:scale>
      <p:origin x="0" y="0"/>
    </p:cViewPr>
  </p:notesTextViewPr>
  <p:notesViewPr>
    <p:cSldViewPr>
      <p:cViewPr varScale="1">
        <p:scale>
          <a:sx n="98" d="100"/>
          <a:sy n="98" d="100"/>
        </p:scale>
        <p:origin x="-359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A78A5-BFFE-4B30-86C0-B9392CB9E09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25A196B8-7823-41CE-84EC-49F72F363274}"/>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5DE2D076-0DB4-40E5-8537-2946E620B410}" type="datetimeFigureOut">
              <a:rPr lang="en-US"/>
              <a:pPr>
                <a:defRPr/>
              </a:pPr>
              <a:t>4/23/2021</a:t>
            </a:fld>
            <a:endParaRPr lang="en-US"/>
          </a:p>
        </p:txBody>
      </p:sp>
      <p:sp>
        <p:nvSpPr>
          <p:cNvPr id="4" name="Footer Placeholder 3">
            <a:extLst>
              <a:ext uri="{FF2B5EF4-FFF2-40B4-BE49-F238E27FC236}">
                <a16:creationId xmlns:a16="http://schemas.microsoft.com/office/drawing/2014/main" id="{072626C1-FCCF-4CD8-89FB-7ACB1C053E2B}"/>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r>
              <a:rPr lang="nl-NL"/>
              <a:t>Dan Chioeran - Prague - 4 September 2007</a:t>
            </a:r>
            <a:endParaRPr lang="en-US"/>
          </a:p>
        </p:txBody>
      </p:sp>
      <p:sp>
        <p:nvSpPr>
          <p:cNvPr id="5" name="Slide Number Placeholder 4">
            <a:extLst>
              <a:ext uri="{FF2B5EF4-FFF2-40B4-BE49-F238E27FC236}">
                <a16:creationId xmlns:a16="http://schemas.microsoft.com/office/drawing/2014/main" id="{5A6D402C-61EF-478F-B431-45989CCE41C9}"/>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2740A15-261A-4082-A2FF-8BB18EAF83B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690AD2F-E7A1-438C-8D65-19BB3E51DE5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5A7E4775-856B-4068-8965-9FF16A1A5656}"/>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DCDFC607-10DF-4804-8F7B-51175A47EF37}" type="datetimeFigureOut">
              <a:rPr lang="en-US"/>
              <a:pPr>
                <a:defRPr/>
              </a:pPr>
              <a:t>4/23/2021</a:t>
            </a:fld>
            <a:endParaRPr lang="en-US"/>
          </a:p>
        </p:txBody>
      </p:sp>
      <p:sp>
        <p:nvSpPr>
          <p:cNvPr id="4" name="Slide Image Placeholder 3">
            <a:extLst>
              <a:ext uri="{FF2B5EF4-FFF2-40B4-BE49-F238E27FC236}">
                <a16:creationId xmlns:a16="http://schemas.microsoft.com/office/drawing/2014/main" id="{21D67309-022A-4E9B-807D-C5C693D3484C}"/>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36145073-6B05-4726-AB67-9F6747795028}"/>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D208B3F-9B10-47B7-8EA6-803E7DD51B3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r>
              <a:rPr lang="nl-NL"/>
              <a:t>Dan Chioeran - Prague - 4 September 2007</a:t>
            </a:r>
            <a:endParaRPr lang="en-US"/>
          </a:p>
        </p:txBody>
      </p:sp>
      <p:sp>
        <p:nvSpPr>
          <p:cNvPr id="7" name="Slide Number Placeholder 6">
            <a:extLst>
              <a:ext uri="{FF2B5EF4-FFF2-40B4-BE49-F238E27FC236}">
                <a16:creationId xmlns:a16="http://schemas.microsoft.com/office/drawing/2014/main" id="{934EB95C-A5AD-4613-856E-4231C08FDDD2}"/>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63B2552-1EE3-476D-82AC-7BF730E4BF2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6E7D632B-2924-4B23-AF96-801FADDC46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2520FEB6-40C3-40DF-8C43-4F29CA8772B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a:extLst>
              <a:ext uri="{FF2B5EF4-FFF2-40B4-BE49-F238E27FC236}">
                <a16:creationId xmlns:a16="http://schemas.microsoft.com/office/drawing/2014/main" id="{178FCB05-3FB7-4D1A-9F28-1E56529D444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9B42DC0-3DFE-4B7A-A848-0174126571F8}"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
        <p:nvSpPr>
          <p:cNvPr id="9221" name="Footer Placeholder 4">
            <a:extLst>
              <a:ext uri="{FF2B5EF4-FFF2-40B4-BE49-F238E27FC236}">
                <a16:creationId xmlns:a16="http://schemas.microsoft.com/office/drawing/2014/main" id="{AEDFEC24-B88A-417C-9116-CBE9D9274017}"/>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nl-NL" altLang="en-US">
                <a:latin typeface="Arial" panose="020B0604020202020204" pitchFamily="34" charset="0"/>
                <a:cs typeface="Arial" panose="020B0604020202020204" pitchFamily="34" charset="0"/>
              </a:rPr>
              <a:t>Dan Chioeran - Prague - 4 September 2007</a:t>
            </a:r>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53BF1252-F99C-4533-BD91-6E25374FE6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A98B3EF4-AF81-472E-891C-49212427997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268" name="Footer Placeholder 3">
            <a:extLst>
              <a:ext uri="{FF2B5EF4-FFF2-40B4-BE49-F238E27FC236}">
                <a16:creationId xmlns:a16="http://schemas.microsoft.com/office/drawing/2014/main" id="{7CAC87D0-9D4B-49E2-9546-6C37FE24AB12}"/>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nl-NL" altLang="en-US">
                <a:latin typeface="Arial" panose="020B0604020202020204" pitchFamily="34" charset="0"/>
                <a:cs typeface="Arial" panose="020B0604020202020204" pitchFamily="34" charset="0"/>
              </a:rPr>
              <a:t>Dan Chioeran - Prague - 4 September 2007</a:t>
            </a:r>
            <a:endParaRPr lang="en-US" altLang="en-US">
              <a:latin typeface="Arial" panose="020B0604020202020204" pitchFamily="34" charset="0"/>
              <a:cs typeface="Arial" panose="020B0604020202020204" pitchFamily="34" charset="0"/>
            </a:endParaRPr>
          </a:p>
        </p:txBody>
      </p:sp>
      <p:sp>
        <p:nvSpPr>
          <p:cNvPr id="11269" name="Slide Number Placeholder 4">
            <a:extLst>
              <a:ext uri="{FF2B5EF4-FFF2-40B4-BE49-F238E27FC236}">
                <a16:creationId xmlns:a16="http://schemas.microsoft.com/office/drawing/2014/main" id="{C3341BE8-8F5D-4B37-9D9D-EBC381F8D9D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1626106-0DA7-4E85-A521-A83AB8DFBE38}" type="slidenum">
              <a:rPr lang="en-US" altLang="en-US" smtClean="0">
                <a:latin typeface="Arial" panose="020B0604020202020204" pitchFamily="34" charset="0"/>
              </a:rPr>
              <a:pPr>
                <a:spcBef>
                  <a:spcPct val="0"/>
                </a:spcBef>
              </a:pPr>
              <a:t>2</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DD5D487-7548-4E8C-8D75-D85E9D7F752F}"/>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5" name="Rounded Rectangle 10">
            <a:extLst>
              <a:ext uri="{FF2B5EF4-FFF2-40B4-BE49-F238E27FC236}">
                <a16:creationId xmlns:a16="http://schemas.microsoft.com/office/drawing/2014/main" id="{7E8E7325-71C0-4B42-A0DB-C503BEE3EE07}"/>
              </a:ext>
            </a:extLst>
          </p:cNvPr>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ABDBDA8F-095D-4426-A0C6-2CEBE7337B2F}"/>
              </a:ext>
            </a:extLst>
          </p:cNvPr>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0C00E0EE-058A-4B33-BA50-83004BCA3559}"/>
              </a:ext>
            </a:extLst>
          </p:cNvPr>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FE451DB7-14E6-4FF2-AD94-FBA07BC7F437}"/>
              </a:ext>
            </a:extLst>
          </p:cNvPr>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a:extLst>
              <a:ext uri="{FF2B5EF4-FFF2-40B4-BE49-F238E27FC236}">
                <a16:creationId xmlns:a16="http://schemas.microsoft.com/office/drawing/2014/main" id="{D0B2C0A2-FA28-4050-8098-02C336EF1D8D}"/>
              </a:ext>
            </a:extLst>
          </p:cNvPr>
          <p:cNvSpPr>
            <a:spLocks noGrp="1"/>
          </p:cNvSpPr>
          <p:nvPr>
            <p:ph type="dt" sz="half" idx="10"/>
          </p:nvPr>
        </p:nvSpPr>
        <p:spPr/>
        <p:txBody>
          <a:bodyPr/>
          <a:lstStyle>
            <a:lvl1pPr>
              <a:defRPr/>
            </a:lvl1pPr>
          </a:lstStyle>
          <a:p>
            <a:pPr>
              <a:defRPr/>
            </a:pPr>
            <a:fld id="{34DA5F92-CC41-4D23-B321-74C1E77FBFAB}" type="datetime1">
              <a:rPr lang="en-US"/>
              <a:pPr>
                <a:defRPr/>
              </a:pPr>
              <a:t>4/23/2021</a:t>
            </a:fld>
            <a:endParaRPr lang="en-US"/>
          </a:p>
        </p:txBody>
      </p:sp>
      <p:sp>
        <p:nvSpPr>
          <p:cNvPr id="12" name="Footer Placeholder 16">
            <a:extLst>
              <a:ext uri="{FF2B5EF4-FFF2-40B4-BE49-F238E27FC236}">
                <a16:creationId xmlns:a16="http://schemas.microsoft.com/office/drawing/2014/main" id="{DFF22D51-816C-45DC-8D53-1ACDE1D10310}"/>
              </a:ext>
            </a:extLst>
          </p:cNvPr>
          <p:cNvSpPr>
            <a:spLocks noGrp="1"/>
          </p:cNvSpPr>
          <p:nvPr>
            <p:ph type="ftr" sz="quarter" idx="11"/>
          </p:nvPr>
        </p:nvSpPr>
        <p:spPr/>
        <p:txBody>
          <a:bodyPr/>
          <a:lstStyle>
            <a:lvl1pPr>
              <a:defRPr/>
            </a:lvl1pPr>
          </a:lstStyle>
          <a:p>
            <a:pPr>
              <a:defRPr/>
            </a:pPr>
            <a:r>
              <a:rPr lang="es-ES"/>
              <a:t>Dan CHIOREAN – Prague – 4 September 2007</a:t>
            </a:r>
            <a:endParaRPr lang="en-US"/>
          </a:p>
        </p:txBody>
      </p:sp>
      <p:sp>
        <p:nvSpPr>
          <p:cNvPr id="13" name="Slide Number Placeholder 28">
            <a:extLst>
              <a:ext uri="{FF2B5EF4-FFF2-40B4-BE49-F238E27FC236}">
                <a16:creationId xmlns:a16="http://schemas.microsoft.com/office/drawing/2014/main" id="{C2ED1124-5ED6-4A0B-BB91-4BF9403A8864}"/>
              </a:ext>
            </a:extLst>
          </p:cNvPr>
          <p:cNvSpPr>
            <a:spLocks noGrp="1"/>
          </p:cNvSpPr>
          <p:nvPr>
            <p:ph type="sldNum" sz="quarter" idx="12"/>
          </p:nvPr>
        </p:nvSpPr>
        <p:spPr/>
        <p:txBody>
          <a:bodyPr/>
          <a:lstStyle>
            <a:lvl1pPr>
              <a:defRPr/>
            </a:lvl1pPr>
          </a:lstStyle>
          <a:p>
            <a:pPr>
              <a:defRPr/>
            </a:pPr>
            <a:fld id="{98DFF55F-3E88-46AE-8B3F-4B790D0FC59F}" type="slidenum">
              <a:rPr lang="en-US" altLang="en-US"/>
              <a:pPr>
                <a:defRPr/>
              </a:pPr>
              <a:t>‹#›</a:t>
            </a:fld>
            <a:endParaRPr lang="en-US" altLang="en-US"/>
          </a:p>
        </p:txBody>
      </p:sp>
    </p:spTree>
    <p:extLst>
      <p:ext uri="{BB962C8B-B14F-4D97-AF65-F5344CB8AC3E}">
        <p14:creationId xmlns:p14="http://schemas.microsoft.com/office/powerpoint/2010/main" val="400870720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CFCFE408-B15E-43A1-951D-074DFF438C84}"/>
              </a:ext>
            </a:extLst>
          </p:cNvPr>
          <p:cNvSpPr>
            <a:spLocks noGrp="1"/>
          </p:cNvSpPr>
          <p:nvPr>
            <p:ph type="dt" sz="half" idx="10"/>
          </p:nvPr>
        </p:nvSpPr>
        <p:spPr/>
        <p:txBody>
          <a:bodyPr/>
          <a:lstStyle>
            <a:lvl1pPr>
              <a:defRPr/>
            </a:lvl1pPr>
          </a:lstStyle>
          <a:p>
            <a:pPr>
              <a:defRPr/>
            </a:pPr>
            <a:fld id="{6397E7A7-C448-4822-B23F-C998D979355A}" type="datetime1">
              <a:rPr lang="en-US"/>
              <a:pPr>
                <a:defRPr/>
              </a:pPr>
              <a:t>4/23/2021</a:t>
            </a:fld>
            <a:endParaRPr lang="en-US"/>
          </a:p>
        </p:txBody>
      </p:sp>
      <p:sp>
        <p:nvSpPr>
          <p:cNvPr id="5" name="Footer Placeholder 2">
            <a:extLst>
              <a:ext uri="{FF2B5EF4-FFF2-40B4-BE49-F238E27FC236}">
                <a16:creationId xmlns:a16="http://schemas.microsoft.com/office/drawing/2014/main" id="{22F36359-D17A-4FE5-9026-0C9218041BBB}"/>
              </a:ext>
            </a:extLst>
          </p:cNvPr>
          <p:cNvSpPr>
            <a:spLocks noGrp="1"/>
          </p:cNvSpPr>
          <p:nvPr>
            <p:ph type="ftr" sz="quarter" idx="11"/>
          </p:nvPr>
        </p:nvSpPr>
        <p:spPr/>
        <p:txBody>
          <a:bodyPr/>
          <a:lstStyle>
            <a:lvl1pPr>
              <a:defRPr/>
            </a:lvl1pPr>
          </a:lstStyle>
          <a:p>
            <a:pPr>
              <a:defRPr/>
            </a:pPr>
            <a:r>
              <a:rPr lang="es-ES"/>
              <a:t>Dan CHIOREAN – Prague – 4 September 2007</a:t>
            </a:r>
            <a:endParaRPr lang="en-US"/>
          </a:p>
        </p:txBody>
      </p:sp>
      <p:sp>
        <p:nvSpPr>
          <p:cNvPr id="6" name="Slide Number Placeholder 22">
            <a:extLst>
              <a:ext uri="{FF2B5EF4-FFF2-40B4-BE49-F238E27FC236}">
                <a16:creationId xmlns:a16="http://schemas.microsoft.com/office/drawing/2014/main" id="{F5B72EF6-F120-47F8-84A0-52603154F152}"/>
              </a:ext>
            </a:extLst>
          </p:cNvPr>
          <p:cNvSpPr>
            <a:spLocks noGrp="1"/>
          </p:cNvSpPr>
          <p:nvPr>
            <p:ph type="sldNum" sz="quarter" idx="12"/>
          </p:nvPr>
        </p:nvSpPr>
        <p:spPr/>
        <p:txBody>
          <a:bodyPr/>
          <a:lstStyle>
            <a:lvl1pPr>
              <a:defRPr/>
            </a:lvl1pPr>
          </a:lstStyle>
          <a:p>
            <a:pPr>
              <a:defRPr/>
            </a:pPr>
            <a:fld id="{3ECD0DE1-2BB2-4377-B1BB-1BDE75440927}" type="slidenum">
              <a:rPr lang="en-US" altLang="en-US"/>
              <a:pPr>
                <a:defRPr/>
              </a:pPr>
              <a:t>‹#›</a:t>
            </a:fld>
            <a:endParaRPr lang="en-US" altLang="en-US"/>
          </a:p>
        </p:txBody>
      </p:sp>
    </p:spTree>
    <p:extLst>
      <p:ext uri="{BB962C8B-B14F-4D97-AF65-F5344CB8AC3E}">
        <p14:creationId xmlns:p14="http://schemas.microsoft.com/office/powerpoint/2010/main" val="304468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4AB12150-5173-4AAB-B906-430607D6A4D3}"/>
              </a:ext>
            </a:extLst>
          </p:cNvPr>
          <p:cNvSpPr>
            <a:spLocks noGrp="1"/>
          </p:cNvSpPr>
          <p:nvPr>
            <p:ph type="dt" sz="half" idx="10"/>
          </p:nvPr>
        </p:nvSpPr>
        <p:spPr/>
        <p:txBody>
          <a:bodyPr/>
          <a:lstStyle>
            <a:lvl1pPr>
              <a:defRPr/>
            </a:lvl1pPr>
          </a:lstStyle>
          <a:p>
            <a:pPr>
              <a:defRPr/>
            </a:pPr>
            <a:fld id="{F9AA1650-F85E-4771-9F37-3B7EA0F12EA8}" type="datetime1">
              <a:rPr lang="en-US"/>
              <a:pPr>
                <a:defRPr/>
              </a:pPr>
              <a:t>4/23/2021</a:t>
            </a:fld>
            <a:endParaRPr lang="en-US"/>
          </a:p>
        </p:txBody>
      </p:sp>
      <p:sp>
        <p:nvSpPr>
          <p:cNvPr id="5" name="Footer Placeholder 2">
            <a:extLst>
              <a:ext uri="{FF2B5EF4-FFF2-40B4-BE49-F238E27FC236}">
                <a16:creationId xmlns:a16="http://schemas.microsoft.com/office/drawing/2014/main" id="{06C0C188-05F1-46E6-9F4C-8B67A1964892}"/>
              </a:ext>
            </a:extLst>
          </p:cNvPr>
          <p:cNvSpPr>
            <a:spLocks noGrp="1"/>
          </p:cNvSpPr>
          <p:nvPr>
            <p:ph type="ftr" sz="quarter" idx="11"/>
          </p:nvPr>
        </p:nvSpPr>
        <p:spPr/>
        <p:txBody>
          <a:bodyPr/>
          <a:lstStyle>
            <a:lvl1pPr>
              <a:defRPr/>
            </a:lvl1pPr>
          </a:lstStyle>
          <a:p>
            <a:pPr>
              <a:defRPr/>
            </a:pPr>
            <a:r>
              <a:rPr lang="es-ES"/>
              <a:t>Dan CHIOREAN – Prague – 4 September 2007</a:t>
            </a:r>
            <a:endParaRPr lang="en-US"/>
          </a:p>
        </p:txBody>
      </p:sp>
      <p:sp>
        <p:nvSpPr>
          <p:cNvPr id="6" name="Slide Number Placeholder 22">
            <a:extLst>
              <a:ext uri="{FF2B5EF4-FFF2-40B4-BE49-F238E27FC236}">
                <a16:creationId xmlns:a16="http://schemas.microsoft.com/office/drawing/2014/main" id="{6B4473DD-7D9F-4AC9-98D3-FF244AA8A378}"/>
              </a:ext>
            </a:extLst>
          </p:cNvPr>
          <p:cNvSpPr>
            <a:spLocks noGrp="1"/>
          </p:cNvSpPr>
          <p:nvPr>
            <p:ph type="sldNum" sz="quarter" idx="12"/>
          </p:nvPr>
        </p:nvSpPr>
        <p:spPr/>
        <p:txBody>
          <a:bodyPr/>
          <a:lstStyle>
            <a:lvl1pPr>
              <a:defRPr/>
            </a:lvl1pPr>
          </a:lstStyle>
          <a:p>
            <a:pPr>
              <a:defRPr/>
            </a:pPr>
            <a:fld id="{F4F59C54-8172-4223-9FE8-CFEE54A6E532}" type="slidenum">
              <a:rPr lang="en-US" altLang="en-US"/>
              <a:pPr>
                <a:defRPr/>
              </a:pPr>
              <a:t>‹#›</a:t>
            </a:fld>
            <a:endParaRPr lang="en-US" altLang="en-US"/>
          </a:p>
        </p:txBody>
      </p:sp>
    </p:spTree>
    <p:extLst>
      <p:ext uri="{BB962C8B-B14F-4D97-AF65-F5344CB8AC3E}">
        <p14:creationId xmlns:p14="http://schemas.microsoft.com/office/powerpoint/2010/main" val="3445884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69E0F1F3-2525-47D7-ABB5-E568019F0387}"/>
              </a:ext>
            </a:extLst>
          </p:cNvPr>
          <p:cNvSpPr>
            <a:spLocks noGrp="1"/>
          </p:cNvSpPr>
          <p:nvPr>
            <p:ph type="dt" sz="half" idx="10"/>
          </p:nvPr>
        </p:nvSpPr>
        <p:spPr/>
        <p:txBody>
          <a:bodyPr/>
          <a:lstStyle>
            <a:lvl1pPr>
              <a:defRPr/>
            </a:lvl1pPr>
          </a:lstStyle>
          <a:p>
            <a:pPr>
              <a:defRPr/>
            </a:pPr>
            <a:fld id="{789E76EB-5AFC-41CE-AE0B-07AF972648CB}" type="datetime1">
              <a:rPr lang="en-US"/>
              <a:pPr>
                <a:defRPr/>
              </a:pPr>
              <a:t>4/23/2021</a:t>
            </a:fld>
            <a:endParaRPr lang="en-US"/>
          </a:p>
        </p:txBody>
      </p:sp>
      <p:sp>
        <p:nvSpPr>
          <p:cNvPr id="5" name="Footer Placeholder 2">
            <a:extLst>
              <a:ext uri="{FF2B5EF4-FFF2-40B4-BE49-F238E27FC236}">
                <a16:creationId xmlns:a16="http://schemas.microsoft.com/office/drawing/2014/main" id="{7CE6B377-9121-48E5-AC3E-55CF0178ACD6}"/>
              </a:ext>
            </a:extLst>
          </p:cNvPr>
          <p:cNvSpPr>
            <a:spLocks noGrp="1"/>
          </p:cNvSpPr>
          <p:nvPr>
            <p:ph type="ftr" sz="quarter" idx="11"/>
          </p:nvPr>
        </p:nvSpPr>
        <p:spPr/>
        <p:txBody>
          <a:bodyPr/>
          <a:lstStyle>
            <a:lvl1pPr>
              <a:defRPr/>
            </a:lvl1pPr>
          </a:lstStyle>
          <a:p>
            <a:pPr>
              <a:defRPr/>
            </a:pPr>
            <a:r>
              <a:rPr lang="es-ES"/>
              <a:t>Dan CHIOREAN – Prague – 4 September 2007</a:t>
            </a:r>
            <a:endParaRPr lang="en-US"/>
          </a:p>
        </p:txBody>
      </p:sp>
      <p:sp>
        <p:nvSpPr>
          <p:cNvPr id="6" name="Slide Number Placeholder 22">
            <a:extLst>
              <a:ext uri="{FF2B5EF4-FFF2-40B4-BE49-F238E27FC236}">
                <a16:creationId xmlns:a16="http://schemas.microsoft.com/office/drawing/2014/main" id="{CDC2692B-131D-4DCE-AB72-CA481421F645}"/>
              </a:ext>
            </a:extLst>
          </p:cNvPr>
          <p:cNvSpPr>
            <a:spLocks noGrp="1"/>
          </p:cNvSpPr>
          <p:nvPr>
            <p:ph type="sldNum" sz="quarter" idx="12"/>
          </p:nvPr>
        </p:nvSpPr>
        <p:spPr/>
        <p:txBody>
          <a:bodyPr/>
          <a:lstStyle>
            <a:lvl1pPr>
              <a:defRPr/>
            </a:lvl1pPr>
          </a:lstStyle>
          <a:p>
            <a:pPr>
              <a:defRPr/>
            </a:pPr>
            <a:fld id="{E670E976-E304-440A-83C4-78D08F4C6567}" type="slidenum">
              <a:rPr lang="en-US" altLang="en-US"/>
              <a:pPr>
                <a:defRPr/>
              </a:pPr>
              <a:t>‹#›</a:t>
            </a:fld>
            <a:endParaRPr lang="en-US" altLang="en-US"/>
          </a:p>
        </p:txBody>
      </p:sp>
    </p:spTree>
    <p:extLst>
      <p:ext uri="{BB962C8B-B14F-4D97-AF65-F5344CB8AC3E}">
        <p14:creationId xmlns:p14="http://schemas.microsoft.com/office/powerpoint/2010/main" val="2792238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A17F69-3FB2-45EC-8DBD-5E29984CE286}"/>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5" name="Rounded Rectangle 10">
            <a:extLst>
              <a:ext uri="{FF2B5EF4-FFF2-40B4-BE49-F238E27FC236}">
                <a16:creationId xmlns:a16="http://schemas.microsoft.com/office/drawing/2014/main" id="{232E494E-2ADB-4A29-B8B1-FD063856DFBE}"/>
              </a:ext>
            </a:extLst>
          </p:cNvPr>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497C1DB7-7422-4FA1-8265-1B844D62E27C}"/>
              </a:ext>
            </a:extLst>
          </p:cNvPr>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91112027-233D-462A-87E4-9E9A34EA26E9}"/>
              </a:ext>
            </a:extLst>
          </p:cNvPr>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5E8026B1-8797-4882-9EB8-C67AF3B5CADA}"/>
              </a:ext>
            </a:extLst>
          </p:cNvPr>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a:extLst>
              <a:ext uri="{FF2B5EF4-FFF2-40B4-BE49-F238E27FC236}">
                <a16:creationId xmlns:a16="http://schemas.microsoft.com/office/drawing/2014/main" id="{2EC7CDA6-CA3F-4BE1-ABFE-D9977DBC6AFE}"/>
              </a:ext>
            </a:extLst>
          </p:cNvPr>
          <p:cNvSpPr>
            <a:spLocks noGrp="1"/>
          </p:cNvSpPr>
          <p:nvPr>
            <p:ph type="dt" sz="half" idx="10"/>
          </p:nvPr>
        </p:nvSpPr>
        <p:spPr/>
        <p:txBody>
          <a:bodyPr/>
          <a:lstStyle>
            <a:lvl1pPr>
              <a:defRPr/>
            </a:lvl1pPr>
          </a:lstStyle>
          <a:p>
            <a:pPr>
              <a:defRPr/>
            </a:pPr>
            <a:fld id="{B0C207CE-5B2F-4148-8C7D-5632DCC2C2C6}" type="datetime1">
              <a:rPr lang="en-US"/>
              <a:pPr>
                <a:defRPr/>
              </a:pPr>
              <a:t>4/23/2021</a:t>
            </a:fld>
            <a:endParaRPr lang="en-US"/>
          </a:p>
        </p:txBody>
      </p:sp>
      <p:sp>
        <p:nvSpPr>
          <p:cNvPr id="10" name="Footer Placeholder 4">
            <a:extLst>
              <a:ext uri="{FF2B5EF4-FFF2-40B4-BE49-F238E27FC236}">
                <a16:creationId xmlns:a16="http://schemas.microsoft.com/office/drawing/2014/main" id="{17636F9C-98AB-45EC-A110-1C2DB501ABE8}"/>
              </a:ext>
            </a:extLst>
          </p:cNvPr>
          <p:cNvSpPr>
            <a:spLocks noGrp="1"/>
          </p:cNvSpPr>
          <p:nvPr>
            <p:ph type="ftr" sz="quarter" idx="11"/>
          </p:nvPr>
        </p:nvSpPr>
        <p:spPr>
          <a:xfrm>
            <a:off x="800100" y="6172200"/>
            <a:ext cx="4000500" cy="457200"/>
          </a:xfrm>
        </p:spPr>
        <p:txBody>
          <a:bodyPr/>
          <a:lstStyle>
            <a:lvl1pPr>
              <a:defRPr/>
            </a:lvl1pPr>
          </a:lstStyle>
          <a:p>
            <a:pPr>
              <a:defRPr/>
            </a:pPr>
            <a:r>
              <a:rPr lang="es-ES"/>
              <a:t>Dan CHIOREAN – Prague – 4 September 2007</a:t>
            </a:r>
            <a:endParaRPr lang="en-US"/>
          </a:p>
        </p:txBody>
      </p:sp>
      <p:sp>
        <p:nvSpPr>
          <p:cNvPr id="11" name="Slide Number Placeholder 5">
            <a:extLst>
              <a:ext uri="{FF2B5EF4-FFF2-40B4-BE49-F238E27FC236}">
                <a16:creationId xmlns:a16="http://schemas.microsoft.com/office/drawing/2014/main" id="{B3EF3BA9-F660-40AA-8F6E-F517D126F997}"/>
              </a:ext>
            </a:extLst>
          </p:cNvPr>
          <p:cNvSpPr>
            <a:spLocks noGrp="1"/>
          </p:cNvSpPr>
          <p:nvPr>
            <p:ph type="sldNum" sz="quarter" idx="12"/>
          </p:nvPr>
        </p:nvSpPr>
        <p:spPr>
          <a:xfrm>
            <a:off x="146050" y="6208713"/>
            <a:ext cx="457200" cy="457200"/>
          </a:xfrm>
        </p:spPr>
        <p:txBody>
          <a:bodyPr/>
          <a:lstStyle>
            <a:lvl1pPr>
              <a:defRPr/>
            </a:lvl1pPr>
          </a:lstStyle>
          <a:p>
            <a:pPr>
              <a:defRPr/>
            </a:pPr>
            <a:fld id="{D3C9AB1B-404F-49A7-8EF5-9432C34788FC}" type="slidenum">
              <a:rPr lang="en-US" altLang="en-US"/>
              <a:pPr>
                <a:defRPr/>
              </a:pPr>
              <a:t>‹#›</a:t>
            </a:fld>
            <a:endParaRPr lang="en-US" altLang="en-US"/>
          </a:p>
        </p:txBody>
      </p:sp>
    </p:spTree>
    <p:extLst>
      <p:ext uri="{BB962C8B-B14F-4D97-AF65-F5344CB8AC3E}">
        <p14:creationId xmlns:p14="http://schemas.microsoft.com/office/powerpoint/2010/main" val="271329444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41B0C461-095F-49A1-BC81-949DC25DB3F2}"/>
              </a:ext>
            </a:extLst>
          </p:cNvPr>
          <p:cNvSpPr>
            <a:spLocks noGrp="1"/>
          </p:cNvSpPr>
          <p:nvPr>
            <p:ph type="dt" sz="half" idx="10"/>
          </p:nvPr>
        </p:nvSpPr>
        <p:spPr/>
        <p:txBody>
          <a:bodyPr/>
          <a:lstStyle>
            <a:lvl1pPr>
              <a:defRPr/>
            </a:lvl1pPr>
          </a:lstStyle>
          <a:p>
            <a:pPr>
              <a:defRPr/>
            </a:pPr>
            <a:fld id="{CD67FDFD-37DD-4BF1-8633-D2F7FA2E61A4}" type="datetime1">
              <a:rPr lang="en-US"/>
              <a:pPr>
                <a:defRPr/>
              </a:pPr>
              <a:t>4/23/2021</a:t>
            </a:fld>
            <a:endParaRPr lang="en-US"/>
          </a:p>
        </p:txBody>
      </p:sp>
      <p:sp>
        <p:nvSpPr>
          <p:cNvPr id="6" name="Footer Placeholder 2">
            <a:extLst>
              <a:ext uri="{FF2B5EF4-FFF2-40B4-BE49-F238E27FC236}">
                <a16:creationId xmlns:a16="http://schemas.microsoft.com/office/drawing/2014/main" id="{90CFE95B-9BBD-47B4-8049-9BF54DB04C1A}"/>
              </a:ext>
            </a:extLst>
          </p:cNvPr>
          <p:cNvSpPr>
            <a:spLocks noGrp="1"/>
          </p:cNvSpPr>
          <p:nvPr>
            <p:ph type="ftr" sz="quarter" idx="11"/>
          </p:nvPr>
        </p:nvSpPr>
        <p:spPr/>
        <p:txBody>
          <a:bodyPr/>
          <a:lstStyle>
            <a:lvl1pPr>
              <a:defRPr/>
            </a:lvl1pPr>
          </a:lstStyle>
          <a:p>
            <a:pPr>
              <a:defRPr/>
            </a:pPr>
            <a:r>
              <a:rPr lang="es-ES"/>
              <a:t>Dan CHIOREAN – Prague – 4 September 2007</a:t>
            </a:r>
            <a:endParaRPr lang="en-US"/>
          </a:p>
        </p:txBody>
      </p:sp>
      <p:sp>
        <p:nvSpPr>
          <p:cNvPr id="7" name="Slide Number Placeholder 22">
            <a:extLst>
              <a:ext uri="{FF2B5EF4-FFF2-40B4-BE49-F238E27FC236}">
                <a16:creationId xmlns:a16="http://schemas.microsoft.com/office/drawing/2014/main" id="{06852849-C45C-4A44-8DD8-34C9005EE3D0}"/>
              </a:ext>
            </a:extLst>
          </p:cNvPr>
          <p:cNvSpPr>
            <a:spLocks noGrp="1"/>
          </p:cNvSpPr>
          <p:nvPr>
            <p:ph type="sldNum" sz="quarter" idx="12"/>
          </p:nvPr>
        </p:nvSpPr>
        <p:spPr/>
        <p:txBody>
          <a:bodyPr/>
          <a:lstStyle>
            <a:lvl1pPr>
              <a:defRPr/>
            </a:lvl1pPr>
          </a:lstStyle>
          <a:p>
            <a:pPr>
              <a:defRPr/>
            </a:pPr>
            <a:fld id="{5AA60A83-2529-43A7-A458-861CDD3089E7}" type="slidenum">
              <a:rPr lang="en-US" altLang="en-US"/>
              <a:pPr>
                <a:defRPr/>
              </a:pPr>
              <a:t>‹#›</a:t>
            </a:fld>
            <a:endParaRPr lang="en-US" altLang="en-US"/>
          </a:p>
        </p:txBody>
      </p:sp>
    </p:spTree>
    <p:extLst>
      <p:ext uri="{BB962C8B-B14F-4D97-AF65-F5344CB8AC3E}">
        <p14:creationId xmlns:p14="http://schemas.microsoft.com/office/powerpoint/2010/main" val="2886362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a:extLst>
              <a:ext uri="{FF2B5EF4-FFF2-40B4-BE49-F238E27FC236}">
                <a16:creationId xmlns:a16="http://schemas.microsoft.com/office/drawing/2014/main" id="{078F4D63-EF81-44FD-B0BB-A1D0A0FFF0C9}"/>
              </a:ext>
            </a:extLst>
          </p:cNvPr>
          <p:cNvSpPr>
            <a:spLocks noGrp="1"/>
          </p:cNvSpPr>
          <p:nvPr>
            <p:ph type="dt" sz="half" idx="10"/>
          </p:nvPr>
        </p:nvSpPr>
        <p:spPr/>
        <p:txBody>
          <a:bodyPr/>
          <a:lstStyle>
            <a:lvl1pPr>
              <a:defRPr/>
            </a:lvl1pPr>
          </a:lstStyle>
          <a:p>
            <a:pPr>
              <a:defRPr/>
            </a:pPr>
            <a:fld id="{F5569192-0A3A-4B59-9909-5475867DD49E}" type="datetime1">
              <a:rPr lang="en-US"/>
              <a:pPr>
                <a:defRPr/>
              </a:pPr>
              <a:t>4/23/2021</a:t>
            </a:fld>
            <a:endParaRPr lang="en-US"/>
          </a:p>
        </p:txBody>
      </p:sp>
      <p:sp>
        <p:nvSpPr>
          <p:cNvPr id="8" name="Footer Placeholder 2">
            <a:extLst>
              <a:ext uri="{FF2B5EF4-FFF2-40B4-BE49-F238E27FC236}">
                <a16:creationId xmlns:a16="http://schemas.microsoft.com/office/drawing/2014/main" id="{723467FE-EED1-4350-AB72-B84AC6DF1940}"/>
              </a:ext>
            </a:extLst>
          </p:cNvPr>
          <p:cNvSpPr>
            <a:spLocks noGrp="1"/>
          </p:cNvSpPr>
          <p:nvPr>
            <p:ph type="ftr" sz="quarter" idx="11"/>
          </p:nvPr>
        </p:nvSpPr>
        <p:spPr/>
        <p:txBody>
          <a:bodyPr/>
          <a:lstStyle>
            <a:lvl1pPr>
              <a:defRPr/>
            </a:lvl1pPr>
          </a:lstStyle>
          <a:p>
            <a:pPr>
              <a:defRPr/>
            </a:pPr>
            <a:r>
              <a:rPr lang="es-ES"/>
              <a:t>Dan CHIOREAN – Prague – 4 September 2007</a:t>
            </a:r>
            <a:endParaRPr lang="en-US"/>
          </a:p>
        </p:txBody>
      </p:sp>
      <p:sp>
        <p:nvSpPr>
          <p:cNvPr id="9" name="Slide Number Placeholder 22">
            <a:extLst>
              <a:ext uri="{FF2B5EF4-FFF2-40B4-BE49-F238E27FC236}">
                <a16:creationId xmlns:a16="http://schemas.microsoft.com/office/drawing/2014/main" id="{E3E10B6E-7B63-4015-8F63-1948516446B9}"/>
              </a:ext>
            </a:extLst>
          </p:cNvPr>
          <p:cNvSpPr>
            <a:spLocks noGrp="1"/>
          </p:cNvSpPr>
          <p:nvPr>
            <p:ph type="sldNum" sz="quarter" idx="12"/>
          </p:nvPr>
        </p:nvSpPr>
        <p:spPr/>
        <p:txBody>
          <a:bodyPr/>
          <a:lstStyle>
            <a:lvl1pPr>
              <a:defRPr/>
            </a:lvl1pPr>
          </a:lstStyle>
          <a:p>
            <a:pPr>
              <a:defRPr/>
            </a:pPr>
            <a:fld id="{F3168FB5-2A2B-4DB0-857A-F2787EE71DB7}" type="slidenum">
              <a:rPr lang="en-US" altLang="en-US"/>
              <a:pPr>
                <a:defRPr/>
              </a:pPr>
              <a:t>‹#›</a:t>
            </a:fld>
            <a:endParaRPr lang="en-US" altLang="en-US"/>
          </a:p>
        </p:txBody>
      </p:sp>
    </p:spTree>
    <p:extLst>
      <p:ext uri="{BB962C8B-B14F-4D97-AF65-F5344CB8AC3E}">
        <p14:creationId xmlns:p14="http://schemas.microsoft.com/office/powerpoint/2010/main" val="746533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B506BF47-8471-4128-85AD-ADE6BC13294B}"/>
              </a:ext>
            </a:extLst>
          </p:cNvPr>
          <p:cNvSpPr>
            <a:spLocks noGrp="1"/>
          </p:cNvSpPr>
          <p:nvPr>
            <p:ph type="dt" sz="half" idx="10"/>
          </p:nvPr>
        </p:nvSpPr>
        <p:spPr/>
        <p:txBody>
          <a:bodyPr/>
          <a:lstStyle>
            <a:lvl1pPr>
              <a:defRPr/>
            </a:lvl1pPr>
          </a:lstStyle>
          <a:p>
            <a:pPr>
              <a:defRPr/>
            </a:pPr>
            <a:fld id="{5CF917FC-DA26-4C8F-9BC1-A5BA3045626E}" type="datetime1">
              <a:rPr lang="en-US"/>
              <a:pPr>
                <a:defRPr/>
              </a:pPr>
              <a:t>4/23/2021</a:t>
            </a:fld>
            <a:endParaRPr lang="en-US"/>
          </a:p>
        </p:txBody>
      </p:sp>
      <p:sp>
        <p:nvSpPr>
          <p:cNvPr id="4" name="Footer Placeholder 2">
            <a:extLst>
              <a:ext uri="{FF2B5EF4-FFF2-40B4-BE49-F238E27FC236}">
                <a16:creationId xmlns:a16="http://schemas.microsoft.com/office/drawing/2014/main" id="{53E075F3-AE53-49DC-9162-9BA29753FC82}"/>
              </a:ext>
            </a:extLst>
          </p:cNvPr>
          <p:cNvSpPr>
            <a:spLocks noGrp="1"/>
          </p:cNvSpPr>
          <p:nvPr>
            <p:ph type="ftr" sz="quarter" idx="11"/>
          </p:nvPr>
        </p:nvSpPr>
        <p:spPr/>
        <p:txBody>
          <a:bodyPr/>
          <a:lstStyle>
            <a:lvl1pPr>
              <a:defRPr/>
            </a:lvl1pPr>
          </a:lstStyle>
          <a:p>
            <a:pPr>
              <a:defRPr/>
            </a:pPr>
            <a:r>
              <a:rPr lang="es-ES"/>
              <a:t>Dan CHIOREAN – Prague – 4 September 2007</a:t>
            </a:r>
            <a:endParaRPr lang="en-US"/>
          </a:p>
        </p:txBody>
      </p:sp>
      <p:sp>
        <p:nvSpPr>
          <p:cNvPr id="5" name="Slide Number Placeholder 22">
            <a:extLst>
              <a:ext uri="{FF2B5EF4-FFF2-40B4-BE49-F238E27FC236}">
                <a16:creationId xmlns:a16="http://schemas.microsoft.com/office/drawing/2014/main" id="{0F715F84-B0AA-4DA6-A438-18949AA6691E}"/>
              </a:ext>
            </a:extLst>
          </p:cNvPr>
          <p:cNvSpPr>
            <a:spLocks noGrp="1"/>
          </p:cNvSpPr>
          <p:nvPr>
            <p:ph type="sldNum" sz="quarter" idx="12"/>
          </p:nvPr>
        </p:nvSpPr>
        <p:spPr/>
        <p:txBody>
          <a:bodyPr/>
          <a:lstStyle>
            <a:lvl1pPr>
              <a:defRPr/>
            </a:lvl1pPr>
          </a:lstStyle>
          <a:p>
            <a:pPr>
              <a:defRPr/>
            </a:pPr>
            <a:fld id="{5A39F145-ADCF-442A-BF71-C7F8DF80089C}" type="slidenum">
              <a:rPr lang="en-US" altLang="en-US"/>
              <a:pPr>
                <a:defRPr/>
              </a:pPr>
              <a:t>‹#›</a:t>
            </a:fld>
            <a:endParaRPr lang="en-US" altLang="en-US"/>
          </a:p>
        </p:txBody>
      </p:sp>
    </p:spTree>
    <p:extLst>
      <p:ext uri="{BB962C8B-B14F-4D97-AF65-F5344CB8AC3E}">
        <p14:creationId xmlns:p14="http://schemas.microsoft.com/office/powerpoint/2010/main" val="3562328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919395AF-6976-4C51-A969-DEAFCEF5B0E2}"/>
              </a:ext>
            </a:extLst>
          </p:cNvPr>
          <p:cNvSpPr>
            <a:spLocks noGrp="1"/>
          </p:cNvSpPr>
          <p:nvPr>
            <p:ph type="dt" sz="half" idx="10"/>
          </p:nvPr>
        </p:nvSpPr>
        <p:spPr/>
        <p:txBody>
          <a:bodyPr/>
          <a:lstStyle>
            <a:lvl1pPr>
              <a:defRPr/>
            </a:lvl1pPr>
          </a:lstStyle>
          <a:p>
            <a:pPr>
              <a:defRPr/>
            </a:pPr>
            <a:fld id="{A771B405-4D45-465D-B389-57236E72333B}" type="datetime1">
              <a:rPr lang="en-US"/>
              <a:pPr>
                <a:defRPr/>
              </a:pPr>
              <a:t>4/23/2021</a:t>
            </a:fld>
            <a:endParaRPr lang="en-US"/>
          </a:p>
        </p:txBody>
      </p:sp>
      <p:sp>
        <p:nvSpPr>
          <p:cNvPr id="3" name="Footer Placeholder 2">
            <a:extLst>
              <a:ext uri="{FF2B5EF4-FFF2-40B4-BE49-F238E27FC236}">
                <a16:creationId xmlns:a16="http://schemas.microsoft.com/office/drawing/2014/main" id="{B6D37E4A-A75A-4943-AC2D-D5D1138FB310}"/>
              </a:ext>
            </a:extLst>
          </p:cNvPr>
          <p:cNvSpPr>
            <a:spLocks noGrp="1"/>
          </p:cNvSpPr>
          <p:nvPr>
            <p:ph type="ftr" sz="quarter" idx="11"/>
          </p:nvPr>
        </p:nvSpPr>
        <p:spPr/>
        <p:txBody>
          <a:bodyPr/>
          <a:lstStyle>
            <a:lvl1pPr>
              <a:defRPr/>
            </a:lvl1pPr>
          </a:lstStyle>
          <a:p>
            <a:pPr>
              <a:defRPr/>
            </a:pPr>
            <a:r>
              <a:rPr lang="es-ES"/>
              <a:t>Dan CHIOREAN – Prague – 4 September 2007</a:t>
            </a:r>
            <a:endParaRPr lang="en-US"/>
          </a:p>
        </p:txBody>
      </p:sp>
      <p:sp>
        <p:nvSpPr>
          <p:cNvPr id="4" name="Slide Number Placeholder 22">
            <a:extLst>
              <a:ext uri="{FF2B5EF4-FFF2-40B4-BE49-F238E27FC236}">
                <a16:creationId xmlns:a16="http://schemas.microsoft.com/office/drawing/2014/main" id="{5FDB7760-893E-4E5C-9AB0-062D6608D43C}"/>
              </a:ext>
            </a:extLst>
          </p:cNvPr>
          <p:cNvSpPr>
            <a:spLocks noGrp="1"/>
          </p:cNvSpPr>
          <p:nvPr>
            <p:ph type="sldNum" sz="quarter" idx="12"/>
          </p:nvPr>
        </p:nvSpPr>
        <p:spPr/>
        <p:txBody>
          <a:bodyPr/>
          <a:lstStyle>
            <a:lvl1pPr>
              <a:defRPr/>
            </a:lvl1pPr>
          </a:lstStyle>
          <a:p>
            <a:pPr>
              <a:defRPr/>
            </a:pPr>
            <a:fld id="{3EDAB5DD-5394-4C6D-9D91-2A06F5517473}" type="slidenum">
              <a:rPr lang="en-US" altLang="en-US"/>
              <a:pPr>
                <a:defRPr/>
              </a:pPr>
              <a:t>‹#›</a:t>
            </a:fld>
            <a:endParaRPr lang="en-US" altLang="en-US"/>
          </a:p>
        </p:txBody>
      </p:sp>
    </p:spTree>
    <p:extLst>
      <p:ext uri="{BB962C8B-B14F-4D97-AF65-F5344CB8AC3E}">
        <p14:creationId xmlns:p14="http://schemas.microsoft.com/office/powerpoint/2010/main" val="1081111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203C00-4A1D-4E85-ABE4-6F4A8011E54E}"/>
              </a:ext>
            </a:extLst>
          </p:cNvPr>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6" name="Rounded Rectangle 10">
            <a:extLst>
              <a:ext uri="{FF2B5EF4-FFF2-40B4-BE49-F238E27FC236}">
                <a16:creationId xmlns:a16="http://schemas.microsoft.com/office/drawing/2014/main" id="{A87F7CCB-CC70-49DF-AE49-D9BE27ED2D52}"/>
              </a:ext>
            </a:extLst>
          </p:cNvPr>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a:extLst>
              <a:ext uri="{FF2B5EF4-FFF2-40B4-BE49-F238E27FC236}">
                <a16:creationId xmlns:a16="http://schemas.microsoft.com/office/drawing/2014/main" id="{62420862-EDE0-42AF-9E23-7DBFD99B3F51}"/>
              </a:ext>
            </a:extLst>
          </p:cNvPr>
          <p:cNvSpPr>
            <a:spLocks noGrp="1"/>
          </p:cNvSpPr>
          <p:nvPr>
            <p:ph type="dt" sz="half" idx="10"/>
          </p:nvPr>
        </p:nvSpPr>
        <p:spPr/>
        <p:txBody>
          <a:bodyPr/>
          <a:lstStyle>
            <a:lvl1pPr>
              <a:defRPr/>
            </a:lvl1pPr>
          </a:lstStyle>
          <a:p>
            <a:pPr>
              <a:defRPr/>
            </a:pPr>
            <a:fld id="{647A88AE-9402-47AF-8297-1C6F1B73162F}" type="datetime1">
              <a:rPr lang="en-US"/>
              <a:pPr>
                <a:defRPr/>
              </a:pPr>
              <a:t>4/23/2021</a:t>
            </a:fld>
            <a:endParaRPr lang="en-US"/>
          </a:p>
        </p:txBody>
      </p:sp>
      <p:sp>
        <p:nvSpPr>
          <p:cNvPr id="8" name="Footer Placeholder 5">
            <a:extLst>
              <a:ext uri="{FF2B5EF4-FFF2-40B4-BE49-F238E27FC236}">
                <a16:creationId xmlns:a16="http://schemas.microsoft.com/office/drawing/2014/main" id="{8C0BDCA2-C9D0-4E69-9921-59F16850A487}"/>
              </a:ext>
            </a:extLst>
          </p:cNvPr>
          <p:cNvSpPr>
            <a:spLocks noGrp="1"/>
          </p:cNvSpPr>
          <p:nvPr>
            <p:ph type="ftr" sz="quarter" idx="11"/>
          </p:nvPr>
        </p:nvSpPr>
        <p:spPr/>
        <p:txBody>
          <a:bodyPr/>
          <a:lstStyle>
            <a:lvl1pPr>
              <a:defRPr/>
            </a:lvl1pPr>
          </a:lstStyle>
          <a:p>
            <a:pPr>
              <a:defRPr/>
            </a:pPr>
            <a:r>
              <a:rPr lang="es-ES"/>
              <a:t>Dan CHIOREAN – Prague – 4 September 2007</a:t>
            </a:r>
            <a:endParaRPr lang="en-US"/>
          </a:p>
        </p:txBody>
      </p:sp>
      <p:sp>
        <p:nvSpPr>
          <p:cNvPr id="9" name="Slide Number Placeholder 6">
            <a:extLst>
              <a:ext uri="{FF2B5EF4-FFF2-40B4-BE49-F238E27FC236}">
                <a16:creationId xmlns:a16="http://schemas.microsoft.com/office/drawing/2014/main" id="{B503DF66-4ACB-4C36-AEB9-AA50594ADC1F}"/>
              </a:ext>
            </a:extLst>
          </p:cNvPr>
          <p:cNvSpPr>
            <a:spLocks noGrp="1"/>
          </p:cNvSpPr>
          <p:nvPr>
            <p:ph type="sldNum" sz="quarter" idx="12"/>
          </p:nvPr>
        </p:nvSpPr>
        <p:spPr/>
        <p:txBody>
          <a:bodyPr/>
          <a:lstStyle>
            <a:lvl1pPr>
              <a:defRPr/>
            </a:lvl1pPr>
          </a:lstStyle>
          <a:p>
            <a:pPr>
              <a:defRPr/>
            </a:pPr>
            <a:fld id="{03BD99DD-496F-4F51-A654-8BCCA18BC75E}" type="slidenum">
              <a:rPr lang="en-US" altLang="en-US"/>
              <a:pPr>
                <a:defRPr/>
              </a:pPr>
              <a:t>‹#›</a:t>
            </a:fld>
            <a:endParaRPr lang="en-US" altLang="en-US"/>
          </a:p>
        </p:txBody>
      </p:sp>
    </p:spTree>
    <p:extLst>
      <p:ext uri="{BB962C8B-B14F-4D97-AF65-F5344CB8AC3E}">
        <p14:creationId xmlns:p14="http://schemas.microsoft.com/office/powerpoint/2010/main" val="3582313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1139B33-4FC4-41DC-8520-861B8ED958F8}"/>
              </a:ext>
            </a:extLst>
          </p:cNvPr>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B0D3122A-5BB1-4587-9957-793FFCC92B76}"/>
              </a:ext>
            </a:extLst>
          </p:cNvPr>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CB9BCBE2-2A62-4D78-AD72-27871E941BD5}"/>
              </a:ext>
            </a:extLst>
          </p:cNvPr>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a:extLst>
              <a:ext uri="{FF2B5EF4-FFF2-40B4-BE49-F238E27FC236}">
                <a16:creationId xmlns:a16="http://schemas.microsoft.com/office/drawing/2014/main" id="{19676F64-BCCB-4D08-928F-21A190AB5706}"/>
              </a:ext>
            </a:extLst>
          </p:cNvPr>
          <p:cNvSpPr>
            <a:spLocks noGrp="1"/>
          </p:cNvSpPr>
          <p:nvPr>
            <p:ph type="dt" sz="half" idx="10"/>
          </p:nvPr>
        </p:nvSpPr>
        <p:spPr/>
        <p:txBody>
          <a:bodyPr/>
          <a:lstStyle>
            <a:lvl1pPr>
              <a:defRPr/>
            </a:lvl1pPr>
          </a:lstStyle>
          <a:p>
            <a:pPr>
              <a:defRPr/>
            </a:pPr>
            <a:fld id="{55B142DE-8538-47F6-9C02-597B68D6A121}" type="datetime1">
              <a:rPr lang="en-US"/>
              <a:pPr>
                <a:defRPr/>
              </a:pPr>
              <a:t>4/23/2021</a:t>
            </a:fld>
            <a:endParaRPr lang="en-US"/>
          </a:p>
        </p:txBody>
      </p:sp>
      <p:sp>
        <p:nvSpPr>
          <p:cNvPr id="9" name="Footer Placeholder 5">
            <a:extLst>
              <a:ext uri="{FF2B5EF4-FFF2-40B4-BE49-F238E27FC236}">
                <a16:creationId xmlns:a16="http://schemas.microsoft.com/office/drawing/2014/main" id="{F99B03B9-09E9-400F-8E26-B383AAFEA079}"/>
              </a:ext>
            </a:extLst>
          </p:cNvPr>
          <p:cNvSpPr>
            <a:spLocks noGrp="1"/>
          </p:cNvSpPr>
          <p:nvPr>
            <p:ph type="ftr" sz="quarter" idx="11"/>
          </p:nvPr>
        </p:nvSpPr>
        <p:spPr>
          <a:xfrm>
            <a:off x="914400" y="6172200"/>
            <a:ext cx="3886200" cy="457200"/>
          </a:xfrm>
        </p:spPr>
        <p:txBody>
          <a:bodyPr/>
          <a:lstStyle>
            <a:lvl1pPr>
              <a:defRPr/>
            </a:lvl1pPr>
          </a:lstStyle>
          <a:p>
            <a:pPr>
              <a:defRPr/>
            </a:pPr>
            <a:r>
              <a:rPr lang="es-ES"/>
              <a:t>Dan CHIOREAN – Prague – 4 September 2007</a:t>
            </a:r>
            <a:endParaRPr lang="en-US"/>
          </a:p>
        </p:txBody>
      </p:sp>
      <p:sp>
        <p:nvSpPr>
          <p:cNvPr id="10" name="Slide Number Placeholder 6">
            <a:extLst>
              <a:ext uri="{FF2B5EF4-FFF2-40B4-BE49-F238E27FC236}">
                <a16:creationId xmlns:a16="http://schemas.microsoft.com/office/drawing/2014/main" id="{97A7DAB2-32A3-47D4-849F-AE6232E47327}"/>
              </a:ext>
            </a:extLst>
          </p:cNvPr>
          <p:cNvSpPr>
            <a:spLocks noGrp="1"/>
          </p:cNvSpPr>
          <p:nvPr>
            <p:ph type="sldNum" sz="quarter" idx="12"/>
          </p:nvPr>
        </p:nvSpPr>
        <p:spPr>
          <a:xfrm>
            <a:off x="146050" y="6208713"/>
            <a:ext cx="457200" cy="457200"/>
          </a:xfrm>
        </p:spPr>
        <p:txBody>
          <a:bodyPr/>
          <a:lstStyle>
            <a:lvl1pPr>
              <a:defRPr/>
            </a:lvl1pPr>
          </a:lstStyle>
          <a:p>
            <a:pPr>
              <a:defRPr/>
            </a:pPr>
            <a:fld id="{49689C34-77AC-419C-B634-79C8E1F01986}" type="slidenum">
              <a:rPr lang="en-US" altLang="en-US"/>
              <a:pPr>
                <a:defRPr/>
              </a:pPr>
              <a:t>‹#›</a:t>
            </a:fld>
            <a:endParaRPr lang="en-US" altLang="en-US"/>
          </a:p>
        </p:txBody>
      </p:sp>
    </p:spTree>
    <p:extLst>
      <p:ext uri="{BB962C8B-B14F-4D97-AF65-F5344CB8AC3E}">
        <p14:creationId xmlns:p14="http://schemas.microsoft.com/office/powerpoint/2010/main" val="2786157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19416AD-CB32-4D5C-80E1-64994EB8901B}"/>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8" name="Rounded Rectangle 7">
            <a:extLst>
              <a:ext uri="{FF2B5EF4-FFF2-40B4-BE49-F238E27FC236}">
                <a16:creationId xmlns:a16="http://schemas.microsoft.com/office/drawing/2014/main" id="{9783A043-B635-4837-ADBF-80FD6DC6C563}"/>
              </a:ext>
            </a:extLst>
          </p:cNvPr>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28" name="Title Placeholder 21">
            <a:extLst>
              <a:ext uri="{FF2B5EF4-FFF2-40B4-BE49-F238E27FC236}">
                <a16:creationId xmlns:a16="http://schemas.microsoft.com/office/drawing/2014/main" id="{45BA4B29-1778-4595-BCC2-47C05076725E}"/>
              </a:ext>
            </a:extLst>
          </p:cNvPr>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a:extLst>
              <a:ext uri="{FF2B5EF4-FFF2-40B4-BE49-F238E27FC236}">
                <a16:creationId xmlns:a16="http://schemas.microsoft.com/office/drawing/2014/main" id="{7320D62B-15D2-4056-8C23-EDE26B30F51E}"/>
              </a:ext>
            </a:extLst>
          </p:cNvPr>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63C31CAF-CFB5-4799-B908-6A99D72DED0E}"/>
              </a:ext>
            </a:extLst>
          </p:cNvPr>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fld id="{6CA41659-8DC9-4A14-A4A1-8237609BF90E}" type="datetime1">
              <a:rPr lang="en-US"/>
              <a:pPr>
                <a:defRPr/>
              </a:pPr>
              <a:t>4/23/2021</a:t>
            </a:fld>
            <a:endParaRPr lang="en-US"/>
          </a:p>
        </p:txBody>
      </p:sp>
      <p:sp>
        <p:nvSpPr>
          <p:cNvPr id="3" name="Footer Placeholder 2">
            <a:extLst>
              <a:ext uri="{FF2B5EF4-FFF2-40B4-BE49-F238E27FC236}">
                <a16:creationId xmlns:a16="http://schemas.microsoft.com/office/drawing/2014/main" id="{B0905439-33B9-4D51-8396-50FB1DF1EDEA}"/>
              </a:ext>
            </a:extLst>
          </p:cNvPr>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cs typeface="+mn-cs"/>
              </a:defRPr>
            </a:lvl1pPr>
          </a:lstStyle>
          <a:p>
            <a:pPr>
              <a:defRPr/>
            </a:pPr>
            <a:r>
              <a:rPr lang="es-ES"/>
              <a:t>Dan CHIOREAN – Prague – 4 September 2007</a:t>
            </a:r>
            <a:endParaRPr lang="en-US"/>
          </a:p>
        </p:txBody>
      </p:sp>
      <p:sp>
        <p:nvSpPr>
          <p:cNvPr id="23" name="Slide Number Placeholder 22">
            <a:extLst>
              <a:ext uri="{FF2B5EF4-FFF2-40B4-BE49-F238E27FC236}">
                <a16:creationId xmlns:a16="http://schemas.microsoft.com/office/drawing/2014/main" id="{319678B0-DEB2-4D5C-9502-0B57620705B8}"/>
              </a:ext>
            </a:extLst>
          </p:cNvPr>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panose="020B0503020102020204" pitchFamily="34" charset="0"/>
              </a:defRPr>
            </a:lvl1pPr>
          </a:lstStyle>
          <a:p>
            <a:pPr>
              <a:defRPr/>
            </a:pPr>
            <a:fld id="{A8854FDE-ADA0-44E3-9179-F3ECD6A930D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63" r:id="rId1"/>
    <p:sldLayoutId id="2147483856" r:id="rId2"/>
    <p:sldLayoutId id="2147483864" r:id="rId3"/>
    <p:sldLayoutId id="2147483857" r:id="rId4"/>
    <p:sldLayoutId id="2147483858" r:id="rId5"/>
    <p:sldLayoutId id="2147483859" r:id="rId6"/>
    <p:sldLayoutId id="2147483860" r:id="rId7"/>
    <p:sldLayoutId id="2147483865" r:id="rId8"/>
    <p:sldLayoutId id="2147483866" r:id="rId9"/>
    <p:sldLayoutId id="2147483861" r:id="rId10"/>
    <p:sldLayoutId id="2147483862" r:id="rId11"/>
  </p:sldLayoutIdLst>
  <p:hf hd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ubtitle 2">
            <a:extLst>
              <a:ext uri="{FF2B5EF4-FFF2-40B4-BE49-F238E27FC236}">
                <a16:creationId xmlns:a16="http://schemas.microsoft.com/office/drawing/2014/main" id="{A86AA720-F82C-4614-B997-0A17381C8B91}"/>
              </a:ext>
            </a:extLst>
          </p:cNvPr>
          <p:cNvSpPr>
            <a:spLocks noGrp="1"/>
          </p:cNvSpPr>
          <p:nvPr>
            <p:ph type="subTitle" idx="1"/>
          </p:nvPr>
        </p:nvSpPr>
        <p:spPr>
          <a:xfrm>
            <a:off x="1066800" y="3429000"/>
            <a:ext cx="7010400" cy="2209800"/>
          </a:xfrm>
        </p:spPr>
        <p:txBody>
          <a:bodyPr/>
          <a:lstStyle/>
          <a:p>
            <a:pPr eaLnBrk="1" hangingPunct="1"/>
            <a:r>
              <a:rPr lang="en-US" altLang="en-US" sz="2000">
                <a:latin typeface="Times New Roman" panose="02020603050405020304" pitchFamily="18" charset="0"/>
                <a:cs typeface="Times New Roman" panose="02020603050405020304" pitchFamily="18" charset="0"/>
              </a:rPr>
              <a:t>Dan CHIOREAN</a:t>
            </a:r>
            <a:r>
              <a:rPr lang="en-US" altLang="en-US" sz="2000" baseline="30000">
                <a:latin typeface="Times New Roman" panose="02020603050405020304" pitchFamily="18" charset="0"/>
                <a:cs typeface="Times New Roman" panose="02020603050405020304" pitchFamily="18" charset="0"/>
              </a:rPr>
              <a:t>1</a:t>
            </a:r>
            <a:r>
              <a:rPr lang="en-US" altLang="en-US" sz="2000">
                <a:latin typeface="Times New Roman" panose="02020603050405020304" pitchFamily="18" charset="0"/>
                <a:cs typeface="Times New Roman" panose="02020603050405020304" pitchFamily="18" charset="0"/>
              </a:rPr>
              <a:t>, Vladiela PETRASCU</a:t>
            </a:r>
            <a:r>
              <a:rPr lang="en-US" altLang="en-US" sz="2000" baseline="30000">
                <a:latin typeface="Times New Roman" panose="02020603050405020304" pitchFamily="18" charset="0"/>
                <a:cs typeface="Times New Roman" panose="02020603050405020304" pitchFamily="18" charset="0"/>
              </a:rPr>
              <a:t>1</a:t>
            </a:r>
            <a:r>
              <a:rPr lang="en-US" altLang="en-US" sz="2000">
                <a:latin typeface="Times New Roman" panose="02020603050405020304" pitchFamily="18" charset="0"/>
                <a:cs typeface="Times New Roman" panose="02020603050405020304" pitchFamily="18" charset="0"/>
              </a:rPr>
              <a:t>, Ileana OBER</a:t>
            </a:r>
            <a:r>
              <a:rPr lang="en-US" altLang="en-US" sz="2000" baseline="30000">
                <a:latin typeface="Times New Roman" panose="02020603050405020304" pitchFamily="18" charset="0"/>
                <a:cs typeface="Times New Roman" panose="02020603050405020304" pitchFamily="18" charset="0"/>
              </a:rPr>
              <a:t>2</a:t>
            </a:r>
          </a:p>
          <a:p>
            <a:pPr eaLnBrk="1" hangingPunct="1"/>
            <a:endParaRPr lang="en-US" altLang="en-US" b="1">
              <a:latin typeface="Times New Roman" panose="02020603050405020304" pitchFamily="18" charset="0"/>
              <a:cs typeface="Times New Roman" panose="02020603050405020304" pitchFamily="18" charset="0"/>
            </a:endParaRPr>
          </a:p>
          <a:p>
            <a:pPr eaLnBrk="1" hangingPunct="1"/>
            <a:r>
              <a:rPr lang="en-US" altLang="en-US" b="1" baseline="30000">
                <a:latin typeface="Times New Roman" panose="02020603050405020304" pitchFamily="18" charset="0"/>
                <a:cs typeface="Times New Roman" panose="02020603050405020304" pitchFamily="18" charset="0"/>
              </a:rPr>
              <a:t>1</a:t>
            </a:r>
            <a:r>
              <a:rPr lang="en-US" altLang="en-US" b="1">
                <a:latin typeface="Times New Roman" panose="02020603050405020304" pitchFamily="18" charset="0"/>
                <a:cs typeface="Times New Roman" panose="02020603050405020304" pitchFamily="18" charset="0"/>
              </a:rPr>
              <a:t>Babeş-Bolyai University, Cluj-Napoca</a:t>
            </a:r>
          </a:p>
          <a:p>
            <a:pPr eaLnBrk="1" hangingPunct="1"/>
            <a:r>
              <a:rPr lang="en-US" altLang="en-US" b="1" baseline="30000">
                <a:latin typeface="Times New Roman" panose="02020603050405020304" pitchFamily="18" charset="0"/>
                <a:cs typeface="Times New Roman" panose="02020603050405020304" pitchFamily="18" charset="0"/>
              </a:rPr>
              <a:t>2</a:t>
            </a:r>
            <a:r>
              <a:rPr lang="en-US" altLang="en-US" b="1">
                <a:latin typeface="Times New Roman" panose="02020603050405020304" pitchFamily="18" charset="0"/>
                <a:cs typeface="Times New Roman" panose="02020603050405020304" pitchFamily="18" charset="0"/>
              </a:rPr>
              <a:t>Paul Sabatier University, Toulouse</a:t>
            </a:r>
          </a:p>
          <a:p>
            <a:pPr eaLnBrk="1" hangingPunct="1"/>
            <a:endParaRPr lang="en-US" altLang="en-US"/>
          </a:p>
          <a:p>
            <a:pPr eaLnBrk="1" hangingPunct="1"/>
            <a:r>
              <a:rPr lang="en-US" altLang="en-US">
                <a:latin typeface="Times New Roman" panose="02020603050405020304" pitchFamily="18" charset="0"/>
                <a:cs typeface="Times New Roman" panose="02020603050405020304" pitchFamily="18" charset="0"/>
              </a:rPr>
              <a:t>AQTR 2010 - Cluj-Napoca – 30 May</a:t>
            </a:r>
          </a:p>
        </p:txBody>
      </p:sp>
      <p:sp>
        <p:nvSpPr>
          <p:cNvPr id="8195" name="Title 1">
            <a:extLst>
              <a:ext uri="{FF2B5EF4-FFF2-40B4-BE49-F238E27FC236}">
                <a16:creationId xmlns:a16="http://schemas.microsoft.com/office/drawing/2014/main" id="{257CFAA5-E510-47FA-BD1F-42242BDCF7F7}"/>
              </a:ext>
            </a:extLst>
          </p:cNvPr>
          <p:cNvSpPr>
            <a:spLocks noGrp="1"/>
          </p:cNvSpPr>
          <p:nvPr>
            <p:ph type="ctrTitle"/>
          </p:nvPr>
        </p:nvSpPr>
        <p:spPr>
          <a:xfrm>
            <a:off x="381000" y="762000"/>
            <a:ext cx="8229600" cy="2971800"/>
          </a:xfrm>
        </p:spPr>
        <p:txBody>
          <a:bodyPr/>
          <a:lstStyle/>
          <a:p>
            <a:r>
              <a:rPr altLang="en-US"/>
              <a:t>Testing-Oriented Improvements</a:t>
            </a:r>
            <a:br>
              <a:rPr altLang="en-US"/>
            </a:br>
            <a:r>
              <a:rPr altLang="en-US"/>
              <a:t>of OCL Specification Patterns</a:t>
            </a:r>
            <a:endParaRPr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D6CBF7A1-3661-448A-BA1F-333A31E6A298}"/>
              </a:ext>
            </a:extLst>
          </p:cNvPr>
          <p:cNvSpPr>
            <a:spLocks noGrp="1"/>
          </p:cNvSpPr>
          <p:nvPr>
            <p:ph sz="quarter" idx="1"/>
          </p:nvPr>
        </p:nvSpPr>
        <p:spPr>
          <a:xfrm>
            <a:off x="533400" y="2667000"/>
            <a:ext cx="8229600" cy="3429000"/>
          </a:xfrm>
        </p:spPr>
        <p:txBody>
          <a:bodyPr/>
          <a:lstStyle/>
          <a:p>
            <a:pPr algn="ctr" eaLnBrk="1" hangingPunct="1">
              <a:buFont typeface="Wingdings 2" panose="05020102010507070707" pitchFamily="18" charset="2"/>
              <a:buNone/>
            </a:pPr>
            <a:r>
              <a:rPr lang="en-US" altLang="en-US" sz="1600"/>
              <a:t>Figure 1 – A simple class model</a:t>
            </a:r>
          </a:p>
          <a:p>
            <a:pPr>
              <a:buFont typeface="Wingdings 2" panose="05020102010507070707" pitchFamily="18" charset="2"/>
              <a:buNone/>
            </a:pPr>
            <a:r>
              <a:rPr lang="en-US" altLang="en-US" sz="1200" b="1">
                <a:latin typeface="Courier New" panose="02070309020205020404" pitchFamily="49" charset="0"/>
                <a:cs typeface="Courier New" panose="02070309020205020404" pitchFamily="49" charset="0"/>
              </a:rPr>
              <a:t>context </a:t>
            </a:r>
            <a:r>
              <a:rPr lang="en-US" altLang="en-US" sz="1200">
                <a:latin typeface="Courier New" panose="02070309020205020404" pitchFamily="49" charset="0"/>
                <a:cs typeface="Courier New" panose="02070309020205020404" pitchFamily="49" charset="0"/>
              </a:rPr>
              <a:t>Person</a:t>
            </a:r>
          </a:p>
          <a:p>
            <a:pPr>
              <a:buFont typeface="Wingdings 2" panose="05020102010507070707" pitchFamily="18" charset="2"/>
              <a:buNone/>
            </a:pPr>
            <a:r>
              <a:rPr lang="en-US" altLang="en-US" sz="1200">
                <a:latin typeface="Courier New" panose="02070309020205020404" pitchFamily="49" charset="0"/>
                <a:cs typeface="Courier New" panose="02070309020205020404" pitchFamily="49" charset="0"/>
              </a:rPr>
              <a:t>   </a:t>
            </a:r>
            <a:r>
              <a:rPr lang="en-US" altLang="en-US" sz="1200" b="1">
                <a:latin typeface="Courier New" panose="02070309020205020404" pitchFamily="49" charset="0"/>
                <a:cs typeface="Courier New" panose="02070309020205020404" pitchFamily="49" charset="0"/>
              </a:rPr>
              <a:t>inv </a:t>
            </a:r>
            <a:r>
              <a:rPr lang="en-US" altLang="en-US" sz="1200">
                <a:latin typeface="Courier New" panose="02070309020205020404" pitchFamily="49" charset="0"/>
                <a:cs typeface="Courier New" panose="02070309020205020404" pitchFamily="49" charset="0"/>
              </a:rPr>
              <a:t>GUID_P:</a:t>
            </a:r>
          </a:p>
          <a:p>
            <a:pPr>
              <a:buFont typeface="Wingdings 2" panose="05020102010507070707" pitchFamily="18" charset="2"/>
              <a:buNone/>
            </a:pPr>
            <a:r>
              <a:rPr lang="en-US" altLang="en-US" sz="1200">
                <a:latin typeface="Courier New" panose="02070309020205020404" pitchFamily="49" charset="0"/>
                <a:cs typeface="Courier New" panose="02070309020205020404" pitchFamily="49" charset="0"/>
              </a:rPr>
              <a:t>      Person.allInstances()-&gt;select(p | p.ID = </a:t>
            </a:r>
            <a:r>
              <a:rPr lang="en-US" altLang="en-US" sz="1200" b="1">
                <a:latin typeface="Courier New" panose="02070309020205020404" pitchFamily="49" charset="0"/>
                <a:cs typeface="Courier New" panose="02070309020205020404" pitchFamily="49" charset="0"/>
              </a:rPr>
              <a:t>self</a:t>
            </a:r>
            <a:r>
              <a:rPr lang="en-US" altLang="en-US" sz="1200">
                <a:latin typeface="Courier New" panose="02070309020205020404" pitchFamily="49" charset="0"/>
                <a:cs typeface="Courier New" panose="02070309020205020404" pitchFamily="49" charset="0"/>
              </a:rPr>
              <a:t>.ID)-&gt;size() = 1</a:t>
            </a:r>
          </a:p>
          <a:p>
            <a:r>
              <a:rPr lang="en-US" altLang="en-US" sz="1600"/>
              <a:t>The pattern corresponding to this specification is:</a:t>
            </a:r>
          </a:p>
          <a:p>
            <a:pPr>
              <a:buFont typeface="Wingdings 2" panose="05020102010507070707" pitchFamily="18" charset="2"/>
              <a:buNone/>
            </a:pPr>
            <a:r>
              <a:rPr lang="en-US" altLang="en-US" sz="1200" b="1">
                <a:latin typeface="Courier New" panose="02070309020205020404" pitchFamily="49" charset="0"/>
                <a:cs typeface="Courier New" panose="02070309020205020404" pitchFamily="49" charset="0"/>
              </a:rPr>
              <a:t>pattern </a:t>
            </a:r>
            <a:r>
              <a:rPr lang="en-US" altLang="en-US" sz="1200">
                <a:latin typeface="Courier New" panose="02070309020205020404" pitchFamily="49" charset="0"/>
                <a:cs typeface="Courier New" panose="02070309020205020404" pitchFamily="49" charset="0"/>
              </a:rPr>
              <a:t>GloballyUniqueIdentifier(class: Class, attribute: Property)=</a:t>
            </a:r>
          </a:p>
          <a:p>
            <a:pPr>
              <a:buFont typeface="Wingdings 2" panose="05020102010507070707" pitchFamily="18" charset="2"/>
              <a:buNone/>
            </a:pPr>
            <a:r>
              <a:rPr lang="en-US" altLang="en-US" sz="1200">
                <a:latin typeface="Courier New" panose="02070309020205020404" pitchFamily="49" charset="0"/>
                <a:cs typeface="Courier New" panose="02070309020205020404" pitchFamily="49" charset="0"/>
              </a:rPr>
              <a:t>        class.allInstances()-&gt;select(i | i.attribute = </a:t>
            </a:r>
            <a:r>
              <a:rPr lang="en-US" altLang="en-US" sz="1200" b="1">
                <a:latin typeface="Courier New" panose="02070309020205020404" pitchFamily="49" charset="0"/>
                <a:cs typeface="Courier New" panose="02070309020205020404" pitchFamily="49" charset="0"/>
              </a:rPr>
              <a:t>self</a:t>
            </a:r>
            <a:r>
              <a:rPr lang="en-US" altLang="en-US" sz="1200">
                <a:latin typeface="Courier New" panose="02070309020205020404" pitchFamily="49" charset="0"/>
                <a:cs typeface="Courier New" panose="02070309020205020404" pitchFamily="49" charset="0"/>
              </a:rPr>
              <a:t>.attribute)-&gt;size() = 1</a:t>
            </a:r>
          </a:p>
          <a:p>
            <a:r>
              <a:rPr lang="en-US" altLang="en-US" sz="1600"/>
              <a:t> </a:t>
            </a:r>
            <a:r>
              <a:rPr lang="en-US" altLang="en-US" sz="1600" b="1"/>
              <a:t> “Container-relative” uniqueness case (</a:t>
            </a:r>
            <a:r>
              <a:rPr lang="en-US" altLang="en-US" sz="1600" b="1" i="1"/>
              <a:t>CUID</a:t>
            </a:r>
            <a:r>
              <a:rPr lang="en-US" altLang="en-US" sz="1600" b="1"/>
              <a:t>): </a:t>
            </a:r>
            <a:r>
              <a:rPr lang="en-US" altLang="en-US" sz="1600"/>
              <a:t>in the context of Figure 1, supposes</a:t>
            </a:r>
            <a:r>
              <a:rPr lang="en-US" altLang="en-US" sz="1600" b="1"/>
              <a:t> </a:t>
            </a:r>
            <a:r>
              <a:rPr lang="en-US" altLang="en-US" sz="1600"/>
              <a:t>a constraint requiring that employees of a should be uniquely identified by their IDs:</a:t>
            </a:r>
          </a:p>
          <a:p>
            <a:pPr>
              <a:buFont typeface="Wingdings 2" panose="05020102010507070707" pitchFamily="18" charset="2"/>
              <a:buNone/>
            </a:pPr>
            <a:r>
              <a:rPr lang="en-US" altLang="en-US" sz="1200" b="1">
                <a:latin typeface="Courier New" panose="02070309020205020404" pitchFamily="49" charset="0"/>
                <a:cs typeface="Courier New" panose="02070309020205020404" pitchFamily="49" charset="0"/>
              </a:rPr>
              <a:t>context </a:t>
            </a:r>
            <a:r>
              <a:rPr lang="en-US" altLang="en-US" sz="1200">
                <a:latin typeface="Courier New" panose="02070309020205020404" pitchFamily="49" charset="0"/>
                <a:cs typeface="Courier New" panose="02070309020205020404" pitchFamily="49" charset="0"/>
              </a:rPr>
              <a:t>Company</a:t>
            </a:r>
          </a:p>
          <a:p>
            <a:pPr>
              <a:buFont typeface="Wingdings 2" panose="05020102010507070707" pitchFamily="18" charset="2"/>
              <a:buNone/>
            </a:pPr>
            <a:r>
              <a:rPr lang="en-US" altLang="en-US" sz="1200">
                <a:latin typeface="Courier New" panose="02070309020205020404" pitchFamily="49" charset="0"/>
                <a:cs typeface="Courier New" panose="02070309020205020404" pitchFamily="49" charset="0"/>
              </a:rPr>
              <a:t>   </a:t>
            </a:r>
            <a:r>
              <a:rPr lang="en-US" altLang="en-US" sz="1200" b="1">
                <a:latin typeface="Courier New" panose="02070309020205020404" pitchFamily="49" charset="0"/>
                <a:cs typeface="Courier New" panose="02070309020205020404" pitchFamily="49" charset="0"/>
              </a:rPr>
              <a:t>inv </a:t>
            </a:r>
            <a:r>
              <a:rPr lang="en-US" altLang="en-US" sz="1200">
                <a:latin typeface="Courier New" panose="02070309020205020404" pitchFamily="49" charset="0"/>
                <a:cs typeface="Courier New" panose="02070309020205020404" pitchFamily="49" charset="0"/>
              </a:rPr>
              <a:t>CUID_P1:</a:t>
            </a:r>
          </a:p>
          <a:p>
            <a:pPr>
              <a:buFont typeface="Wingdings 2" panose="05020102010507070707" pitchFamily="18" charset="2"/>
              <a:buNone/>
            </a:pPr>
            <a:r>
              <a:rPr lang="en-US" altLang="en-US" sz="1200" b="1">
                <a:latin typeface="Courier New" panose="02070309020205020404" pitchFamily="49" charset="0"/>
                <a:cs typeface="Courier New" panose="02070309020205020404" pitchFamily="49" charset="0"/>
              </a:rPr>
              <a:t>      self</a:t>
            </a:r>
            <a:r>
              <a:rPr lang="en-US" altLang="en-US" sz="1200">
                <a:latin typeface="Courier New" panose="02070309020205020404" pitchFamily="49" charset="0"/>
                <a:cs typeface="Courier New" panose="02070309020205020404" pitchFamily="49" charset="0"/>
              </a:rPr>
              <a:t>.employee-&gt;reject(e | </a:t>
            </a:r>
            <a:r>
              <a:rPr lang="en-US" altLang="en-US" sz="1200" b="1">
                <a:latin typeface="Courier New" panose="02070309020205020404" pitchFamily="49" charset="0"/>
                <a:cs typeface="Courier New" panose="02070309020205020404" pitchFamily="49" charset="0"/>
              </a:rPr>
              <a:t>self</a:t>
            </a:r>
            <a:r>
              <a:rPr lang="en-US" altLang="en-US" sz="1200">
                <a:latin typeface="Courier New" panose="02070309020205020404" pitchFamily="49" charset="0"/>
                <a:cs typeface="Courier New" panose="02070309020205020404" pitchFamily="49" charset="0"/>
              </a:rPr>
              <a:t>.employee.ID-&gt;count(e.ID)=1)-&gt;isEmpty()</a:t>
            </a:r>
          </a:p>
          <a:p>
            <a:endParaRPr lang="en-US" altLang="en-US" sz="1600"/>
          </a:p>
          <a:p>
            <a:endParaRPr lang="en-US" altLang="en-US" sz="1200">
              <a:latin typeface="Courier New" panose="02070309020205020404" pitchFamily="49" charset="0"/>
              <a:cs typeface="Courier New" panose="02070309020205020404" pitchFamily="49" charset="0"/>
            </a:endParaRPr>
          </a:p>
          <a:p>
            <a:pPr algn="just" eaLnBrk="1" hangingPunct="1"/>
            <a:endParaRPr lang="en-US" altLang="en-US" sz="1600"/>
          </a:p>
        </p:txBody>
      </p:sp>
      <p:sp>
        <p:nvSpPr>
          <p:cNvPr id="19459" name="Slide Number Placeholder 3">
            <a:extLst>
              <a:ext uri="{FF2B5EF4-FFF2-40B4-BE49-F238E27FC236}">
                <a16:creationId xmlns:a16="http://schemas.microsoft.com/office/drawing/2014/main" id="{B6FABB58-4178-455B-9BFA-F57AEC8FB850}"/>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D43EDD0B-7CB7-452A-BCAD-516678E9213F}" type="slidenum">
              <a:rPr lang="en-US" altLang="en-US" sz="1400" smtClean="0">
                <a:solidFill>
                  <a:srgbClr val="FFFFFF"/>
                </a:solidFill>
                <a:latin typeface="Franklin Gothic Book" panose="020B0503020102020204" pitchFamily="34" charset="0"/>
              </a:rPr>
              <a:pPr>
                <a:spcBef>
                  <a:spcPct val="0"/>
                </a:spcBef>
                <a:buClrTx/>
                <a:buSzTx/>
                <a:buFontTx/>
                <a:buNone/>
              </a:pPr>
              <a:t>10</a:t>
            </a:fld>
            <a:endParaRPr lang="en-US" altLang="en-US" sz="1400">
              <a:solidFill>
                <a:srgbClr val="FFFFFF"/>
              </a:solidFill>
              <a:latin typeface="Franklin Gothic Book" panose="020B0503020102020204" pitchFamily="34" charset="0"/>
            </a:endParaRPr>
          </a:p>
        </p:txBody>
      </p:sp>
      <p:pic>
        <p:nvPicPr>
          <p:cNvPr id="19460" name="Picture 6">
            <a:extLst>
              <a:ext uri="{FF2B5EF4-FFF2-40B4-BE49-F238E27FC236}">
                <a16:creationId xmlns:a16="http://schemas.microsoft.com/office/drawing/2014/main" id="{664DDEA5-0187-47AC-9A3C-AEAA1CE319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371600"/>
            <a:ext cx="4572000" cy="133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a:extLst>
              <a:ext uri="{FF2B5EF4-FFF2-40B4-BE49-F238E27FC236}">
                <a16:creationId xmlns:a16="http://schemas.microsoft.com/office/drawing/2014/main" id="{10D25BA7-A9E0-40FB-961D-9358463934DE}"/>
              </a:ext>
            </a:extLst>
          </p:cNvPr>
          <p:cNvSpPr>
            <a:spLocks noGrp="1"/>
          </p:cNvSpPr>
          <p:nvPr>
            <p:ph type="ftr" sz="quarter" idx="11"/>
          </p:nvPr>
        </p:nvSpPr>
        <p:spPr>
          <a:xfrm>
            <a:off x="914400" y="6172200"/>
            <a:ext cx="6858000" cy="457200"/>
          </a:xfrm>
        </p:spPr>
        <p:txBody>
          <a:bodyPr/>
          <a:lstStyle/>
          <a:p>
            <a:pPr>
              <a:defRPr/>
            </a:pPr>
            <a:r>
              <a:rPr lang="es-ES" dirty="0"/>
              <a:t>Dan CHIOREAN, </a:t>
            </a:r>
            <a:r>
              <a:rPr lang="es-ES" dirty="0" err="1"/>
              <a:t>Vladiela</a:t>
            </a:r>
            <a:r>
              <a:rPr lang="es-ES" dirty="0"/>
              <a:t> PETRASCU, Ileana OBER – AQTR 2010 – Cluj-Napoca,  30 </a:t>
            </a:r>
            <a:r>
              <a:rPr lang="es-ES" dirty="0" err="1"/>
              <a:t>May</a:t>
            </a:r>
            <a:endParaRPr lang="en-US" dirty="0"/>
          </a:p>
        </p:txBody>
      </p:sp>
      <p:sp>
        <p:nvSpPr>
          <p:cNvPr id="19462" name="Title 1">
            <a:extLst>
              <a:ext uri="{FF2B5EF4-FFF2-40B4-BE49-F238E27FC236}">
                <a16:creationId xmlns:a16="http://schemas.microsoft.com/office/drawing/2014/main" id="{90BA5DAB-8F34-442D-91D5-13D4498E1085}"/>
              </a:ext>
            </a:extLst>
          </p:cNvPr>
          <p:cNvSpPr>
            <a:spLocks noGrp="1"/>
          </p:cNvSpPr>
          <p:nvPr>
            <p:ph type="title"/>
          </p:nvPr>
        </p:nvSpPr>
        <p:spPr/>
        <p:txBody>
          <a:bodyPr/>
          <a:lstStyle/>
          <a:p>
            <a:pPr marL="342900" indent="-342900" eaLnBrk="1" hangingPunct="1"/>
            <a:br>
              <a:rPr lang="en-US" altLang="en-US" sz="3200"/>
            </a:br>
            <a:r>
              <a:rPr lang="en-US" altLang="en-US" sz="1800" b="1"/>
              <a:t>Testing-Oriented OCL Specification Patterns </a:t>
            </a:r>
            <a:br>
              <a:rPr lang="en-US" altLang="en-US" sz="1800" b="1"/>
            </a:br>
            <a:r>
              <a:rPr lang="en-US" altLang="en-US" sz="3200"/>
              <a:t>Our Approach - </a:t>
            </a:r>
            <a:r>
              <a:rPr lang="en-US" altLang="en-US" sz="2000" b="1"/>
              <a:t>Proposed OCL specification patterns - </a:t>
            </a:r>
            <a:r>
              <a:rPr lang="en-US" altLang="en-US" sz="2000"/>
              <a:t>The case of invariants - 5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a:extLst>
              <a:ext uri="{FF2B5EF4-FFF2-40B4-BE49-F238E27FC236}">
                <a16:creationId xmlns:a16="http://schemas.microsoft.com/office/drawing/2014/main" id="{AD57DFFB-F551-440D-A04A-1A9EB8B19D36}"/>
              </a:ext>
            </a:extLst>
          </p:cNvPr>
          <p:cNvSpPr>
            <a:spLocks noGrp="1"/>
          </p:cNvSpPr>
          <p:nvPr>
            <p:ph sz="quarter" idx="1"/>
          </p:nvPr>
        </p:nvSpPr>
        <p:spPr>
          <a:xfrm>
            <a:off x="533400" y="2667000"/>
            <a:ext cx="8229600" cy="3505200"/>
          </a:xfrm>
        </p:spPr>
        <p:txBody>
          <a:bodyPr/>
          <a:lstStyle/>
          <a:p>
            <a:pPr algn="ctr" eaLnBrk="1" hangingPunct="1">
              <a:buFont typeface="Wingdings 2" panose="05020102010507070707" pitchFamily="18" charset="2"/>
              <a:buNone/>
            </a:pPr>
            <a:r>
              <a:rPr lang="en-US" altLang="en-US" sz="1600"/>
              <a:t>Figure 1 – A simple class model</a:t>
            </a:r>
          </a:p>
          <a:p>
            <a:r>
              <a:rPr lang="en-US" altLang="en-US" sz="1600"/>
              <a:t>A more efficient specification:</a:t>
            </a:r>
          </a:p>
          <a:p>
            <a:pPr>
              <a:buFont typeface="Wingdings 2" panose="05020102010507070707" pitchFamily="18" charset="2"/>
              <a:buNone/>
            </a:pPr>
            <a:r>
              <a:rPr lang="en-US" altLang="en-US" sz="1200" b="1">
                <a:latin typeface="Courier New" panose="02070309020205020404" pitchFamily="49" charset="0"/>
                <a:cs typeface="Courier New" panose="02070309020205020404" pitchFamily="49" charset="0"/>
              </a:rPr>
              <a:t>context </a:t>
            </a:r>
            <a:r>
              <a:rPr lang="en-US" altLang="en-US" sz="1200">
                <a:latin typeface="Courier New" panose="02070309020205020404" pitchFamily="49" charset="0"/>
                <a:cs typeface="Courier New" panose="02070309020205020404" pitchFamily="49" charset="0"/>
              </a:rPr>
              <a:t>Company</a:t>
            </a:r>
          </a:p>
          <a:p>
            <a:pPr>
              <a:buFont typeface="Wingdings 2" panose="05020102010507070707" pitchFamily="18" charset="2"/>
              <a:buNone/>
            </a:pPr>
            <a:r>
              <a:rPr lang="en-US" altLang="en-US" sz="1200">
                <a:latin typeface="Courier New" panose="02070309020205020404" pitchFamily="49" charset="0"/>
                <a:cs typeface="Courier New" panose="02070309020205020404" pitchFamily="49" charset="0"/>
              </a:rPr>
              <a:t>   </a:t>
            </a:r>
            <a:r>
              <a:rPr lang="en-US" altLang="en-US" sz="1200" b="1">
                <a:latin typeface="Courier New" panose="02070309020205020404" pitchFamily="49" charset="0"/>
                <a:cs typeface="Courier New" panose="02070309020205020404" pitchFamily="49" charset="0"/>
              </a:rPr>
              <a:t>inv </a:t>
            </a:r>
            <a:r>
              <a:rPr lang="en-US" altLang="en-US" sz="1200">
                <a:latin typeface="Courier New" panose="02070309020205020404" pitchFamily="49" charset="0"/>
                <a:cs typeface="Courier New" panose="02070309020205020404" pitchFamily="49" charset="0"/>
              </a:rPr>
              <a:t>CUID_P2:</a:t>
            </a:r>
          </a:p>
          <a:p>
            <a:pPr>
              <a:buFont typeface="Wingdings 2" panose="05020102010507070707" pitchFamily="18" charset="2"/>
              <a:buNone/>
            </a:pPr>
            <a:r>
              <a:rPr lang="en-US" altLang="en-US" sz="1200" b="1">
                <a:latin typeface="Courier New" panose="02070309020205020404" pitchFamily="49" charset="0"/>
                <a:cs typeface="Courier New" panose="02070309020205020404" pitchFamily="49" charset="0"/>
              </a:rPr>
              <a:t>      let </a:t>
            </a:r>
            <a:r>
              <a:rPr lang="en-US" altLang="en-US" sz="1200">
                <a:latin typeface="Courier New" panose="02070309020205020404" pitchFamily="49" charset="0"/>
                <a:cs typeface="Courier New" panose="02070309020205020404" pitchFamily="49" charset="0"/>
              </a:rPr>
              <a:t>allIDs:</a:t>
            </a:r>
            <a:r>
              <a:rPr lang="en-US" altLang="en-US" sz="1200" b="1">
                <a:latin typeface="Courier New" panose="02070309020205020404" pitchFamily="49" charset="0"/>
                <a:cs typeface="Courier New" panose="02070309020205020404" pitchFamily="49" charset="0"/>
              </a:rPr>
              <a:t>Bag</a:t>
            </a:r>
            <a:r>
              <a:rPr lang="en-US" altLang="en-US" sz="1200">
                <a:latin typeface="Courier New" panose="02070309020205020404" pitchFamily="49" charset="0"/>
                <a:cs typeface="Courier New" panose="02070309020205020404" pitchFamily="49" charset="0"/>
              </a:rPr>
              <a:t>(</a:t>
            </a:r>
            <a:r>
              <a:rPr lang="en-US" altLang="en-US" sz="1200" b="1">
                <a:latin typeface="Courier New" panose="02070309020205020404" pitchFamily="49" charset="0"/>
                <a:cs typeface="Courier New" panose="02070309020205020404" pitchFamily="49" charset="0"/>
              </a:rPr>
              <a:t>String</a:t>
            </a:r>
            <a:r>
              <a:rPr lang="en-US" altLang="en-US" sz="1200">
                <a:latin typeface="Courier New" panose="02070309020205020404" pitchFamily="49" charset="0"/>
                <a:cs typeface="Courier New" panose="02070309020205020404" pitchFamily="49" charset="0"/>
              </a:rPr>
              <a:t>) = </a:t>
            </a:r>
            <a:r>
              <a:rPr lang="en-US" altLang="en-US" sz="1200" b="1">
                <a:latin typeface="Courier New" panose="02070309020205020404" pitchFamily="49" charset="0"/>
                <a:cs typeface="Courier New" panose="02070309020205020404" pitchFamily="49" charset="0"/>
              </a:rPr>
              <a:t>self</a:t>
            </a:r>
            <a:r>
              <a:rPr lang="en-US" altLang="en-US" sz="1200">
                <a:latin typeface="Courier New" panose="02070309020205020404" pitchFamily="49" charset="0"/>
                <a:cs typeface="Courier New" panose="02070309020205020404" pitchFamily="49" charset="0"/>
              </a:rPr>
              <a:t>.employee.ID </a:t>
            </a:r>
            <a:r>
              <a:rPr lang="en-US" altLang="en-US" sz="1200" b="1">
                <a:latin typeface="Courier New" panose="02070309020205020404" pitchFamily="49" charset="0"/>
                <a:cs typeface="Courier New" panose="02070309020205020404" pitchFamily="49" charset="0"/>
              </a:rPr>
              <a:t>in</a:t>
            </a:r>
            <a:endParaRPr lang="en-US" altLang="en-US" sz="1200">
              <a:latin typeface="Courier New" panose="02070309020205020404" pitchFamily="49" charset="0"/>
              <a:cs typeface="Courier New" panose="02070309020205020404" pitchFamily="49" charset="0"/>
            </a:endParaRPr>
          </a:p>
          <a:p>
            <a:pPr>
              <a:buFont typeface="Wingdings 2" panose="05020102010507070707" pitchFamily="18" charset="2"/>
              <a:buNone/>
            </a:pPr>
            <a:r>
              <a:rPr lang="en-US" altLang="en-US" sz="1200" b="1">
                <a:latin typeface="Courier New" panose="02070309020205020404" pitchFamily="49" charset="0"/>
                <a:cs typeface="Courier New" panose="02070309020205020404" pitchFamily="49" charset="0"/>
              </a:rPr>
              <a:t>      self</a:t>
            </a:r>
            <a:r>
              <a:rPr lang="en-US" altLang="en-US" sz="1200">
                <a:latin typeface="Courier New" panose="02070309020205020404" pitchFamily="49" charset="0"/>
                <a:cs typeface="Courier New" panose="02070309020205020404" pitchFamily="49" charset="0"/>
              </a:rPr>
              <a:t>.employee-&gt;reject(e | allIDs-&gt;count(e.ID)=1)-&gt;isEmpty()</a:t>
            </a:r>
          </a:p>
          <a:p>
            <a:r>
              <a:rPr lang="en-US" altLang="en-US" sz="1600"/>
              <a:t>with the corresponding pattern:</a:t>
            </a:r>
          </a:p>
          <a:p>
            <a:pPr>
              <a:buFont typeface="Wingdings 2" panose="05020102010507070707" pitchFamily="18" charset="2"/>
              <a:buNone/>
            </a:pPr>
            <a:r>
              <a:rPr lang="en-US" altLang="en-US" sz="1200" b="1">
                <a:latin typeface="Courier New" panose="02070309020205020404" pitchFamily="49" charset="0"/>
                <a:cs typeface="Courier New" panose="02070309020205020404" pitchFamily="49" charset="0"/>
              </a:rPr>
              <a:t>pattern </a:t>
            </a:r>
            <a:r>
              <a:rPr lang="en-US" altLang="en-US" sz="1200">
                <a:latin typeface="Courier New" panose="02070309020205020404" pitchFamily="49" charset="0"/>
                <a:cs typeface="Courier New" panose="02070309020205020404" pitchFamily="49" charset="0"/>
              </a:rPr>
              <a:t>ContainerRelativeUniqueIdentifier(class:Class, navigation:Property, attribute:Property)=</a:t>
            </a:r>
          </a:p>
          <a:p>
            <a:pPr>
              <a:buFont typeface="Wingdings 2" panose="05020102010507070707" pitchFamily="18" charset="2"/>
              <a:buNone/>
            </a:pPr>
            <a:r>
              <a:rPr lang="en-US" altLang="en-US" sz="1200" b="1">
                <a:latin typeface="Courier New" panose="02070309020205020404" pitchFamily="49" charset="0"/>
                <a:cs typeface="Courier New" panose="02070309020205020404" pitchFamily="49" charset="0"/>
              </a:rPr>
              <a:t>   let </a:t>
            </a:r>
            <a:r>
              <a:rPr lang="en-US" altLang="en-US" sz="1200">
                <a:latin typeface="Courier New" panose="02070309020205020404" pitchFamily="49" charset="0"/>
                <a:cs typeface="Courier New" panose="02070309020205020404" pitchFamily="49" charset="0"/>
              </a:rPr>
              <a:t>bag:</a:t>
            </a:r>
            <a:r>
              <a:rPr lang="en-US" altLang="en-US" sz="1200" b="1">
                <a:latin typeface="Courier New" panose="02070309020205020404" pitchFamily="49" charset="0"/>
                <a:cs typeface="Courier New" panose="02070309020205020404" pitchFamily="49" charset="0"/>
              </a:rPr>
              <a:t>Bag</a:t>
            </a:r>
            <a:r>
              <a:rPr lang="en-US" altLang="en-US" sz="1200">
                <a:latin typeface="Courier New" panose="02070309020205020404" pitchFamily="49" charset="0"/>
                <a:cs typeface="Courier New" panose="02070309020205020404" pitchFamily="49" charset="0"/>
              </a:rPr>
              <a:t>(</a:t>
            </a:r>
            <a:r>
              <a:rPr lang="en-US" altLang="en-US" sz="1200" b="1">
                <a:latin typeface="Courier New" panose="02070309020205020404" pitchFamily="49" charset="0"/>
                <a:cs typeface="Courier New" panose="02070309020205020404" pitchFamily="49" charset="0"/>
              </a:rPr>
              <a:t>OclAny</a:t>
            </a:r>
            <a:r>
              <a:rPr lang="en-US" altLang="en-US" sz="1200">
                <a:latin typeface="Courier New" panose="02070309020205020404" pitchFamily="49" charset="0"/>
                <a:cs typeface="Courier New" panose="02070309020205020404" pitchFamily="49" charset="0"/>
              </a:rPr>
              <a:t>) = </a:t>
            </a:r>
            <a:r>
              <a:rPr lang="en-US" altLang="en-US" sz="1200" b="1">
                <a:latin typeface="Courier New" panose="02070309020205020404" pitchFamily="49" charset="0"/>
                <a:cs typeface="Courier New" panose="02070309020205020404" pitchFamily="49" charset="0"/>
              </a:rPr>
              <a:t>self</a:t>
            </a:r>
            <a:r>
              <a:rPr lang="en-US" altLang="en-US" sz="1200">
                <a:latin typeface="Courier New" panose="02070309020205020404" pitchFamily="49" charset="0"/>
                <a:cs typeface="Courier New" panose="02070309020205020404" pitchFamily="49" charset="0"/>
              </a:rPr>
              <a:t>.navigation.attribute </a:t>
            </a:r>
            <a:r>
              <a:rPr lang="en-US" altLang="en-US" sz="1200" b="1">
                <a:latin typeface="Courier New" panose="02070309020205020404" pitchFamily="49" charset="0"/>
                <a:cs typeface="Courier New" panose="02070309020205020404" pitchFamily="49" charset="0"/>
              </a:rPr>
              <a:t>in</a:t>
            </a:r>
            <a:endParaRPr lang="en-US" altLang="en-US" sz="1200">
              <a:latin typeface="Courier New" panose="02070309020205020404" pitchFamily="49" charset="0"/>
              <a:cs typeface="Courier New" panose="02070309020205020404" pitchFamily="49" charset="0"/>
            </a:endParaRPr>
          </a:p>
          <a:p>
            <a:pPr>
              <a:buFont typeface="Wingdings 2" panose="05020102010507070707" pitchFamily="18" charset="2"/>
              <a:buNone/>
            </a:pPr>
            <a:r>
              <a:rPr lang="en-US" altLang="en-US" sz="1200">
                <a:latin typeface="Courier New" panose="02070309020205020404" pitchFamily="49" charset="0"/>
                <a:cs typeface="Courier New" panose="02070309020205020404" pitchFamily="49" charset="0"/>
              </a:rPr>
              <a:t>   ForAll_Reject(navigation, UniqueOccurenceInBag(bag, attribute)) </a:t>
            </a:r>
          </a:p>
          <a:p>
            <a:r>
              <a:rPr lang="en-US" altLang="en-US" sz="1600"/>
              <a:t>where, UniqueOccurenceInBag, shortly UOB is a new atomic pattern requiring that “A given element has exactly one occurrence in a given bag of elements of the same type</a:t>
            </a:r>
            <a:r>
              <a:rPr lang="en-US" altLang="en-US" sz="1200"/>
              <a:t>”</a:t>
            </a:r>
            <a:endParaRPr lang="en-US" altLang="en-US" sz="1600"/>
          </a:p>
          <a:p>
            <a:endParaRPr lang="en-US" altLang="en-US" sz="1200">
              <a:latin typeface="Courier New" panose="02070309020205020404" pitchFamily="49" charset="0"/>
              <a:cs typeface="Courier New" panose="02070309020205020404" pitchFamily="49" charset="0"/>
            </a:endParaRPr>
          </a:p>
          <a:p>
            <a:pPr algn="just" eaLnBrk="1" hangingPunct="1"/>
            <a:endParaRPr lang="en-US" altLang="en-US" sz="1600"/>
          </a:p>
        </p:txBody>
      </p:sp>
      <p:sp>
        <p:nvSpPr>
          <p:cNvPr id="20483" name="Slide Number Placeholder 3">
            <a:extLst>
              <a:ext uri="{FF2B5EF4-FFF2-40B4-BE49-F238E27FC236}">
                <a16:creationId xmlns:a16="http://schemas.microsoft.com/office/drawing/2014/main" id="{FEA59791-108D-4D56-B9C5-E91C3A8010D6}"/>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20A7FC61-5C69-46D4-A11E-0FB642DBD724}" type="slidenum">
              <a:rPr lang="en-US" altLang="en-US" sz="1400" smtClean="0">
                <a:solidFill>
                  <a:srgbClr val="FFFFFF"/>
                </a:solidFill>
                <a:latin typeface="Franklin Gothic Book" panose="020B0503020102020204" pitchFamily="34" charset="0"/>
              </a:rPr>
              <a:pPr>
                <a:spcBef>
                  <a:spcPct val="0"/>
                </a:spcBef>
                <a:buClrTx/>
                <a:buSzTx/>
                <a:buFontTx/>
                <a:buNone/>
              </a:pPr>
              <a:t>11</a:t>
            </a:fld>
            <a:endParaRPr lang="en-US" altLang="en-US" sz="1400">
              <a:solidFill>
                <a:srgbClr val="FFFFFF"/>
              </a:solidFill>
              <a:latin typeface="Franklin Gothic Book" panose="020B0503020102020204" pitchFamily="34" charset="0"/>
            </a:endParaRPr>
          </a:p>
        </p:txBody>
      </p:sp>
      <p:pic>
        <p:nvPicPr>
          <p:cNvPr id="20484" name="Picture 6">
            <a:extLst>
              <a:ext uri="{FF2B5EF4-FFF2-40B4-BE49-F238E27FC236}">
                <a16:creationId xmlns:a16="http://schemas.microsoft.com/office/drawing/2014/main" id="{976D4CFB-F83F-4B85-A797-29D57E0DE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371600"/>
            <a:ext cx="4572000" cy="133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a:extLst>
              <a:ext uri="{FF2B5EF4-FFF2-40B4-BE49-F238E27FC236}">
                <a16:creationId xmlns:a16="http://schemas.microsoft.com/office/drawing/2014/main" id="{C37E057D-034E-4C89-9207-FE495E01A567}"/>
              </a:ext>
            </a:extLst>
          </p:cNvPr>
          <p:cNvSpPr>
            <a:spLocks noGrp="1"/>
          </p:cNvSpPr>
          <p:nvPr>
            <p:ph type="ftr" sz="quarter" idx="11"/>
          </p:nvPr>
        </p:nvSpPr>
        <p:spPr>
          <a:xfrm>
            <a:off x="914400" y="6172200"/>
            <a:ext cx="6858000" cy="457200"/>
          </a:xfrm>
        </p:spPr>
        <p:txBody>
          <a:bodyPr/>
          <a:lstStyle/>
          <a:p>
            <a:pPr>
              <a:defRPr/>
            </a:pPr>
            <a:r>
              <a:rPr lang="es-ES" dirty="0"/>
              <a:t>Dan CHIOREAN, </a:t>
            </a:r>
            <a:r>
              <a:rPr lang="es-ES" dirty="0" err="1"/>
              <a:t>Vladiela</a:t>
            </a:r>
            <a:r>
              <a:rPr lang="es-ES" dirty="0"/>
              <a:t> PETRASCU, Ileana OBER – AQTR 2010 – Cluj-Napoca,  30 </a:t>
            </a:r>
            <a:r>
              <a:rPr lang="es-ES" dirty="0" err="1"/>
              <a:t>May</a:t>
            </a:r>
            <a:endParaRPr lang="en-US" dirty="0"/>
          </a:p>
        </p:txBody>
      </p:sp>
      <p:sp>
        <p:nvSpPr>
          <p:cNvPr id="20486" name="Title 1">
            <a:extLst>
              <a:ext uri="{FF2B5EF4-FFF2-40B4-BE49-F238E27FC236}">
                <a16:creationId xmlns:a16="http://schemas.microsoft.com/office/drawing/2014/main" id="{0BB8D686-8F1B-442B-9546-D5B2A787769B}"/>
              </a:ext>
            </a:extLst>
          </p:cNvPr>
          <p:cNvSpPr>
            <a:spLocks noGrp="1"/>
          </p:cNvSpPr>
          <p:nvPr>
            <p:ph type="title"/>
          </p:nvPr>
        </p:nvSpPr>
        <p:spPr/>
        <p:txBody>
          <a:bodyPr/>
          <a:lstStyle/>
          <a:p>
            <a:pPr marL="342900" indent="-342900" eaLnBrk="1" hangingPunct="1"/>
            <a:br>
              <a:rPr lang="en-US" altLang="en-US" sz="3200"/>
            </a:br>
            <a:r>
              <a:rPr lang="en-US" altLang="en-US" sz="1800" b="1"/>
              <a:t>Testing-Oriented OCL Specification Patterns </a:t>
            </a:r>
            <a:br>
              <a:rPr lang="en-US" altLang="en-US" sz="1800" b="1"/>
            </a:br>
            <a:r>
              <a:rPr lang="en-US" altLang="en-US" sz="3200"/>
              <a:t>Our Approach - </a:t>
            </a:r>
            <a:r>
              <a:rPr lang="en-US" altLang="en-US" sz="2000" b="1"/>
              <a:t>Proposed OCL specification patterns - </a:t>
            </a:r>
            <a:r>
              <a:rPr lang="en-US" altLang="en-US" sz="2000"/>
              <a:t>The case of invariants - 6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a:extLst>
              <a:ext uri="{FF2B5EF4-FFF2-40B4-BE49-F238E27FC236}">
                <a16:creationId xmlns:a16="http://schemas.microsoft.com/office/drawing/2014/main" id="{2383A5A0-9990-40C6-9A11-EAB936EDCBD3}"/>
              </a:ext>
            </a:extLst>
          </p:cNvPr>
          <p:cNvSpPr>
            <a:spLocks noGrp="1"/>
          </p:cNvSpPr>
          <p:nvPr>
            <p:ph sz="quarter" idx="1"/>
          </p:nvPr>
        </p:nvSpPr>
        <p:spPr>
          <a:xfrm>
            <a:off x="533400" y="2667000"/>
            <a:ext cx="8229600" cy="3505200"/>
          </a:xfrm>
        </p:spPr>
        <p:txBody>
          <a:bodyPr/>
          <a:lstStyle/>
          <a:p>
            <a:pPr algn="ctr" eaLnBrk="1" hangingPunct="1">
              <a:buFont typeface="Wingdings 2" panose="05020102010507070707" pitchFamily="18" charset="2"/>
              <a:buNone/>
            </a:pPr>
            <a:r>
              <a:rPr lang="en-US" altLang="en-US" sz="1600"/>
              <a:t>Figure 1 – A simple class model</a:t>
            </a:r>
          </a:p>
          <a:p>
            <a:r>
              <a:rPr lang="en-US" altLang="en-US" sz="1600"/>
              <a:t>Using pre/post-conditions represents the correct attitude to adopt from a dynamic perspective "it is better to prevent than to cure".  Breaking the uniqueness constraint imposed on IDs of employees can be prevented by means of appropriate pre/post-condition pairs for the modifiers that may violate this constraint.  The modifiers concern adding an employee to a company and setting the name of an employee, respectively.</a:t>
            </a:r>
          </a:p>
          <a:p>
            <a:pPr>
              <a:buFont typeface="Wingdings 2" panose="05020102010507070707" pitchFamily="18" charset="2"/>
              <a:buNone/>
            </a:pPr>
            <a:r>
              <a:rPr lang="en-US" altLang="en-US" sz="1200" b="1">
                <a:latin typeface="Courier New" panose="02070309020205020404" pitchFamily="49" charset="0"/>
                <a:cs typeface="Courier New" panose="02070309020205020404" pitchFamily="49" charset="0"/>
              </a:rPr>
              <a:t>context </a:t>
            </a:r>
            <a:r>
              <a:rPr lang="en-US" altLang="en-US" sz="1200">
                <a:latin typeface="Courier New" panose="02070309020205020404" pitchFamily="49" charset="0"/>
                <a:cs typeface="Courier New" panose="02070309020205020404" pitchFamily="49" charset="0"/>
              </a:rPr>
              <a:t>Company::addEmployee(p:Person)</a:t>
            </a:r>
          </a:p>
          <a:p>
            <a:pPr>
              <a:buFont typeface="Wingdings 2" panose="05020102010507070707" pitchFamily="18" charset="2"/>
              <a:buNone/>
            </a:pPr>
            <a:r>
              <a:rPr lang="en-US" altLang="en-US" sz="1200" b="1">
                <a:latin typeface="Courier New" panose="02070309020205020404" pitchFamily="49" charset="0"/>
                <a:cs typeface="Courier New" panose="02070309020205020404" pitchFamily="49" charset="0"/>
              </a:rPr>
              <a:t>   pre </a:t>
            </a:r>
            <a:r>
              <a:rPr lang="en-US" altLang="en-US" sz="1200">
                <a:latin typeface="Courier New" panose="02070309020205020404" pitchFamily="49" charset="0"/>
                <a:cs typeface="Courier New" panose="02070309020205020404" pitchFamily="49" charset="0"/>
              </a:rPr>
              <a:t>CUID_preAdd:</a:t>
            </a:r>
          </a:p>
          <a:p>
            <a:pPr>
              <a:buFont typeface="Wingdings 2" panose="05020102010507070707" pitchFamily="18" charset="2"/>
              <a:buNone/>
            </a:pPr>
            <a:r>
              <a:rPr lang="en-US" altLang="en-US" sz="1200" b="1">
                <a:latin typeface="Courier New" panose="02070309020205020404" pitchFamily="49" charset="0"/>
                <a:cs typeface="Courier New" panose="02070309020205020404" pitchFamily="49" charset="0"/>
              </a:rPr>
              <a:t>      self</a:t>
            </a:r>
            <a:r>
              <a:rPr lang="en-US" altLang="en-US" sz="1200">
                <a:latin typeface="Courier New" panose="02070309020205020404" pitchFamily="49" charset="0"/>
                <a:cs typeface="Courier New" panose="02070309020205020404" pitchFamily="49" charset="0"/>
              </a:rPr>
              <a:t>.employee-&gt;reject(e | e.ID &lt;&gt; p.ID)-&gt;isEmpty()</a:t>
            </a:r>
          </a:p>
          <a:p>
            <a:pPr>
              <a:buFont typeface="Wingdings 2" panose="05020102010507070707" pitchFamily="18" charset="2"/>
              <a:buNone/>
            </a:pPr>
            <a:endParaRPr lang="en-US" altLang="en-US" sz="1200">
              <a:latin typeface="Courier New" panose="02070309020205020404" pitchFamily="49" charset="0"/>
              <a:cs typeface="Courier New" panose="02070309020205020404" pitchFamily="49" charset="0"/>
            </a:endParaRPr>
          </a:p>
          <a:p>
            <a:pPr>
              <a:buFont typeface="Wingdings 2" panose="05020102010507070707" pitchFamily="18" charset="2"/>
              <a:buNone/>
            </a:pPr>
            <a:r>
              <a:rPr lang="en-US" altLang="en-US" sz="1200" b="1">
                <a:latin typeface="Courier New" panose="02070309020205020404" pitchFamily="49" charset="0"/>
                <a:cs typeface="Courier New" panose="02070309020205020404" pitchFamily="49" charset="0"/>
              </a:rPr>
              <a:t>post </a:t>
            </a:r>
            <a:r>
              <a:rPr lang="en-US" altLang="en-US" sz="1200">
                <a:latin typeface="Courier New" panose="02070309020205020404" pitchFamily="49" charset="0"/>
                <a:cs typeface="Courier New" panose="02070309020205020404" pitchFamily="49" charset="0"/>
              </a:rPr>
              <a:t>CUID_postAdd:</a:t>
            </a:r>
          </a:p>
          <a:p>
            <a:pPr>
              <a:buFont typeface="Wingdings 2" panose="05020102010507070707" pitchFamily="18" charset="2"/>
              <a:buNone/>
            </a:pPr>
            <a:r>
              <a:rPr lang="en-US" altLang="en-US" sz="1200" b="1">
                <a:latin typeface="Courier New" panose="02070309020205020404" pitchFamily="49" charset="0"/>
                <a:cs typeface="Courier New" panose="02070309020205020404" pitchFamily="49" charset="0"/>
              </a:rPr>
              <a:t>      self</a:t>
            </a:r>
            <a:r>
              <a:rPr lang="en-US" altLang="en-US" sz="1200">
                <a:latin typeface="Courier New" panose="02070309020205020404" pitchFamily="49" charset="0"/>
                <a:cs typeface="Courier New" panose="02070309020205020404" pitchFamily="49" charset="0"/>
              </a:rPr>
              <a:t>.employee = </a:t>
            </a:r>
            <a:r>
              <a:rPr lang="en-US" altLang="en-US" sz="1200" b="1">
                <a:latin typeface="Courier New" panose="02070309020205020404" pitchFamily="49" charset="0"/>
                <a:cs typeface="Courier New" panose="02070309020205020404" pitchFamily="49" charset="0"/>
              </a:rPr>
              <a:t>self</a:t>
            </a:r>
            <a:r>
              <a:rPr lang="en-US" altLang="en-US" sz="1200">
                <a:latin typeface="Courier New" panose="02070309020205020404" pitchFamily="49" charset="0"/>
                <a:cs typeface="Courier New" panose="02070309020205020404" pitchFamily="49" charset="0"/>
              </a:rPr>
              <a:t>.employee</a:t>
            </a:r>
            <a:r>
              <a:rPr lang="en-US" altLang="en-US" sz="1200" b="1">
                <a:latin typeface="Courier New" panose="02070309020205020404" pitchFamily="49" charset="0"/>
                <a:cs typeface="Courier New" panose="02070309020205020404" pitchFamily="49" charset="0"/>
              </a:rPr>
              <a:t>@pre</a:t>
            </a:r>
            <a:r>
              <a:rPr lang="en-US" altLang="en-US" sz="1200">
                <a:latin typeface="Courier New" panose="02070309020205020404" pitchFamily="49" charset="0"/>
                <a:cs typeface="Courier New" panose="02070309020205020404" pitchFamily="49" charset="0"/>
              </a:rPr>
              <a:t>-&gt;including(p)</a:t>
            </a:r>
          </a:p>
          <a:p>
            <a:pPr algn="just" eaLnBrk="1" hangingPunct="1"/>
            <a:endParaRPr lang="en-US" altLang="en-US" sz="1600"/>
          </a:p>
        </p:txBody>
      </p:sp>
      <p:sp>
        <p:nvSpPr>
          <p:cNvPr id="21507" name="Slide Number Placeholder 3">
            <a:extLst>
              <a:ext uri="{FF2B5EF4-FFF2-40B4-BE49-F238E27FC236}">
                <a16:creationId xmlns:a16="http://schemas.microsoft.com/office/drawing/2014/main" id="{F8A0CBF5-90AF-40DC-B9BD-F19F64F121D7}"/>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E9A5FA83-0A03-42BB-B51F-F083335D1A69}" type="slidenum">
              <a:rPr lang="en-US" altLang="en-US" sz="1400" smtClean="0">
                <a:solidFill>
                  <a:srgbClr val="FFFFFF"/>
                </a:solidFill>
                <a:latin typeface="Franklin Gothic Book" panose="020B0503020102020204" pitchFamily="34" charset="0"/>
              </a:rPr>
              <a:pPr>
                <a:spcBef>
                  <a:spcPct val="0"/>
                </a:spcBef>
                <a:buClrTx/>
                <a:buSzTx/>
                <a:buFontTx/>
                <a:buNone/>
              </a:pPr>
              <a:t>12</a:t>
            </a:fld>
            <a:endParaRPr lang="en-US" altLang="en-US" sz="1400">
              <a:solidFill>
                <a:srgbClr val="FFFFFF"/>
              </a:solidFill>
              <a:latin typeface="Franklin Gothic Book" panose="020B0503020102020204" pitchFamily="34" charset="0"/>
            </a:endParaRPr>
          </a:p>
        </p:txBody>
      </p:sp>
      <p:pic>
        <p:nvPicPr>
          <p:cNvPr id="21508" name="Picture 6">
            <a:extLst>
              <a:ext uri="{FF2B5EF4-FFF2-40B4-BE49-F238E27FC236}">
                <a16:creationId xmlns:a16="http://schemas.microsoft.com/office/drawing/2014/main" id="{68C9B6CC-4BF4-49A5-9E24-CA96192899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371600"/>
            <a:ext cx="4572000" cy="133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a:extLst>
              <a:ext uri="{FF2B5EF4-FFF2-40B4-BE49-F238E27FC236}">
                <a16:creationId xmlns:a16="http://schemas.microsoft.com/office/drawing/2014/main" id="{A1554C9D-070C-4DB9-9E6D-9C195C92F3E9}"/>
              </a:ext>
            </a:extLst>
          </p:cNvPr>
          <p:cNvSpPr>
            <a:spLocks noGrp="1"/>
          </p:cNvSpPr>
          <p:nvPr>
            <p:ph type="ftr" sz="quarter" idx="11"/>
          </p:nvPr>
        </p:nvSpPr>
        <p:spPr>
          <a:xfrm>
            <a:off x="914400" y="6172200"/>
            <a:ext cx="6858000" cy="457200"/>
          </a:xfrm>
        </p:spPr>
        <p:txBody>
          <a:bodyPr/>
          <a:lstStyle/>
          <a:p>
            <a:pPr>
              <a:defRPr/>
            </a:pPr>
            <a:r>
              <a:rPr lang="es-ES" dirty="0"/>
              <a:t>Dan CHIOREAN, </a:t>
            </a:r>
            <a:r>
              <a:rPr lang="es-ES" dirty="0" err="1"/>
              <a:t>Vladiela</a:t>
            </a:r>
            <a:r>
              <a:rPr lang="es-ES" dirty="0"/>
              <a:t> PETRASCU, Ileana OBER – AQTR 2010 – Cluj-Napoca,  30 </a:t>
            </a:r>
            <a:r>
              <a:rPr lang="es-ES" dirty="0" err="1"/>
              <a:t>May</a:t>
            </a:r>
            <a:endParaRPr lang="en-US" dirty="0"/>
          </a:p>
        </p:txBody>
      </p:sp>
      <p:sp>
        <p:nvSpPr>
          <p:cNvPr id="21510" name="Title 1">
            <a:extLst>
              <a:ext uri="{FF2B5EF4-FFF2-40B4-BE49-F238E27FC236}">
                <a16:creationId xmlns:a16="http://schemas.microsoft.com/office/drawing/2014/main" id="{78E5F0A3-B9A1-4510-B600-63E3C2C60C07}"/>
              </a:ext>
            </a:extLst>
          </p:cNvPr>
          <p:cNvSpPr>
            <a:spLocks noGrp="1"/>
          </p:cNvSpPr>
          <p:nvPr>
            <p:ph type="title"/>
          </p:nvPr>
        </p:nvSpPr>
        <p:spPr/>
        <p:txBody>
          <a:bodyPr/>
          <a:lstStyle/>
          <a:p>
            <a:pPr marL="342900" indent="-342900" eaLnBrk="1" hangingPunct="1"/>
            <a:br>
              <a:rPr lang="en-US" altLang="en-US" sz="3200"/>
            </a:br>
            <a:r>
              <a:rPr lang="en-US" altLang="en-US" sz="1800" b="1"/>
              <a:t>Testing-Oriented OCL Specification Patterns </a:t>
            </a:r>
            <a:br>
              <a:rPr lang="en-US" altLang="en-US" sz="1800" b="1"/>
            </a:br>
            <a:r>
              <a:rPr lang="en-US" altLang="en-US" sz="3200"/>
              <a:t>Our Approach - </a:t>
            </a:r>
            <a:r>
              <a:rPr lang="en-US" altLang="en-US" sz="2000" b="1"/>
              <a:t>Proposed OCL specification patterns - </a:t>
            </a:r>
            <a:r>
              <a:rPr lang="en-US" altLang="en-US" sz="2000"/>
              <a:t>The case of pre/post conditions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a:extLst>
              <a:ext uri="{FF2B5EF4-FFF2-40B4-BE49-F238E27FC236}">
                <a16:creationId xmlns:a16="http://schemas.microsoft.com/office/drawing/2014/main" id="{6AC85243-9F2D-4BD3-9539-E144F8973D41}"/>
              </a:ext>
            </a:extLst>
          </p:cNvPr>
          <p:cNvSpPr>
            <a:spLocks noGrp="1"/>
          </p:cNvSpPr>
          <p:nvPr>
            <p:ph sz="quarter" idx="1"/>
          </p:nvPr>
        </p:nvSpPr>
        <p:spPr>
          <a:xfrm>
            <a:off x="533400" y="2667000"/>
            <a:ext cx="8229600" cy="3505200"/>
          </a:xfrm>
        </p:spPr>
        <p:txBody>
          <a:bodyPr/>
          <a:lstStyle/>
          <a:p>
            <a:pPr algn="ctr" eaLnBrk="1" hangingPunct="1">
              <a:buFont typeface="Wingdings 2" panose="05020102010507070707" pitchFamily="18" charset="2"/>
              <a:buNone/>
            </a:pPr>
            <a:r>
              <a:rPr lang="en-US" altLang="en-US" sz="1600"/>
              <a:t>Figure 1 – A simple class model</a:t>
            </a:r>
          </a:p>
          <a:p>
            <a:pPr>
              <a:buFont typeface="Wingdings 2" panose="05020102010507070707" pitchFamily="18" charset="2"/>
              <a:buNone/>
            </a:pPr>
            <a:r>
              <a:rPr lang="en-US" altLang="en-US" sz="1200" b="1">
                <a:latin typeface="Courier New" panose="02070309020205020404" pitchFamily="49" charset="0"/>
                <a:cs typeface="Courier New" panose="02070309020205020404" pitchFamily="49" charset="0"/>
              </a:rPr>
              <a:t>context </a:t>
            </a:r>
            <a:r>
              <a:rPr lang="en-US" altLang="en-US" sz="1200">
                <a:latin typeface="Courier New" panose="02070309020205020404" pitchFamily="49" charset="0"/>
                <a:cs typeface="Courier New" panose="02070309020205020404" pitchFamily="49" charset="0"/>
              </a:rPr>
              <a:t>Person::setID(id: </a:t>
            </a:r>
            <a:r>
              <a:rPr lang="en-US" altLang="en-US" sz="1200" b="1">
                <a:latin typeface="Courier New" panose="02070309020205020404" pitchFamily="49" charset="0"/>
                <a:cs typeface="Courier New" panose="02070309020205020404" pitchFamily="49" charset="0"/>
              </a:rPr>
              <a:t>String</a:t>
            </a:r>
            <a:r>
              <a:rPr lang="en-US" altLang="en-US" sz="1200">
                <a:latin typeface="Courier New" panose="02070309020205020404" pitchFamily="49" charset="0"/>
                <a:cs typeface="Courier New" panose="02070309020205020404" pitchFamily="49" charset="0"/>
              </a:rPr>
              <a:t>)</a:t>
            </a:r>
          </a:p>
          <a:p>
            <a:pPr>
              <a:buFont typeface="Wingdings 2" panose="05020102010507070707" pitchFamily="18" charset="2"/>
              <a:buNone/>
            </a:pPr>
            <a:r>
              <a:rPr lang="en-US" altLang="en-US" sz="1200" b="1">
                <a:latin typeface="Courier New" panose="02070309020205020404" pitchFamily="49" charset="0"/>
                <a:cs typeface="Courier New" panose="02070309020205020404" pitchFamily="49" charset="0"/>
              </a:rPr>
              <a:t>   pre </a:t>
            </a:r>
            <a:r>
              <a:rPr lang="en-US" altLang="en-US" sz="1200">
                <a:latin typeface="Courier New" panose="02070309020205020404" pitchFamily="49" charset="0"/>
                <a:cs typeface="Courier New" panose="02070309020205020404" pitchFamily="49" charset="0"/>
              </a:rPr>
              <a:t>CUID_preSet:</a:t>
            </a:r>
          </a:p>
          <a:p>
            <a:pPr>
              <a:buFont typeface="Wingdings 2" panose="05020102010507070707" pitchFamily="18" charset="2"/>
              <a:buNone/>
            </a:pPr>
            <a:r>
              <a:rPr lang="en-US" altLang="en-US" sz="1200" b="1">
                <a:latin typeface="Courier New" panose="02070309020205020404" pitchFamily="49" charset="0"/>
                <a:cs typeface="Courier New" panose="02070309020205020404" pitchFamily="49" charset="0"/>
              </a:rPr>
              <a:t>       self</a:t>
            </a:r>
            <a:r>
              <a:rPr lang="en-US" altLang="en-US" sz="1200">
                <a:latin typeface="Courier New" panose="02070309020205020404" pitchFamily="49" charset="0"/>
                <a:cs typeface="Courier New" panose="02070309020205020404" pitchFamily="49" charset="0"/>
              </a:rPr>
              <a:t>.employer.employee-&gt;reject(e | e.ID &lt;&gt; id)-&gt;isEmpty()</a:t>
            </a:r>
          </a:p>
          <a:p>
            <a:pPr>
              <a:buFont typeface="Wingdings 2" panose="05020102010507070707" pitchFamily="18" charset="2"/>
              <a:buNone/>
            </a:pPr>
            <a:r>
              <a:rPr lang="en-US" altLang="en-US" sz="1200" b="1">
                <a:latin typeface="Courier New" panose="02070309020205020404" pitchFamily="49" charset="0"/>
                <a:cs typeface="Courier New" panose="02070309020205020404" pitchFamily="49" charset="0"/>
              </a:rPr>
              <a:t> </a:t>
            </a:r>
            <a:endParaRPr lang="en-US" altLang="en-US" sz="1200">
              <a:latin typeface="Courier New" panose="02070309020205020404" pitchFamily="49" charset="0"/>
              <a:cs typeface="Courier New" panose="02070309020205020404" pitchFamily="49" charset="0"/>
            </a:endParaRPr>
          </a:p>
          <a:p>
            <a:pPr>
              <a:buFont typeface="Wingdings 2" panose="05020102010507070707" pitchFamily="18" charset="2"/>
              <a:buNone/>
            </a:pPr>
            <a:r>
              <a:rPr lang="en-US" altLang="en-US" sz="1200" b="1">
                <a:latin typeface="Courier New" panose="02070309020205020404" pitchFamily="49" charset="0"/>
                <a:cs typeface="Courier New" panose="02070309020205020404" pitchFamily="49" charset="0"/>
              </a:rPr>
              <a:t>   post </a:t>
            </a:r>
            <a:r>
              <a:rPr lang="en-US" altLang="en-US" sz="1200">
                <a:latin typeface="Courier New" panose="02070309020205020404" pitchFamily="49" charset="0"/>
                <a:cs typeface="Courier New" panose="02070309020205020404" pitchFamily="49" charset="0"/>
              </a:rPr>
              <a:t>CUID_postSet:</a:t>
            </a:r>
          </a:p>
          <a:p>
            <a:pPr>
              <a:buFont typeface="Wingdings 2" panose="05020102010507070707" pitchFamily="18" charset="2"/>
              <a:buNone/>
            </a:pPr>
            <a:r>
              <a:rPr lang="en-US" altLang="en-US" sz="1200" b="1">
                <a:latin typeface="Courier New" panose="02070309020205020404" pitchFamily="49" charset="0"/>
                <a:cs typeface="Courier New" panose="02070309020205020404" pitchFamily="49" charset="0"/>
              </a:rPr>
              <a:t>        self</a:t>
            </a:r>
            <a:r>
              <a:rPr lang="en-US" altLang="en-US" sz="1200">
                <a:latin typeface="Courier New" panose="02070309020205020404" pitchFamily="49" charset="0"/>
                <a:cs typeface="Courier New" panose="02070309020205020404" pitchFamily="49" charset="0"/>
              </a:rPr>
              <a:t>.ID = id</a:t>
            </a:r>
          </a:p>
        </p:txBody>
      </p:sp>
      <p:sp>
        <p:nvSpPr>
          <p:cNvPr id="22531" name="Slide Number Placeholder 3">
            <a:extLst>
              <a:ext uri="{FF2B5EF4-FFF2-40B4-BE49-F238E27FC236}">
                <a16:creationId xmlns:a16="http://schemas.microsoft.com/office/drawing/2014/main" id="{F9D5F908-9BB8-4B6B-9D2A-F1732731E08E}"/>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C709D021-4028-44E0-B866-212996B503F3}" type="slidenum">
              <a:rPr lang="en-US" altLang="en-US" sz="1400" smtClean="0">
                <a:solidFill>
                  <a:srgbClr val="FFFFFF"/>
                </a:solidFill>
                <a:latin typeface="Franklin Gothic Book" panose="020B0503020102020204" pitchFamily="34" charset="0"/>
              </a:rPr>
              <a:pPr>
                <a:spcBef>
                  <a:spcPct val="0"/>
                </a:spcBef>
                <a:buClrTx/>
                <a:buSzTx/>
                <a:buFontTx/>
                <a:buNone/>
              </a:pPr>
              <a:t>13</a:t>
            </a:fld>
            <a:endParaRPr lang="en-US" altLang="en-US" sz="1400">
              <a:solidFill>
                <a:srgbClr val="FFFFFF"/>
              </a:solidFill>
              <a:latin typeface="Franklin Gothic Book" panose="020B0503020102020204" pitchFamily="34" charset="0"/>
            </a:endParaRPr>
          </a:p>
        </p:txBody>
      </p:sp>
      <p:pic>
        <p:nvPicPr>
          <p:cNvPr id="22532" name="Picture 6">
            <a:extLst>
              <a:ext uri="{FF2B5EF4-FFF2-40B4-BE49-F238E27FC236}">
                <a16:creationId xmlns:a16="http://schemas.microsoft.com/office/drawing/2014/main" id="{CE909497-7E55-47B2-8313-D6C9F10CBC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371600"/>
            <a:ext cx="4572000" cy="133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a:extLst>
              <a:ext uri="{FF2B5EF4-FFF2-40B4-BE49-F238E27FC236}">
                <a16:creationId xmlns:a16="http://schemas.microsoft.com/office/drawing/2014/main" id="{C4507ACD-49E0-4BD6-80F6-3DA03389D4BF}"/>
              </a:ext>
            </a:extLst>
          </p:cNvPr>
          <p:cNvSpPr>
            <a:spLocks noGrp="1"/>
          </p:cNvSpPr>
          <p:nvPr>
            <p:ph type="ftr" sz="quarter" idx="11"/>
          </p:nvPr>
        </p:nvSpPr>
        <p:spPr>
          <a:xfrm>
            <a:off x="914400" y="6172200"/>
            <a:ext cx="6858000" cy="457200"/>
          </a:xfrm>
        </p:spPr>
        <p:txBody>
          <a:bodyPr/>
          <a:lstStyle/>
          <a:p>
            <a:pPr>
              <a:defRPr/>
            </a:pPr>
            <a:r>
              <a:rPr lang="es-ES" dirty="0"/>
              <a:t>Dan CHIOREAN, </a:t>
            </a:r>
            <a:r>
              <a:rPr lang="es-ES" dirty="0" err="1"/>
              <a:t>Vladiela</a:t>
            </a:r>
            <a:r>
              <a:rPr lang="es-ES" dirty="0"/>
              <a:t> PETRASCU, Ileana OBER – AQTR 2010 – Cluj-Napoca,  30 </a:t>
            </a:r>
            <a:r>
              <a:rPr lang="es-ES" dirty="0" err="1"/>
              <a:t>May</a:t>
            </a:r>
            <a:endParaRPr lang="en-US" dirty="0"/>
          </a:p>
        </p:txBody>
      </p:sp>
      <p:sp>
        <p:nvSpPr>
          <p:cNvPr id="22534" name="Title 1">
            <a:extLst>
              <a:ext uri="{FF2B5EF4-FFF2-40B4-BE49-F238E27FC236}">
                <a16:creationId xmlns:a16="http://schemas.microsoft.com/office/drawing/2014/main" id="{BF832F87-76A0-4866-82AC-B6C74764FDEA}"/>
              </a:ext>
            </a:extLst>
          </p:cNvPr>
          <p:cNvSpPr>
            <a:spLocks noGrp="1"/>
          </p:cNvSpPr>
          <p:nvPr>
            <p:ph type="title"/>
          </p:nvPr>
        </p:nvSpPr>
        <p:spPr/>
        <p:txBody>
          <a:bodyPr/>
          <a:lstStyle/>
          <a:p>
            <a:pPr marL="342900" indent="-342900" eaLnBrk="1" hangingPunct="1"/>
            <a:br>
              <a:rPr lang="en-US" altLang="en-US" sz="3200"/>
            </a:br>
            <a:r>
              <a:rPr lang="en-US" altLang="en-US" sz="1800" b="1"/>
              <a:t>Testing-Oriented OCL Specification Patterns </a:t>
            </a:r>
            <a:br>
              <a:rPr lang="en-US" altLang="en-US" sz="1800" b="1"/>
            </a:br>
            <a:r>
              <a:rPr lang="en-US" altLang="en-US" sz="3200"/>
              <a:t>Our Approach - </a:t>
            </a:r>
            <a:r>
              <a:rPr lang="en-US" altLang="en-US" sz="2000" b="1"/>
              <a:t>Proposed OCL specification patterns - </a:t>
            </a:r>
            <a:r>
              <a:rPr lang="en-US" altLang="en-US" sz="2000"/>
              <a:t>The case of pre/post conditions - 2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E81077B3-9824-402A-9B59-23AB6C7D3607}"/>
              </a:ext>
            </a:extLst>
          </p:cNvPr>
          <p:cNvSpPr>
            <a:spLocks noGrp="1"/>
          </p:cNvSpPr>
          <p:nvPr>
            <p:ph type="title"/>
          </p:nvPr>
        </p:nvSpPr>
        <p:spPr>
          <a:xfrm>
            <a:off x="914400" y="304800"/>
            <a:ext cx="7772400" cy="884238"/>
          </a:xfrm>
        </p:spPr>
        <p:txBody>
          <a:bodyPr/>
          <a:lstStyle/>
          <a:p>
            <a:pPr marL="342900" indent="-342900" eaLnBrk="1" hangingPunct="1"/>
            <a:r>
              <a:rPr lang="en-US" altLang="en-US" sz="1800" b="1"/>
              <a:t>Testing-Oriented OCL Specification Patterns</a:t>
            </a:r>
            <a:br>
              <a:rPr lang="en-US" altLang="en-US" sz="1800" b="1"/>
            </a:br>
            <a:r>
              <a:rPr lang="en-US" altLang="en-US" sz="3200"/>
              <a:t>Our Approach - </a:t>
            </a:r>
            <a:r>
              <a:rPr lang="en-US" altLang="en-US" sz="2000" b="1"/>
              <a:t>Tool support &amp; Validation</a:t>
            </a:r>
          </a:p>
        </p:txBody>
      </p:sp>
      <p:sp>
        <p:nvSpPr>
          <p:cNvPr id="23555" name="Slide Number Placeholder 3">
            <a:extLst>
              <a:ext uri="{FF2B5EF4-FFF2-40B4-BE49-F238E27FC236}">
                <a16:creationId xmlns:a16="http://schemas.microsoft.com/office/drawing/2014/main" id="{CD698112-08FA-4C47-A79E-921D2C5F87F9}"/>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DB2B6957-40FC-4DD7-8A0E-7E31792D6545}" type="slidenum">
              <a:rPr lang="en-US" altLang="en-US" sz="1400" smtClean="0">
                <a:solidFill>
                  <a:srgbClr val="FFFFFF"/>
                </a:solidFill>
                <a:latin typeface="Franklin Gothic Book" panose="020B0503020102020204" pitchFamily="34" charset="0"/>
              </a:rPr>
              <a:pPr>
                <a:spcBef>
                  <a:spcPct val="0"/>
                </a:spcBef>
                <a:buClrTx/>
                <a:buSzTx/>
                <a:buFontTx/>
                <a:buNone/>
              </a:pPr>
              <a:t>14</a:t>
            </a:fld>
            <a:endParaRPr lang="en-US" altLang="en-US" sz="1400">
              <a:solidFill>
                <a:srgbClr val="FFFFFF"/>
              </a:solidFill>
              <a:latin typeface="Franklin Gothic Book" panose="020B0503020102020204" pitchFamily="34" charset="0"/>
            </a:endParaRPr>
          </a:p>
        </p:txBody>
      </p:sp>
      <p:sp>
        <p:nvSpPr>
          <p:cNvPr id="23556" name="Content Placeholder 6">
            <a:extLst>
              <a:ext uri="{FF2B5EF4-FFF2-40B4-BE49-F238E27FC236}">
                <a16:creationId xmlns:a16="http://schemas.microsoft.com/office/drawing/2014/main" id="{AA648037-B548-4D85-AB29-26E462A434A0}"/>
              </a:ext>
            </a:extLst>
          </p:cNvPr>
          <p:cNvSpPr>
            <a:spLocks noGrp="1"/>
          </p:cNvSpPr>
          <p:nvPr>
            <p:ph sz="quarter" idx="1"/>
          </p:nvPr>
        </p:nvSpPr>
        <p:spPr/>
        <p:txBody>
          <a:bodyPr/>
          <a:lstStyle/>
          <a:p>
            <a:endParaRPr lang="en-US" altLang="en-US"/>
          </a:p>
        </p:txBody>
      </p:sp>
      <p:pic>
        <p:nvPicPr>
          <p:cNvPr id="23557" name="Picture 2">
            <a:extLst>
              <a:ext uri="{FF2B5EF4-FFF2-40B4-BE49-F238E27FC236}">
                <a16:creationId xmlns:a16="http://schemas.microsoft.com/office/drawing/2014/main" id="{718B8DED-2FE4-471E-BD73-2EC8455E4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95400"/>
            <a:ext cx="7696200" cy="484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4">
            <a:extLst>
              <a:ext uri="{FF2B5EF4-FFF2-40B4-BE49-F238E27FC236}">
                <a16:creationId xmlns:a16="http://schemas.microsoft.com/office/drawing/2014/main" id="{07371041-F65C-49DA-B05A-544C7DE41CA7}"/>
              </a:ext>
            </a:extLst>
          </p:cNvPr>
          <p:cNvSpPr>
            <a:spLocks noGrp="1"/>
          </p:cNvSpPr>
          <p:nvPr>
            <p:ph type="ftr" sz="quarter" idx="11"/>
          </p:nvPr>
        </p:nvSpPr>
        <p:spPr>
          <a:xfrm>
            <a:off x="914400" y="6172200"/>
            <a:ext cx="6858000" cy="457200"/>
          </a:xfrm>
        </p:spPr>
        <p:txBody>
          <a:bodyPr/>
          <a:lstStyle/>
          <a:p>
            <a:pPr>
              <a:defRPr/>
            </a:pPr>
            <a:r>
              <a:rPr lang="es-ES" dirty="0"/>
              <a:t>Dan CHIOREAN, </a:t>
            </a:r>
            <a:r>
              <a:rPr lang="es-ES" dirty="0" err="1"/>
              <a:t>Vladiela</a:t>
            </a:r>
            <a:r>
              <a:rPr lang="es-ES" dirty="0"/>
              <a:t> PETRASCU, Ileana OBER – AQTR 2010 – Cluj-Napoca,  30 </a:t>
            </a:r>
            <a:r>
              <a:rPr lang="es-ES" dirty="0" err="1"/>
              <a:t>May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12E157C3-1F38-437C-8D31-AE03258F6151}"/>
              </a:ext>
            </a:extLst>
          </p:cNvPr>
          <p:cNvSpPr>
            <a:spLocks noGrp="1"/>
          </p:cNvSpPr>
          <p:nvPr>
            <p:ph type="title"/>
          </p:nvPr>
        </p:nvSpPr>
        <p:spPr/>
        <p:txBody>
          <a:bodyPr/>
          <a:lstStyle/>
          <a:p>
            <a:pPr eaLnBrk="1" hangingPunct="1"/>
            <a:br>
              <a:rPr lang="en-US" altLang="en-US" sz="3200"/>
            </a:br>
            <a:r>
              <a:rPr lang="en-US" altLang="en-US" sz="1800" b="1"/>
              <a:t>Testing-Oriented OCL Specification Patterns</a:t>
            </a:r>
            <a:br>
              <a:rPr lang="en-US" altLang="en-US" sz="1800" b="1"/>
            </a:br>
            <a:r>
              <a:rPr lang="en-US" altLang="en-US" sz="3200"/>
              <a:t>Conclusions and future work</a:t>
            </a:r>
            <a:endParaRPr lang="en-US" altLang="en-US" sz="2800"/>
          </a:p>
        </p:txBody>
      </p:sp>
      <p:sp>
        <p:nvSpPr>
          <p:cNvPr id="24579" name="Content Placeholder 2">
            <a:extLst>
              <a:ext uri="{FF2B5EF4-FFF2-40B4-BE49-F238E27FC236}">
                <a16:creationId xmlns:a16="http://schemas.microsoft.com/office/drawing/2014/main" id="{C1D5E1F4-35A8-4629-9043-78DB79FB6502}"/>
              </a:ext>
            </a:extLst>
          </p:cNvPr>
          <p:cNvSpPr>
            <a:spLocks noGrp="1"/>
          </p:cNvSpPr>
          <p:nvPr>
            <p:ph sz="quarter" idx="1"/>
          </p:nvPr>
        </p:nvSpPr>
        <p:spPr>
          <a:xfrm>
            <a:off x="914400" y="1676400"/>
            <a:ext cx="7772400" cy="4343400"/>
          </a:xfrm>
        </p:spPr>
        <p:txBody>
          <a:bodyPr/>
          <a:lstStyle/>
          <a:p>
            <a:r>
              <a:rPr lang="en-US" altLang="en-US" sz="2000"/>
              <a:t>Related to the best known approaches in the field [6], [7], [3], [2], our contribution consists of: </a:t>
            </a:r>
          </a:p>
          <a:p>
            <a:pPr marL="1006475" lvl="2" indent="-457200">
              <a:buFont typeface="Franklin Gothic Book" panose="020B0503020102020204" pitchFamily="34" charset="0"/>
              <a:buAutoNum type="arabicPeriod"/>
            </a:pPr>
            <a:r>
              <a:rPr lang="en-US" altLang="en-US" sz="1800"/>
              <a:t>proposal of a pair of “efficient testing-oriented” OCL specification patterns for the </a:t>
            </a:r>
            <a:r>
              <a:rPr lang="en-US" altLang="en-US" sz="1800" i="1"/>
              <a:t>For All </a:t>
            </a:r>
            <a:r>
              <a:rPr lang="en-US" altLang="en-US" sz="1800"/>
              <a:t>constraint pattern; </a:t>
            </a:r>
          </a:p>
          <a:p>
            <a:pPr marL="1006475" lvl="2" indent="-457200">
              <a:buFont typeface="Franklin Gothic Book" panose="020B0503020102020204" pitchFamily="34" charset="0"/>
              <a:buAutoNum type="arabicPeriod"/>
            </a:pPr>
            <a:r>
              <a:rPr lang="en-US" altLang="en-US" sz="1800"/>
              <a:t>a deeper analysis of the </a:t>
            </a:r>
            <a:r>
              <a:rPr lang="en-US" altLang="en-US" sz="1800" i="1"/>
              <a:t>Unique Identifier </a:t>
            </a:r>
            <a:r>
              <a:rPr lang="en-US" altLang="en-US" sz="1800"/>
              <a:t>constraint pattern, with respect to the particular type of uniqueness imposed (global vs. container-relative);</a:t>
            </a:r>
          </a:p>
          <a:p>
            <a:pPr marL="1006475" lvl="2" indent="-457200">
              <a:buFont typeface="Franklin Gothic Book" panose="020B0503020102020204" pitchFamily="34" charset="0"/>
              <a:buAutoNum type="arabicPeriod"/>
            </a:pPr>
            <a:r>
              <a:rPr lang="en-US" altLang="en-US" sz="1800"/>
              <a:t>Proposal of correct/appropriate OCL specifications patterns for each uniqueness context;</a:t>
            </a:r>
          </a:p>
          <a:p>
            <a:pPr marL="1006475" lvl="2" indent="-457200">
              <a:buFont typeface="Franklin Gothic Book" panose="020B0503020102020204" pitchFamily="34" charset="0"/>
              <a:buAutoNum type="arabicPeriod"/>
            </a:pPr>
            <a:r>
              <a:rPr lang="en-US" altLang="en-US" sz="1800"/>
              <a:t>approaching the constraint patterns’ problem from both a static and a dynamic perspective, with appropriate specification patterns for each case; </a:t>
            </a:r>
          </a:p>
          <a:p>
            <a:pPr marL="1006475" lvl="2" indent="-457200">
              <a:buFont typeface="Franklin Gothic Book" panose="020B0503020102020204" pitchFamily="34" charset="0"/>
              <a:buAutoNum type="arabicPeriod"/>
            </a:pPr>
            <a:r>
              <a:rPr lang="en-US" altLang="en-US" sz="1800"/>
              <a:t>Validation of our proposed approach using appropriate tool-support. </a:t>
            </a:r>
          </a:p>
          <a:p>
            <a:r>
              <a:rPr lang="en-US" altLang="en-US" sz="2000"/>
              <a:t>To our knowledge, this is the only approach to constraint patterns’ specification aimed at maximizing the amount of relevant testing/debugging related information</a:t>
            </a:r>
          </a:p>
          <a:p>
            <a:endParaRPr lang="en-US" altLang="en-US" sz="2000"/>
          </a:p>
          <a:p>
            <a:pPr eaLnBrk="1" hangingPunct="1">
              <a:buFont typeface="Wingdings 2" panose="05020102010507070707" pitchFamily="18" charset="2"/>
              <a:buNone/>
            </a:pPr>
            <a:r>
              <a:rPr lang="en-US" altLang="en-US" sz="2000"/>
              <a:t> </a:t>
            </a:r>
          </a:p>
        </p:txBody>
      </p:sp>
      <p:sp>
        <p:nvSpPr>
          <p:cNvPr id="24580" name="Slide Number Placeholder 3">
            <a:extLst>
              <a:ext uri="{FF2B5EF4-FFF2-40B4-BE49-F238E27FC236}">
                <a16:creationId xmlns:a16="http://schemas.microsoft.com/office/drawing/2014/main" id="{51D1CA95-D6CA-4987-8CA3-21338F5FE03E}"/>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58F59458-14E8-47B2-86E8-D2DD47EA159C}" type="slidenum">
              <a:rPr lang="en-US" altLang="en-US" sz="1400" smtClean="0">
                <a:solidFill>
                  <a:srgbClr val="FFFFFF"/>
                </a:solidFill>
                <a:latin typeface="Franklin Gothic Book" panose="020B0503020102020204" pitchFamily="34" charset="0"/>
              </a:rPr>
              <a:pPr>
                <a:spcBef>
                  <a:spcPct val="0"/>
                </a:spcBef>
                <a:buClrTx/>
                <a:buSzTx/>
                <a:buFontTx/>
                <a:buNone/>
              </a:pPr>
              <a:t>15</a:t>
            </a:fld>
            <a:endParaRPr lang="en-US" altLang="en-US" sz="1400">
              <a:solidFill>
                <a:srgbClr val="FFFFFF"/>
              </a:solidFill>
              <a:latin typeface="Franklin Gothic Book" panose="020B0503020102020204" pitchFamily="34" charset="0"/>
            </a:endParaRPr>
          </a:p>
        </p:txBody>
      </p:sp>
      <p:sp>
        <p:nvSpPr>
          <p:cNvPr id="5" name="Footer Placeholder 4">
            <a:extLst>
              <a:ext uri="{FF2B5EF4-FFF2-40B4-BE49-F238E27FC236}">
                <a16:creationId xmlns:a16="http://schemas.microsoft.com/office/drawing/2014/main" id="{8C26BAF5-4AA7-4276-A3ED-229ED6F1363B}"/>
              </a:ext>
            </a:extLst>
          </p:cNvPr>
          <p:cNvSpPr>
            <a:spLocks noGrp="1"/>
          </p:cNvSpPr>
          <p:nvPr>
            <p:ph type="ftr" sz="quarter" idx="11"/>
          </p:nvPr>
        </p:nvSpPr>
        <p:spPr>
          <a:xfrm>
            <a:off x="914400" y="6172200"/>
            <a:ext cx="6858000" cy="457200"/>
          </a:xfrm>
        </p:spPr>
        <p:txBody>
          <a:bodyPr/>
          <a:lstStyle/>
          <a:p>
            <a:pPr>
              <a:defRPr/>
            </a:pPr>
            <a:r>
              <a:rPr lang="es-ES" dirty="0"/>
              <a:t>Dan CHIOREAN, </a:t>
            </a:r>
            <a:r>
              <a:rPr lang="es-ES" dirty="0" err="1"/>
              <a:t>Vladiela</a:t>
            </a:r>
            <a:r>
              <a:rPr lang="es-ES" dirty="0"/>
              <a:t> PETRASCU, Ileana OBER – AQTR 2010 – Cluj-Napoca,  30 </a:t>
            </a:r>
            <a:r>
              <a:rPr lang="es-ES" dirty="0" err="1"/>
              <a:t>May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a:extLst>
              <a:ext uri="{FF2B5EF4-FFF2-40B4-BE49-F238E27FC236}">
                <a16:creationId xmlns:a16="http://schemas.microsoft.com/office/drawing/2014/main" id="{C0D948B4-505E-42F8-ADEE-C0618377D6BD}"/>
              </a:ext>
            </a:extLst>
          </p:cNvPr>
          <p:cNvSpPr>
            <a:spLocks noGrp="1"/>
          </p:cNvSpPr>
          <p:nvPr>
            <p:ph sz="quarter" idx="1"/>
          </p:nvPr>
        </p:nvSpPr>
        <p:spPr>
          <a:xfrm>
            <a:off x="914400" y="1676400"/>
            <a:ext cx="7772400" cy="4343400"/>
          </a:xfrm>
        </p:spPr>
        <p:txBody>
          <a:bodyPr/>
          <a:lstStyle/>
          <a:p>
            <a:r>
              <a:rPr lang="en-US" altLang="en-US" sz="2000"/>
              <a:t>Future work targets at:</a:t>
            </a:r>
          </a:p>
          <a:p>
            <a:pPr marL="731838" lvl="1" indent="-457200">
              <a:buFont typeface="Franklin Gothic Book" panose="020B0503020102020204" pitchFamily="34" charset="0"/>
              <a:buAutoNum type="arabicPeriod"/>
            </a:pPr>
            <a:r>
              <a:rPr lang="en-US" altLang="en-US" sz="1800"/>
              <a:t>identifying  new constraint and OCL specification patterns, along with improving some of the existing ones;</a:t>
            </a:r>
          </a:p>
          <a:p>
            <a:pPr marL="731838" lvl="1" indent="-457200">
              <a:buFont typeface="Franklin Gothic Book" panose="020B0503020102020204" pitchFamily="34" charset="0"/>
              <a:buAutoNum type="arabicPeriod"/>
            </a:pPr>
            <a:r>
              <a:rPr lang="en-US" altLang="en-US" sz="1800"/>
              <a:t>automating the instantiation of proposed patterns by means of an appropriate tool;</a:t>
            </a:r>
          </a:p>
          <a:p>
            <a:pPr marL="731838" lvl="1" indent="-457200">
              <a:buFont typeface="Franklin Gothic Book" panose="020B0503020102020204" pitchFamily="34" charset="0"/>
              <a:buAutoNum type="arabicPeriod"/>
            </a:pPr>
            <a:r>
              <a:rPr lang="en-US" altLang="en-US" sz="1800"/>
              <a:t>developing an automated test-data generator;</a:t>
            </a:r>
          </a:p>
          <a:p>
            <a:pPr marL="731838" lvl="1" indent="-457200">
              <a:buFont typeface="Franklin Gothic Book" panose="020B0503020102020204" pitchFamily="34" charset="0"/>
              <a:buAutoNum type="arabicPeriod"/>
            </a:pPr>
            <a:r>
              <a:rPr lang="en-US" altLang="en-US" sz="1800"/>
              <a:t>a detailed study on run-time exception handling</a:t>
            </a:r>
            <a:r>
              <a:rPr lang="en-US" altLang="en-US" sz="1200"/>
              <a:t>. </a:t>
            </a:r>
          </a:p>
          <a:p>
            <a:r>
              <a:rPr lang="en-US" altLang="en-US" sz="2000"/>
              <a:t>This work was supported by the research project ID 2049, sponsored by the Romanian National University Research Council (CNCSIS)</a:t>
            </a:r>
          </a:p>
          <a:p>
            <a:pPr eaLnBrk="1" hangingPunct="1">
              <a:buFont typeface="Wingdings 2" panose="05020102010507070707" pitchFamily="18" charset="2"/>
              <a:buNone/>
            </a:pPr>
            <a:r>
              <a:rPr lang="en-US" altLang="en-US" sz="2000"/>
              <a:t> </a:t>
            </a:r>
          </a:p>
        </p:txBody>
      </p:sp>
      <p:sp>
        <p:nvSpPr>
          <p:cNvPr id="25603" name="Slide Number Placeholder 3">
            <a:extLst>
              <a:ext uri="{FF2B5EF4-FFF2-40B4-BE49-F238E27FC236}">
                <a16:creationId xmlns:a16="http://schemas.microsoft.com/office/drawing/2014/main" id="{70267A12-8A52-4689-A1FC-23EF66817CBC}"/>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DC626ABB-0823-40F3-879C-B1EF05D5BEB3}" type="slidenum">
              <a:rPr lang="en-US" altLang="en-US" sz="1400" smtClean="0">
                <a:solidFill>
                  <a:srgbClr val="FFFFFF"/>
                </a:solidFill>
                <a:latin typeface="Franklin Gothic Book" panose="020B0503020102020204" pitchFamily="34" charset="0"/>
              </a:rPr>
              <a:pPr>
                <a:spcBef>
                  <a:spcPct val="0"/>
                </a:spcBef>
                <a:buClrTx/>
                <a:buSzTx/>
                <a:buFontTx/>
                <a:buNone/>
              </a:pPr>
              <a:t>16</a:t>
            </a:fld>
            <a:endParaRPr lang="en-US" altLang="en-US" sz="1400">
              <a:solidFill>
                <a:srgbClr val="FFFFFF"/>
              </a:solidFill>
              <a:latin typeface="Franklin Gothic Book" panose="020B0503020102020204" pitchFamily="34" charset="0"/>
            </a:endParaRPr>
          </a:p>
        </p:txBody>
      </p:sp>
      <p:sp>
        <p:nvSpPr>
          <p:cNvPr id="5" name="Footer Placeholder 4">
            <a:extLst>
              <a:ext uri="{FF2B5EF4-FFF2-40B4-BE49-F238E27FC236}">
                <a16:creationId xmlns:a16="http://schemas.microsoft.com/office/drawing/2014/main" id="{3C7D5246-EFD0-43A1-9781-295BB14BD64B}"/>
              </a:ext>
            </a:extLst>
          </p:cNvPr>
          <p:cNvSpPr>
            <a:spLocks noGrp="1"/>
          </p:cNvSpPr>
          <p:nvPr>
            <p:ph type="ftr" sz="quarter" idx="11"/>
          </p:nvPr>
        </p:nvSpPr>
        <p:spPr>
          <a:xfrm>
            <a:off x="914400" y="6172200"/>
            <a:ext cx="6858000" cy="457200"/>
          </a:xfrm>
        </p:spPr>
        <p:txBody>
          <a:bodyPr/>
          <a:lstStyle/>
          <a:p>
            <a:pPr>
              <a:defRPr/>
            </a:pPr>
            <a:r>
              <a:rPr lang="es-ES" dirty="0"/>
              <a:t>Dan CHIOREAN, </a:t>
            </a:r>
            <a:r>
              <a:rPr lang="es-ES" dirty="0" err="1"/>
              <a:t>Vladiela</a:t>
            </a:r>
            <a:r>
              <a:rPr lang="es-ES" dirty="0"/>
              <a:t> PETRASCU, Ileana OBER – AQTR 2010 – Cluj-Napoca,  30 </a:t>
            </a:r>
            <a:r>
              <a:rPr lang="es-ES" dirty="0" err="1"/>
              <a:t>May</a:t>
            </a:r>
            <a:endParaRPr lang="en-US" dirty="0"/>
          </a:p>
        </p:txBody>
      </p:sp>
      <p:sp>
        <p:nvSpPr>
          <p:cNvPr id="25605" name="Title 1">
            <a:extLst>
              <a:ext uri="{FF2B5EF4-FFF2-40B4-BE49-F238E27FC236}">
                <a16:creationId xmlns:a16="http://schemas.microsoft.com/office/drawing/2014/main" id="{D3E51E22-6E66-4650-B47C-840F93F8A2C3}"/>
              </a:ext>
            </a:extLst>
          </p:cNvPr>
          <p:cNvSpPr>
            <a:spLocks noGrp="1"/>
          </p:cNvSpPr>
          <p:nvPr>
            <p:ph type="title"/>
          </p:nvPr>
        </p:nvSpPr>
        <p:spPr/>
        <p:txBody>
          <a:bodyPr/>
          <a:lstStyle/>
          <a:p>
            <a:pPr eaLnBrk="1" hangingPunct="1"/>
            <a:br>
              <a:rPr lang="en-US" altLang="en-US" sz="3200"/>
            </a:br>
            <a:r>
              <a:rPr lang="en-US" altLang="en-US" sz="1800" b="1"/>
              <a:t>Testing-Oriented OCL Specification Patterns</a:t>
            </a:r>
            <a:br>
              <a:rPr lang="en-US" altLang="en-US" sz="1800" b="1"/>
            </a:br>
            <a:r>
              <a:rPr lang="en-US" altLang="en-US" sz="3200"/>
              <a:t>Conclusions and future work - 2</a:t>
            </a:r>
            <a:endParaRPr lang="en-US" alt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E76FB26A-F1FA-4214-B9F0-24A4949F7C93}"/>
              </a:ext>
            </a:extLst>
          </p:cNvPr>
          <p:cNvSpPr>
            <a:spLocks noGrp="1"/>
          </p:cNvSpPr>
          <p:nvPr>
            <p:ph type="title"/>
          </p:nvPr>
        </p:nvSpPr>
        <p:spPr/>
        <p:txBody>
          <a:bodyPr/>
          <a:lstStyle/>
          <a:p>
            <a:pPr eaLnBrk="1" hangingPunct="1"/>
            <a:r>
              <a:rPr lang="en-US" altLang="en-US" sz="1800" b="1"/>
              <a:t>Testing-Oriented OCL Specification Patterns</a:t>
            </a:r>
            <a:br>
              <a:rPr lang="en-US" altLang="en-US" sz="1800" b="1"/>
            </a:br>
            <a:r>
              <a:rPr lang="en-US" altLang="en-US" sz="3200"/>
              <a:t>References</a:t>
            </a:r>
            <a:endParaRPr lang="en-US" altLang="en-US"/>
          </a:p>
        </p:txBody>
      </p:sp>
      <p:sp>
        <p:nvSpPr>
          <p:cNvPr id="17411" name="Content Placeholder 2">
            <a:extLst>
              <a:ext uri="{FF2B5EF4-FFF2-40B4-BE49-F238E27FC236}">
                <a16:creationId xmlns:a16="http://schemas.microsoft.com/office/drawing/2014/main" id="{0BBA2D5D-8A31-49FD-A70A-0F1CD3B80459}"/>
              </a:ext>
            </a:extLst>
          </p:cNvPr>
          <p:cNvSpPr>
            <a:spLocks noGrp="1"/>
          </p:cNvSpPr>
          <p:nvPr>
            <p:ph sz="quarter" idx="1"/>
          </p:nvPr>
        </p:nvSpPr>
        <p:spPr/>
        <p:txBody>
          <a:bodyPr/>
          <a:lstStyle/>
          <a:p>
            <a:pPr>
              <a:defRPr/>
            </a:pPr>
            <a:r>
              <a:rPr lang="en-US" sz="1800" dirty="0"/>
              <a:t>[1] B. Meyer, </a:t>
            </a:r>
            <a:r>
              <a:rPr lang="en-US" sz="1800" i="1" dirty="0"/>
              <a:t>Object-Oriented Software Construction, 2nd ed. Prentice </a:t>
            </a:r>
            <a:r>
              <a:rPr lang="en-US" sz="1800" dirty="0"/>
              <a:t>Hall, 1997.</a:t>
            </a:r>
          </a:p>
          <a:p>
            <a:pPr>
              <a:defRPr/>
            </a:pPr>
            <a:r>
              <a:rPr lang="en-US" sz="1800" dirty="0"/>
              <a:t>[2] M. </a:t>
            </a:r>
            <a:r>
              <a:rPr lang="en-US" sz="1800" dirty="0" err="1"/>
              <a:t>Wahler</a:t>
            </a:r>
            <a:r>
              <a:rPr lang="en-US" sz="1800" dirty="0"/>
              <a:t>, “Using Patterns to Develop Consistent Design Constraints,” Ph.D. dissertation, ETH Zurich, Switzerland, 2008. [Online]. Available: </a:t>
            </a:r>
          </a:p>
          <a:p>
            <a:pPr>
              <a:buFont typeface="Wingdings 2" panose="05020102010507070707" pitchFamily="18" charset="2"/>
              <a:buNone/>
              <a:defRPr/>
            </a:pPr>
            <a:r>
              <a:rPr lang="en-US" sz="1800" dirty="0"/>
              <a:t>      http://e-collection.ethbib.ethz.ch/eserv/eth:30499/eth-30499-02.pdf</a:t>
            </a:r>
          </a:p>
          <a:p>
            <a:pPr>
              <a:defRPr/>
            </a:pPr>
            <a:r>
              <a:rPr lang="de-DE" sz="1800" dirty="0"/>
              <a:t>[3] M. Wahler, J. Koehler, and A. D. Brucker, “Model-Driven Constraint </a:t>
            </a:r>
            <a:r>
              <a:rPr lang="en-US" sz="1800" dirty="0"/>
              <a:t>Engineering,” </a:t>
            </a:r>
            <a:r>
              <a:rPr lang="en-US" sz="1800" i="1" dirty="0"/>
              <a:t>Electronic Communications of the EASST, vol. 5, ISSN </a:t>
            </a:r>
            <a:r>
              <a:rPr lang="en-US" sz="1800" dirty="0"/>
              <a:t>1863-2122, 2006.</a:t>
            </a:r>
          </a:p>
          <a:p>
            <a:pPr>
              <a:defRPr/>
            </a:pPr>
            <a:r>
              <a:rPr lang="en-US" sz="1800" dirty="0"/>
              <a:t>[4] OMG, “Unified Modeling Language: Superstructure Version 2.2,” 2009. [Online]. Available:  http://www.omg.org/docs/formal/09-02-02.pdf</a:t>
            </a:r>
          </a:p>
          <a:p>
            <a:pPr>
              <a:defRPr/>
            </a:pPr>
            <a:r>
              <a:rPr lang="en-US" sz="1800" dirty="0"/>
              <a:t>[5] ——, “OCL Specification v2.0,” 2006. [Online].  Available: http://www.omg.org/spec/OCL/2.0/PDF</a:t>
            </a:r>
          </a:p>
          <a:p>
            <a:pPr>
              <a:defRPr/>
            </a:pPr>
            <a:r>
              <a:rPr lang="en-US" sz="1800" dirty="0"/>
              <a:t>[6] J. Ackermann, “Frequently Occurring Patterns in Behavioral Specification</a:t>
            </a:r>
          </a:p>
          <a:p>
            <a:pPr>
              <a:defRPr/>
            </a:pPr>
            <a:r>
              <a:rPr lang="en-US" sz="1800" dirty="0"/>
              <a:t>of Software Components,” in </a:t>
            </a:r>
            <a:r>
              <a:rPr lang="en-US" sz="1800" i="1" dirty="0"/>
              <a:t>COEA, 2005, pp. 41–56.</a:t>
            </a:r>
          </a:p>
          <a:p>
            <a:pPr>
              <a:defRPr/>
            </a:pPr>
            <a:r>
              <a:rPr lang="en-US" sz="1800" dirty="0"/>
              <a:t>[7] ——, “Formal Description of OCL Specification Patterns for Behavioral Specification of Software Components,” in </a:t>
            </a:r>
            <a:r>
              <a:rPr lang="en-US" sz="1800" i="1" dirty="0"/>
              <a:t>Proceedings of the </a:t>
            </a:r>
            <a:r>
              <a:rPr lang="en-US" sz="1800" i="1" dirty="0" err="1"/>
              <a:t>MoDELS’</a:t>
            </a:r>
            <a:endParaRPr lang="en-US" sz="1800" i="1" dirty="0"/>
          </a:p>
          <a:p>
            <a:pPr marL="457200" indent="-457200">
              <a:buFont typeface="Franklin Gothic Book" pitchFamily="34" charset="0"/>
              <a:buAutoNum type="arabicPeriod"/>
              <a:defRPr/>
            </a:pPr>
            <a:endParaRPr lang="en-US" sz="2400" dirty="0"/>
          </a:p>
          <a:p>
            <a:pPr marL="457200" indent="-457200">
              <a:buFont typeface="Franklin Gothic Book" pitchFamily="34" charset="0"/>
              <a:buAutoNum type="arabicPeriod"/>
              <a:defRPr/>
            </a:pPr>
            <a:endParaRPr lang="en-US" sz="2400" dirty="0"/>
          </a:p>
        </p:txBody>
      </p:sp>
      <p:sp>
        <p:nvSpPr>
          <p:cNvPr id="26628" name="Slide Number Placeholder 3">
            <a:extLst>
              <a:ext uri="{FF2B5EF4-FFF2-40B4-BE49-F238E27FC236}">
                <a16:creationId xmlns:a16="http://schemas.microsoft.com/office/drawing/2014/main" id="{D761002C-348C-4B56-8FDE-B73E1F3E79EE}"/>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BA1FF70E-BA39-4D1B-8DCB-5563FD927C7D}" type="slidenum">
              <a:rPr lang="en-US" altLang="en-US" sz="1400" smtClean="0">
                <a:solidFill>
                  <a:srgbClr val="FFFFFF"/>
                </a:solidFill>
                <a:latin typeface="Franklin Gothic Book" panose="020B0503020102020204" pitchFamily="34" charset="0"/>
              </a:rPr>
              <a:pPr>
                <a:spcBef>
                  <a:spcPct val="0"/>
                </a:spcBef>
                <a:buClrTx/>
                <a:buSzTx/>
                <a:buFontTx/>
                <a:buNone/>
              </a:pPr>
              <a:t>17</a:t>
            </a:fld>
            <a:endParaRPr lang="en-US" altLang="en-US" sz="1400">
              <a:solidFill>
                <a:srgbClr val="FFFFFF"/>
              </a:solidFill>
              <a:latin typeface="Franklin Gothic Book" panose="020B0503020102020204" pitchFamily="34" charset="0"/>
            </a:endParaRPr>
          </a:p>
        </p:txBody>
      </p:sp>
      <p:sp>
        <p:nvSpPr>
          <p:cNvPr id="6" name="Footer Placeholder 4">
            <a:extLst>
              <a:ext uri="{FF2B5EF4-FFF2-40B4-BE49-F238E27FC236}">
                <a16:creationId xmlns:a16="http://schemas.microsoft.com/office/drawing/2014/main" id="{1458C37E-9D2C-4F43-B897-5445267306FE}"/>
              </a:ext>
            </a:extLst>
          </p:cNvPr>
          <p:cNvSpPr>
            <a:spLocks noGrp="1"/>
          </p:cNvSpPr>
          <p:nvPr>
            <p:ph type="ftr" sz="quarter" idx="11"/>
          </p:nvPr>
        </p:nvSpPr>
        <p:spPr>
          <a:xfrm>
            <a:off x="914400" y="6172200"/>
            <a:ext cx="6858000" cy="457200"/>
          </a:xfrm>
        </p:spPr>
        <p:txBody>
          <a:bodyPr/>
          <a:lstStyle/>
          <a:p>
            <a:pPr>
              <a:defRPr/>
            </a:pPr>
            <a:r>
              <a:rPr lang="es-ES" dirty="0"/>
              <a:t>Dan CHIOREAN, </a:t>
            </a:r>
            <a:r>
              <a:rPr lang="es-ES" dirty="0" err="1"/>
              <a:t>Vladiela</a:t>
            </a:r>
            <a:r>
              <a:rPr lang="es-ES" dirty="0"/>
              <a:t> PETRASCU, Ileana OBER – AQTR 2010 – Cluj-Napoca,  30 </a:t>
            </a:r>
            <a:r>
              <a:rPr lang="es-ES" dirty="0" err="1"/>
              <a:t>May</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a:extLst>
              <a:ext uri="{FF2B5EF4-FFF2-40B4-BE49-F238E27FC236}">
                <a16:creationId xmlns:a16="http://schemas.microsoft.com/office/drawing/2014/main" id="{A42E906E-1439-4353-85D7-25496A247B95}"/>
              </a:ext>
            </a:extLst>
          </p:cNvPr>
          <p:cNvSpPr>
            <a:spLocks noGrp="1"/>
          </p:cNvSpPr>
          <p:nvPr>
            <p:ph sz="quarter" idx="1"/>
          </p:nvPr>
        </p:nvSpPr>
        <p:spPr/>
        <p:txBody>
          <a:bodyPr/>
          <a:lstStyle/>
          <a:p>
            <a:pPr>
              <a:defRPr/>
            </a:pPr>
            <a:r>
              <a:rPr lang="en-US" sz="1800" dirty="0"/>
              <a:t>[7] ——, “Formal Description of OCL Specification Patterns for Behavioral Specification of Software Components,” in </a:t>
            </a:r>
            <a:r>
              <a:rPr lang="en-US" sz="1800" i="1" dirty="0"/>
              <a:t>Proceedings of the </a:t>
            </a:r>
            <a:r>
              <a:rPr lang="en-US" sz="1800" i="1" dirty="0" err="1"/>
              <a:t>MoDELS’</a:t>
            </a:r>
            <a:r>
              <a:rPr lang="en-US" sz="1800" i="1" dirty="0"/>
              <a:t> 05 Conference Workshop on Tool Support for OCL and Related Formalisms - Needs and Trends, Montego Bay, Jamaica, October 4, 2005, ser. Technical Report LGL-REPORT-2005-001, T. </a:t>
            </a:r>
            <a:r>
              <a:rPr lang="en-US" sz="1800" i="1" dirty="0" err="1"/>
              <a:t>Baar</a:t>
            </a:r>
            <a:r>
              <a:rPr lang="en-US" sz="1800" i="1" dirty="0"/>
              <a:t>, Ed. </a:t>
            </a:r>
            <a:r>
              <a:rPr lang="en-US" sz="1800" dirty="0"/>
              <a:t>EPFL, 2005, pp. 15–29.</a:t>
            </a:r>
          </a:p>
          <a:p>
            <a:pPr>
              <a:defRPr/>
            </a:pPr>
            <a:r>
              <a:rPr lang="en-US" sz="1800" dirty="0"/>
              <a:t>[8] E. </a:t>
            </a:r>
            <a:r>
              <a:rPr lang="en-US" sz="1800" dirty="0" err="1"/>
              <a:t>Miliauskaite</a:t>
            </a:r>
            <a:r>
              <a:rPr lang="en-US" sz="1800" dirty="0"/>
              <a:t> and L. </a:t>
            </a:r>
            <a:r>
              <a:rPr lang="en-US" sz="1800" dirty="0" err="1"/>
              <a:t>Nemuraite</a:t>
            </a:r>
            <a:r>
              <a:rPr lang="en-US" sz="1800" dirty="0"/>
              <a:t>, “Representation of Integrity Constraints in Conceptual Models,” </a:t>
            </a:r>
            <a:r>
              <a:rPr lang="en-US" sz="1800" i="1" dirty="0"/>
              <a:t>Information Technology and Control, </a:t>
            </a:r>
            <a:r>
              <a:rPr lang="en-US" sz="1800" dirty="0"/>
              <a:t>vol. 34, no. 4, pp. 355–365, 2005.</a:t>
            </a:r>
          </a:p>
          <a:p>
            <a:pPr>
              <a:defRPr/>
            </a:pPr>
            <a:r>
              <a:rPr lang="en-US" sz="1800" dirty="0"/>
              <a:t>[9] D. Costal, C. </a:t>
            </a:r>
            <a:r>
              <a:rPr lang="en-US" sz="1800" dirty="0" err="1"/>
              <a:t>G´omez</a:t>
            </a:r>
            <a:r>
              <a:rPr lang="en-US" sz="1800" dirty="0"/>
              <a:t>, A. </a:t>
            </a:r>
            <a:r>
              <a:rPr lang="en-US" sz="1800" dirty="0" err="1"/>
              <a:t>Queralt</a:t>
            </a:r>
            <a:r>
              <a:rPr lang="en-US" sz="1800" dirty="0"/>
              <a:t>, R. </a:t>
            </a:r>
            <a:r>
              <a:rPr lang="en-US" sz="1800" dirty="0" err="1"/>
              <a:t>Ravent´os</a:t>
            </a:r>
            <a:r>
              <a:rPr lang="en-US" sz="1800" dirty="0"/>
              <a:t>, and E. </a:t>
            </a:r>
            <a:r>
              <a:rPr lang="en-US" sz="1800" dirty="0" err="1"/>
              <a:t>Teniente</a:t>
            </a:r>
            <a:r>
              <a:rPr lang="en-US" sz="1800" dirty="0"/>
              <a:t>, “Facilitating the Definition of General Constraints in UML,” in </a:t>
            </a:r>
            <a:r>
              <a:rPr lang="en-US" sz="1800" i="1" dirty="0" err="1"/>
              <a:t>MoDELS</a:t>
            </a:r>
            <a:r>
              <a:rPr lang="en-US" sz="1800" i="1" dirty="0"/>
              <a:t>, </a:t>
            </a:r>
            <a:r>
              <a:rPr lang="en-US" sz="1800" dirty="0"/>
              <a:t>2006, pp. 260–274.</a:t>
            </a:r>
          </a:p>
          <a:p>
            <a:pPr>
              <a:defRPr/>
            </a:pPr>
            <a:r>
              <a:rPr lang="fr-FR" sz="1800" dirty="0"/>
              <a:t>[10] LCI, “Object </a:t>
            </a:r>
            <a:r>
              <a:rPr lang="fr-FR" sz="1800" dirty="0" err="1"/>
              <a:t>Constraint</a:t>
            </a:r>
            <a:r>
              <a:rPr lang="fr-FR" sz="1800" dirty="0"/>
              <a:t> </a:t>
            </a:r>
            <a:r>
              <a:rPr lang="fr-FR" sz="1800" dirty="0" err="1"/>
              <a:t>Language</a:t>
            </a:r>
            <a:r>
              <a:rPr lang="fr-FR" sz="1800" dirty="0"/>
              <a:t> </a:t>
            </a:r>
            <a:r>
              <a:rPr lang="fr-FR" sz="1800" dirty="0" err="1"/>
              <a:t>Environment</a:t>
            </a:r>
            <a:r>
              <a:rPr lang="fr-FR" sz="1800" dirty="0"/>
              <a:t> (OCLE),” 2005. </a:t>
            </a:r>
            <a:r>
              <a:rPr lang="en-US" sz="1800" dirty="0"/>
              <a:t>[Online]. Available: http://lci.cs.ubbcluj.ro/ocle/</a:t>
            </a:r>
            <a:endParaRPr lang="en-US" sz="1800" i="1" dirty="0"/>
          </a:p>
          <a:p>
            <a:pPr marL="457200" indent="-457200">
              <a:buFont typeface="Franklin Gothic Book" pitchFamily="34" charset="0"/>
              <a:buAutoNum type="arabicPeriod"/>
              <a:defRPr/>
            </a:pPr>
            <a:endParaRPr lang="en-US" sz="2400" dirty="0"/>
          </a:p>
          <a:p>
            <a:pPr marL="457200" indent="-457200">
              <a:buFont typeface="Franklin Gothic Book" pitchFamily="34" charset="0"/>
              <a:buAutoNum type="arabicPeriod"/>
              <a:defRPr/>
            </a:pPr>
            <a:endParaRPr lang="en-US" sz="2400" dirty="0"/>
          </a:p>
        </p:txBody>
      </p:sp>
      <p:sp>
        <p:nvSpPr>
          <p:cNvPr id="27651" name="Slide Number Placeholder 3">
            <a:extLst>
              <a:ext uri="{FF2B5EF4-FFF2-40B4-BE49-F238E27FC236}">
                <a16:creationId xmlns:a16="http://schemas.microsoft.com/office/drawing/2014/main" id="{D973046A-6ED5-4C19-BB8A-599BC194B5A7}"/>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F6A0C311-4728-4E2E-8F52-506580F4685A}" type="slidenum">
              <a:rPr lang="en-US" altLang="en-US" sz="1400" smtClean="0">
                <a:solidFill>
                  <a:srgbClr val="FFFFFF"/>
                </a:solidFill>
                <a:latin typeface="Franklin Gothic Book" panose="020B0503020102020204" pitchFamily="34" charset="0"/>
              </a:rPr>
              <a:pPr>
                <a:spcBef>
                  <a:spcPct val="0"/>
                </a:spcBef>
                <a:buClrTx/>
                <a:buSzTx/>
                <a:buFontTx/>
                <a:buNone/>
              </a:pPr>
              <a:t>18</a:t>
            </a:fld>
            <a:endParaRPr lang="en-US" altLang="en-US" sz="1400">
              <a:solidFill>
                <a:srgbClr val="FFFFFF"/>
              </a:solidFill>
              <a:latin typeface="Franklin Gothic Book" panose="020B0503020102020204" pitchFamily="34" charset="0"/>
            </a:endParaRPr>
          </a:p>
        </p:txBody>
      </p:sp>
      <p:sp>
        <p:nvSpPr>
          <p:cNvPr id="5" name="Footer Placeholder 4">
            <a:extLst>
              <a:ext uri="{FF2B5EF4-FFF2-40B4-BE49-F238E27FC236}">
                <a16:creationId xmlns:a16="http://schemas.microsoft.com/office/drawing/2014/main" id="{D554B89A-6F58-4376-BD2E-265CB1FE1EC0}"/>
              </a:ext>
            </a:extLst>
          </p:cNvPr>
          <p:cNvSpPr>
            <a:spLocks noGrp="1"/>
          </p:cNvSpPr>
          <p:nvPr>
            <p:ph type="ftr" sz="quarter" idx="11"/>
          </p:nvPr>
        </p:nvSpPr>
        <p:spPr>
          <a:xfrm>
            <a:off x="914400" y="6172200"/>
            <a:ext cx="6858000" cy="457200"/>
          </a:xfrm>
        </p:spPr>
        <p:txBody>
          <a:bodyPr/>
          <a:lstStyle/>
          <a:p>
            <a:pPr>
              <a:defRPr/>
            </a:pPr>
            <a:r>
              <a:rPr lang="es-ES" dirty="0"/>
              <a:t>Dan CHIOREAN, </a:t>
            </a:r>
            <a:r>
              <a:rPr lang="es-ES" dirty="0" err="1"/>
              <a:t>Vladiela</a:t>
            </a:r>
            <a:r>
              <a:rPr lang="es-ES" dirty="0"/>
              <a:t> PETRASCU, Ileana OBER – AQTR 2010 – Cluj-Napoca,  30 </a:t>
            </a:r>
            <a:r>
              <a:rPr lang="es-ES" dirty="0" err="1"/>
              <a:t>May</a:t>
            </a:r>
            <a:endParaRPr lang="en-US" dirty="0"/>
          </a:p>
        </p:txBody>
      </p:sp>
      <p:sp>
        <p:nvSpPr>
          <p:cNvPr id="27653" name="Title 1">
            <a:extLst>
              <a:ext uri="{FF2B5EF4-FFF2-40B4-BE49-F238E27FC236}">
                <a16:creationId xmlns:a16="http://schemas.microsoft.com/office/drawing/2014/main" id="{B7FC0162-9633-4D4F-9289-76D3C7BE266C}"/>
              </a:ext>
            </a:extLst>
          </p:cNvPr>
          <p:cNvSpPr>
            <a:spLocks noGrp="1"/>
          </p:cNvSpPr>
          <p:nvPr>
            <p:ph type="title"/>
          </p:nvPr>
        </p:nvSpPr>
        <p:spPr/>
        <p:txBody>
          <a:bodyPr/>
          <a:lstStyle/>
          <a:p>
            <a:pPr eaLnBrk="1" hangingPunct="1"/>
            <a:r>
              <a:rPr lang="en-US" altLang="en-US" sz="1800" b="1"/>
              <a:t>Testing-Oriented OCL Specification Patterns</a:t>
            </a:r>
            <a:br>
              <a:rPr lang="en-US" altLang="en-US" sz="1800" b="1"/>
            </a:br>
            <a:r>
              <a:rPr lang="en-US" altLang="en-US" sz="3200"/>
              <a:t>References - 2</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781FA373-655F-4130-A853-662BAB830054}"/>
              </a:ext>
            </a:extLst>
          </p:cNvPr>
          <p:cNvSpPr>
            <a:spLocks noGrp="1"/>
          </p:cNvSpPr>
          <p:nvPr>
            <p:ph type="title"/>
          </p:nvPr>
        </p:nvSpPr>
        <p:spPr>
          <a:xfrm>
            <a:off x="914400" y="609600"/>
            <a:ext cx="7772400" cy="838200"/>
          </a:xfrm>
        </p:spPr>
        <p:txBody>
          <a:bodyPr/>
          <a:lstStyle/>
          <a:p>
            <a:pPr eaLnBrk="1" hangingPunct="1"/>
            <a:r>
              <a:rPr lang="en-US" altLang="en-US" sz="1600" b="1"/>
              <a:t>Testing-Oriented OCL Specification Patterns</a:t>
            </a:r>
            <a:br>
              <a:rPr lang="en-US" altLang="en-US" sz="3200"/>
            </a:br>
            <a:r>
              <a:rPr lang="en-US" altLang="en-US" sz="3200"/>
              <a:t>Presentation Overview</a:t>
            </a:r>
          </a:p>
        </p:txBody>
      </p:sp>
      <p:sp>
        <p:nvSpPr>
          <p:cNvPr id="10243" name="Content Placeholder 2">
            <a:extLst>
              <a:ext uri="{FF2B5EF4-FFF2-40B4-BE49-F238E27FC236}">
                <a16:creationId xmlns:a16="http://schemas.microsoft.com/office/drawing/2014/main" id="{9C7ABF1E-DAEB-4E54-8B66-FCD5053E2E3E}"/>
              </a:ext>
            </a:extLst>
          </p:cNvPr>
          <p:cNvSpPr>
            <a:spLocks noGrp="1"/>
          </p:cNvSpPr>
          <p:nvPr>
            <p:ph sz="quarter" idx="1"/>
          </p:nvPr>
        </p:nvSpPr>
        <p:spPr>
          <a:xfrm>
            <a:off x="914400" y="1752600"/>
            <a:ext cx="7543800" cy="4191000"/>
          </a:xfrm>
        </p:spPr>
        <p:txBody>
          <a:bodyPr/>
          <a:lstStyle/>
          <a:p>
            <a:pPr eaLnBrk="1" hangingPunct="1"/>
            <a:r>
              <a:rPr lang="en-US" altLang="en-US" sz="2400"/>
              <a:t>Introduction</a:t>
            </a:r>
          </a:p>
          <a:p>
            <a:pPr eaLnBrk="1" hangingPunct="1"/>
            <a:r>
              <a:rPr lang="en-US" altLang="en-US" sz="2400"/>
              <a:t>Background &amp; Related Work</a:t>
            </a:r>
          </a:p>
          <a:p>
            <a:pPr eaLnBrk="1" hangingPunct="1"/>
            <a:r>
              <a:rPr lang="en-US" altLang="en-US" sz="2400"/>
              <a:t>Our Approach:</a:t>
            </a:r>
          </a:p>
          <a:p>
            <a:pPr lvl="1" eaLnBrk="1" hangingPunct="1"/>
            <a:r>
              <a:rPr lang="en-US" altLang="en-US" sz="2000"/>
              <a:t>Proposed OCL specification patterns</a:t>
            </a:r>
          </a:p>
          <a:p>
            <a:pPr lvl="2" eaLnBrk="1" hangingPunct="1"/>
            <a:r>
              <a:rPr lang="en-US" altLang="en-US" sz="1600"/>
              <a:t>The case of invariants</a:t>
            </a:r>
          </a:p>
          <a:p>
            <a:pPr lvl="2" eaLnBrk="1" hangingPunct="1"/>
            <a:r>
              <a:rPr lang="en-US" altLang="en-US" sz="1600"/>
              <a:t>The case of pre/post conditions</a:t>
            </a:r>
          </a:p>
          <a:p>
            <a:pPr lvl="1" eaLnBrk="1" hangingPunct="1"/>
            <a:r>
              <a:rPr lang="en-US" altLang="en-US" sz="2000"/>
              <a:t>Tool support &amp; Validation</a:t>
            </a:r>
          </a:p>
          <a:p>
            <a:pPr eaLnBrk="1" hangingPunct="1"/>
            <a:r>
              <a:rPr lang="en-US" altLang="en-US" sz="2400"/>
              <a:t>Conclusions and future work</a:t>
            </a:r>
          </a:p>
          <a:p>
            <a:pPr eaLnBrk="1" hangingPunct="1"/>
            <a:r>
              <a:rPr lang="en-US" altLang="en-US" sz="2400"/>
              <a:t>References</a:t>
            </a:r>
            <a:endParaRPr lang="en-US" altLang="en-US" sz="2000"/>
          </a:p>
        </p:txBody>
      </p:sp>
      <p:sp>
        <p:nvSpPr>
          <p:cNvPr id="10244" name="Slide Number Placeholder 3">
            <a:extLst>
              <a:ext uri="{FF2B5EF4-FFF2-40B4-BE49-F238E27FC236}">
                <a16:creationId xmlns:a16="http://schemas.microsoft.com/office/drawing/2014/main" id="{45B40163-3598-4AD7-A940-8410E556B592}"/>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1C4E7FCB-1518-483D-B2E8-97930EBB935D}" type="slidenum">
              <a:rPr lang="en-US" altLang="en-US" sz="1400" smtClean="0">
                <a:solidFill>
                  <a:srgbClr val="FFFFFF"/>
                </a:solidFill>
                <a:latin typeface="Franklin Gothic Book" panose="020B0503020102020204" pitchFamily="34" charset="0"/>
              </a:rPr>
              <a:pPr>
                <a:spcBef>
                  <a:spcPct val="0"/>
                </a:spcBef>
                <a:buClrTx/>
                <a:buSzTx/>
                <a:buFontTx/>
                <a:buNone/>
              </a:pPr>
              <a:t>2</a:t>
            </a:fld>
            <a:endParaRPr lang="en-US" altLang="en-US" sz="1400">
              <a:solidFill>
                <a:srgbClr val="FFFFFF"/>
              </a:solidFill>
              <a:latin typeface="Franklin Gothic Book" panose="020B0503020102020204" pitchFamily="34" charset="0"/>
            </a:endParaRPr>
          </a:p>
        </p:txBody>
      </p:sp>
      <p:sp>
        <p:nvSpPr>
          <p:cNvPr id="5" name="Footer Placeholder 4">
            <a:extLst>
              <a:ext uri="{FF2B5EF4-FFF2-40B4-BE49-F238E27FC236}">
                <a16:creationId xmlns:a16="http://schemas.microsoft.com/office/drawing/2014/main" id="{D2D90CDE-1B3D-4065-A18C-87B584717225}"/>
              </a:ext>
            </a:extLst>
          </p:cNvPr>
          <p:cNvSpPr>
            <a:spLocks noGrp="1"/>
          </p:cNvSpPr>
          <p:nvPr>
            <p:ph type="ftr" sz="quarter" idx="11"/>
          </p:nvPr>
        </p:nvSpPr>
        <p:spPr>
          <a:xfrm>
            <a:off x="914400" y="6172200"/>
            <a:ext cx="7391400" cy="457200"/>
          </a:xfrm>
        </p:spPr>
        <p:txBody>
          <a:bodyPr/>
          <a:lstStyle/>
          <a:p>
            <a:pPr>
              <a:defRPr/>
            </a:pPr>
            <a:r>
              <a:rPr lang="es-ES" dirty="0"/>
              <a:t>Dan CHIOREAN, </a:t>
            </a:r>
            <a:r>
              <a:rPr lang="es-ES" dirty="0" err="1"/>
              <a:t>Vladiela</a:t>
            </a:r>
            <a:r>
              <a:rPr lang="es-ES" dirty="0"/>
              <a:t> PETRASCU, Ileana OBER – AQTR 2010 – Cluj-Napoca,  30 </a:t>
            </a:r>
            <a:r>
              <a:rPr lang="es-ES" dirty="0" err="1"/>
              <a:t>May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a:extLst>
              <a:ext uri="{FF2B5EF4-FFF2-40B4-BE49-F238E27FC236}">
                <a16:creationId xmlns:a16="http://schemas.microsoft.com/office/drawing/2014/main" id="{2AA89D44-AC86-4EA5-B7E5-9504632836D6}"/>
              </a:ext>
            </a:extLst>
          </p:cNvPr>
          <p:cNvSpPr>
            <a:spLocks noGrp="1"/>
          </p:cNvSpPr>
          <p:nvPr>
            <p:ph sz="quarter" idx="1"/>
          </p:nvPr>
        </p:nvSpPr>
        <p:spPr>
          <a:xfrm>
            <a:off x="914400" y="1676400"/>
            <a:ext cx="7772400" cy="4267200"/>
          </a:xfrm>
        </p:spPr>
        <p:txBody>
          <a:bodyPr/>
          <a:lstStyle/>
          <a:p>
            <a:pPr eaLnBrk="1" hangingPunct="1"/>
            <a:r>
              <a:rPr lang="en-US" altLang="en-US" sz="2000"/>
              <a:t>Detailed and unequivocal model specifications are a prerequisite for attaining the automated software development goal as promoted by the Model Driven Engineering paradigm.</a:t>
            </a:r>
          </a:p>
          <a:p>
            <a:pPr eaLnBrk="1" hangingPunct="1"/>
            <a:r>
              <a:rPr lang="en-US" altLang="en-US" sz="2000"/>
              <a:t>Obtaining as much information as possible, about causes of constraint failure, goes beyond testing requirements.  It is intimately related to the reasons of using constraints in modeling and, more general, in software specification.</a:t>
            </a:r>
          </a:p>
          <a:p>
            <a:r>
              <a:rPr lang="en-US" altLang="en-US" sz="2000"/>
              <a:t>The four main advantages of using the Design by Contract technique [1] are:</a:t>
            </a:r>
          </a:p>
          <a:p>
            <a:pPr marL="731838" lvl="1" indent="-457200">
              <a:buFont typeface="Franklin Gothic Book" panose="020B0503020102020204" pitchFamily="34" charset="0"/>
              <a:buAutoNum type="arabicPeriod"/>
            </a:pPr>
            <a:r>
              <a:rPr lang="en-US" altLang="en-US" sz="1800"/>
              <a:t>help in writing correct software,</a:t>
            </a:r>
          </a:p>
          <a:p>
            <a:pPr marL="731838" lvl="1" indent="-457200">
              <a:buFont typeface="Franklin Gothic Book" panose="020B0503020102020204" pitchFamily="34" charset="0"/>
              <a:buAutoNum type="arabicPeriod"/>
            </a:pPr>
            <a:r>
              <a:rPr lang="en-US" altLang="en-US" sz="1800"/>
              <a:t>documentation aid,</a:t>
            </a:r>
          </a:p>
          <a:p>
            <a:pPr marL="731838" lvl="1" indent="-457200">
              <a:buFont typeface="Franklin Gothic Book" panose="020B0503020102020204" pitchFamily="34" charset="0"/>
              <a:buAutoNum type="arabicPeriod"/>
            </a:pPr>
            <a:r>
              <a:rPr lang="en-US" altLang="en-US" sz="1800">
                <a:solidFill>
                  <a:srgbClr val="FF0000"/>
                </a:solidFill>
              </a:rPr>
              <a:t>support for testing, debugging and quality assurance,</a:t>
            </a:r>
          </a:p>
          <a:p>
            <a:pPr marL="731838" lvl="1" indent="-457200">
              <a:buFont typeface="Franklin Gothic Book" panose="020B0503020102020204" pitchFamily="34" charset="0"/>
              <a:buAutoNum type="arabicPeriod"/>
            </a:pPr>
            <a:r>
              <a:rPr lang="en-US" altLang="en-US" sz="1800">
                <a:solidFill>
                  <a:srgbClr val="FF0000"/>
                </a:solidFill>
              </a:rPr>
              <a:t>support for software fault tolerance.</a:t>
            </a:r>
          </a:p>
          <a:p>
            <a:pPr eaLnBrk="1" hangingPunct="1"/>
            <a:endParaRPr lang="en-US" altLang="en-US" sz="2000"/>
          </a:p>
          <a:p>
            <a:endParaRPr lang="en-US" altLang="en-US" sz="2000"/>
          </a:p>
          <a:p>
            <a:pPr eaLnBrk="1" hangingPunct="1">
              <a:buFont typeface="Wingdings 2" panose="05020102010507070707" pitchFamily="18" charset="2"/>
              <a:buNone/>
            </a:pPr>
            <a:r>
              <a:rPr lang="en-US" altLang="en-US" sz="2000"/>
              <a:t> </a:t>
            </a:r>
          </a:p>
        </p:txBody>
      </p:sp>
      <p:sp>
        <p:nvSpPr>
          <p:cNvPr id="12291" name="Slide Number Placeholder 3">
            <a:extLst>
              <a:ext uri="{FF2B5EF4-FFF2-40B4-BE49-F238E27FC236}">
                <a16:creationId xmlns:a16="http://schemas.microsoft.com/office/drawing/2014/main" id="{1DC7494C-87A0-45D4-AA54-454756371B1A}"/>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A72B19FB-9A01-4C6D-97B7-1E16C05FBEFF}" type="slidenum">
              <a:rPr lang="en-US" altLang="en-US" sz="1400" smtClean="0">
                <a:solidFill>
                  <a:srgbClr val="FFFFFF"/>
                </a:solidFill>
                <a:latin typeface="Franklin Gothic Book" panose="020B0503020102020204" pitchFamily="34" charset="0"/>
              </a:rPr>
              <a:pPr>
                <a:spcBef>
                  <a:spcPct val="0"/>
                </a:spcBef>
                <a:buClrTx/>
                <a:buSzTx/>
                <a:buFontTx/>
                <a:buNone/>
              </a:pPr>
              <a:t>3</a:t>
            </a:fld>
            <a:endParaRPr lang="en-US" altLang="en-US" sz="1400">
              <a:solidFill>
                <a:srgbClr val="FFFFFF"/>
              </a:solidFill>
              <a:latin typeface="Franklin Gothic Book" panose="020B0503020102020204" pitchFamily="34" charset="0"/>
            </a:endParaRPr>
          </a:p>
        </p:txBody>
      </p:sp>
      <p:sp>
        <p:nvSpPr>
          <p:cNvPr id="5" name="Footer Placeholder 4">
            <a:extLst>
              <a:ext uri="{FF2B5EF4-FFF2-40B4-BE49-F238E27FC236}">
                <a16:creationId xmlns:a16="http://schemas.microsoft.com/office/drawing/2014/main" id="{D9C27165-969D-4074-B3C1-A25300D0EFAB}"/>
              </a:ext>
            </a:extLst>
          </p:cNvPr>
          <p:cNvSpPr>
            <a:spLocks noGrp="1"/>
          </p:cNvSpPr>
          <p:nvPr>
            <p:ph type="ftr" sz="quarter" idx="11"/>
          </p:nvPr>
        </p:nvSpPr>
        <p:spPr>
          <a:xfrm>
            <a:off x="914400" y="6172200"/>
            <a:ext cx="6858000" cy="457200"/>
          </a:xfrm>
        </p:spPr>
        <p:txBody>
          <a:bodyPr/>
          <a:lstStyle/>
          <a:p>
            <a:pPr>
              <a:defRPr/>
            </a:pPr>
            <a:r>
              <a:rPr lang="es-ES" dirty="0"/>
              <a:t>Dan CHIOREAN, </a:t>
            </a:r>
            <a:r>
              <a:rPr lang="es-ES" dirty="0" err="1"/>
              <a:t>Vladiela</a:t>
            </a:r>
            <a:r>
              <a:rPr lang="es-ES" dirty="0"/>
              <a:t> PETRASCU, Ileana OBER – AQTR 2010 – Cluj-Napoca,  30 </a:t>
            </a:r>
            <a:r>
              <a:rPr lang="es-ES" dirty="0" err="1"/>
              <a:t>May</a:t>
            </a:r>
            <a:endParaRPr lang="en-US" dirty="0"/>
          </a:p>
        </p:txBody>
      </p:sp>
      <p:sp>
        <p:nvSpPr>
          <p:cNvPr id="12293" name="Title 1">
            <a:extLst>
              <a:ext uri="{FF2B5EF4-FFF2-40B4-BE49-F238E27FC236}">
                <a16:creationId xmlns:a16="http://schemas.microsoft.com/office/drawing/2014/main" id="{59DB9FAE-B45A-4ADE-8241-08E6B340EB67}"/>
              </a:ext>
            </a:extLst>
          </p:cNvPr>
          <p:cNvSpPr>
            <a:spLocks noGrp="1"/>
          </p:cNvSpPr>
          <p:nvPr>
            <p:ph type="title"/>
          </p:nvPr>
        </p:nvSpPr>
        <p:spPr>
          <a:xfrm>
            <a:off x="914400" y="609600"/>
            <a:ext cx="7772400" cy="838200"/>
          </a:xfrm>
        </p:spPr>
        <p:txBody>
          <a:bodyPr/>
          <a:lstStyle/>
          <a:p>
            <a:pPr eaLnBrk="1" hangingPunct="1"/>
            <a:r>
              <a:rPr lang="en-US" altLang="en-US" sz="1600" b="1"/>
              <a:t>Testing-Oriented OCL Specification Patterns</a:t>
            </a:r>
            <a:br>
              <a:rPr lang="en-US" altLang="en-US" sz="3200"/>
            </a:br>
            <a:r>
              <a:rPr lang="en-US" altLang="en-US" sz="3200"/>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7A93F747-3F24-4381-A497-8B015750C412}"/>
              </a:ext>
            </a:extLst>
          </p:cNvPr>
          <p:cNvSpPr>
            <a:spLocks noGrp="1"/>
          </p:cNvSpPr>
          <p:nvPr>
            <p:ph type="title"/>
          </p:nvPr>
        </p:nvSpPr>
        <p:spPr/>
        <p:txBody>
          <a:bodyPr/>
          <a:lstStyle/>
          <a:p>
            <a:pPr eaLnBrk="1" hangingPunct="1"/>
            <a:r>
              <a:rPr lang="en-US" altLang="en-US" sz="1800" b="1"/>
              <a:t>Testing-Oriented OCL Specification Patterns </a:t>
            </a:r>
            <a:br>
              <a:rPr lang="en-US" altLang="en-US" sz="1800" b="1"/>
            </a:br>
            <a:r>
              <a:rPr lang="en-US" altLang="en-US" sz="3200"/>
              <a:t>Background &amp; Related Work</a:t>
            </a:r>
          </a:p>
        </p:txBody>
      </p:sp>
      <p:sp>
        <p:nvSpPr>
          <p:cNvPr id="13315" name="Content Placeholder 2">
            <a:extLst>
              <a:ext uri="{FF2B5EF4-FFF2-40B4-BE49-F238E27FC236}">
                <a16:creationId xmlns:a16="http://schemas.microsoft.com/office/drawing/2014/main" id="{AC2EAD2B-7B72-4B3F-B0B7-DED494A0D48D}"/>
              </a:ext>
            </a:extLst>
          </p:cNvPr>
          <p:cNvSpPr>
            <a:spLocks noGrp="1"/>
          </p:cNvSpPr>
          <p:nvPr>
            <p:ph sz="quarter" idx="1"/>
          </p:nvPr>
        </p:nvSpPr>
        <p:spPr/>
        <p:txBody>
          <a:bodyPr/>
          <a:lstStyle/>
          <a:p>
            <a:pPr eaLnBrk="1" hangingPunct="1"/>
            <a:r>
              <a:rPr lang="en-US" altLang="en-US" sz="2000"/>
              <a:t>In software modeling, </a:t>
            </a:r>
            <a:r>
              <a:rPr lang="en-US" altLang="en-US" sz="2000" i="1"/>
              <a:t>constraint patterns </a:t>
            </a:r>
            <a:r>
              <a:rPr lang="en-US" altLang="en-US" sz="2000"/>
              <a:t>[3] may be used to capture frequently occurring restrictions imposed on models.  This paper is focused on describing and specifying such constraint patterns.</a:t>
            </a:r>
          </a:p>
          <a:p>
            <a:pPr eaLnBrk="1" hangingPunct="1"/>
            <a:r>
              <a:rPr lang="en-US" altLang="en-US" sz="2000"/>
              <a:t>We will clearly distinguish among the concepts of </a:t>
            </a:r>
            <a:r>
              <a:rPr lang="en-US" altLang="en-US" sz="2000" i="1"/>
              <a:t>constraint pattern </a:t>
            </a:r>
            <a:r>
              <a:rPr lang="en-US" altLang="en-US" sz="2000"/>
              <a:t>and that of </a:t>
            </a:r>
            <a:r>
              <a:rPr lang="en-US" altLang="en-US" sz="2000" i="1"/>
              <a:t>OCL specification pattern</a:t>
            </a:r>
            <a:r>
              <a:rPr lang="en-US" altLang="en-US" sz="2000"/>
              <a:t>, although the phrases appear to be used interchangeably in the literature ([6], [2]).</a:t>
            </a:r>
          </a:p>
          <a:p>
            <a:pPr lvl="1" eaLnBrk="1" hangingPunct="1"/>
            <a:r>
              <a:rPr lang="en-US" altLang="en-US" sz="1800"/>
              <a:t>a </a:t>
            </a:r>
            <a:r>
              <a:rPr lang="en-US" altLang="en-US" sz="1800" i="1"/>
              <a:t>constraint pattern </a:t>
            </a:r>
            <a:r>
              <a:rPr lang="en-US" altLang="en-US" sz="1800"/>
              <a:t>denotes a logical constraint/restriction on a model</a:t>
            </a:r>
          </a:p>
          <a:p>
            <a:pPr lvl="1" eaLnBrk="1" hangingPunct="1"/>
            <a:r>
              <a:rPr lang="en-US" altLang="en-US" sz="1800"/>
              <a:t>an </a:t>
            </a:r>
            <a:r>
              <a:rPr lang="en-US" altLang="en-US" sz="1800" i="1"/>
              <a:t>OCL specification pattern </a:t>
            </a:r>
            <a:r>
              <a:rPr lang="en-US" altLang="en-US" sz="1800"/>
              <a:t>refers to a proposed way of specifying constraints</a:t>
            </a:r>
          </a:p>
          <a:p>
            <a:pPr eaLnBrk="1" hangingPunct="1"/>
            <a:r>
              <a:rPr lang="en-US" altLang="en-US" sz="2000"/>
              <a:t>We describe solutions to the </a:t>
            </a:r>
            <a:r>
              <a:rPr lang="en-US" altLang="en-US" sz="2000" i="1"/>
              <a:t>constraint patterns </a:t>
            </a:r>
            <a:r>
              <a:rPr lang="en-US" altLang="en-US" sz="2000"/>
              <a:t>of interest as </a:t>
            </a:r>
            <a:r>
              <a:rPr lang="en-US" altLang="en-US" sz="2000" i="1"/>
              <a:t>OCL specification patterns</a:t>
            </a:r>
          </a:p>
          <a:p>
            <a:pPr eaLnBrk="1" hangingPunct="1"/>
            <a:r>
              <a:rPr lang="en-US" altLang="en-US" sz="2000">
                <a:solidFill>
                  <a:srgbClr val="FF0000"/>
                </a:solidFill>
              </a:rPr>
              <a:t>The OCL specifications found in the literature, including those for constraint patterns, are only focused on expressions’ clearness.  During testing and debugging however, just knowing that a system state is inconsistent or that a method pre/postcondition is not fulfilled is not enough</a:t>
            </a:r>
          </a:p>
          <a:p>
            <a:pPr eaLnBrk="1" hangingPunct="1"/>
            <a:endParaRPr lang="en-US" altLang="en-US" sz="2000"/>
          </a:p>
          <a:p>
            <a:pPr eaLnBrk="1" hangingPunct="1"/>
            <a:endParaRPr lang="en-US" altLang="en-US" sz="2000"/>
          </a:p>
          <a:p>
            <a:pPr eaLnBrk="1" hangingPunct="1"/>
            <a:endParaRPr lang="en-US" altLang="en-US"/>
          </a:p>
        </p:txBody>
      </p:sp>
      <p:sp>
        <p:nvSpPr>
          <p:cNvPr id="13316" name="Slide Number Placeholder 3">
            <a:extLst>
              <a:ext uri="{FF2B5EF4-FFF2-40B4-BE49-F238E27FC236}">
                <a16:creationId xmlns:a16="http://schemas.microsoft.com/office/drawing/2014/main" id="{06431E4F-0790-48A9-A962-CB536E5C54CC}"/>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1FE3EE23-9ACB-4D8C-9AE4-437E0C73FA21}" type="slidenum">
              <a:rPr lang="en-US" altLang="en-US" sz="1400" smtClean="0">
                <a:solidFill>
                  <a:srgbClr val="FFFFFF"/>
                </a:solidFill>
                <a:latin typeface="Franklin Gothic Book" panose="020B0503020102020204" pitchFamily="34" charset="0"/>
              </a:rPr>
              <a:pPr>
                <a:spcBef>
                  <a:spcPct val="0"/>
                </a:spcBef>
                <a:buClrTx/>
                <a:buSzTx/>
                <a:buFontTx/>
                <a:buNone/>
              </a:pPr>
              <a:t>4</a:t>
            </a:fld>
            <a:endParaRPr lang="en-US" altLang="en-US" sz="1400">
              <a:solidFill>
                <a:srgbClr val="FFFFFF"/>
              </a:solidFill>
              <a:latin typeface="Franklin Gothic Book" panose="020B0503020102020204" pitchFamily="34" charset="0"/>
            </a:endParaRPr>
          </a:p>
        </p:txBody>
      </p:sp>
      <p:sp>
        <p:nvSpPr>
          <p:cNvPr id="5" name="Footer Placeholder 4">
            <a:extLst>
              <a:ext uri="{FF2B5EF4-FFF2-40B4-BE49-F238E27FC236}">
                <a16:creationId xmlns:a16="http://schemas.microsoft.com/office/drawing/2014/main" id="{EE96E0C1-38B9-49DD-BCCF-CDE6CF3CFA6B}"/>
              </a:ext>
            </a:extLst>
          </p:cNvPr>
          <p:cNvSpPr>
            <a:spLocks noGrp="1"/>
          </p:cNvSpPr>
          <p:nvPr>
            <p:ph type="ftr" sz="quarter" idx="11"/>
          </p:nvPr>
        </p:nvSpPr>
        <p:spPr>
          <a:xfrm>
            <a:off x="914400" y="6172200"/>
            <a:ext cx="6705600" cy="457200"/>
          </a:xfrm>
        </p:spPr>
        <p:txBody>
          <a:bodyPr/>
          <a:lstStyle/>
          <a:p>
            <a:pPr>
              <a:defRPr/>
            </a:pPr>
            <a:r>
              <a:rPr lang="es-ES" dirty="0"/>
              <a:t>Dan CHIOREAN, </a:t>
            </a:r>
            <a:r>
              <a:rPr lang="es-ES" dirty="0" err="1"/>
              <a:t>Vladiela</a:t>
            </a:r>
            <a:r>
              <a:rPr lang="es-ES" dirty="0"/>
              <a:t> PETRASCU, Ileana OBER – AQTR 2010 – Cluj-Napoca,  30 </a:t>
            </a:r>
            <a:r>
              <a:rPr lang="es-ES" dirty="0" err="1"/>
              <a:t>May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a:extLst>
              <a:ext uri="{FF2B5EF4-FFF2-40B4-BE49-F238E27FC236}">
                <a16:creationId xmlns:a16="http://schemas.microsoft.com/office/drawing/2014/main" id="{B0F3D56D-AD4B-44F8-A705-70E0234856D0}"/>
              </a:ext>
            </a:extLst>
          </p:cNvPr>
          <p:cNvSpPr>
            <a:spLocks noGrp="1"/>
          </p:cNvSpPr>
          <p:nvPr>
            <p:ph sz="quarter" idx="1"/>
          </p:nvPr>
        </p:nvSpPr>
        <p:spPr>
          <a:xfrm>
            <a:off x="914400" y="1676400"/>
            <a:ext cx="7772400" cy="4572000"/>
          </a:xfrm>
        </p:spPr>
        <p:txBody>
          <a:bodyPr/>
          <a:lstStyle/>
          <a:p>
            <a:pPr eaLnBrk="1" hangingPunct="1"/>
            <a:r>
              <a:rPr lang="en-US" altLang="en-US" sz="2000"/>
              <a:t>Identifying the exact failure reasons is of utmost importance for error correction.  This is the core-idea of the OCL specification approach that we promote. In this respect, in the following </a:t>
            </a:r>
            <a:r>
              <a:rPr lang="en-US" altLang="en-US" sz="2000" b="1"/>
              <a:t>we give improvements of existing OCL specification patterns, considering both the case of invariants and that of pre/post-conditions</a:t>
            </a:r>
            <a:endParaRPr lang="en-US" altLang="en-US" sz="2000"/>
          </a:p>
        </p:txBody>
      </p:sp>
      <p:sp>
        <p:nvSpPr>
          <p:cNvPr id="14339" name="Slide Number Placeholder 3">
            <a:extLst>
              <a:ext uri="{FF2B5EF4-FFF2-40B4-BE49-F238E27FC236}">
                <a16:creationId xmlns:a16="http://schemas.microsoft.com/office/drawing/2014/main" id="{BA786E51-A1F9-496C-AE05-B4BD853FE826}"/>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D49857AB-C4FA-46A3-A004-FAEE245E6AA2}" type="slidenum">
              <a:rPr lang="en-US" altLang="en-US" sz="1400" smtClean="0">
                <a:solidFill>
                  <a:srgbClr val="FFFFFF"/>
                </a:solidFill>
                <a:latin typeface="Franklin Gothic Book" panose="020B0503020102020204" pitchFamily="34" charset="0"/>
              </a:rPr>
              <a:pPr>
                <a:spcBef>
                  <a:spcPct val="0"/>
                </a:spcBef>
                <a:buClrTx/>
                <a:buSzTx/>
                <a:buFontTx/>
                <a:buNone/>
              </a:pPr>
              <a:t>5</a:t>
            </a:fld>
            <a:endParaRPr lang="en-US" altLang="en-US" sz="1400">
              <a:solidFill>
                <a:srgbClr val="FFFFFF"/>
              </a:solidFill>
              <a:latin typeface="Franklin Gothic Book" panose="020B0503020102020204" pitchFamily="34" charset="0"/>
            </a:endParaRPr>
          </a:p>
        </p:txBody>
      </p:sp>
      <p:sp>
        <p:nvSpPr>
          <p:cNvPr id="6" name="Footer Placeholder 4">
            <a:extLst>
              <a:ext uri="{FF2B5EF4-FFF2-40B4-BE49-F238E27FC236}">
                <a16:creationId xmlns:a16="http://schemas.microsoft.com/office/drawing/2014/main" id="{675F68C3-E101-401C-8F3C-95DCB2978D6D}"/>
              </a:ext>
            </a:extLst>
          </p:cNvPr>
          <p:cNvSpPr>
            <a:spLocks noGrp="1"/>
          </p:cNvSpPr>
          <p:nvPr>
            <p:ph type="ftr" sz="quarter" idx="11"/>
          </p:nvPr>
        </p:nvSpPr>
        <p:spPr>
          <a:xfrm>
            <a:off x="914400" y="6172200"/>
            <a:ext cx="6858000" cy="457200"/>
          </a:xfrm>
        </p:spPr>
        <p:txBody>
          <a:bodyPr/>
          <a:lstStyle/>
          <a:p>
            <a:pPr>
              <a:defRPr/>
            </a:pPr>
            <a:r>
              <a:rPr lang="es-ES" dirty="0"/>
              <a:t>Dan CHIOREAN, </a:t>
            </a:r>
            <a:r>
              <a:rPr lang="es-ES" dirty="0" err="1"/>
              <a:t>Vladiela</a:t>
            </a:r>
            <a:r>
              <a:rPr lang="es-ES" dirty="0"/>
              <a:t> PETRASCU, Ileana OBER – AQTR 2010 – Cluj-Napoca,  30 </a:t>
            </a:r>
            <a:r>
              <a:rPr lang="es-ES" dirty="0" err="1"/>
              <a:t>May</a:t>
            </a:r>
            <a:endParaRPr lang="en-US" dirty="0"/>
          </a:p>
        </p:txBody>
      </p:sp>
      <p:sp>
        <p:nvSpPr>
          <p:cNvPr id="14341" name="Title 1">
            <a:extLst>
              <a:ext uri="{FF2B5EF4-FFF2-40B4-BE49-F238E27FC236}">
                <a16:creationId xmlns:a16="http://schemas.microsoft.com/office/drawing/2014/main" id="{FAE55133-A5AB-4F29-A6B1-1AFB2F26A475}"/>
              </a:ext>
            </a:extLst>
          </p:cNvPr>
          <p:cNvSpPr>
            <a:spLocks noGrp="1"/>
          </p:cNvSpPr>
          <p:nvPr>
            <p:ph type="title"/>
          </p:nvPr>
        </p:nvSpPr>
        <p:spPr/>
        <p:txBody>
          <a:bodyPr/>
          <a:lstStyle/>
          <a:p>
            <a:pPr eaLnBrk="1" hangingPunct="1"/>
            <a:r>
              <a:rPr lang="en-US" altLang="en-US" sz="1800" b="1"/>
              <a:t>Testing-Oriented OCL Specification Patterns </a:t>
            </a:r>
            <a:br>
              <a:rPr lang="en-US" altLang="en-US" sz="1800" b="1"/>
            </a:br>
            <a:r>
              <a:rPr lang="en-US" altLang="en-US" sz="3200"/>
              <a:t>Background &amp; Related Work - 2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4325BDB8-0E3C-4741-9B53-2EEDD2E27661}"/>
              </a:ext>
            </a:extLst>
          </p:cNvPr>
          <p:cNvSpPr>
            <a:spLocks noGrp="1"/>
          </p:cNvSpPr>
          <p:nvPr>
            <p:ph type="title"/>
          </p:nvPr>
        </p:nvSpPr>
        <p:spPr/>
        <p:txBody>
          <a:bodyPr/>
          <a:lstStyle/>
          <a:p>
            <a:pPr marL="342900" indent="-342900" eaLnBrk="1" hangingPunct="1"/>
            <a:br>
              <a:rPr lang="en-US" altLang="en-US" sz="3200"/>
            </a:br>
            <a:r>
              <a:rPr lang="en-US" altLang="en-US" sz="1800" b="1"/>
              <a:t>Testing-Oriented OCL Specification Patterns </a:t>
            </a:r>
            <a:br>
              <a:rPr lang="en-US" altLang="en-US" sz="1800" b="1"/>
            </a:br>
            <a:r>
              <a:rPr lang="en-US" altLang="en-US" sz="3200"/>
              <a:t>Our Approach - </a:t>
            </a:r>
            <a:r>
              <a:rPr lang="en-US" altLang="en-US" sz="2000" b="1"/>
              <a:t>Proposed OCL specification patterns - </a:t>
            </a:r>
            <a:r>
              <a:rPr lang="en-US" altLang="en-US" sz="2000"/>
              <a:t>The case of invariants</a:t>
            </a:r>
          </a:p>
        </p:txBody>
      </p:sp>
      <p:sp>
        <p:nvSpPr>
          <p:cNvPr id="15363" name="Content Placeholder 2">
            <a:extLst>
              <a:ext uri="{FF2B5EF4-FFF2-40B4-BE49-F238E27FC236}">
                <a16:creationId xmlns:a16="http://schemas.microsoft.com/office/drawing/2014/main" id="{84BA9A62-F24D-4D8D-A8E4-E6A65631DCAA}"/>
              </a:ext>
            </a:extLst>
          </p:cNvPr>
          <p:cNvSpPr>
            <a:spLocks noGrp="1"/>
          </p:cNvSpPr>
          <p:nvPr>
            <p:ph sz="quarter" idx="1"/>
          </p:nvPr>
        </p:nvSpPr>
        <p:spPr>
          <a:xfrm>
            <a:off x="838200" y="2819400"/>
            <a:ext cx="7772400" cy="3429000"/>
          </a:xfrm>
        </p:spPr>
        <p:txBody>
          <a:bodyPr/>
          <a:lstStyle/>
          <a:p>
            <a:pPr algn="ctr" eaLnBrk="1" hangingPunct="1">
              <a:buFont typeface="Wingdings 2" panose="05020102010507070707" pitchFamily="18" charset="2"/>
              <a:buNone/>
            </a:pPr>
            <a:r>
              <a:rPr lang="en-US" altLang="en-US" sz="1600"/>
              <a:t>Figure 1 – A simple class model</a:t>
            </a:r>
          </a:p>
          <a:p>
            <a:r>
              <a:rPr lang="en-US" altLang="en-US" sz="1600"/>
              <a:t>“All employees of a company should be aged at most 65”. We will refer to this particular constraint as </a:t>
            </a:r>
            <a:r>
              <a:rPr lang="en-US" altLang="en-US" sz="1600" i="1"/>
              <a:t>Complying with Retirement Age Limit (CRAL)</a:t>
            </a:r>
          </a:p>
          <a:p>
            <a:endParaRPr lang="en-US" altLang="en-US" sz="1600"/>
          </a:p>
          <a:p>
            <a:r>
              <a:rPr lang="en-US" altLang="en-US" sz="1600" b="1"/>
              <a:t>Existent specifications:</a:t>
            </a:r>
          </a:p>
          <a:p>
            <a:pPr>
              <a:buFont typeface="Wingdings 2" panose="05020102010507070707" pitchFamily="18" charset="2"/>
              <a:buNone/>
            </a:pPr>
            <a:r>
              <a:rPr lang="en-US" altLang="en-US" sz="1400" b="1">
                <a:latin typeface="Courier New" panose="02070309020205020404" pitchFamily="49" charset="0"/>
                <a:cs typeface="Courier New" panose="02070309020205020404" pitchFamily="49" charset="0"/>
              </a:rPr>
              <a:t>context </a:t>
            </a:r>
            <a:r>
              <a:rPr lang="en-US" altLang="en-US" sz="1400">
                <a:latin typeface="Courier New" panose="02070309020205020404" pitchFamily="49" charset="0"/>
                <a:cs typeface="Courier New" panose="02070309020205020404" pitchFamily="49" charset="0"/>
              </a:rPr>
              <a:t>Company</a:t>
            </a:r>
          </a:p>
          <a:p>
            <a:pPr>
              <a:buFont typeface="Wingdings 2" panose="05020102010507070707" pitchFamily="18" charset="2"/>
              <a:buNone/>
            </a:pPr>
            <a:r>
              <a:rPr lang="en-US" altLang="en-US" sz="1400">
                <a:latin typeface="Courier New" panose="02070309020205020404" pitchFamily="49" charset="0"/>
                <a:cs typeface="Courier New" panose="02070309020205020404" pitchFamily="49" charset="0"/>
              </a:rPr>
              <a:t>   </a:t>
            </a:r>
            <a:r>
              <a:rPr lang="en-US" altLang="en-US" sz="1400" b="1">
                <a:latin typeface="Courier New" panose="02070309020205020404" pitchFamily="49" charset="0"/>
                <a:cs typeface="Courier New" panose="02070309020205020404" pitchFamily="49" charset="0"/>
              </a:rPr>
              <a:t>inv </a:t>
            </a:r>
            <a:r>
              <a:rPr lang="en-US" altLang="en-US" sz="1400">
                <a:latin typeface="Courier New" panose="02070309020205020404" pitchFamily="49" charset="0"/>
                <a:cs typeface="Courier New" panose="02070309020205020404" pitchFamily="49" charset="0"/>
              </a:rPr>
              <a:t>CRAL_E:</a:t>
            </a:r>
          </a:p>
          <a:p>
            <a:pPr>
              <a:buFont typeface="Wingdings 2" panose="05020102010507070707" pitchFamily="18" charset="2"/>
              <a:buNone/>
            </a:pPr>
            <a:r>
              <a:rPr lang="en-US" altLang="en-US" sz="1400" b="1">
                <a:latin typeface="Courier New" panose="02070309020205020404" pitchFamily="49" charset="0"/>
                <a:cs typeface="Courier New" panose="02070309020205020404" pitchFamily="49" charset="0"/>
              </a:rPr>
              <a:t>      self</a:t>
            </a:r>
            <a:r>
              <a:rPr lang="en-US" altLang="en-US" sz="1400">
                <a:latin typeface="Courier New" panose="02070309020205020404" pitchFamily="49" charset="0"/>
                <a:cs typeface="Courier New" panose="02070309020205020404" pitchFamily="49" charset="0"/>
              </a:rPr>
              <a:t>.employee-&gt;forAll( e | e.age &lt;= 65)</a:t>
            </a:r>
          </a:p>
          <a:p>
            <a:r>
              <a:rPr lang="en-US" altLang="en-US" sz="1600" b="1">
                <a:solidFill>
                  <a:srgbClr val="FF0000"/>
                </a:solidFill>
              </a:rPr>
              <a:t>Drawback</a:t>
            </a:r>
            <a:r>
              <a:rPr lang="en-US" altLang="en-US" sz="1600">
                <a:solidFill>
                  <a:srgbClr val="FF0000"/>
                </a:solidFill>
              </a:rPr>
              <a:t>: we have no useful hint regarding the identity of those employees which are over the age limit!</a:t>
            </a:r>
          </a:p>
          <a:p>
            <a:pPr algn="just" eaLnBrk="1" hangingPunct="1">
              <a:buFont typeface="Wingdings 2" panose="05020102010507070707" pitchFamily="18" charset="2"/>
              <a:buNone/>
            </a:pPr>
            <a:endParaRPr lang="en-US" altLang="en-US" sz="1600"/>
          </a:p>
        </p:txBody>
      </p:sp>
      <p:sp>
        <p:nvSpPr>
          <p:cNvPr id="15364" name="Slide Number Placeholder 3">
            <a:extLst>
              <a:ext uri="{FF2B5EF4-FFF2-40B4-BE49-F238E27FC236}">
                <a16:creationId xmlns:a16="http://schemas.microsoft.com/office/drawing/2014/main" id="{0D52DBC4-A93F-49F1-ACC7-E6FB00D58100}"/>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BC6F5D47-39F5-4257-866D-538E7EE66679}" type="slidenum">
              <a:rPr lang="en-US" altLang="en-US" sz="1400" smtClean="0">
                <a:solidFill>
                  <a:srgbClr val="FFFFFF"/>
                </a:solidFill>
                <a:latin typeface="Franklin Gothic Book" panose="020B0503020102020204" pitchFamily="34" charset="0"/>
              </a:rPr>
              <a:pPr>
                <a:spcBef>
                  <a:spcPct val="0"/>
                </a:spcBef>
                <a:buClrTx/>
                <a:buSzTx/>
                <a:buFontTx/>
                <a:buNone/>
              </a:pPr>
              <a:t>6</a:t>
            </a:fld>
            <a:endParaRPr lang="en-US" altLang="en-US" sz="1400">
              <a:solidFill>
                <a:srgbClr val="FFFFFF"/>
              </a:solidFill>
              <a:latin typeface="Franklin Gothic Book" panose="020B0503020102020204" pitchFamily="34" charset="0"/>
            </a:endParaRPr>
          </a:p>
        </p:txBody>
      </p:sp>
      <p:pic>
        <p:nvPicPr>
          <p:cNvPr id="15365" name="Picture 6">
            <a:extLst>
              <a:ext uri="{FF2B5EF4-FFF2-40B4-BE49-F238E27FC236}">
                <a16:creationId xmlns:a16="http://schemas.microsoft.com/office/drawing/2014/main" id="{5FABDD0C-FAA5-4E2A-AA9C-2E1EA79BD2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484313"/>
            <a:ext cx="4572000"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a:extLst>
              <a:ext uri="{FF2B5EF4-FFF2-40B4-BE49-F238E27FC236}">
                <a16:creationId xmlns:a16="http://schemas.microsoft.com/office/drawing/2014/main" id="{57F4931D-EFC8-40F2-8FEB-25F5591849B7}"/>
              </a:ext>
            </a:extLst>
          </p:cNvPr>
          <p:cNvSpPr>
            <a:spLocks noGrp="1"/>
          </p:cNvSpPr>
          <p:nvPr>
            <p:ph type="ftr" sz="quarter" idx="11"/>
          </p:nvPr>
        </p:nvSpPr>
        <p:spPr>
          <a:xfrm>
            <a:off x="914400" y="6172200"/>
            <a:ext cx="6858000" cy="457200"/>
          </a:xfrm>
        </p:spPr>
        <p:txBody>
          <a:bodyPr/>
          <a:lstStyle/>
          <a:p>
            <a:pPr>
              <a:defRPr/>
            </a:pPr>
            <a:r>
              <a:rPr lang="es-ES" dirty="0"/>
              <a:t>Dan CHIOREAN, </a:t>
            </a:r>
            <a:r>
              <a:rPr lang="es-ES" dirty="0" err="1"/>
              <a:t>Vladiela</a:t>
            </a:r>
            <a:r>
              <a:rPr lang="es-ES" dirty="0"/>
              <a:t> PETRASCU, Ileana OBER – AQTR 2010 – Cluj-Napoca,  30 </a:t>
            </a:r>
            <a:r>
              <a:rPr lang="es-ES" dirty="0" err="1"/>
              <a:t>May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a:extLst>
              <a:ext uri="{FF2B5EF4-FFF2-40B4-BE49-F238E27FC236}">
                <a16:creationId xmlns:a16="http://schemas.microsoft.com/office/drawing/2014/main" id="{21DE9B75-0569-4154-9D70-3AB97C580A28}"/>
              </a:ext>
            </a:extLst>
          </p:cNvPr>
          <p:cNvSpPr>
            <a:spLocks noGrp="1"/>
          </p:cNvSpPr>
          <p:nvPr>
            <p:ph sz="quarter" idx="1"/>
          </p:nvPr>
        </p:nvSpPr>
        <p:spPr>
          <a:xfrm>
            <a:off x="838200" y="2819400"/>
            <a:ext cx="7772400" cy="3429000"/>
          </a:xfrm>
        </p:spPr>
        <p:txBody>
          <a:bodyPr/>
          <a:lstStyle/>
          <a:p>
            <a:pPr algn="ctr" eaLnBrk="1" hangingPunct="1">
              <a:buFont typeface="Wingdings 2" panose="05020102010507070707" pitchFamily="18" charset="2"/>
              <a:buNone/>
            </a:pPr>
            <a:r>
              <a:rPr lang="en-US" altLang="en-US" sz="1600"/>
              <a:t>Figure 1 – A simple class model</a:t>
            </a:r>
          </a:p>
          <a:p>
            <a:r>
              <a:rPr lang="en-US" altLang="en-US" sz="1600"/>
              <a:t>“All employees of a company should be aged at most 65”. We will refer to this particular constraint as </a:t>
            </a:r>
            <a:r>
              <a:rPr lang="en-US" altLang="en-US" sz="1600" i="1"/>
              <a:t>Complying with Retirement Age Limit (CRAL)</a:t>
            </a:r>
          </a:p>
          <a:p>
            <a:pPr>
              <a:buFont typeface="Wingdings 2" panose="05020102010507070707" pitchFamily="18" charset="2"/>
              <a:buNone/>
            </a:pPr>
            <a:endParaRPr lang="en-US" altLang="en-US" sz="1600"/>
          </a:p>
          <a:p>
            <a:r>
              <a:rPr lang="en-US" altLang="en-US" sz="1600" b="1"/>
              <a:t>Our proposal </a:t>
            </a:r>
            <a:r>
              <a:rPr lang="en-US" altLang="en-US" sz="1600"/>
              <a:t>is convenient not only when modeling, but also at runtime:</a:t>
            </a:r>
          </a:p>
          <a:p>
            <a:pPr>
              <a:buFont typeface="Wingdings 2" panose="05020102010507070707" pitchFamily="18" charset="2"/>
              <a:buNone/>
            </a:pPr>
            <a:r>
              <a:rPr lang="en-US" altLang="en-US" sz="1400" b="1">
                <a:latin typeface="Courier New" panose="02070309020205020404" pitchFamily="49" charset="0"/>
                <a:cs typeface="Courier New" panose="02070309020205020404" pitchFamily="49" charset="0"/>
              </a:rPr>
              <a:t>context </a:t>
            </a:r>
            <a:r>
              <a:rPr lang="en-US" altLang="en-US" sz="1400">
                <a:latin typeface="Courier New" panose="02070309020205020404" pitchFamily="49" charset="0"/>
                <a:cs typeface="Courier New" panose="02070309020205020404" pitchFamily="49" charset="0"/>
              </a:rPr>
              <a:t>Company</a:t>
            </a:r>
          </a:p>
          <a:p>
            <a:pPr>
              <a:buFont typeface="Wingdings 2" panose="05020102010507070707" pitchFamily="18" charset="2"/>
              <a:buNone/>
            </a:pPr>
            <a:r>
              <a:rPr lang="en-US" altLang="en-US" sz="1400">
                <a:latin typeface="Courier New" panose="02070309020205020404" pitchFamily="49" charset="0"/>
                <a:cs typeface="Courier New" panose="02070309020205020404" pitchFamily="49" charset="0"/>
              </a:rPr>
              <a:t>   </a:t>
            </a:r>
            <a:r>
              <a:rPr lang="en-US" altLang="en-US" sz="1400" b="1">
                <a:latin typeface="Courier New" panose="02070309020205020404" pitchFamily="49" charset="0"/>
                <a:cs typeface="Courier New" panose="02070309020205020404" pitchFamily="49" charset="0"/>
              </a:rPr>
              <a:t>inv </a:t>
            </a:r>
            <a:r>
              <a:rPr lang="en-US" altLang="en-US" sz="1400">
                <a:latin typeface="Courier New" panose="02070309020205020404" pitchFamily="49" charset="0"/>
                <a:cs typeface="Courier New" panose="02070309020205020404" pitchFamily="49" charset="0"/>
              </a:rPr>
              <a:t>CRAL_P:</a:t>
            </a:r>
          </a:p>
          <a:p>
            <a:pPr>
              <a:buFont typeface="Wingdings 2" panose="05020102010507070707" pitchFamily="18" charset="2"/>
              <a:buNone/>
            </a:pPr>
            <a:r>
              <a:rPr lang="en-US" altLang="en-US" sz="1400" b="1">
                <a:latin typeface="Courier New" panose="02070309020205020404" pitchFamily="49" charset="0"/>
                <a:cs typeface="Courier New" panose="02070309020205020404" pitchFamily="49" charset="0"/>
              </a:rPr>
              <a:t>      self</a:t>
            </a:r>
            <a:r>
              <a:rPr lang="en-US" altLang="en-US" sz="1400">
                <a:latin typeface="Courier New" panose="02070309020205020404" pitchFamily="49" charset="0"/>
                <a:cs typeface="Courier New" panose="02070309020205020404" pitchFamily="49" charset="0"/>
              </a:rPr>
              <a:t>.employee-&gt;reject( e | e.age &lt;= 65)-&gt;isEmpty()</a:t>
            </a:r>
          </a:p>
          <a:p>
            <a:pPr algn="just" eaLnBrk="1" hangingPunct="1"/>
            <a:endParaRPr lang="en-US" altLang="en-US" sz="1600"/>
          </a:p>
        </p:txBody>
      </p:sp>
      <p:sp>
        <p:nvSpPr>
          <p:cNvPr id="16387" name="Slide Number Placeholder 3">
            <a:extLst>
              <a:ext uri="{FF2B5EF4-FFF2-40B4-BE49-F238E27FC236}">
                <a16:creationId xmlns:a16="http://schemas.microsoft.com/office/drawing/2014/main" id="{DBB45A8F-75B6-4589-AAA5-E54C02539955}"/>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F410E591-B9C9-497D-A6E4-6BD3AF6778A3}" type="slidenum">
              <a:rPr lang="en-US" altLang="en-US" sz="1400" smtClean="0">
                <a:solidFill>
                  <a:srgbClr val="FFFFFF"/>
                </a:solidFill>
                <a:latin typeface="Franklin Gothic Book" panose="020B0503020102020204" pitchFamily="34" charset="0"/>
              </a:rPr>
              <a:pPr>
                <a:spcBef>
                  <a:spcPct val="0"/>
                </a:spcBef>
                <a:buClrTx/>
                <a:buSzTx/>
                <a:buFontTx/>
                <a:buNone/>
              </a:pPr>
              <a:t>7</a:t>
            </a:fld>
            <a:endParaRPr lang="en-US" altLang="en-US" sz="1400">
              <a:solidFill>
                <a:srgbClr val="FFFFFF"/>
              </a:solidFill>
              <a:latin typeface="Franklin Gothic Book" panose="020B0503020102020204" pitchFamily="34" charset="0"/>
            </a:endParaRPr>
          </a:p>
        </p:txBody>
      </p:sp>
      <p:pic>
        <p:nvPicPr>
          <p:cNvPr id="16388" name="Picture 6">
            <a:extLst>
              <a:ext uri="{FF2B5EF4-FFF2-40B4-BE49-F238E27FC236}">
                <a16:creationId xmlns:a16="http://schemas.microsoft.com/office/drawing/2014/main" id="{C6FE644C-4DAA-43BE-8725-C484E5FF1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484313"/>
            <a:ext cx="4572000"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a:extLst>
              <a:ext uri="{FF2B5EF4-FFF2-40B4-BE49-F238E27FC236}">
                <a16:creationId xmlns:a16="http://schemas.microsoft.com/office/drawing/2014/main" id="{CEF03B42-4FE9-477C-8BB7-637CBEC956FD}"/>
              </a:ext>
            </a:extLst>
          </p:cNvPr>
          <p:cNvSpPr>
            <a:spLocks noGrp="1"/>
          </p:cNvSpPr>
          <p:nvPr>
            <p:ph type="ftr" sz="quarter" idx="11"/>
          </p:nvPr>
        </p:nvSpPr>
        <p:spPr>
          <a:xfrm>
            <a:off x="914400" y="6172200"/>
            <a:ext cx="6858000" cy="457200"/>
          </a:xfrm>
        </p:spPr>
        <p:txBody>
          <a:bodyPr/>
          <a:lstStyle/>
          <a:p>
            <a:pPr>
              <a:defRPr/>
            </a:pPr>
            <a:r>
              <a:rPr lang="es-ES" dirty="0"/>
              <a:t>Dan CHIOREAN, </a:t>
            </a:r>
            <a:r>
              <a:rPr lang="es-ES" dirty="0" err="1"/>
              <a:t>Vladiela</a:t>
            </a:r>
            <a:r>
              <a:rPr lang="es-ES" dirty="0"/>
              <a:t> PETRASCU, Ileana OBER – AQTR 2010 – Cluj-Napoca,  30 </a:t>
            </a:r>
            <a:r>
              <a:rPr lang="es-ES" dirty="0" err="1"/>
              <a:t>May</a:t>
            </a:r>
            <a:endParaRPr lang="en-US" dirty="0"/>
          </a:p>
        </p:txBody>
      </p:sp>
      <p:sp>
        <p:nvSpPr>
          <p:cNvPr id="16390" name="Title 1">
            <a:extLst>
              <a:ext uri="{FF2B5EF4-FFF2-40B4-BE49-F238E27FC236}">
                <a16:creationId xmlns:a16="http://schemas.microsoft.com/office/drawing/2014/main" id="{809A3145-60AC-4F85-84DA-B22F3225BEF0}"/>
              </a:ext>
            </a:extLst>
          </p:cNvPr>
          <p:cNvSpPr>
            <a:spLocks noGrp="1"/>
          </p:cNvSpPr>
          <p:nvPr>
            <p:ph type="title"/>
          </p:nvPr>
        </p:nvSpPr>
        <p:spPr/>
        <p:txBody>
          <a:bodyPr/>
          <a:lstStyle/>
          <a:p>
            <a:pPr marL="342900" indent="-342900" eaLnBrk="1" hangingPunct="1"/>
            <a:br>
              <a:rPr lang="en-US" altLang="en-US" sz="3200"/>
            </a:br>
            <a:r>
              <a:rPr lang="en-US" altLang="en-US" sz="1800" b="1"/>
              <a:t>Testing-Oriented OCL Specification Patterns </a:t>
            </a:r>
            <a:br>
              <a:rPr lang="en-US" altLang="en-US" sz="1800" b="1"/>
            </a:br>
            <a:r>
              <a:rPr lang="en-US" altLang="en-US" sz="3200"/>
              <a:t>Our Approach - </a:t>
            </a:r>
            <a:r>
              <a:rPr lang="en-US" altLang="en-US" sz="2000" b="1"/>
              <a:t>Proposed OCL specification patterns - </a:t>
            </a:r>
            <a:r>
              <a:rPr lang="en-US" altLang="en-US" sz="2000"/>
              <a:t>The case of invariants - 2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a:extLst>
              <a:ext uri="{FF2B5EF4-FFF2-40B4-BE49-F238E27FC236}">
                <a16:creationId xmlns:a16="http://schemas.microsoft.com/office/drawing/2014/main" id="{D36C6148-2BF2-49EE-9377-BA6D89169382}"/>
              </a:ext>
            </a:extLst>
          </p:cNvPr>
          <p:cNvSpPr>
            <a:spLocks noGrp="1"/>
          </p:cNvSpPr>
          <p:nvPr>
            <p:ph sz="quarter" idx="1"/>
          </p:nvPr>
        </p:nvSpPr>
        <p:spPr>
          <a:xfrm>
            <a:off x="609600" y="2819400"/>
            <a:ext cx="8229600" cy="3429000"/>
          </a:xfrm>
        </p:spPr>
        <p:txBody>
          <a:bodyPr/>
          <a:lstStyle/>
          <a:p>
            <a:pPr algn="ctr" eaLnBrk="1" hangingPunct="1">
              <a:buFont typeface="Wingdings 2" panose="05020102010507070707" pitchFamily="18" charset="2"/>
              <a:buNone/>
            </a:pPr>
            <a:r>
              <a:rPr lang="en-US" altLang="en-US" sz="1600"/>
              <a:t>Figure 1 – A simple class model</a:t>
            </a:r>
          </a:p>
          <a:p>
            <a:r>
              <a:rPr lang="en-US" altLang="en-US" sz="1600"/>
              <a:t>Two equivalent OCL specification patterns for the forAll modeling constraint:</a:t>
            </a:r>
          </a:p>
          <a:p>
            <a:pPr>
              <a:buFont typeface="Wingdings 2" panose="05020102010507070707" pitchFamily="18" charset="2"/>
              <a:buNone/>
            </a:pPr>
            <a:r>
              <a:rPr lang="en-US" altLang="en-US" sz="1200" b="1">
                <a:latin typeface="Courier New" panose="02070309020205020404" pitchFamily="49" charset="0"/>
                <a:cs typeface="Courier New" panose="02070309020205020404" pitchFamily="49" charset="0"/>
              </a:rPr>
              <a:t>pattern </a:t>
            </a:r>
            <a:r>
              <a:rPr lang="en-US" altLang="en-US" sz="1200">
                <a:latin typeface="Courier New" panose="02070309020205020404" pitchFamily="49" charset="0"/>
                <a:cs typeface="Courier New" panose="02070309020205020404" pitchFamily="49" charset="0"/>
              </a:rPr>
              <a:t>ForAll_Reject(objects: </a:t>
            </a:r>
            <a:r>
              <a:rPr lang="en-US" altLang="en-US" sz="1200" b="1">
                <a:latin typeface="Courier New" panose="02070309020205020404" pitchFamily="49" charset="0"/>
                <a:cs typeface="Courier New" panose="02070309020205020404" pitchFamily="49" charset="0"/>
              </a:rPr>
              <a:t>Collection</a:t>
            </a:r>
            <a:r>
              <a:rPr lang="en-US" altLang="en-US" sz="1200">
                <a:latin typeface="Courier New" panose="02070309020205020404" pitchFamily="49" charset="0"/>
                <a:cs typeface="Courier New" panose="02070309020205020404" pitchFamily="49" charset="0"/>
              </a:rPr>
              <a:t>(Object), properties: </a:t>
            </a:r>
            <a:r>
              <a:rPr lang="en-US" altLang="en-US" sz="1200" b="1">
                <a:latin typeface="Courier New" panose="02070309020205020404" pitchFamily="49" charset="0"/>
                <a:cs typeface="Courier New" panose="02070309020205020404" pitchFamily="49" charset="0"/>
              </a:rPr>
              <a:t>Set</a:t>
            </a:r>
            <a:r>
              <a:rPr lang="en-US" altLang="en-US" sz="1200">
                <a:latin typeface="Courier New" panose="02070309020205020404" pitchFamily="49" charset="0"/>
                <a:cs typeface="Courier New" panose="02070309020205020404" pitchFamily="49" charset="0"/>
              </a:rPr>
              <a:t>(Constraint))=</a:t>
            </a:r>
          </a:p>
          <a:p>
            <a:pPr>
              <a:buFont typeface="Wingdings 2" panose="05020102010507070707" pitchFamily="18" charset="2"/>
              <a:buNone/>
            </a:pPr>
            <a:r>
              <a:rPr lang="en-US" altLang="en-US" sz="1200">
                <a:latin typeface="Courier New" panose="02070309020205020404" pitchFamily="49" charset="0"/>
                <a:cs typeface="Courier New" panose="02070309020205020404" pitchFamily="49" charset="0"/>
              </a:rPr>
              <a:t>        objects-&gt;reject(y | oclAND(properties, y))-&gt;isEmpty()</a:t>
            </a:r>
          </a:p>
          <a:p>
            <a:r>
              <a:rPr lang="en-US" altLang="en-US" sz="1600"/>
              <a:t>The CRAL_P specification is an instantiation of the ForAll_Reject specification pattern:</a:t>
            </a:r>
          </a:p>
          <a:p>
            <a:pPr>
              <a:buFont typeface="Wingdings 2" panose="05020102010507070707" pitchFamily="18" charset="2"/>
              <a:buNone/>
            </a:pPr>
            <a:r>
              <a:rPr lang="en-US" altLang="en-US" sz="1200" b="1">
                <a:latin typeface="Courier New" panose="02070309020205020404" pitchFamily="49" charset="0"/>
                <a:cs typeface="Courier New" panose="02070309020205020404" pitchFamily="49" charset="0"/>
              </a:rPr>
              <a:t>context </a:t>
            </a:r>
            <a:r>
              <a:rPr lang="en-US" altLang="en-US" sz="1200">
                <a:latin typeface="Courier New" panose="02070309020205020404" pitchFamily="49" charset="0"/>
                <a:cs typeface="Courier New" panose="02070309020205020404" pitchFamily="49" charset="0"/>
              </a:rPr>
              <a:t>Company</a:t>
            </a:r>
          </a:p>
          <a:p>
            <a:pPr>
              <a:buFont typeface="Wingdings 2" panose="05020102010507070707" pitchFamily="18" charset="2"/>
              <a:buNone/>
            </a:pPr>
            <a:r>
              <a:rPr lang="en-US" altLang="en-US" sz="1200">
                <a:latin typeface="Courier New" panose="02070309020205020404" pitchFamily="49" charset="0"/>
                <a:cs typeface="Courier New" panose="02070309020205020404" pitchFamily="49" charset="0"/>
              </a:rPr>
              <a:t>   </a:t>
            </a:r>
            <a:r>
              <a:rPr lang="en-US" altLang="en-US" sz="1200" b="1">
                <a:latin typeface="Courier New" panose="02070309020205020404" pitchFamily="49" charset="0"/>
                <a:cs typeface="Courier New" panose="02070309020205020404" pitchFamily="49" charset="0"/>
              </a:rPr>
              <a:t>inv </a:t>
            </a:r>
            <a:r>
              <a:rPr lang="en-US" altLang="en-US" sz="1200">
                <a:latin typeface="Courier New" panose="02070309020205020404" pitchFamily="49" charset="0"/>
                <a:cs typeface="Courier New" panose="02070309020205020404" pitchFamily="49" charset="0"/>
              </a:rPr>
              <a:t>CRAL_P:</a:t>
            </a:r>
          </a:p>
          <a:p>
            <a:pPr>
              <a:buFont typeface="Wingdings 2" panose="05020102010507070707" pitchFamily="18" charset="2"/>
              <a:buNone/>
            </a:pPr>
            <a:r>
              <a:rPr lang="en-US" altLang="en-US" sz="1200">
                <a:latin typeface="Courier New" panose="02070309020205020404" pitchFamily="49" charset="0"/>
                <a:cs typeface="Courier New" panose="02070309020205020404" pitchFamily="49" charset="0"/>
              </a:rPr>
              <a:t>       ForAll_Reject(</a:t>
            </a:r>
            <a:r>
              <a:rPr lang="en-US" altLang="en-US" sz="1200" b="1">
                <a:latin typeface="Courier New" panose="02070309020205020404" pitchFamily="49" charset="0"/>
                <a:cs typeface="Courier New" panose="02070309020205020404" pitchFamily="49" charset="0"/>
              </a:rPr>
              <a:t>self</a:t>
            </a:r>
            <a:r>
              <a:rPr lang="en-US" altLang="en-US" sz="1200">
                <a:latin typeface="Courier New" panose="02070309020205020404" pitchFamily="49" charset="0"/>
                <a:cs typeface="Courier New" panose="02070309020205020404" pitchFamily="49" charset="0"/>
              </a:rPr>
              <a:t>.employee, </a:t>
            </a:r>
            <a:r>
              <a:rPr lang="en-US" altLang="en-US" sz="1200" b="1">
                <a:latin typeface="Courier New" panose="02070309020205020404" pitchFamily="49" charset="0"/>
                <a:cs typeface="Courier New" panose="02070309020205020404" pitchFamily="49" charset="0"/>
              </a:rPr>
              <a:t>Set</a:t>
            </a:r>
            <a:r>
              <a:rPr lang="en-US" altLang="en-US" sz="1200">
                <a:latin typeface="Courier New" panose="02070309020205020404" pitchFamily="49" charset="0"/>
                <a:cs typeface="Courier New" panose="02070309020205020404" pitchFamily="49" charset="0"/>
              </a:rPr>
              <a:t>{AttributeValueRestriction(age, &lt;=, 65)})</a:t>
            </a:r>
          </a:p>
          <a:p>
            <a:endParaRPr lang="en-US" altLang="en-US" sz="1200">
              <a:latin typeface="Courier New" panose="02070309020205020404" pitchFamily="49" charset="0"/>
              <a:cs typeface="Courier New" panose="02070309020205020404" pitchFamily="49" charset="0"/>
            </a:endParaRPr>
          </a:p>
          <a:p>
            <a:pPr>
              <a:buFont typeface="Wingdings 2" panose="05020102010507070707" pitchFamily="18" charset="2"/>
              <a:buNone/>
            </a:pPr>
            <a:r>
              <a:rPr lang="en-US" altLang="en-US" sz="1200" b="1">
                <a:latin typeface="Courier New" panose="02070309020205020404" pitchFamily="49" charset="0"/>
                <a:cs typeface="Courier New" panose="02070309020205020404" pitchFamily="49" charset="0"/>
              </a:rPr>
              <a:t>pattern </a:t>
            </a:r>
            <a:r>
              <a:rPr lang="en-US" altLang="en-US" sz="1200">
                <a:latin typeface="Courier New" panose="02070309020205020404" pitchFamily="49" charset="0"/>
                <a:cs typeface="Courier New" panose="02070309020205020404" pitchFamily="49" charset="0"/>
              </a:rPr>
              <a:t>ForAll_Select(objects: </a:t>
            </a:r>
            <a:r>
              <a:rPr lang="en-US" altLang="en-US" sz="1200" b="1">
                <a:latin typeface="Courier New" panose="02070309020205020404" pitchFamily="49" charset="0"/>
                <a:cs typeface="Courier New" panose="02070309020205020404" pitchFamily="49" charset="0"/>
              </a:rPr>
              <a:t>Collection</a:t>
            </a:r>
            <a:r>
              <a:rPr lang="en-US" altLang="en-US" sz="1200">
                <a:latin typeface="Courier New" panose="02070309020205020404" pitchFamily="49" charset="0"/>
                <a:cs typeface="Courier New" panose="02070309020205020404" pitchFamily="49" charset="0"/>
              </a:rPr>
              <a:t>(Object), properties: </a:t>
            </a:r>
            <a:r>
              <a:rPr lang="en-US" altLang="en-US" sz="1200" b="1">
                <a:latin typeface="Courier New" panose="02070309020205020404" pitchFamily="49" charset="0"/>
                <a:cs typeface="Courier New" panose="02070309020205020404" pitchFamily="49" charset="0"/>
              </a:rPr>
              <a:t>Set</a:t>
            </a:r>
            <a:r>
              <a:rPr lang="en-US" altLang="en-US" sz="1200">
                <a:latin typeface="Courier New" panose="02070309020205020404" pitchFamily="49" charset="0"/>
                <a:cs typeface="Courier New" panose="02070309020205020404" pitchFamily="49" charset="0"/>
              </a:rPr>
              <a:t>(Constraint))=</a:t>
            </a:r>
          </a:p>
          <a:p>
            <a:pPr>
              <a:buFont typeface="Wingdings 2" panose="05020102010507070707" pitchFamily="18" charset="2"/>
              <a:buNone/>
            </a:pPr>
            <a:r>
              <a:rPr lang="en-US" altLang="en-US" sz="1200">
                <a:latin typeface="Courier New" panose="02070309020205020404" pitchFamily="49" charset="0"/>
                <a:cs typeface="Courier New" panose="02070309020205020404" pitchFamily="49" charset="0"/>
              </a:rPr>
              <a:t>        objects-&gt;select(y | </a:t>
            </a:r>
            <a:r>
              <a:rPr lang="en-US" altLang="en-US" sz="1200" b="1">
                <a:latin typeface="Courier New" panose="02070309020205020404" pitchFamily="49" charset="0"/>
                <a:cs typeface="Courier New" panose="02070309020205020404" pitchFamily="49" charset="0"/>
              </a:rPr>
              <a:t>not </a:t>
            </a:r>
            <a:r>
              <a:rPr lang="en-US" altLang="en-US" sz="1200">
                <a:latin typeface="Courier New" panose="02070309020205020404" pitchFamily="49" charset="0"/>
                <a:cs typeface="Courier New" panose="02070309020205020404" pitchFamily="49" charset="0"/>
              </a:rPr>
              <a:t>oclAND(properties, y))-&gt;isEmpty()</a:t>
            </a:r>
          </a:p>
          <a:p>
            <a:pPr algn="just" eaLnBrk="1" hangingPunct="1"/>
            <a:endParaRPr lang="en-US" altLang="en-US" sz="1600"/>
          </a:p>
        </p:txBody>
      </p:sp>
      <p:sp>
        <p:nvSpPr>
          <p:cNvPr id="17411" name="Slide Number Placeholder 3">
            <a:extLst>
              <a:ext uri="{FF2B5EF4-FFF2-40B4-BE49-F238E27FC236}">
                <a16:creationId xmlns:a16="http://schemas.microsoft.com/office/drawing/2014/main" id="{FB9BED1C-493F-4CAF-871F-EC47DFABFADC}"/>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2E276A5C-749A-4A02-BE3A-A0AB5A3EFAE9}" type="slidenum">
              <a:rPr lang="en-US" altLang="en-US" sz="1400" smtClean="0">
                <a:solidFill>
                  <a:srgbClr val="FFFFFF"/>
                </a:solidFill>
                <a:latin typeface="Franklin Gothic Book" panose="020B0503020102020204" pitchFamily="34" charset="0"/>
              </a:rPr>
              <a:pPr>
                <a:spcBef>
                  <a:spcPct val="0"/>
                </a:spcBef>
                <a:buClrTx/>
                <a:buSzTx/>
                <a:buFontTx/>
                <a:buNone/>
              </a:pPr>
              <a:t>8</a:t>
            </a:fld>
            <a:endParaRPr lang="en-US" altLang="en-US" sz="1400">
              <a:solidFill>
                <a:srgbClr val="FFFFFF"/>
              </a:solidFill>
              <a:latin typeface="Franklin Gothic Book" panose="020B0503020102020204" pitchFamily="34" charset="0"/>
            </a:endParaRPr>
          </a:p>
        </p:txBody>
      </p:sp>
      <p:pic>
        <p:nvPicPr>
          <p:cNvPr id="17412" name="Picture 6">
            <a:extLst>
              <a:ext uri="{FF2B5EF4-FFF2-40B4-BE49-F238E27FC236}">
                <a16:creationId xmlns:a16="http://schemas.microsoft.com/office/drawing/2014/main" id="{451B9B25-B225-430D-8BC4-818E0427CC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484313"/>
            <a:ext cx="4572000"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a:extLst>
              <a:ext uri="{FF2B5EF4-FFF2-40B4-BE49-F238E27FC236}">
                <a16:creationId xmlns:a16="http://schemas.microsoft.com/office/drawing/2014/main" id="{96DE9497-9A36-4296-99F0-0B148224A3A2}"/>
              </a:ext>
            </a:extLst>
          </p:cNvPr>
          <p:cNvSpPr>
            <a:spLocks noGrp="1"/>
          </p:cNvSpPr>
          <p:nvPr>
            <p:ph type="ftr" sz="quarter" idx="11"/>
          </p:nvPr>
        </p:nvSpPr>
        <p:spPr>
          <a:xfrm>
            <a:off x="914400" y="6172200"/>
            <a:ext cx="6858000" cy="457200"/>
          </a:xfrm>
        </p:spPr>
        <p:txBody>
          <a:bodyPr/>
          <a:lstStyle/>
          <a:p>
            <a:pPr>
              <a:defRPr/>
            </a:pPr>
            <a:r>
              <a:rPr lang="es-ES" dirty="0"/>
              <a:t>Dan CHIOREAN, </a:t>
            </a:r>
            <a:r>
              <a:rPr lang="es-ES" dirty="0" err="1"/>
              <a:t>Vladiela</a:t>
            </a:r>
            <a:r>
              <a:rPr lang="es-ES" dirty="0"/>
              <a:t> PETRASCU, Ileana OBER – AQTR 2010 – Cluj-Napoca,  30 </a:t>
            </a:r>
            <a:r>
              <a:rPr lang="es-ES" dirty="0" err="1"/>
              <a:t>May</a:t>
            </a:r>
            <a:endParaRPr lang="en-US" dirty="0"/>
          </a:p>
        </p:txBody>
      </p:sp>
      <p:sp>
        <p:nvSpPr>
          <p:cNvPr id="17414" name="Title 1">
            <a:extLst>
              <a:ext uri="{FF2B5EF4-FFF2-40B4-BE49-F238E27FC236}">
                <a16:creationId xmlns:a16="http://schemas.microsoft.com/office/drawing/2014/main" id="{6BBE2FDB-363E-4A2B-AD22-EBF57322071A}"/>
              </a:ext>
            </a:extLst>
          </p:cNvPr>
          <p:cNvSpPr>
            <a:spLocks noGrp="1"/>
          </p:cNvSpPr>
          <p:nvPr>
            <p:ph type="title"/>
          </p:nvPr>
        </p:nvSpPr>
        <p:spPr/>
        <p:txBody>
          <a:bodyPr/>
          <a:lstStyle/>
          <a:p>
            <a:pPr marL="342900" indent="-342900" eaLnBrk="1" hangingPunct="1"/>
            <a:br>
              <a:rPr lang="en-US" altLang="en-US" sz="3200"/>
            </a:br>
            <a:r>
              <a:rPr lang="en-US" altLang="en-US" sz="1800" b="1"/>
              <a:t>Testing-Oriented OCL Specification Patterns </a:t>
            </a:r>
            <a:br>
              <a:rPr lang="en-US" altLang="en-US" sz="1800" b="1"/>
            </a:br>
            <a:r>
              <a:rPr lang="en-US" altLang="en-US" sz="3200"/>
              <a:t>Our Approach - </a:t>
            </a:r>
            <a:r>
              <a:rPr lang="en-US" altLang="en-US" sz="2000" b="1"/>
              <a:t>Proposed OCL specification patterns - </a:t>
            </a:r>
            <a:r>
              <a:rPr lang="en-US" altLang="en-US" sz="2000"/>
              <a:t>The case of invariants - 3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a:extLst>
              <a:ext uri="{FF2B5EF4-FFF2-40B4-BE49-F238E27FC236}">
                <a16:creationId xmlns:a16="http://schemas.microsoft.com/office/drawing/2014/main" id="{17A9B213-E2FE-4F42-8DD6-B01DACF3F3A7}"/>
              </a:ext>
            </a:extLst>
          </p:cNvPr>
          <p:cNvSpPr>
            <a:spLocks noGrp="1"/>
          </p:cNvSpPr>
          <p:nvPr>
            <p:ph sz="quarter" idx="1"/>
          </p:nvPr>
        </p:nvSpPr>
        <p:spPr>
          <a:xfrm>
            <a:off x="609600" y="2819400"/>
            <a:ext cx="8229600" cy="3429000"/>
          </a:xfrm>
        </p:spPr>
        <p:txBody>
          <a:bodyPr/>
          <a:lstStyle/>
          <a:p>
            <a:pPr algn="ctr" eaLnBrk="1" hangingPunct="1">
              <a:buFont typeface="Wingdings 2" panose="05020102010507070707" pitchFamily="18" charset="2"/>
              <a:buNone/>
            </a:pPr>
            <a:r>
              <a:rPr lang="en-US" altLang="en-US" sz="1600"/>
              <a:t>Figure 1 – A simple class model</a:t>
            </a:r>
          </a:p>
          <a:p>
            <a:r>
              <a:rPr lang="en-US" altLang="en-US" sz="1600" b="1"/>
              <a:t>“Global” uniqueness case (</a:t>
            </a:r>
            <a:r>
              <a:rPr lang="en-US" altLang="en-US" sz="1600" b="1" i="1"/>
              <a:t>GUID</a:t>
            </a:r>
            <a:r>
              <a:rPr lang="en-US" altLang="en-US" sz="1600" b="1"/>
              <a:t>): </a:t>
            </a:r>
            <a:r>
              <a:rPr lang="en-US" altLang="en-US" sz="1600"/>
              <a:t>Let us consider an application whose model contains a Person class having the same attributes as the one in Figure 1.  Almost all the OCL specification proposals existent in the literature have one of the following shapes:</a:t>
            </a:r>
          </a:p>
          <a:p>
            <a:pPr>
              <a:buFont typeface="Wingdings 2" panose="05020102010507070707" pitchFamily="18" charset="2"/>
              <a:buNone/>
            </a:pPr>
            <a:r>
              <a:rPr lang="en-US" altLang="en-US" sz="1200" b="1">
                <a:latin typeface="Courier New" panose="02070309020205020404" pitchFamily="49" charset="0"/>
                <a:cs typeface="Courier New" panose="02070309020205020404" pitchFamily="49" charset="0"/>
              </a:rPr>
              <a:t>context </a:t>
            </a:r>
            <a:r>
              <a:rPr lang="en-US" altLang="en-US" sz="1200">
                <a:latin typeface="Courier New" panose="02070309020205020404" pitchFamily="49" charset="0"/>
                <a:cs typeface="Courier New" panose="02070309020205020404" pitchFamily="49" charset="0"/>
              </a:rPr>
              <a:t>Person</a:t>
            </a:r>
          </a:p>
          <a:p>
            <a:pPr>
              <a:buFont typeface="Wingdings 2" panose="05020102010507070707" pitchFamily="18" charset="2"/>
              <a:buNone/>
            </a:pPr>
            <a:r>
              <a:rPr lang="en-US" altLang="en-US" sz="1200">
                <a:latin typeface="Courier New" panose="02070309020205020404" pitchFamily="49" charset="0"/>
                <a:cs typeface="Courier New" panose="02070309020205020404" pitchFamily="49" charset="0"/>
              </a:rPr>
              <a:t>   </a:t>
            </a:r>
            <a:r>
              <a:rPr lang="en-US" altLang="en-US" sz="1200" b="1">
                <a:latin typeface="Courier New" panose="02070309020205020404" pitchFamily="49" charset="0"/>
                <a:cs typeface="Courier New" panose="02070309020205020404" pitchFamily="49" charset="0"/>
              </a:rPr>
              <a:t>inv </a:t>
            </a:r>
            <a:r>
              <a:rPr lang="en-US" altLang="en-US" sz="1200">
                <a:latin typeface="Courier New" panose="02070309020205020404" pitchFamily="49" charset="0"/>
                <a:cs typeface="Courier New" panose="02070309020205020404" pitchFamily="49" charset="0"/>
              </a:rPr>
              <a:t>GUID_E1:</a:t>
            </a:r>
          </a:p>
          <a:p>
            <a:pPr>
              <a:buFont typeface="Wingdings 2" panose="05020102010507070707" pitchFamily="18" charset="2"/>
              <a:buNone/>
            </a:pPr>
            <a:r>
              <a:rPr lang="en-US" altLang="en-US" sz="1200">
                <a:latin typeface="Courier New" panose="02070309020205020404" pitchFamily="49" charset="0"/>
                <a:cs typeface="Courier New" panose="02070309020205020404" pitchFamily="49" charset="0"/>
              </a:rPr>
              <a:t>      Person.allInstances()-&gt;forAll(p, q| p&lt;&gt;q </a:t>
            </a:r>
            <a:r>
              <a:rPr lang="en-US" altLang="en-US" sz="1200" b="1">
                <a:latin typeface="Courier New" panose="02070309020205020404" pitchFamily="49" charset="0"/>
                <a:cs typeface="Courier New" panose="02070309020205020404" pitchFamily="49" charset="0"/>
              </a:rPr>
              <a:t>implies </a:t>
            </a:r>
            <a:r>
              <a:rPr lang="en-US" altLang="en-US" sz="1200">
                <a:latin typeface="Courier New" panose="02070309020205020404" pitchFamily="49" charset="0"/>
                <a:cs typeface="Courier New" panose="02070309020205020404" pitchFamily="49" charset="0"/>
              </a:rPr>
              <a:t>p.ID &lt;&gt; q.ID)</a:t>
            </a:r>
          </a:p>
          <a:p>
            <a:pPr>
              <a:buFont typeface="Wingdings 2" panose="05020102010507070707" pitchFamily="18" charset="2"/>
              <a:buNone/>
            </a:pPr>
            <a:r>
              <a:rPr lang="en-US" altLang="en-US" sz="1200" b="1">
                <a:latin typeface="Courier New" panose="02070309020205020404" pitchFamily="49" charset="0"/>
                <a:cs typeface="Courier New" panose="02070309020205020404" pitchFamily="49" charset="0"/>
              </a:rPr>
              <a:t>context </a:t>
            </a:r>
            <a:r>
              <a:rPr lang="en-US" altLang="en-US" sz="1200">
                <a:latin typeface="Courier New" panose="02070309020205020404" pitchFamily="49" charset="0"/>
                <a:cs typeface="Courier New" panose="02070309020205020404" pitchFamily="49" charset="0"/>
              </a:rPr>
              <a:t>Person</a:t>
            </a:r>
          </a:p>
          <a:p>
            <a:pPr>
              <a:buFont typeface="Wingdings 2" panose="05020102010507070707" pitchFamily="18" charset="2"/>
              <a:buNone/>
            </a:pPr>
            <a:r>
              <a:rPr lang="en-US" altLang="en-US" sz="1200">
                <a:latin typeface="Courier New" panose="02070309020205020404" pitchFamily="49" charset="0"/>
                <a:cs typeface="Courier New" panose="02070309020205020404" pitchFamily="49" charset="0"/>
              </a:rPr>
              <a:t>   </a:t>
            </a:r>
            <a:r>
              <a:rPr lang="en-US" altLang="en-US" sz="1200" b="1">
                <a:latin typeface="Courier New" panose="02070309020205020404" pitchFamily="49" charset="0"/>
                <a:cs typeface="Courier New" panose="02070309020205020404" pitchFamily="49" charset="0"/>
              </a:rPr>
              <a:t>inv </a:t>
            </a:r>
            <a:r>
              <a:rPr lang="en-US" altLang="en-US" sz="1200">
                <a:latin typeface="Courier New" panose="02070309020205020404" pitchFamily="49" charset="0"/>
                <a:cs typeface="Courier New" panose="02070309020205020404" pitchFamily="49" charset="0"/>
              </a:rPr>
              <a:t>GUID_E2:</a:t>
            </a:r>
          </a:p>
          <a:p>
            <a:pPr>
              <a:buFont typeface="Wingdings 2" panose="05020102010507070707" pitchFamily="18" charset="2"/>
              <a:buNone/>
            </a:pPr>
            <a:r>
              <a:rPr lang="en-US" altLang="en-US" sz="1200">
                <a:latin typeface="Courier New" panose="02070309020205020404" pitchFamily="49" charset="0"/>
                <a:cs typeface="Courier New" panose="02070309020205020404" pitchFamily="49" charset="0"/>
              </a:rPr>
              <a:t>      Person.allInstances()-&gt;isUnique(ID)</a:t>
            </a:r>
          </a:p>
          <a:p>
            <a:r>
              <a:rPr lang="en-US" altLang="en-US" sz="1600" b="1">
                <a:solidFill>
                  <a:srgbClr val="FF0000"/>
                </a:solidFill>
              </a:rPr>
              <a:t>Drawbacks</a:t>
            </a:r>
            <a:r>
              <a:rPr lang="en-US" altLang="en-US" sz="1600">
                <a:solidFill>
                  <a:srgbClr val="FF0000"/>
                </a:solidFill>
              </a:rPr>
              <a:t>: both GUID_E1 and GUID_E2 break the semantics of invariants.  Both specifications do not provide appropriate debugging support!</a:t>
            </a:r>
          </a:p>
          <a:p>
            <a:endParaRPr lang="en-US" altLang="en-US" sz="1200">
              <a:latin typeface="Courier New" panose="02070309020205020404" pitchFamily="49" charset="0"/>
              <a:cs typeface="Courier New" panose="02070309020205020404" pitchFamily="49" charset="0"/>
            </a:endParaRPr>
          </a:p>
          <a:p>
            <a:pPr algn="just" eaLnBrk="1" hangingPunct="1"/>
            <a:endParaRPr lang="en-US" altLang="en-US" sz="1600"/>
          </a:p>
        </p:txBody>
      </p:sp>
      <p:sp>
        <p:nvSpPr>
          <p:cNvPr id="18435" name="Slide Number Placeholder 3">
            <a:extLst>
              <a:ext uri="{FF2B5EF4-FFF2-40B4-BE49-F238E27FC236}">
                <a16:creationId xmlns:a16="http://schemas.microsoft.com/office/drawing/2014/main" id="{21A125F6-77E4-4E01-9E12-F99899D59013}"/>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0"/>
              </a:spcBef>
              <a:buClrTx/>
              <a:buSzTx/>
              <a:buFontTx/>
              <a:buNone/>
            </a:pPr>
            <a:fld id="{AD7CE227-1E93-4D97-9DE5-6784897BBCBE}" type="slidenum">
              <a:rPr lang="en-US" altLang="en-US" sz="1400" smtClean="0">
                <a:solidFill>
                  <a:srgbClr val="FFFFFF"/>
                </a:solidFill>
                <a:latin typeface="Franklin Gothic Book" panose="020B0503020102020204" pitchFamily="34" charset="0"/>
              </a:rPr>
              <a:pPr>
                <a:spcBef>
                  <a:spcPct val="0"/>
                </a:spcBef>
                <a:buClrTx/>
                <a:buSzTx/>
                <a:buFontTx/>
                <a:buNone/>
              </a:pPr>
              <a:t>9</a:t>
            </a:fld>
            <a:endParaRPr lang="en-US" altLang="en-US" sz="1400">
              <a:solidFill>
                <a:srgbClr val="FFFFFF"/>
              </a:solidFill>
              <a:latin typeface="Franklin Gothic Book" panose="020B0503020102020204" pitchFamily="34" charset="0"/>
            </a:endParaRPr>
          </a:p>
        </p:txBody>
      </p:sp>
      <p:pic>
        <p:nvPicPr>
          <p:cNvPr id="18436" name="Picture 6">
            <a:extLst>
              <a:ext uri="{FF2B5EF4-FFF2-40B4-BE49-F238E27FC236}">
                <a16:creationId xmlns:a16="http://schemas.microsoft.com/office/drawing/2014/main" id="{53A62952-1CAA-4A34-82EB-C86737E67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484313"/>
            <a:ext cx="4572000"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a:extLst>
              <a:ext uri="{FF2B5EF4-FFF2-40B4-BE49-F238E27FC236}">
                <a16:creationId xmlns:a16="http://schemas.microsoft.com/office/drawing/2014/main" id="{E7F6557D-935F-49F5-9E94-2279827E4056}"/>
              </a:ext>
            </a:extLst>
          </p:cNvPr>
          <p:cNvSpPr>
            <a:spLocks noGrp="1"/>
          </p:cNvSpPr>
          <p:nvPr>
            <p:ph type="ftr" sz="quarter" idx="11"/>
          </p:nvPr>
        </p:nvSpPr>
        <p:spPr>
          <a:xfrm>
            <a:off x="914400" y="6172200"/>
            <a:ext cx="6858000" cy="457200"/>
          </a:xfrm>
        </p:spPr>
        <p:txBody>
          <a:bodyPr/>
          <a:lstStyle/>
          <a:p>
            <a:pPr>
              <a:defRPr/>
            </a:pPr>
            <a:r>
              <a:rPr lang="es-ES" dirty="0"/>
              <a:t>Dan CHIOREAN, </a:t>
            </a:r>
            <a:r>
              <a:rPr lang="es-ES" dirty="0" err="1"/>
              <a:t>Vladiela</a:t>
            </a:r>
            <a:r>
              <a:rPr lang="es-ES" dirty="0"/>
              <a:t> PETRASCU, Ileana OBER – AQTR 2010 – Cluj-Napoca,  30 </a:t>
            </a:r>
            <a:r>
              <a:rPr lang="es-ES" dirty="0" err="1"/>
              <a:t>May</a:t>
            </a:r>
            <a:endParaRPr lang="en-US" dirty="0"/>
          </a:p>
        </p:txBody>
      </p:sp>
      <p:sp>
        <p:nvSpPr>
          <p:cNvPr id="18438" name="Title 1">
            <a:extLst>
              <a:ext uri="{FF2B5EF4-FFF2-40B4-BE49-F238E27FC236}">
                <a16:creationId xmlns:a16="http://schemas.microsoft.com/office/drawing/2014/main" id="{E4626B81-FC54-404A-8859-73055AC28B0E}"/>
              </a:ext>
            </a:extLst>
          </p:cNvPr>
          <p:cNvSpPr>
            <a:spLocks noGrp="1"/>
          </p:cNvSpPr>
          <p:nvPr>
            <p:ph type="title"/>
          </p:nvPr>
        </p:nvSpPr>
        <p:spPr/>
        <p:txBody>
          <a:bodyPr/>
          <a:lstStyle/>
          <a:p>
            <a:pPr marL="342900" indent="-342900" eaLnBrk="1" hangingPunct="1"/>
            <a:br>
              <a:rPr lang="en-US" altLang="en-US" sz="3200"/>
            </a:br>
            <a:r>
              <a:rPr lang="en-US" altLang="en-US" sz="1800" b="1"/>
              <a:t>Testing-Oriented OCL Specification Patterns </a:t>
            </a:r>
            <a:br>
              <a:rPr lang="en-US" altLang="en-US" sz="1800" b="1"/>
            </a:br>
            <a:r>
              <a:rPr lang="en-US" altLang="en-US" sz="3200"/>
              <a:t>Our Approach - </a:t>
            </a:r>
            <a:r>
              <a:rPr lang="en-US" altLang="en-US" sz="2000" b="1"/>
              <a:t>Proposed OCL specification patterns - </a:t>
            </a:r>
            <a:r>
              <a:rPr lang="en-US" altLang="en-US" sz="2000"/>
              <a:t>The case of invariants - 4</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F931DA2832A6409916756CF2B8B544" ma:contentTypeVersion="2" ma:contentTypeDescription="Create a new document." ma:contentTypeScope="" ma:versionID="2789e2fdd80b44eaefe8e0033dd9cc53">
  <xsd:schema xmlns:xsd="http://www.w3.org/2001/XMLSchema" xmlns:xs="http://www.w3.org/2001/XMLSchema" xmlns:p="http://schemas.microsoft.com/office/2006/metadata/properties" xmlns:ns2="cd2fa718-a2cb-4369-aee2-1e6d1b99154e" targetNamespace="http://schemas.microsoft.com/office/2006/metadata/properties" ma:root="true" ma:fieldsID="d5c9ca9270cbb5f3248f659697cffc8c" ns2:_="">
    <xsd:import namespace="cd2fa718-a2cb-4369-aee2-1e6d1b99154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2fa718-a2cb-4369-aee2-1e6d1b9915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A962A6-6C6F-4787-9E56-051C8AB770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2fa718-a2cb-4369-aee2-1e6d1b9915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4D34B3-E536-457C-810C-520925233DD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Equity</Template>
  <TotalTime>7330</TotalTime>
  <Words>2429</Words>
  <Application>Microsoft Office PowerPoint</Application>
  <PresentationFormat>On-screen Show (4:3)</PresentationFormat>
  <Paragraphs>191</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Equity</vt:lpstr>
      <vt:lpstr>Testing-Oriented Improvements of OCL Specification Patterns</vt:lpstr>
      <vt:lpstr>Testing-Oriented OCL Specification Patterns Presentation Overview</vt:lpstr>
      <vt:lpstr>Testing-Oriented OCL Specification Patterns Introduction</vt:lpstr>
      <vt:lpstr>Testing-Oriented OCL Specification Patterns  Background &amp; Related Work</vt:lpstr>
      <vt:lpstr>Testing-Oriented OCL Specification Patterns  Background &amp; Related Work - 2</vt:lpstr>
      <vt:lpstr> Testing-Oriented OCL Specification Patterns  Our Approach - Proposed OCL specification patterns - The case of invariants</vt:lpstr>
      <vt:lpstr> Testing-Oriented OCL Specification Patterns  Our Approach - Proposed OCL specification patterns - The case of invariants - 2</vt:lpstr>
      <vt:lpstr> Testing-Oriented OCL Specification Patterns  Our Approach - Proposed OCL specification patterns - The case of invariants - 3</vt:lpstr>
      <vt:lpstr> Testing-Oriented OCL Specification Patterns  Our Approach - Proposed OCL specification patterns - The case of invariants - 4</vt:lpstr>
      <vt:lpstr> Testing-Oriented OCL Specification Patterns  Our Approach - Proposed OCL specification patterns - The case of invariants - 5</vt:lpstr>
      <vt:lpstr> Testing-Oriented OCL Specification Patterns  Our Approach - Proposed OCL specification patterns - The case of invariants - 6</vt:lpstr>
      <vt:lpstr> Testing-Oriented OCL Specification Patterns  Our Approach - Proposed OCL specification patterns - The case of pre/post conditions</vt:lpstr>
      <vt:lpstr> Testing-Oriented OCL Specification Patterns  Our Approach - Proposed OCL specification patterns - The case of pre/post conditions - 2</vt:lpstr>
      <vt:lpstr>Testing-Oriented OCL Specification Patterns Our Approach - Tool support &amp; Validation</vt:lpstr>
      <vt:lpstr> Testing-Oriented OCL Specification Patterns Conclusions and future work</vt:lpstr>
      <vt:lpstr> Testing-Oriented OCL Specification Patterns Conclusions and future work - 2</vt:lpstr>
      <vt:lpstr>Testing-Oriented OCL Specification Patterns References</vt:lpstr>
      <vt:lpstr>Testing-Oriented OCL Specification Patterns References - 2</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LCI Laboratorul de Cercetare in Informatica Computer Science Research Laboratory</dc:title>
  <dc:creator> </dc:creator>
  <cp:lastModifiedBy>Dan</cp:lastModifiedBy>
  <cp:revision>151</cp:revision>
  <dcterms:created xsi:type="dcterms:W3CDTF">2007-09-20T10:04:24Z</dcterms:created>
  <dcterms:modified xsi:type="dcterms:W3CDTF">2021-04-23T10:45:14Z</dcterms:modified>
</cp:coreProperties>
</file>