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28.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6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76"/>
  </p:notesMasterIdLst>
  <p:handoutMasterIdLst>
    <p:handoutMasterId r:id="rId77"/>
  </p:handoutMasterIdLst>
  <p:sldIdLst>
    <p:sldId id="436" r:id="rId2"/>
    <p:sldId id="258" r:id="rId3"/>
    <p:sldId id="464" r:id="rId4"/>
    <p:sldId id="463" r:id="rId5"/>
    <p:sldId id="462" r:id="rId6"/>
    <p:sldId id="301" r:id="rId7"/>
    <p:sldId id="321" r:id="rId8"/>
    <p:sldId id="458" r:id="rId9"/>
    <p:sldId id="459" r:id="rId10"/>
    <p:sldId id="460" r:id="rId11"/>
    <p:sldId id="461" r:id="rId12"/>
    <p:sldId id="322" r:id="rId13"/>
    <p:sldId id="302" r:id="rId14"/>
    <p:sldId id="260" r:id="rId15"/>
    <p:sldId id="366" r:id="rId16"/>
    <p:sldId id="261" r:id="rId17"/>
    <p:sldId id="262" r:id="rId18"/>
    <p:sldId id="351" r:id="rId19"/>
    <p:sldId id="300" r:id="rId20"/>
    <p:sldId id="299" r:id="rId21"/>
    <p:sldId id="343" r:id="rId22"/>
    <p:sldId id="387" r:id="rId23"/>
    <p:sldId id="389" r:id="rId24"/>
    <p:sldId id="391" r:id="rId25"/>
    <p:sldId id="392" r:id="rId26"/>
    <p:sldId id="395" r:id="rId27"/>
    <p:sldId id="439" r:id="rId28"/>
    <p:sldId id="359" r:id="rId29"/>
    <p:sldId id="393" r:id="rId30"/>
    <p:sldId id="442" r:id="rId31"/>
    <p:sldId id="443" r:id="rId32"/>
    <p:sldId id="451" r:id="rId33"/>
    <p:sldId id="441" r:id="rId34"/>
    <p:sldId id="452" r:id="rId35"/>
    <p:sldId id="453" r:id="rId36"/>
    <p:sldId id="454" r:id="rId37"/>
    <p:sldId id="455" r:id="rId38"/>
    <p:sldId id="456" r:id="rId39"/>
    <p:sldId id="457" r:id="rId40"/>
    <p:sldId id="444" r:id="rId41"/>
    <p:sldId id="445" r:id="rId42"/>
    <p:sldId id="446" r:id="rId43"/>
    <p:sldId id="447" r:id="rId44"/>
    <p:sldId id="449" r:id="rId45"/>
    <p:sldId id="450" r:id="rId46"/>
    <p:sldId id="448" r:id="rId47"/>
    <p:sldId id="259" r:id="rId48"/>
    <p:sldId id="339" r:id="rId49"/>
    <p:sldId id="437" r:id="rId50"/>
    <p:sldId id="340" r:id="rId51"/>
    <p:sldId id="438" r:id="rId52"/>
    <p:sldId id="409" r:id="rId53"/>
    <p:sldId id="410" r:id="rId54"/>
    <p:sldId id="411" r:id="rId55"/>
    <p:sldId id="412" r:id="rId56"/>
    <p:sldId id="413" r:id="rId57"/>
    <p:sldId id="414" r:id="rId58"/>
    <p:sldId id="415" r:id="rId59"/>
    <p:sldId id="418" r:id="rId60"/>
    <p:sldId id="419" r:id="rId61"/>
    <p:sldId id="420" r:id="rId62"/>
    <p:sldId id="421" r:id="rId63"/>
    <p:sldId id="422" r:id="rId64"/>
    <p:sldId id="423" r:id="rId65"/>
    <p:sldId id="424" r:id="rId66"/>
    <p:sldId id="425" r:id="rId67"/>
    <p:sldId id="426" r:id="rId68"/>
    <p:sldId id="427" r:id="rId69"/>
    <p:sldId id="430" r:id="rId70"/>
    <p:sldId id="431" r:id="rId71"/>
    <p:sldId id="432" r:id="rId72"/>
    <p:sldId id="433" r:id="rId73"/>
    <p:sldId id="434" r:id="rId74"/>
    <p:sldId id="435"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FF"/>
    <a:srgbClr val="00D5C6"/>
    <a:srgbClr val="00D564"/>
    <a:srgbClr val="FFFF00"/>
    <a:srgbClr val="D5000A"/>
    <a:srgbClr val="8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83953" autoAdjust="0"/>
  </p:normalViewPr>
  <p:slideViewPr>
    <p:cSldViewPr snapToGrid="0">
      <p:cViewPr varScale="1">
        <p:scale>
          <a:sx n="80" d="100"/>
          <a:sy n="80" d="100"/>
        </p:scale>
        <p:origin x="909"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312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3.xml"/><Relationship Id="rId26" Type="http://schemas.openxmlformats.org/officeDocument/2006/relationships/slide" Target="slides/slide31.xml"/><Relationship Id="rId39" Type="http://schemas.openxmlformats.org/officeDocument/2006/relationships/slide" Target="slides/slide44.xml"/><Relationship Id="rId21" Type="http://schemas.openxmlformats.org/officeDocument/2006/relationships/slide" Target="slides/slide26.xml"/><Relationship Id="rId34" Type="http://schemas.openxmlformats.org/officeDocument/2006/relationships/slide" Target="slides/slide39.xml"/><Relationship Id="rId42" Type="http://schemas.openxmlformats.org/officeDocument/2006/relationships/slide" Target="slides/slide50.xml"/><Relationship Id="rId47" Type="http://schemas.openxmlformats.org/officeDocument/2006/relationships/slide" Target="slides/slide56.xml"/><Relationship Id="rId50" Type="http://schemas.openxmlformats.org/officeDocument/2006/relationships/slide" Target="slides/slide59.xml"/><Relationship Id="rId55" Type="http://schemas.openxmlformats.org/officeDocument/2006/relationships/slide" Target="slides/slide64.xml"/><Relationship Id="rId63" Type="http://schemas.openxmlformats.org/officeDocument/2006/relationships/slide" Target="slides/slide73.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9" Type="http://schemas.openxmlformats.org/officeDocument/2006/relationships/slide" Target="slides/slide34.xml"/><Relationship Id="rId11" Type="http://schemas.openxmlformats.org/officeDocument/2006/relationships/slide" Target="slides/slide13.xml"/><Relationship Id="rId24" Type="http://schemas.openxmlformats.org/officeDocument/2006/relationships/slide" Target="slides/slide29.xml"/><Relationship Id="rId32" Type="http://schemas.openxmlformats.org/officeDocument/2006/relationships/slide" Target="slides/slide37.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3.xml"/><Relationship Id="rId53" Type="http://schemas.openxmlformats.org/officeDocument/2006/relationships/slide" Target="slides/slide62.xml"/><Relationship Id="rId58" Type="http://schemas.openxmlformats.org/officeDocument/2006/relationships/slide" Target="slides/slide67.xml"/><Relationship Id="rId5" Type="http://schemas.openxmlformats.org/officeDocument/2006/relationships/slide" Target="slides/slide7.xml"/><Relationship Id="rId61" Type="http://schemas.openxmlformats.org/officeDocument/2006/relationships/slide" Target="slides/slide70.xml"/><Relationship Id="rId19" Type="http://schemas.openxmlformats.org/officeDocument/2006/relationships/slide" Target="slides/slide24.xml"/><Relationship Id="rId14" Type="http://schemas.openxmlformats.org/officeDocument/2006/relationships/slide" Target="slides/slide16.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0.xml"/><Relationship Id="rId43" Type="http://schemas.openxmlformats.org/officeDocument/2006/relationships/slide" Target="slides/slide51.xml"/><Relationship Id="rId48" Type="http://schemas.openxmlformats.org/officeDocument/2006/relationships/slide" Target="slides/slide57.xml"/><Relationship Id="rId56" Type="http://schemas.openxmlformats.org/officeDocument/2006/relationships/slide" Target="slides/slide65.xml"/><Relationship Id="rId64" Type="http://schemas.openxmlformats.org/officeDocument/2006/relationships/slide" Target="slides/slide74.xml"/><Relationship Id="rId8" Type="http://schemas.openxmlformats.org/officeDocument/2006/relationships/slide" Target="slides/slide10.xml"/><Relationship Id="rId51" Type="http://schemas.openxmlformats.org/officeDocument/2006/relationships/slide" Target="slides/slide60.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0.xml"/><Relationship Id="rId33" Type="http://schemas.openxmlformats.org/officeDocument/2006/relationships/slide" Target="slides/slide38.xml"/><Relationship Id="rId38" Type="http://schemas.openxmlformats.org/officeDocument/2006/relationships/slide" Target="slides/slide43.xml"/><Relationship Id="rId46" Type="http://schemas.openxmlformats.org/officeDocument/2006/relationships/slide" Target="slides/slide54.xml"/><Relationship Id="rId59" Type="http://schemas.openxmlformats.org/officeDocument/2006/relationships/slide" Target="slides/slide68.xml"/><Relationship Id="rId20" Type="http://schemas.openxmlformats.org/officeDocument/2006/relationships/slide" Target="slides/slide25.xml"/><Relationship Id="rId41" Type="http://schemas.openxmlformats.org/officeDocument/2006/relationships/slide" Target="slides/slide46.xml"/><Relationship Id="rId54" Type="http://schemas.openxmlformats.org/officeDocument/2006/relationships/slide" Target="slides/slide63.xml"/><Relationship Id="rId62" Type="http://schemas.openxmlformats.org/officeDocument/2006/relationships/slide" Target="slides/slide71.xml"/><Relationship Id="rId1" Type="http://schemas.openxmlformats.org/officeDocument/2006/relationships/slide" Target="slides/slide2.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1.xml"/><Relationship Id="rId49" Type="http://schemas.openxmlformats.org/officeDocument/2006/relationships/slide" Target="slides/slide58.xml"/><Relationship Id="rId57" Type="http://schemas.openxmlformats.org/officeDocument/2006/relationships/slide" Target="slides/slide66.xml"/><Relationship Id="rId10" Type="http://schemas.openxmlformats.org/officeDocument/2006/relationships/slide" Target="slides/slide12.xml"/><Relationship Id="rId31" Type="http://schemas.openxmlformats.org/officeDocument/2006/relationships/slide" Target="slides/slide36.xml"/><Relationship Id="rId44" Type="http://schemas.openxmlformats.org/officeDocument/2006/relationships/slide" Target="slides/slide52.xml"/><Relationship Id="rId52" Type="http://schemas.openxmlformats.org/officeDocument/2006/relationships/slide" Target="slides/slide61.xml"/><Relationship Id="rId60" Type="http://schemas.openxmlformats.org/officeDocument/2006/relationships/slide" Target="slides/slide69.xml"/><Relationship Id="rId4" Type="http://schemas.openxmlformats.org/officeDocument/2006/relationships/slide" Target="slides/slide5.xml"/><Relationship Id="rId9"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AEC5E-4EFC-4A68-A4B2-70F3C6B361D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3541D97-3E33-4443-9912-623FE00C988B}">
      <dgm:prSet/>
      <dgm:spPr/>
      <dgm:t>
        <a:bodyPr/>
        <a:lstStyle/>
        <a:p>
          <a:r>
            <a:rPr lang="en-US" b="1"/>
            <a:t>Constraints (Pseudo requirements)</a:t>
          </a:r>
          <a:endParaRPr lang="en-US"/>
        </a:p>
      </dgm:t>
    </dgm:pt>
    <dgm:pt modelId="{704B8687-777E-487F-A308-9F2816E0E181}" type="parTrans" cxnId="{DE9525DA-8587-46CB-87ED-A6D278259F92}">
      <dgm:prSet/>
      <dgm:spPr/>
      <dgm:t>
        <a:bodyPr/>
        <a:lstStyle/>
        <a:p>
          <a:endParaRPr lang="en-US"/>
        </a:p>
      </dgm:t>
    </dgm:pt>
    <dgm:pt modelId="{4770C0D9-F154-45C4-B620-219D4BF07B04}" type="sibTrans" cxnId="{DE9525DA-8587-46CB-87ED-A6D278259F92}">
      <dgm:prSet/>
      <dgm:spPr/>
      <dgm:t>
        <a:bodyPr/>
        <a:lstStyle/>
        <a:p>
          <a:endParaRPr lang="en-US"/>
        </a:p>
      </dgm:t>
    </dgm:pt>
    <dgm:pt modelId="{78CAB27D-CAE3-427D-AC7D-CBC1D801E4E5}">
      <dgm:prSet/>
      <dgm:spPr/>
      <dgm:t>
        <a:bodyPr/>
        <a:lstStyle/>
        <a:p>
          <a:r>
            <a:rPr lang="en-US" dirty="0">
              <a:solidFill>
                <a:srgbClr val="FF0000"/>
              </a:solidFill>
            </a:rPr>
            <a:t>Legal requirements </a:t>
          </a:r>
          <a:r>
            <a:rPr lang="en-US" dirty="0"/>
            <a:t>- are concerned with licensing, regulation, and certification issues.  An example of a legal requirement is that software developed for the U.S. federal government must comply with Section 508 of the Rehabilitation Act of 1973, requiring that government information systems must be accessible to people with disabilities.</a:t>
          </a:r>
        </a:p>
      </dgm:t>
    </dgm:pt>
    <dgm:pt modelId="{415A8FE4-2199-4BA6-977F-5C4FA7ED60CA}" type="parTrans" cxnId="{3FC9EA4E-E806-48F7-9E41-67BE7AEF6AC2}">
      <dgm:prSet/>
      <dgm:spPr/>
      <dgm:t>
        <a:bodyPr/>
        <a:lstStyle/>
        <a:p>
          <a:endParaRPr lang="en-US"/>
        </a:p>
      </dgm:t>
    </dgm:pt>
    <dgm:pt modelId="{1EA60A47-BAE4-4DC5-8F8E-17067562BA9D}" type="sibTrans" cxnId="{3FC9EA4E-E806-48F7-9E41-67BE7AEF6AC2}">
      <dgm:prSet/>
      <dgm:spPr/>
      <dgm:t>
        <a:bodyPr/>
        <a:lstStyle/>
        <a:p>
          <a:endParaRPr lang="en-US"/>
        </a:p>
      </dgm:t>
    </dgm:pt>
    <dgm:pt modelId="{B4968D78-6517-4C85-98BF-67A732D79353}" type="pres">
      <dgm:prSet presAssocID="{DD1AEC5E-4EFC-4A68-A4B2-70F3C6B361D3}" presName="vert0" presStyleCnt="0">
        <dgm:presLayoutVars>
          <dgm:dir/>
          <dgm:animOne val="branch"/>
          <dgm:animLvl val="lvl"/>
        </dgm:presLayoutVars>
      </dgm:prSet>
      <dgm:spPr/>
    </dgm:pt>
    <dgm:pt modelId="{4EC78F58-0695-4DA9-86E3-488068E61D8A}" type="pres">
      <dgm:prSet presAssocID="{F3541D97-3E33-4443-9912-623FE00C988B}" presName="thickLine" presStyleLbl="alignNode1" presStyleIdx="0" presStyleCnt="1"/>
      <dgm:spPr/>
    </dgm:pt>
    <dgm:pt modelId="{6D842F8A-223F-440B-8699-5F79B536249E}" type="pres">
      <dgm:prSet presAssocID="{F3541D97-3E33-4443-9912-623FE00C988B}" presName="horz1" presStyleCnt="0"/>
      <dgm:spPr/>
    </dgm:pt>
    <dgm:pt modelId="{604D54D5-F052-4BE7-86B5-1A2FA861EB98}" type="pres">
      <dgm:prSet presAssocID="{F3541D97-3E33-4443-9912-623FE00C988B}" presName="tx1" presStyleLbl="revTx" presStyleIdx="0" presStyleCnt="2"/>
      <dgm:spPr/>
    </dgm:pt>
    <dgm:pt modelId="{6D72AF6A-407A-452B-B70F-D5987693A871}" type="pres">
      <dgm:prSet presAssocID="{F3541D97-3E33-4443-9912-623FE00C988B}" presName="vert1" presStyleCnt="0"/>
      <dgm:spPr/>
    </dgm:pt>
    <dgm:pt modelId="{ADBE4684-DE40-47C6-80CC-C2C209025B27}" type="pres">
      <dgm:prSet presAssocID="{78CAB27D-CAE3-427D-AC7D-CBC1D801E4E5}" presName="vertSpace2a" presStyleCnt="0"/>
      <dgm:spPr/>
    </dgm:pt>
    <dgm:pt modelId="{D9B8EDD9-999F-4F17-BFC7-5BA52E5122A4}" type="pres">
      <dgm:prSet presAssocID="{78CAB27D-CAE3-427D-AC7D-CBC1D801E4E5}" presName="horz2" presStyleCnt="0"/>
      <dgm:spPr/>
    </dgm:pt>
    <dgm:pt modelId="{3B46E95D-6BE4-4252-906C-C46B6D9AE6C9}" type="pres">
      <dgm:prSet presAssocID="{78CAB27D-CAE3-427D-AC7D-CBC1D801E4E5}" presName="horzSpace2" presStyleCnt="0"/>
      <dgm:spPr/>
    </dgm:pt>
    <dgm:pt modelId="{929B15CE-271F-4B85-8CE7-FF1BBF2F326A}" type="pres">
      <dgm:prSet presAssocID="{78CAB27D-CAE3-427D-AC7D-CBC1D801E4E5}" presName="tx2" presStyleLbl="revTx" presStyleIdx="1" presStyleCnt="2"/>
      <dgm:spPr/>
    </dgm:pt>
    <dgm:pt modelId="{730FB6B2-C84A-497F-9878-400C7A9C5AB8}" type="pres">
      <dgm:prSet presAssocID="{78CAB27D-CAE3-427D-AC7D-CBC1D801E4E5}" presName="vert2" presStyleCnt="0"/>
      <dgm:spPr/>
    </dgm:pt>
    <dgm:pt modelId="{25675AB6-91F4-4044-BB3A-12F216728D2D}" type="pres">
      <dgm:prSet presAssocID="{78CAB27D-CAE3-427D-AC7D-CBC1D801E4E5}" presName="thinLine2b" presStyleLbl="callout" presStyleIdx="0" presStyleCnt="1"/>
      <dgm:spPr/>
    </dgm:pt>
    <dgm:pt modelId="{401B0C34-CFD3-46FB-8A6E-7E7D45DCC718}" type="pres">
      <dgm:prSet presAssocID="{78CAB27D-CAE3-427D-AC7D-CBC1D801E4E5}" presName="vertSpace2b" presStyleCnt="0"/>
      <dgm:spPr/>
    </dgm:pt>
  </dgm:ptLst>
  <dgm:cxnLst>
    <dgm:cxn modelId="{D73B5023-7FC4-4A71-B016-1671FE6FCA87}" type="presOf" srcId="{F3541D97-3E33-4443-9912-623FE00C988B}" destId="{604D54D5-F052-4BE7-86B5-1A2FA861EB98}" srcOrd="0" destOrd="0" presId="urn:microsoft.com/office/officeart/2008/layout/LinedList"/>
    <dgm:cxn modelId="{3FC9EA4E-E806-48F7-9E41-67BE7AEF6AC2}" srcId="{F3541D97-3E33-4443-9912-623FE00C988B}" destId="{78CAB27D-CAE3-427D-AC7D-CBC1D801E4E5}" srcOrd="0" destOrd="0" parTransId="{415A8FE4-2199-4BA6-977F-5C4FA7ED60CA}" sibTransId="{1EA60A47-BAE4-4DC5-8F8E-17067562BA9D}"/>
    <dgm:cxn modelId="{5C1C3BB6-FD43-4362-B2B5-AA3BF24FC291}" type="presOf" srcId="{DD1AEC5E-4EFC-4A68-A4B2-70F3C6B361D3}" destId="{B4968D78-6517-4C85-98BF-67A732D79353}" srcOrd="0" destOrd="0" presId="urn:microsoft.com/office/officeart/2008/layout/LinedList"/>
    <dgm:cxn modelId="{2FF47CC1-4F05-459C-BA9A-2E6F6325CDEC}" type="presOf" srcId="{78CAB27D-CAE3-427D-AC7D-CBC1D801E4E5}" destId="{929B15CE-271F-4B85-8CE7-FF1BBF2F326A}" srcOrd="0" destOrd="0" presId="urn:microsoft.com/office/officeart/2008/layout/LinedList"/>
    <dgm:cxn modelId="{DE9525DA-8587-46CB-87ED-A6D278259F92}" srcId="{DD1AEC5E-4EFC-4A68-A4B2-70F3C6B361D3}" destId="{F3541D97-3E33-4443-9912-623FE00C988B}" srcOrd="0" destOrd="0" parTransId="{704B8687-777E-487F-A308-9F2816E0E181}" sibTransId="{4770C0D9-F154-45C4-B620-219D4BF07B04}"/>
    <dgm:cxn modelId="{0409392E-81CD-4C5D-9AED-6D7E04F75A2B}" type="presParOf" srcId="{B4968D78-6517-4C85-98BF-67A732D79353}" destId="{4EC78F58-0695-4DA9-86E3-488068E61D8A}" srcOrd="0" destOrd="0" presId="urn:microsoft.com/office/officeart/2008/layout/LinedList"/>
    <dgm:cxn modelId="{1677C6FB-1130-45D6-AC84-0492C56EDDD4}" type="presParOf" srcId="{B4968D78-6517-4C85-98BF-67A732D79353}" destId="{6D842F8A-223F-440B-8699-5F79B536249E}" srcOrd="1" destOrd="0" presId="urn:microsoft.com/office/officeart/2008/layout/LinedList"/>
    <dgm:cxn modelId="{A23A97DB-FCD9-4900-BA60-6721A1FA4B06}" type="presParOf" srcId="{6D842F8A-223F-440B-8699-5F79B536249E}" destId="{604D54D5-F052-4BE7-86B5-1A2FA861EB98}" srcOrd="0" destOrd="0" presId="urn:microsoft.com/office/officeart/2008/layout/LinedList"/>
    <dgm:cxn modelId="{62332121-C8A7-4618-9730-8932E95AE52D}" type="presParOf" srcId="{6D842F8A-223F-440B-8699-5F79B536249E}" destId="{6D72AF6A-407A-452B-B70F-D5987693A871}" srcOrd="1" destOrd="0" presId="urn:microsoft.com/office/officeart/2008/layout/LinedList"/>
    <dgm:cxn modelId="{EBDB5E96-DA77-43C8-9AF1-D96717F3F78E}" type="presParOf" srcId="{6D72AF6A-407A-452B-B70F-D5987693A871}" destId="{ADBE4684-DE40-47C6-80CC-C2C209025B27}" srcOrd="0" destOrd="0" presId="urn:microsoft.com/office/officeart/2008/layout/LinedList"/>
    <dgm:cxn modelId="{6D715FDC-611A-43CC-BD3A-71C37A2B2BA4}" type="presParOf" srcId="{6D72AF6A-407A-452B-B70F-D5987693A871}" destId="{D9B8EDD9-999F-4F17-BFC7-5BA52E5122A4}" srcOrd="1" destOrd="0" presId="urn:microsoft.com/office/officeart/2008/layout/LinedList"/>
    <dgm:cxn modelId="{8BFAF43B-895A-4C5D-AF4D-4BB1A6F3ACE8}" type="presParOf" srcId="{D9B8EDD9-999F-4F17-BFC7-5BA52E5122A4}" destId="{3B46E95D-6BE4-4252-906C-C46B6D9AE6C9}" srcOrd="0" destOrd="0" presId="urn:microsoft.com/office/officeart/2008/layout/LinedList"/>
    <dgm:cxn modelId="{5C34E9C2-F604-4FC1-A34C-6D9A1B120ADC}" type="presParOf" srcId="{D9B8EDD9-999F-4F17-BFC7-5BA52E5122A4}" destId="{929B15CE-271F-4B85-8CE7-FF1BBF2F326A}" srcOrd="1" destOrd="0" presId="urn:microsoft.com/office/officeart/2008/layout/LinedList"/>
    <dgm:cxn modelId="{BAE15724-7082-4D73-9A5B-B8A74E5F0AEB}" type="presParOf" srcId="{D9B8EDD9-999F-4F17-BFC7-5BA52E5122A4}" destId="{730FB6B2-C84A-497F-9878-400C7A9C5AB8}" srcOrd="2" destOrd="0" presId="urn:microsoft.com/office/officeart/2008/layout/LinedList"/>
    <dgm:cxn modelId="{CE38C550-8B3B-4EEA-8D8D-426186BB3E80}" type="presParOf" srcId="{6D72AF6A-407A-452B-B70F-D5987693A871}" destId="{25675AB6-91F4-4044-BB3A-12F216728D2D}" srcOrd="2" destOrd="0" presId="urn:microsoft.com/office/officeart/2008/layout/LinedList"/>
    <dgm:cxn modelId="{AE054373-AF83-4579-B914-4721F44035E3}" type="presParOf" srcId="{6D72AF6A-407A-452B-B70F-D5987693A871}" destId="{401B0C34-CFD3-46FB-8A6E-7E7D45DCC71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8F58-0695-4DA9-86E3-488068E61D8A}">
      <dsp:nvSpPr>
        <dsp:cNvPr id="0" name=""/>
        <dsp:cNvSpPr/>
      </dsp:nvSpPr>
      <dsp:spPr>
        <a:xfrm>
          <a:off x="0" y="0"/>
          <a:ext cx="8001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D54D5-F052-4BE7-86B5-1A2FA861EB98}">
      <dsp:nvSpPr>
        <dsp:cNvPr id="0" name=""/>
        <dsp:cNvSpPr/>
      </dsp:nvSpPr>
      <dsp:spPr>
        <a:xfrm>
          <a:off x="0" y="0"/>
          <a:ext cx="1600200" cy="480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Constraints (Pseudo requirements)</a:t>
          </a:r>
          <a:endParaRPr lang="en-US" sz="1400" kern="1200"/>
        </a:p>
      </dsp:txBody>
      <dsp:txXfrm>
        <a:off x="0" y="0"/>
        <a:ext cx="1600200" cy="4800600"/>
      </dsp:txXfrm>
    </dsp:sp>
    <dsp:sp modelId="{929B15CE-271F-4B85-8CE7-FF1BBF2F326A}">
      <dsp:nvSpPr>
        <dsp:cNvPr id="0" name=""/>
        <dsp:cNvSpPr/>
      </dsp:nvSpPr>
      <dsp:spPr>
        <a:xfrm>
          <a:off x="1720215" y="217995"/>
          <a:ext cx="6280785" cy="4359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FF0000"/>
              </a:solidFill>
            </a:rPr>
            <a:t>Legal requirements </a:t>
          </a:r>
          <a:r>
            <a:rPr lang="en-US" sz="2600" kern="1200" dirty="0"/>
            <a:t>- are concerned with licensing, regulation, and certification issues.  An example of a legal requirement is that software developed for the U.S. federal government must comply with Section 508 of the Rehabilitation Act of 1973, requiring that government information systems must be accessible to people with disabilities.</a:t>
          </a:r>
        </a:p>
      </dsp:txBody>
      <dsp:txXfrm>
        <a:off x="1720215" y="217995"/>
        <a:ext cx="6280785" cy="4359919"/>
      </dsp:txXfrm>
    </dsp:sp>
    <dsp:sp modelId="{25675AB6-91F4-4044-BB3A-12F216728D2D}">
      <dsp:nvSpPr>
        <dsp:cNvPr id="0" name=""/>
        <dsp:cNvSpPr/>
      </dsp:nvSpPr>
      <dsp:spPr>
        <a:xfrm>
          <a:off x="1600200" y="4577915"/>
          <a:ext cx="6400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469167B-18F7-4E02-A040-BC86E16B6DD1}"/>
              </a:ext>
            </a:extLst>
          </p:cNvPr>
          <p:cNvSpPr>
            <a:spLocks noChangeArrowheads="1"/>
          </p:cNvSpPr>
          <p:nvPr/>
        </p:nvSpPr>
        <p:spPr bwMode="auto">
          <a:xfrm>
            <a:off x="3013075" y="8704263"/>
            <a:ext cx="831850" cy="273050"/>
          </a:xfrm>
          <a:prstGeom prst="rect">
            <a:avLst/>
          </a:prstGeom>
          <a:noFill/>
          <a:ln>
            <a:noFill/>
          </a:ln>
        </p:spPr>
        <p:txBody>
          <a:bodyPr wrap="none" lIns="87312" tIns="44450" rIns="87312" bIns="44450">
            <a:spAutoFit/>
          </a:bodyPr>
          <a:lstStyle>
            <a:lvl1pPr defTabSz="868363">
              <a:defRPr>
                <a:solidFill>
                  <a:schemeClr val="tx1"/>
                </a:solidFill>
                <a:latin typeface="Palatino" charset="0"/>
                <a:ea typeface="MS PGothic" panose="020B0600070205080204" pitchFamily="34" charset="-128"/>
              </a:defRPr>
            </a:lvl1pPr>
            <a:lvl2pPr marL="742950" indent="-285750" defTabSz="868363">
              <a:defRPr>
                <a:solidFill>
                  <a:schemeClr val="tx1"/>
                </a:solidFill>
                <a:latin typeface="Palatino" charset="0"/>
                <a:ea typeface="MS PGothic" panose="020B0600070205080204" pitchFamily="34" charset="-128"/>
              </a:defRPr>
            </a:lvl2pPr>
            <a:lvl3pPr marL="1143000" indent="-228600" defTabSz="868363">
              <a:defRPr>
                <a:solidFill>
                  <a:schemeClr val="tx1"/>
                </a:solidFill>
                <a:latin typeface="Palatino" charset="0"/>
                <a:ea typeface="MS PGothic" panose="020B0600070205080204" pitchFamily="34" charset="-128"/>
              </a:defRPr>
            </a:lvl3pPr>
            <a:lvl4pPr marL="1600200" indent="-228600" defTabSz="868363">
              <a:defRPr>
                <a:solidFill>
                  <a:schemeClr val="tx1"/>
                </a:solidFill>
                <a:latin typeface="Palatino" charset="0"/>
                <a:ea typeface="MS PGothic" panose="020B0600070205080204" pitchFamily="34" charset="-128"/>
              </a:defRPr>
            </a:lvl4pPr>
            <a:lvl5pPr marL="2057400" indent="-228600" defTabSz="868363">
              <a:defRPr>
                <a:solidFill>
                  <a:schemeClr val="tx1"/>
                </a:solidFill>
                <a:latin typeface="Palatino" charset="0"/>
                <a:ea typeface="MS PGothic" panose="020B0600070205080204" pitchFamily="34" charset="-128"/>
              </a:defRPr>
            </a:lvl5pPr>
            <a:lvl6pPr marL="25146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6pPr>
            <a:lvl7pPr marL="29718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7pPr>
            <a:lvl8pPr marL="34290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8pPr>
            <a:lvl9pPr marL="38862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9pPr>
          </a:lstStyle>
          <a:p>
            <a:pPr algn="ctr">
              <a:lnSpc>
                <a:spcPct val="90000"/>
              </a:lnSpc>
              <a:defRPr/>
            </a:pPr>
            <a:r>
              <a:rPr lang="en-US" altLang="en-US" sz="1200">
                <a:latin typeface="Book Antiqua" panose="02040602050305030304" pitchFamily="18" charset="0"/>
              </a:rPr>
              <a:t>Page </a:t>
            </a:r>
            <a:fld id="{FA98FC0C-EE5F-4AE9-A0DD-AE9C3ED4E7BE}" type="slidenum">
              <a:rPr lang="en-US" altLang="en-US" sz="1200">
                <a:latin typeface="Book Antiqua" panose="02040602050305030304" pitchFamily="18" charset="0"/>
              </a:rPr>
              <a:pPr algn="ctr">
                <a:lnSpc>
                  <a:spcPct val="90000"/>
                </a:lnSpc>
                <a:defRPr/>
              </a:pPr>
              <a:t>‹#›</a:t>
            </a:fld>
            <a:endParaRPr lang="en-US" altLang="en-US" sz="1200">
              <a:latin typeface="Book Antiqua" panose="02040602050305030304" pitchFamily="18" charset="0"/>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5D3162A-B9B9-4E3B-9FD0-BD865637094A}"/>
              </a:ext>
            </a:extLst>
          </p:cNvPr>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299" name="Rectangle 3">
            <a:extLst>
              <a:ext uri="{FF2B5EF4-FFF2-40B4-BE49-F238E27FC236}">
                <a16:creationId xmlns:a16="http://schemas.microsoft.com/office/drawing/2014/main" id="{3C7A7ACF-4FD3-486B-95D5-018C2DB84940}"/>
              </a:ext>
            </a:extLst>
          </p:cNvPr>
          <p:cNvSpPr>
            <a:spLocks noChangeArrowheads="1"/>
          </p:cNvSpPr>
          <p:nvPr/>
        </p:nvSpPr>
        <p:spPr bwMode="auto">
          <a:xfrm>
            <a:off x="3013075" y="8704263"/>
            <a:ext cx="831850" cy="273050"/>
          </a:xfrm>
          <a:prstGeom prst="rect">
            <a:avLst/>
          </a:prstGeom>
          <a:noFill/>
          <a:ln>
            <a:noFill/>
          </a:ln>
        </p:spPr>
        <p:txBody>
          <a:bodyPr wrap="none" lIns="87312" tIns="44450" rIns="87312" bIns="44450">
            <a:spAutoFit/>
          </a:bodyPr>
          <a:lstStyle>
            <a:lvl1pPr defTabSz="868363">
              <a:defRPr>
                <a:solidFill>
                  <a:schemeClr val="tx1"/>
                </a:solidFill>
                <a:latin typeface="Palatino" charset="0"/>
                <a:ea typeface="MS PGothic" panose="020B0600070205080204" pitchFamily="34" charset="-128"/>
              </a:defRPr>
            </a:lvl1pPr>
            <a:lvl2pPr marL="742950" indent="-285750" defTabSz="868363">
              <a:defRPr>
                <a:solidFill>
                  <a:schemeClr val="tx1"/>
                </a:solidFill>
                <a:latin typeface="Palatino" charset="0"/>
                <a:ea typeface="MS PGothic" panose="020B0600070205080204" pitchFamily="34" charset="-128"/>
              </a:defRPr>
            </a:lvl2pPr>
            <a:lvl3pPr marL="1143000" indent="-228600" defTabSz="868363">
              <a:defRPr>
                <a:solidFill>
                  <a:schemeClr val="tx1"/>
                </a:solidFill>
                <a:latin typeface="Palatino" charset="0"/>
                <a:ea typeface="MS PGothic" panose="020B0600070205080204" pitchFamily="34" charset="-128"/>
              </a:defRPr>
            </a:lvl3pPr>
            <a:lvl4pPr marL="1600200" indent="-228600" defTabSz="868363">
              <a:defRPr>
                <a:solidFill>
                  <a:schemeClr val="tx1"/>
                </a:solidFill>
                <a:latin typeface="Palatino" charset="0"/>
                <a:ea typeface="MS PGothic" panose="020B0600070205080204" pitchFamily="34" charset="-128"/>
              </a:defRPr>
            </a:lvl4pPr>
            <a:lvl5pPr marL="2057400" indent="-228600" defTabSz="868363">
              <a:defRPr>
                <a:solidFill>
                  <a:schemeClr val="tx1"/>
                </a:solidFill>
                <a:latin typeface="Palatino" charset="0"/>
                <a:ea typeface="MS PGothic" panose="020B0600070205080204" pitchFamily="34" charset="-128"/>
              </a:defRPr>
            </a:lvl5pPr>
            <a:lvl6pPr marL="25146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6pPr>
            <a:lvl7pPr marL="29718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7pPr>
            <a:lvl8pPr marL="34290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8pPr>
            <a:lvl9pPr marL="3886200" indent="-228600" defTabSz="868363" eaLnBrk="0" fontAlgn="base" hangingPunct="0">
              <a:spcBef>
                <a:spcPct val="0"/>
              </a:spcBef>
              <a:spcAft>
                <a:spcPct val="0"/>
              </a:spcAft>
              <a:defRPr>
                <a:solidFill>
                  <a:schemeClr val="tx1"/>
                </a:solidFill>
                <a:latin typeface="Palatino" charset="0"/>
                <a:ea typeface="MS PGothic" panose="020B0600070205080204" pitchFamily="34" charset="-128"/>
              </a:defRPr>
            </a:lvl9pPr>
          </a:lstStyle>
          <a:p>
            <a:pPr algn="ctr">
              <a:lnSpc>
                <a:spcPct val="90000"/>
              </a:lnSpc>
              <a:defRPr/>
            </a:pPr>
            <a:r>
              <a:rPr lang="en-US" altLang="en-US" sz="1200">
                <a:latin typeface="Book Antiqua" panose="02040602050305030304" pitchFamily="18" charset="0"/>
              </a:rPr>
              <a:t>Page </a:t>
            </a:r>
            <a:fld id="{E320C2F6-DD1E-4BE5-80DF-73DEB7021028}" type="slidenum">
              <a:rPr lang="en-US" altLang="en-US" sz="1200">
                <a:latin typeface="Book Antiqua" panose="02040602050305030304" pitchFamily="18" charset="0"/>
              </a:rPr>
              <a:pPr algn="ctr">
                <a:lnSpc>
                  <a:spcPct val="90000"/>
                </a:lnSpc>
                <a:defRPr/>
              </a:pPr>
              <a:t>‹#›</a:t>
            </a:fld>
            <a:endParaRPr lang="en-US" altLang="en-US" sz="1200">
              <a:latin typeface="Book Antiqua" panose="02040602050305030304" pitchFamily="18" charset="0"/>
            </a:endParaRPr>
          </a:p>
        </p:txBody>
      </p:sp>
      <p:sp>
        <p:nvSpPr>
          <p:cNvPr id="2052" name="Rectangle 4">
            <a:extLst>
              <a:ext uri="{FF2B5EF4-FFF2-40B4-BE49-F238E27FC236}">
                <a16:creationId xmlns:a16="http://schemas.microsoft.com/office/drawing/2014/main" id="{A666AF4B-E834-4E28-9CE9-5ECE9AC22FA6}"/>
              </a:ext>
            </a:extLst>
          </p:cNvPr>
          <p:cNvSpPr>
            <a:spLocks noGrp="1" noRot="1" noChangeAspect="1" noChangeArrowheads="1" noTextEdit="1"/>
          </p:cNvSpPr>
          <p:nvPr>
            <p:ph type="sldImg" idx="2"/>
          </p:nvPr>
        </p:nvSpPr>
        <p:spPr bwMode="auto">
          <a:xfrm>
            <a:off x="1057275" y="-144463"/>
            <a:ext cx="4632325" cy="34734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000" kern="1200">
        <a:solidFill>
          <a:schemeClr val="tx1"/>
        </a:solidFill>
        <a:latin typeface="Palatino" charset="0"/>
        <a:ea typeface="MS PGothic" panose="020B0600070205080204" pitchFamily="34" charset="-128"/>
        <a:cs typeface="ＭＳ Ｐゴシック" pitchFamily="-110" charset="-128"/>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S PGothic" panose="020B0600070205080204" pitchFamily="34"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S PGothic" panose="020B0600070205080204" pitchFamily="34"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S PGothic" panose="020B0600070205080204" pitchFamily="34"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1FCB1BB-97BB-454A-AED5-89FFB88CB88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identification consists of two activities: </a:t>
            </a:r>
          </a:p>
          <a:p>
            <a:pPr lvl="1"/>
            <a:r>
              <a:rPr lang="en-US" altLang="en-US">
                <a:latin typeface="Palatino"/>
              </a:rPr>
              <a:t>Requirements elicitation and Analysis</a:t>
            </a:r>
          </a:p>
          <a:p>
            <a:pPr lvl="1"/>
            <a:endParaRPr lang="en-US" altLang="en-US">
              <a:latin typeface="Palatino"/>
            </a:endParaRPr>
          </a:p>
          <a:p>
            <a:pPr lvl="1"/>
            <a:endParaRPr lang="en-US" altLang="en-US">
              <a:latin typeface="Palatino"/>
            </a:endParaRPr>
          </a:p>
          <a:p>
            <a:pPr lvl="1"/>
            <a:endParaRPr lang="en-US" altLang="en-US">
              <a:latin typeface="Palatino"/>
            </a:endParaRPr>
          </a:p>
          <a:p>
            <a:pPr lvl="1"/>
            <a:r>
              <a:rPr lang="en-US" altLang="en-US">
                <a:latin typeface="Palatino"/>
              </a:rPr>
              <a:t>The identification of objects and the definition of the system boundary are heavily intertwined with each other.  </a:t>
            </a:r>
          </a:p>
        </p:txBody>
      </p:sp>
      <p:sp>
        <p:nvSpPr>
          <p:cNvPr id="6147" name="Rectangle 3">
            <a:extLst>
              <a:ext uri="{FF2B5EF4-FFF2-40B4-BE49-F238E27FC236}">
                <a16:creationId xmlns:a16="http://schemas.microsoft.com/office/drawing/2014/main" id="{E46D6C93-C539-45F6-80D2-9B4655E03A15}"/>
              </a:ext>
            </a:extLst>
          </p:cNvPr>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71A9769-6C30-4166-BE0F-593C9F6C82C7}"/>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2F67D0A-9907-4C81-B144-49A16F3AA7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36BB06E-F748-49D0-A2D5-ADC47E094B1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1E9E463B-9DC7-461C-97C1-831F92AEC4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9EE682-140D-4113-849B-BC2AED4D55F3}"/>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E4782B77-B06C-4000-9075-D2D200C7741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02AD7B9-475C-40BB-A39C-D392DDF5D20B}"/>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4A38770A-BF76-4A8D-B81F-A11F1C141F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validation is a quality assurance step, usually after requirements elicitation or analysis.</a:t>
            </a:r>
          </a:p>
          <a:p>
            <a:r>
              <a:rPr lang="en-US" altLang="en-US">
                <a:latin typeface="Palatino"/>
              </a:rPr>
              <a:t>Completeness: </a:t>
            </a:r>
          </a:p>
          <a:p>
            <a:pPr lvl="1"/>
            <a:r>
              <a:rPr lang="en-US" altLang="en-US">
                <a:latin typeface="Palatino"/>
              </a:rPr>
              <a:t>All possible scenarios, in which the system can be used, are described, including exceptional behavior by the user or the system</a:t>
            </a:r>
          </a:p>
          <a:p>
            <a:r>
              <a:rPr lang="en-US" altLang="en-US">
                <a:latin typeface="Palatino"/>
              </a:rPr>
              <a:t>Problem with requirements validation: </a:t>
            </a:r>
          </a:p>
          <a:p>
            <a:pPr lvl="1"/>
            <a:r>
              <a:rPr lang="en-US" altLang="en-US">
                <a:latin typeface="Palatino"/>
              </a:rPr>
              <a:t>Requirements change quickly during requirements elicitation. </a:t>
            </a:r>
          </a:p>
          <a:p>
            <a:pPr lvl="1"/>
            <a:r>
              <a:rPr lang="en-US" altLang="en-US">
                <a:latin typeface="Palatino"/>
              </a:rPr>
              <a:t>Inconsistencies are easily added with each change</a:t>
            </a:r>
          </a:p>
          <a:p>
            <a:pPr lvl="1"/>
            <a:endParaRPr lang="en-US" altLang="en-US">
              <a:latin typeface="Palatino"/>
            </a:endParaRPr>
          </a:p>
          <a:p>
            <a:pPr lvl="1"/>
            <a:r>
              <a:rPr lang="en-US" altLang="en-US">
                <a:latin typeface="Palatino"/>
              </a:rPr>
              <a:t>Tool support is needed!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5309FB7-AB80-4AA4-8C37-EEF34683F802}"/>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8665F646-96E4-40B3-97DE-1092BECE9B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validation is a quality assurance step, usually after requirements elicitation or analysis.</a:t>
            </a:r>
          </a:p>
          <a:p>
            <a:r>
              <a:rPr lang="en-US" altLang="en-US">
                <a:latin typeface="Palatino"/>
              </a:rPr>
              <a:t>Completeness: </a:t>
            </a:r>
          </a:p>
          <a:p>
            <a:pPr lvl="1"/>
            <a:r>
              <a:rPr lang="en-US" altLang="en-US">
                <a:latin typeface="Palatino"/>
              </a:rPr>
              <a:t>All possible scenarios, in which the system can be used, are described, including exceptional behavior by the user or the system</a:t>
            </a:r>
          </a:p>
          <a:p>
            <a:r>
              <a:rPr lang="en-US" altLang="en-US">
                <a:latin typeface="Palatino"/>
              </a:rPr>
              <a:t>Problem with requirements validation: </a:t>
            </a:r>
          </a:p>
          <a:p>
            <a:pPr lvl="1"/>
            <a:r>
              <a:rPr lang="en-US" altLang="en-US">
                <a:latin typeface="Palatino"/>
              </a:rPr>
              <a:t>Requirements change quickly during requirements elicitation. </a:t>
            </a:r>
          </a:p>
          <a:p>
            <a:pPr lvl="1"/>
            <a:r>
              <a:rPr lang="en-US" altLang="en-US">
                <a:latin typeface="Palatino"/>
              </a:rPr>
              <a:t>Inconsistencies are easily added with each change</a:t>
            </a:r>
          </a:p>
          <a:p>
            <a:pPr lvl="1"/>
            <a:endParaRPr lang="en-US" altLang="en-US">
              <a:latin typeface="Palatino"/>
            </a:endParaRPr>
          </a:p>
          <a:p>
            <a:pPr lvl="1"/>
            <a:r>
              <a:rPr lang="en-US" altLang="en-US">
                <a:latin typeface="Palatino"/>
              </a:rPr>
              <a:t>Tool support is needed!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23BD387-17E0-4ACB-8384-CB21220559CB}"/>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993D1534-C09A-479E-98D9-20B333BC67D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33"/>
                </a:solidFill>
                <a:latin typeface="Verdana" panose="020B0604030504040204" pitchFamily="34" charset="0"/>
              </a:rPr>
              <a:t>DOORS provides a proven, reliable foundation for a requirements-driven development process</a:t>
            </a:r>
          </a:p>
          <a:p>
            <a:r>
              <a:rPr lang="en-US" altLang="en-US">
                <a:solidFill>
                  <a:srgbClr val="000033"/>
                </a:solidFill>
                <a:latin typeface="Verdana" panose="020B0604030504040204" pitchFamily="34" charset="0"/>
              </a:rPr>
              <a:t> to achieve seamless communication, tight collaboration </a:t>
            </a:r>
          </a:p>
          <a:p>
            <a:r>
              <a:rPr lang="en-US" altLang="en-US">
                <a:solidFill>
                  <a:srgbClr val="000033"/>
                </a:solidFill>
                <a:latin typeface="Verdana" panose="020B0604030504040204" pitchFamily="34" charset="0"/>
              </a:rPr>
              <a:t>and efficient validation throughout the enterprise.</a:t>
            </a:r>
          </a:p>
          <a:p>
            <a:endParaRPr lang="en-US" altLang="en-US">
              <a:solidFill>
                <a:srgbClr val="000033"/>
              </a:solidFill>
              <a:latin typeface="Verdana" panose="020B0604030504040204" pitchFamily="34" charset="0"/>
            </a:endParaRPr>
          </a:p>
          <a:p>
            <a:r>
              <a:rPr lang="en-US" altLang="en-US">
                <a:solidFill>
                  <a:srgbClr val="000033"/>
                </a:solidFill>
                <a:latin typeface="Verdana" panose="020B0604030504040204" pitchFamily="34" charset="0"/>
              </a:rPr>
              <a:t> DOORS provides:</a:t>
            </a:r>
          </a:p>
          <a:p>
            <a:r>
              <a:rPr lang="en-US" altLang="en-US">
                <a:solidFill>
                  <a:srgbClr val="000033"/>
                </a:solidFill>
                <a:latin typeface="Verdana" panose="020B0604030504040204" pitchFamily="34" charset="0"/>
              </a:rPr>
              <a:t>	</a:t>
            </a:r>
            <a:r>
              <a:rPr lang="de-DE" altLang="en-US">
                <a:solidFill>
                  <a:srgbClr val="000033"/>
                </a:solidFill>
                <a:latin typeface="Verdana" panose="020B0604030504040204" pitchFamily="34" charset="0"/>
                <a:ea typeface="ヒラギノ角ゴ Pro W3"/>
                <a:cs typeface="ヒラギノ角ゴ Pro W3"/>
              </a:rPr>
              <a:t>･</a:t>
            </a:r>
            <a:r>
              <a:rPr lang="en-US" altLang="en-US">
                <a:solidFill>
                  <a:srgbClr val="000033"/>
                </a:solidFill>
                <a:latin typeface="Verdana" panose="020B0604030504040204" pitchFamily="34" charset="0"/>
              </a:rPr>
              <a:t>Gap analysis of unaddressed requirements.</a:t>
            </a:r>
          </a:p>
          <a:p>
            <a:r>
              <a:rPr lang="en-US" altLang="en-US">
                <a:solidFill>
                  <a:srgbClr val="000033"/>
                </a:solidFill>
                <a:latin typeface="Verdana" panose="020B0604030504040204" pitchFamily="34" charset="0"/>
              </a:rPr>
              <a:t>	</a:t>
            </a:r>
            <a:r>
              <a:rPr lang="de-DE" altLang="en-US">
                <a:solidFill>
                  <a:srgbClr val="000033"/>
                </a:solidFill>
                <a:latin typeface="Verdana" panose="020B0604030504040204" pitchFamily="34" charset="0"/>
                <a:ea typeface="ヒラギノ角ゴ Pro W3"/>
                <a:cs typeface="ヒラギノ角ゴ Pro W3"/>
              </a:rPr>
              <a:t>･</a:t>
            </a:r>
            <a:r>
              <a:rPr lang="en-US" altLang="en-US">
                <a:solidFill>
                  <a:srgbClr val="000033"/>
                </a:solidFill>
                <a:latin typeface="Verdana" panose="020B0604030504040204" pitchFamily="34" charset="0"/>
              </a:rPr>
              <a:t>Graphical volatility displays that help users identify areas of greatest change.</a:t>
            </a:r>
          </a:p>
          <a:p>
            <a:r>
              <a:rPr lang="en-US" altLang="en-US">
                <a:solidFill>
                  <a:srgbClr val="000033"/>
                </a:solidFill>
                <a:latin typeface="Verdana" panose="020B0604030504040204" pitchFamily="34" charset="0"/>
              </a:rPr>
              <a:t>	</a:t>
            </a:r>
            <a:r>
              <a:rPr lang="de-DE" altLang="en-US">
                <a:solidFill>
                  <a:srgbClr val="000033"/>
                </a:solidFill>
                <a:latin typeface="Verdana" panose="020B0604030504040204" pitchFamily="34" charset="0"/>
                <a:ea typeface="ヒラギノ角ゴ Pro W3"/>
                <a:cs typeface="ヒラギノ角ゴ Pro W3"/>
              </a:rPr>
              <a:t>･</a:t>
            </a:r>
            <a:r>
              <a:rPr lang="en-US" altLang="en-US">
                <a:solidFill>
                  <a:srgbClr val="000033"/>
                </a:solidFill>
                <a:latin typeface="Verdana" panose="020B0604030504040204" pitchFamily="34" charset="0"/>
              </a:rPr>
              <a:t>Traceability analysis to help identify areas of risk.</a:t>
            </a:r>
          </a:p>
          <a:p>
            <a:r>
              <a:rPr lang="en-US" altLang="en-US">
                <a:solidFill>
                  <a:srgbClr val="000033"/>
                </a:solidFill>
                <a:latin typeface="Verdana" panose="020B0604030504040204" pitchFamily="34" charset="0"/>
              </a:rPr>
              <a:t>	</a:t>
            </a:r>
            <a:r>
              <a:rPr lang="de-DE" altLang="en-US">
                <a:solidFill>
                  <a:srgbClr val="000033"/>
                </a:solidFill>
                <a:latin typeface="Verdana" panose="020B0604030504040204" pitchFamily="34" charset="0"/>
                <a:ea typeface="ヒラギノ角ゴ Pro W3"/>
                <a:cs typeface="ヒラギノ角ゴ Pro W3"/>
              </a:rPr>
              <a:t>･</a:t>
            </a:r>
            <a:r>
              <a:rPr lang="en-US" altLang="en-US">
                <a:solidFill>
                  <a:srgbClr val="000033"/>
                </a:solidFill>
                <a:latin typeface="Verdana" panose="020B0604030504040204" pitchFamily="34" charset="0"/>
              </a:rPr>
              <a:t>Point-and-click views depicting relevant data for each type of user role.</a:t>
            </a:r>
          </a:p>
          <a:p>
            <a:r>
              <a:rPr lang="en-US" altLang="en-US">
                <a:solidFill>
                  <a:srgbClr val="000033"/>
                </a:solidFill>
                <a:latin typeface="Verdana" panose="020B0604030504040204" pitchFamily="34" charset="0"/>
              </a:rPr>
              <a:t>	</a:t>
            </a:r>
            <a:r>
              <a:rPr lang="de-DE" altLang="en-US">
                <a:solidFill>
                  <a:srgbClr val="000033"/>
                </a:solidFill>
                <a:latin typeface="Verdana" panose="020B0604030504040204" pitchFamily="34" charset="0"/>
                <a:ea typeface="ヒラギノ角ゴ Pro W3"/>
                <a:cs typeface="ヒラギノ角ゴ Pro W3"/>
              </a:rPr>
              <a:t>･</a:t>
            </a:r>
            <a:r>
              <a:rPr lang="en-US" altLang="en-US">
                <a:solidFill>
                  <a:srgbClr val="000033"/>
                </a:solidFill>
                <a:latin typeface="Verdana" panose="020B0604030504040204" pitchFamily="34" charset="0"/>
              </a:rPr>
              <a:t>Comprehensive, multi-level impact reports highlighting everything from the requirements to the tests that are likely to be affected by the next change.</a:t>
            </a:r>
          </a:p>
          <a:p>
            <a:endParaRPr lang="en-US" altLang="en-US">
              <a:solidFill>
                <a:srgbClr val="000033"/>
              </a:solidFill>
              <a:latin typeface="Verdana" panose="020B0604030504040204" pitchFamily="34" charset="0"/>
            </a:endParaRPr>
          </a:p>
          <a:p>
            <a:r>
              <a:rPr lang="en-US" altLang="en-US">
                <a:solidFill>
                  <a:srgbClr val="000033"/>
                </a:solidFill>
                <a:latin typeface="Verdana" panose="020B0604030504040204" pitchFamily="34" charset="0"/>
              </a:rPr>
              <a:t>RequisitPro: </a:t>
            </a:r>
          </a:p>
          <a:p>
            <a:endParaRPr lang="en-US" altLang="en-US">
              <a:solidFill>
                <a:srgbClr val="000033"/>
              </a:solidFill>
              <a:latin typeface="Verdana" panose="020B0604030504040204" pitchFamily="34" charset="0"/>
            </a:endParaRPr>
          </a:p>
          <a:p>
            <a:endParaRPr lang="en-US" altLang="en-US">
              <a:solidFill>
                <a:srgbClr val="000033"/>
              </a:solidFill>
              <a:latin typeface="Verdana" panose="020B0604030504040204" pitchFamily="34" charset="0"/>
            </a:endParaRPr>
          </a:p>
          <a:p>
            <a:r>
              <a:rPr lang="en-US" altLang="en-US">
                <a:latin typeface="Verdana" panose="020B0604030504040204" pitchFamily="34" charset="0"/>
              </a:rPr>
              <a:t>RD-Link  </a:t>
            </a:r>
            <a:r>
              <a:rPr lang="en-US" altLang="en-US">
                <a:latin typeface="Palatino"/>
              </a:rPr>
              <a:t>http://www.ring-zero.com/technology/rdlink.php</a:t>
            </a:r>
            <a:endParaRPr lang="en-US" altLang="en-US">
              <a:latin typeface="Verdana" panose="020B0604030504040204" pitchFamily="34" charset="0"/>
            </a:endParaRPr>
          </a:p>
          <a:p>
            <a:r>
              <a:rPr lang="en-US" altLang="en-US">
                <a:latin typeface="Verdana" panose="020B0604030504040204" pitchFamily="34" charset="0"/>
              </a:rPr>
              <a:t>is Ring-Zero technlogy that enables traceability between IBM/Rational RequisitePro and Telelogic DOORS.   In the traceability matrix below, we can see DOORS requirements (the columns) being traced to RequisitePro requirements (rows). The software requirements (SR's) in Requisite Pro are being driven by the system requirements in DOORS (SAMPLE's).It is possible to use RD-Link for many different usage scenarios. DOORS could contain "master requirements", "tests", "implementation requirements", anything that is important for traceability. And RequisitePro could hold either dependent requirements or master requirements that DOORS will then depend on.And traceability can be established either direction, either "trace to" DOORS or "trace from" DOORS depending on what problem is being solved. When the requirements in DOORS change, RequisitePro is updated and traceability/suspect flags set appropriately. Thus, RequisitePro and DOORS can be used in a cooperative fashion.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1C5EEC2-4994-4C4F-8ECB-0144C92E7B2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E14D8E30-70F5-421C-ACBE-C09E3762EB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Greenfield Engineering</a:t>
            </a:r>
          </a:p>
          <a:p>
            <a:pPr lvl="1"/>
            <a:r>
              <a:rPr lang="en-US" altLang="en-US">
                <a:latin typeface="Palatino"/>
              </a:rPr>
              <a:t>Development starts from scratch, no prior system exists, requirements are extracted from end users and client</a:t>
            </a:r>
          </a:p>
          <a:p>
            <a:pPr lvl="1"/>
            <a:r>
              <a:rPr lang="en-US" altLang="en-US">
                <a:latin typeface="Palatino"/>
              </a:rPr>
              <a:t>Triggered by user needs</a:t>
            </a:r>
            <a:r>
              <a:rPr lang="en-US" altLang="en-US" b="1">
                <a:latin typeface="Palatino"/>
              </a:rPr>
              <a:t> </a:t>
            </a:r>
          </a:p>
          <a:p>
            <a:pPr lvl="1"/>
            <a:r>
              <a:rPr lang="en-US" altLang="en-US" b="1">
                <a:latin typeface="Palatino"/>
              </a:rPr>
              <a:t>&gt;&gt;&gt;&gt;&gt; Example:</a:t>
            </a:r>
            <a:r>
              <a:rPr lang="en-US" altLang="en-US">
                <a:latin typeface="Palatino"/>
              </a:rPr>
              <a:t> Develop a game from scratch.</a:t>
            </a:r>
          </a:p>
          <a:p>
            <a:r>
              <a:rPr lang="en-US" altLang="en-US">
                <a:latin typeface="Palatino"/>
              </a:rPr>
              <a:t>Re-engineering</a:t>
            </a:r>
          </a:p>
          <a:p>
            <a:pPr lvl="1"/>
            <a:r>
              <a:rPr lang="en-US" altLang="en-US">
                <a:latin typeface="Palatino"/>
              </a:rPr>
              <a:t>Re-design and/or re-implementation of an existing system using  newer technology</a:t>
            </a:r>
          </a:p>
          <a:p>
            <a:pPr lvl="1"/>
            <a:r>
              <a:rPr lang="en-US" altLang="en-US">
                <a:latin typeface="Palatino"/>
              </a:rPr>
              <a:t>Triggered by technology enabler</a:t>
            </a:r>
          </a:p>
          <a:p>
            <a:pPr lvl="1"/>
            <a:r>
              <a:rPr lang="en-US" altLang="en-US" b="1">
                <a:latin typeface="Palatino"/>
              </a:rPr>
              <a:t>&gt;&gt;&gt;&gt;&gt;Example:</a:t>
            </a:r>
            <a:r>
              <a:rPr lang="en-US" altLang="en-US">
                <a:latin typeface="Palatino"/>
              </a:rPr>
              <a:t> Reengineer an existing game </a:t>
            </a:r>
          </a:p>
          <a:p>
            <a:r>
              <a:rPr lang="en-US" altLang="en-US">
                <a:latin typeface="Palatino"/>
              </a:rPr>
              <a:t>Interface Engineering</a:t>
            </a:r>
          </a:p>
          <a:p>
            <a:pPr lvl="1"/>
            <a:r>
              <a:rPr lang="en-US" altLang="en-US">
                <a:latin typeface="Palatino"/>
              </a:rPr>
              <a:t>Provide services of  existing system in new environment</a:t>
            </a:r>
          </a:p>
          <a:p>
            <a:pPr lvl="1"/>
            <a:r>
              <a:rPr lang="en-US" altLang="en-US">
                <a:latin typeface="Palatino"/>
              </a:rPr>
              <a:t>Triggered by technology enabler or new market needs</a:t>
            </a:r>
          </a:p>
          <a:p>
            <a:pPr lvl="1"/>
            <a:r>
              <a:rPr lang="en-US" altLang="en-US" b="1">
                <a:latin typeface="Palatino"/>
              </a:rPr>
              <a:t>Example:</a:t>
            </a:r>
            <a:r>
              <a:rPr lang="en-US" altLang="en-US">
                <a:latin typeface="Palatino"/>
              </a:rPr>
              <a:t> Interface to an existing game, the game was developed for a  local computer, now we want to offer </a:t>
            </a:r>
            <a:r>
              <a:rPr lang="en-US" altLang="en-US">
                <a:latin typeface="ヒラギノ角ゴ Pro W3"/>
              </a:rPr>
              <a:t>a multiplayer-version, that  </a:t>
            </a:r>
            <a:r>
              <a:rPr lang="en-US" altLang="en-US">
                <a:latin typeface="Palatino"/>
              </a:rPr>
              <a:t> can be played in a LAN-party. </a:t>
            </a:r>
          </a:p>
          <a:p>
            <a:endParaRPr lang="en-US" altLang="en-US">
              <a:latin typeface="Palatin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B5E0C56-0652-47ED-BBA8-97D0CA9D680A}"/>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38915" name="Rectangle 3">
            <a:extLst>
              <a:ext uri="{FF2B5EF4-FFF2-40B4-BE49-F238E27FC236}">
                <a16:creationId xmlns:a16="http://schemas.microsoft.com/office/drawing/2014/main" id="{C7B63827-3D25-4EB0-BDD0-830B41D05C8C}"/>
              </a:ext>
            </a:extLst>
          </p:cNvPr>
          <p:cNvSpPr>
            <a:spLocks noGrp="1" noChangeArrowheads="1"/>
          </p:cNvSpPr>
          <p:nvPr>
            <p:ph type="body" idx="1"/>
          </p:nvPr>
        </p:nvSpPr>
        <p:spPr>
          <a:solidFill>
            <a:srgbClr val="FFFFFF"/>
          </a:solidFill>
          <a:ln>
            <a:solidFill>
              <a:srgbClr val="000000"/>
            </a:solidFill>
          </a:ln>
        </p:spPr>
        <p:txBody>
          <a:bodyPr/>
          <a:lstStyle/>
          <a:p>
            <a:r>
              <a:rPr lang="en-US" altLang="en-US">
                <a:latin typeface="Palatino"/>
              </a:rPr>
              <a:t>High priority (“Core requirements”)</a:t>
            </a:r>
          </a:p>
          <a:p>
            <a:pPr lvl="1"/>
            <a:r>
              <a:rPr lang="en-US" altLang="en-US">
                <a:latin typeface="Palatino"/>
              </a:rPr>
              <a:t>Must be addressed during analysis, design, and implementation.</a:t>
            </a:r>
          </a:p>
          <a:p>
            <a:pPr lvl="1"/>
            <a:r>
              <a:rPr lang="en-US" altLang="en-US">
                <a:latin typeface="Palatino"/>
              </a:rPr>
              <a:t>A high-priority feature must be demonstrated successfully during client acceptance.</a:t>
            </a:r>
          </a:p>
          <a:p>
            <a:r>
              <a:rPr lang="en-US" altLang="en-US">
                <a:latin typeface="Palatino"/>
              </a:rPr>
              <a:t>Medium priority (“Optional requirements”)</a:t>
            </a:r>
          </a:p>
          <a:p>
            <a:pPr lvl="1"/>
            <a:r>
              <a:rPr lang="en-US" altLang="en-US">
                <a:latin typeface="Palatino"/>
              </a:rPr>
              <a:t>Must be addressed during analysis and design.</a:t>
            </a:r>
          </a:p>
          <a:p>
            <a:pPr lvl="1"/>
            <a:r>
              <a:rPr lang="en-US" altLang="en-US">
                <a:latin typeface="Palatino"/>
              </a:rPr>
              <a:t>Usually implemented and demonstrated in the second iteration of the system development.</a:t>
            </a:r>
          </a:p>
          <a:p>
            <a:r>
              <a:rPr lang="en-US" altLang="en-US">
                <a:latin typeface="Palatino"/>
              </a:rPr>
              <a:t>Low priority   (“Fancy requirements”)</a:t>
            </a:r>
          </a:p>
          <a:p>
            <a:pPr lvl="1"/>
            <a:r>
              <a:rPr lang="en-US" altLang="en-US">
                <a:latin typeface="Palatino"/>
              </a:rPr>
              <a:t>Must be addressed during analysis (“very visionary scenarios”).</a:t>
            </a:r>
          </a:p>
          <a:p>
            <a:pPr lvl="1"/>
            <a:r>
              <a:rPr lang="en-US" altLang="en-US">
                <a:latin typeface="Palatino"/>
              </a:rPr>
              <a:t>Illustrates how the system is going to be used in the future if not yet available technology enablers are available</a:t>
            </a:r>
          </a:p>
          <a:p>
            <a:endParaRPr lang="de-DE" altLang="en-US">
              <a:latin typeface="Palatin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8DFCB0C-5D33-498D-88D8-159C325EE55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0DB8E6F-D541-4D79-AF9B-E64D3374E5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42A2839-A307-423B-ACC2-1BF4EA81BDD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6429C80D-F081-41E0-A992-1EBA6BF836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ECFCF0A-52EE-4504-A203-2D29ED1F38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identification consists of two activities: </a:t>
            </a:r>
          </a:p>
          <a:p>
            <a:pPr lvl="1"/>
            <a:r>
              <a:rPr lang="en-US" altLang="en-US">
                <a:latin typeface="Palatino"/>
              </a:rPr>
              <a:t>Requirements elicitation and Analysis</a:t>
            </a:r>
          </a:p>
          <a:p>
            <a:pPr lvl="1"/>
            <a:endParaRPr lang="en-US" altLang="en-US">
              <a:latin typeface="Palatino"/>
            </a:endParaRPr>
          </a:p>
          <a:p>
            <a:pPr lvl="1"/>
            <a:endParaRPr lang="en-US" altLang="en-US">
              <a:latin typeface="Palatino"/>
            </a:endParaRPr>
          </a:p>
          <a:p>
            <a:pPr lvl="1"/>
            <a:endParaRPr lang="en-US" altLang="en-US">
              <a:latin typeface="Palatino"/>
            </a:endParaRPr>
          </a:p>
          <a:p>
            <a:pPr lvl="1"/>
            <a:r>
              <a:rPr lang="en-US" altLang="en-US">
                <a:latin typeface="Palatino"/>
              </a:rPr>
              <a:t>The identification of objects and the definition of the system boundary are heavily intertwined with each other.  </a:t>
            </a:r>
          </a:p>
        </p:txBody>
      </p:sp>
      <p:sp>
        <p:nvSpPr>
          <p:cNvPr id="8195" name="Rectangle 3">
            <a:extLst>
              <a:ext uri="{FF2B5EF4-FFF2-40B4-BE49-F238E27FC236}">
                <a16:creationId xmlns:a16="http://schemas.microsoft.com/office/drawing/2014/main" id="{6E1C7B07-51E7-4BF5-8E81-44CE63212EF7}"/>
              </a:ext>
            </a:extLst>
          </p:cNvPr>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9124D8A-547F-4414-A74F-51772D07A86E}"/>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D138E955-AC3D-4F5E-B42D-57666DA824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a:extLst>
              <a:ext uri="{FF2B5EF4-FFF2-40B4-BE49-F238E27FC236}">
                <a16:creationId xmlns:a16="http://schemas.microsoft.com/office/drawing/2014/main" id="{1C76A26A-14DE-4CC3-AC9F-A4C56E9C1F08}"/>
              </a:ext>
            </a:extLst>
          </p:cNvPr>
          <p:cNvSpPr>
            <a:spLocks noGrp="1" noRot="1" noChangeAspect="1" noChangeArrowheads="1" noTextEdit="1"/>
          </p:cNvSpPr>
          <p:nvPr>
            <p:ph type="sldImg"/>
          </p:nvPr>
        </p:nvSpPr>
        <p:spPr>
          <a:ln/>
        </p:spPr>
      </p:sp>
      <p:sp>
        <p:nvSpPr>
          <p:cNvPr id="47107" name="Notizenplatzhalter 2">
            <a:extLst>
              <a:ext uri="{FF2B5EF4-FFF2-40B4-BE49-F238E27FC236}">
                <a16:creationId xmlns:a16="http://schemas.microsoft.com/office/drawing/2014/main" id="{1F155193-E2B8-4D07-93DE-3E19C04FF52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a:latin typeface="Palatino"/>
              </a:rPr>
              <a:t>Scenarios are not really new. They have been commonly used to imagine "what if" situations and also in code walk-throughs. </a:t>
            </a:r>
          </a:p>
          <a:p>
            <a:endParaRPr lang="en-US" altLang="en-US">
              <a:latin typeface="Palatin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84619C8-1B76-4505-9E34-B598DD4B4C35}"/>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DA708356-9A15-4612-868E-1B1B09378CC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CFD090D-56FB-4687-83C9-A459D98EB71A}"/>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2C4B6138-A323-4E54-9E68-911CC9F1C4A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D7D5445-BF95-4612-992B-09B646FCA624}"/>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C6D527F-80F5-4AC0-9968-B99F1110B5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Don’t expect the client to be verbal if the system does not exist (</a:t>
            </a:r>
            <a:r>
              <a:rPr lang="en-US" altLang="en-US" b="1">
                <a:latin typeface="Palatino"/>
              </a:rPr>
              <a:t>greenfield engineering)</a:t>
            </a:r>
            <a:r>
              <a:rPr lang="en-US" altLang="en-US">
                <a:latin typeface="Palatino"/>
              </a:rPr>
              <a:t> </a:t>
            </a:r>
          </a:p>
          <a:p>
            <a:r>
              <a:rPr lang="en-US" altLang="en-US">
                <a:latin typeface="Palatino"/>
              </a:rPr>
              <a:t>Engage in a dialectic approach (evolutionary, incremental engineering)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D0301A6-552E-4ACE-8D90-28EC0C0C9AD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4D6448BB-0B3D-4291-8C77-D4B63CA26E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7DD25EE-24F8-458C-993E-B671070F8D2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825E5D5-BA86-477E-BD6A-1881B361861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29424ED-648B-46AF-A4B8-EFCD7E6E7C81}"/>
              </a:ext>
            </a:extLst>
          </p:cNvPr>
          <p:cNvSpPr>
            <a:spLocks noGrp="1" noRot="1" noChangeAspect="1" noChangeArrowheads="1" noTextEdit="1"/>
          </p:cNvSpPr>
          <p:nvPr>
            <p:ph type="sldImg"/>
          </p:nvPr>
        </p:nvSpPr>
        <p:spPr>
          <a:xfrm>
            <a:off x="1292225" y="31750"/>
            <a:ext cx="4162425" cy="3122613"/>
          </a:xfrm>
          <a:solidFill>
            <a:srgbClr val="FFFFFF"/>
          </a:solidFill>
          <a:ln/>
        </p:spPr>
      </p:sp>
      <p:sp>
        <p:nvSpPr>
          <p:cNvPr id="59395" name="Rectangle 3">
            <a:extLst>
              <a:ext uri="{FF2B5EF4-FFF2-40B4-BE49-F238E27FC236}">
                <a16:creationId xmlns:a16="http://schemas.microsoft.com/office/drawing/2014/main" id="{02263E2C-1AAA-49E5-B63B-34C324FF1205}"/>
              </a:ext>
            </a:extLst>
          </p:cNvPr>
          <p:cNvSpPr>
            <a:spLocks noGrp="1" noChangeArrowheads="1"/>
          </p:cNvSpPr>
          <p:nvPr>
            <p:ph type="body" idx="1"/>
          </p:nvPr>
        </p:nvSpPr>
        <p:spPr>
          <a:solidFill>
            <a:srgbClr val="FFFFFF"/>
          </a:solidFill>
          <a:ln>
            <a:solidFill>
              <a:srgbClr val="000000"/>
            </a:solidFill>
          </a:ln>
        </p:spPr>
        <p:txBody>
          <a:bodyPr/>
          <a:lstStyle/>
          <a:p>
            <a:endParaRPr lang="de-DE" altLang="en-US">
              <a:latin typeface="Palatin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83D2BED-4D51-4568-A3B2-2805256976C9}"/>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2E3F984F-389F-4944-A6D3-1E223116AC9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E4B2AD8-1A69-466C-B97D-5627A249DF1D}"/>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92649CB1-AFD4-4974-9A0F-543CF3004F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06D6366-430B-46E0-BCA7-C730FC67FF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identification consists of two activities: </a:t>
            </a:r>
          </a:p>
          <a:p>
            <a:pPr lvl="1"/>
            <a:r>
              <a:rPr lang="en-US" altLang="en-US">
                <a:latin typeface="Palatino"/>
              </a:rPr>
              <a:t>Requirements elicitation and Analysis</a:t>
            </a:r>
          </a:p>
          <a:p>
            <a:pPr lvl="1"/>
            <a:endParaRPr lang="en-US" altLang="en-US">
              <a:latin typeface="Palatino"/>
            </a:endParaRPr>
          </a:p>
          <a:p>
            <a:pPr lvl="1"/>
            <a:endParaRPr lang="en-US" altLang="en-US">
              <a:latin typeface="Palatino"/>
            </a:endParaRPr>
          </a:p>
          <a:p>
            <a:pPr lvl="1"/>
            <a:endParaRPr lang="en-US" altLang="en-US">
              <a:latin typeface="Palatino"/>
            </a:endParaRPr>
          </a:p>
          <a:p>
            <a:pPr lvl="1"/>
            <a:r>
              <a:rPr lang="en-US" altLang="en-US">
                <a:latin typeface="Palatino"/>
              </a:rPr>
              <a:t>The identification of objects and the definition of the system boundary are heavily intertwined with each other.  </a:t>
            </a:r>
          </a:p>
        </p:txBody>
      </p:sp>
      <p:sp>
        <p:nvSpPr>
          <p:cNvPr id="10243" name="Rectangle 3">
            <a:extLst>
              <a:ext uri="{FF2B5EF4-FFF2-40B4-BE49-F238E27FC236}">
                <a16:creationId xmlns:a16="http://schemas.microsoft.com/office/drawing/2014/main" id="{1EE64E5B-1F57-4782-9D96-7CD09224BEBD}"/>
              </a:ext>
            </a:extLst>
          </p:cNvPr>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24E2AA4-4D7A-427F-9B23-1D79FC78C07B}"/>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D8940942-340D-4362-AA34-5AA3D552DC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4F21FFF-510B-414C-B327-D09C061CBF91}"/>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44CA900-CA53-44F2-BB81-9D2D086F7A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4097983-89F9-4F92-AD8D-FC364DD7D430}"/>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BC434B6E-1138-4E7D-9320-B680D75834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134EF41-F08C-4312-90A6-92DBD256C8B9}"/>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0BF237C5-5BF9-445C-AAC0-BE0A731F3E3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7EB4C1F-E045-4860-B2DD-C7B0CFFE67F2}"/>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FE3707F4-3F9D-4181-BD22-48F3AFD811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BF0ABE6-0BEE-4E7C-89F1-C7F4430A2310}"/>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F68E238D-CD35-4483-8EDE-18795F63560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DB08C89-0CD2-43D8-802A-16D9ACE5C6D9}"/>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924BE8C-7712-4B17-B883-25ACBFBC1F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86AC756-5511-45B8-AFC7-053782AB8A68}"/>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8B3DA18-D041-4BB3-98B4-B383467C1CF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12EB6BE-EB7A-423F-8049-413D1603DA9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05BF31A1-CFD3-4AE8-9AC8-808D011520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6094BD9-FFBD-4492-850A-B7716B636D0F}"/>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C21738C1-9F80-4422-A81D-498E27E092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E24EA8B-1B0C-4BD7-BE67-7FC6C4CE7C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Requirements identification consists of two activities: </a:t>
            </a:r>
          </a:p>
          <a:p>
            <a:pPr lvl="1"/>
            <a:r>
              <a:rPr lang="en-US" altLang="en-US">
                <a:latin typeface="Palatino"/>
              </a:rPr>
              <a:t>Requirements elicitation and Analysis</a:t>
            </a:r>
          </a:p>
          <a:p>
            <a:pPr lvl="1"/>
            <a:endParaRPr lang="en-US" altLang="en-US">
              <a:latin typeface="Palatino"/>
            </a:endParaRPr>
          </a:p>
          <a:p>
            <a:pPr lvl="1"/>
            <a:endParaRPr lang="en-US" altLang="en-US">
              <a:latin typeface="Palatino"/>
            </a:endParaRPr>
          </a:p>
          <a:p>
            <a:pPr lvl="1"/>
            <a:endParaRPr lang="en-US" altLang="en-US">
              <a:latin typeface="Palatino"/>
            </a:endParaRPr>
          </a:p>
          <a:p>
            <a:pPr lvl="1"/>
            <a:r>
              <a:rPr lang="en-US" altLang="en-US">
                <a:latin typeface="Palatino"/>
              </a:rPr>
              <a:t>The identification of objects and the definition of the system boundary are heavily intertwined with each other.  </a:t>
            </a:r>
          </a:p>
        </p:txBody>
      </p:sp>
      <p:sp>
        <p:nvSpPr>
          <p:cNvPr id="12291" name="Rectangle 3">
            <a:extLst>
              <a:ext uri="{FF2B5EF4-FFF2-40B4-BE49-F238E27FC236}">
                <a16:creationId xmlns:a16="http://schemas.microsoft.com/office/drawing/2014/main" id="{2F22F169-6936-4C31-AE91-67A4285A4791}"/>
              </a:ext>
            </a:extLst>
          </p:cNvPr>
          <p:cNvSpPr>
            <a:spLocks noGrp="1" noRot="1" noChangeAspect="1" noChangeArrowheads="1" noTextEdit="1"/>
          </p:cNvSpPr>
          <p:nvPr>
            <p:ph type="sldImg"/>
          </p:nvPr>
        </p:nvSpPr>
        <p:spPr>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6E491F4-B246-4519-BDEE-8786B28211AB}"/>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1D62541-9CD8-4CDE-9D3C-AEC29FD4D2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8B4F2D1-0B54-4C05-8963-69301AFB307A}"/>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000ACE6-5304-40AA-8B71-F4DA9C1E6EF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F92D297-FF70-4E59-ADC1-4C802ED1DD95}"/>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BCE54F3B-209B-46F2-8883-D27B4B7692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D0E696A-B194-4A4E-A90A-C37B246D100F}"/>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DBF1B3E0-4F1D-4E23-8BC7-A2CDB0D331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620E91E-FEB2-4FAA-A56A-D32DB75EEE84}"/>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BD628EF3-A6CC-40EF-99C3-522DC514627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28AEB4A-6E0D-4B9F-9EEA-D1FB9A1603D9}"/>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C6BE894C-D213-48E6-9400-08C1122591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EDEEAD2-E546-44F7-910A-76552BF0548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D7E5623E-3623-45E0-8C68-6A58239722D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Challenging activity</a:t>
            </a:r>
          </a:p>
          <a:p>
            <a:endParaRPr lang="en-US" altLang="en-US">
              <a:latin typeface="Palatino"/>
            </a:endParaRPr>
          </a:p>
          <a:p>
            <a:r>
              <a:rPr lang="en-US" altLang="en-US">
                <a:latin typeface="Palatino"/>
              </a:rPr>
              <a:t>End user with knowledge about the application domain, usually not very vocal, often unclear about IT requirements and even afraid, what the new system is going to do the daily</a:t>
            </a:r>
          </a:p>
          <a:p>
            <a:r>
              <a:rPr lang="en-US" altLang="en-US">
                <a:latin typeface="Palatino"/>
              </a:rPr>
              <a:t>Routine. </a:t>
            </a:r>
          </a:p>
          <a:p>
            <a:r>
              <a:rPr lang="en-US" altLang="en-US">
                <a:latin typeface="Palatino"/>
              </a:rPr>
              <a:t>Subject matter expert, knowledgeable about the subject, available for the creation of entity objects and for the provision of taxonomies or their formation. </a:t>
            </a:r>
          </a:p>
          <a:p>
            <a:endParaRPr lang="en-US" altLang="en-US">
              <a:latin typeface="Palatino"/>
            </a:endParaRPr>
          </a:p>
          <a:p>
            <a:r>
              <a:rPr lang="en-US" altLang="en-US">
                <a:latin typeface="Palatino"/>
              </a:rPr>
              <a:t>Developer with solution domain knowledge (design knowledge, implementation knowledge), often not very knowledgeable about the small and large problems of the application domain.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6A6F2DC-F649-4177-8AA6-84AB44810DD9}"/>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234BD0BE-F20A-46CE-A1F6-5B84D0B6677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So the laser beam was pointing to a mountain 10023 miles high.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C271B9D-8F00-4DE6-9F35-6AD6C5E06429}"/>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1F76379-1465-418C-A1F5-12570340C2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So the laser beam was pointing to a mountain 10023 miles high.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DA1A5F9-5905-4EA5-AC6F-B8A3F83E246C}"/>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31BB3F67-1BBB-415C-AF2F-BC4ACEEF7D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1C85C0A-9458-4FE7-B5E6-127F051F1790}"/>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DF813908-3373-42BB-9475-CFD1324A032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Constraints (“Pseudo requirements”): </a:t>
            </a:r>
          </a:p>
          <a:p>
            <a:pPr lvl="1"/>
            <a:r>
              <a:rPr lang="en-US" altLang="en-US">
                <a:latin typeface="Palatino"/>
              </a:rPr>
              <a:t>Imposed by the client or the environment in which the system operates</a:t>
            </a:r>
          </a:p>
          <a:p>
            <a:pPr lvl="2"/>
            <a:r>
              <a:rPr lang="en-US" altLang="en-US">
                <a:latin typeface="Palatino"/>
              </a:rPr>
              <a:t>The implementation language must be Java </a:t>
            </a:r>
          </a:p>
          <a:p>
            <a:pPr lvl="2"/>
            <a:r>
              <a:rPr lang="en-US" altLang="en-US">
                <a:latin typeface="Palatino"/>
              </a:rPr>
              <a:t>ARENA must be able to dynamically interface to existing games provided by other game developers</a:t>
            </a:r>
          </a:p>
          <a:p>
            <a:pPr lvl="2"/>
            <a:endParaRPr lang="en-US" altLang="en-US">
              <a:latin typeface="Palatino"/>
            </a:endParaRPr>
          </a:p>
          <a:p>
            <a:r>
              <a:rPr lang="en-US" altLang="en-US">
                <a:latin typeface="Palatino"/>
              </a:rPr>
              <a:t>Functional requirements: </a:t>
            </a:r>
          </a:p>
          <a:p>
            <a:pPr lvl="1"/>
            <a:r>
              <a:rPr lang="en-US" altLang="en-US">
                <a:latin typeface="Palatino"/>
              </a:rPr>
              <a:t>Describe the interactions between the system and its environment independent from implementation</a:t>
            </a:r>
          </a:p>
          <a:p>
            <a:pPr lvl="2"/>
            <a:r>
              <a:rPr lang="en-US" altLang="en-US">
                <a:latin typeface="Palatino"/>
              </a:rPr>
              <a:t>“An operator should be able to define a new game. “</a:t>
            </a:r>
          </a:p>
          <a:p>
            <a:r>
              <a:rPr lang="en-US" altLang="en-US">
                <a:latin typeface="Palatino"/>
              </a:rPr>
              <a:t>Nonfunctional requirements: </a:t>
            </a:r>
          </a:p>
          <a:p>
            <a:pPr lvl="1"/>
            <a:r>
              <a:rPr lang="en-US" altLang="en-US">
                <a:latin typeface="Palatino"/>
              </a:rPr>
              <a:t>User visible aspects of the system not directly related to functional behavior. </a:t>
            </a:r>
          </a:p>
          <a:p>
            <a:pPr lvl="2"/>
            <a:r>
              <a:rPr lang="en-US" altLang="en-US">
                <a:latin typeface="Palatino"/>
              </a:rPr>
              <a:t>“The response time must be less than 1 second”</a:t>
            </a:r>
          </a:p>
          <a:p>
            <a:pPr lvl="2"/>
            <a:r>
              <a:rPr lang="en-US" altLang="en-US">
                <a:latin typeface="Palatino"/>
              </a:rPr>
              <a:t>“The server must be available 24 hours a day”</a:t>
            </a:r>
          </a:p>
          <a:p>
            <a:r>
              <a:rPr lang="en-US" altLang="en-US">
                <a:latin typeface="Palatino"/>
              </a:rPr>
              <a:t>Constraints (“Pseudo requirements”): </a:t>
            </a:r>
          </a:p>
          <a:p>
            <a:pPr lvl="1"/>
            <a:r>
              <a:rPr lang="en-US" altLang="en-US">
                <a:latin typeface="Palatino"/>
              </a:rPr>
              <a:t>Imposed by the client or the environment in which the system operates</a:t>
            </a:r>
          </a:p>
          <a:p>
            <a:pPr lvl="2"/>
            <a:r>
              <a:rPr lang="en-US" altLang="en-US">
                <a:latin typeface="Palatino"/>
              </a:rPr>
              <a:t>“The implementation language must be Java “</a:t>
            </a:r>
          </a:p>
          <a:p>
            <a:pPr lvl="2"/>
            <a:endParaRPr lang="en-US" altLang="en-US">
              <a:latin typeface="Palatin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20ABEEB-5D9A-4244-BFED-FABA06E8189A}"/>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E10341A2-16D7-4A08-9769-D279C077BA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0958F37-9B6F-48BC-B537-25B1534C50E9}"/>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E5012C64-F7B7-46B6-8099-54652C1FB8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DE31A43-34BD-43EF-91C2-F13D001314EE}"/>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59945848-4B25-49C5-8C70-417DE67DCC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latin typeface="Palatino"/>
              </a:rPr>
              <a:t>What type?</a:t>
            </a:r>
          </a:p>
          <a:p>
            <a:pPr lvl="1"/>
            <a:r>
              <a:rPr lang="en-US" altLang="en-US" sz="1200">
                <a:latin typeface="Palatino"/>
              </a:rPr>
              <a:t>As-is, visionary, evaluation, training?</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DC7681C-54FC-4126-807D-9395C05D52B3}"/>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EFB040DF-D4A1-4CD9-8610-BFFB3DD10CB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Next goal after all the scenarios are formulated is to find all the uses cases in the scnario</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653F6BC-B28F-48C2-85F9-39963D27D8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
        <p:nvSpPr>
          <p:cNvPr id="114691" name="Rectangle 3">
            <a:extLst>
              <a:ext uri="{FF2B5EF4-FFF2-40B4-BE49-F238E27FC236}">
                <a16:creationId xmlns:a16="http://schemas.microsoft.com/office/drawing/2014/main" id="{A0C54AFE-FE16-4CC5-8BDC-5882467479C1}"/>
              </a:ext>
            </a:extLst>
          </p:cNvPr>
          <p:cNvSpPr>
            <a:spLocks noGrp="1" noRot="1" noChangeAspect="1" noChangeArrowheads="1" noTextEdit="1"/>
          </p:cNvSpPr>
          <p:nvPr>
            <p:ph type="sldImg"/>
          </p:nvPr>
        </p:nvSpPr>
        <p:spPr>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0DD3E20-F110-4AB7-BBBD-5600BCC7D8CA}"/>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D5A96922-A37F-4624-A38B-0324260CD3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There are a couple of heuristics on how to find use cases. First, try to focus on a small vertical slice of the system.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1D75E8D-EA53-42FD-8F47-2F619036DB7A}"/>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5AA8BDD1-53B2-492F-9239-C7F60C152D4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AA073D1-62A4-4AD0-8EFA-E5299EF8286C}"/>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E2CD586D-E15E-48F6-9146-D30CEB3206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53D66EA-517F-477F-9CD9-F00E0CCDA3FE}"/>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0AD79D8C-0F8C-4406-97E3-C1B71DE1FB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9C5885D-5F31-4F7B-BE3E-9D350628D9CA}"/>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02D62835-7666-4065-B46C-68A3897359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0F2D20-BDCE-46D3-8790-D1ABE552E336}"/>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952D2372-F98B-4B54-9F45-CCF028E4862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i="1">
                <a:solidFill>
                  <a:srgbClr val="0C0CCF"/>
                </a:solidFill>
                <a:latin typeface="Verdana" panose="020B0604030504040204" pitchFamily="34" charset="0"/>
              </a:rPr>
              <a:t>Note:</a:t>
            </a:r>
            <a:r>
              <a:rPr lang="en-US" altLang="en-US" sz="2000">
                <a:latin typeface="Verdana" panose="020B0604030504040204" pitchFamily="34" charset="0"/>
              </a:rPr>
              <a:t> Many nonfunctional requirements can be rephrased as functional requirements. </a:t>
            </a:r>
          </a:p>
          <a:p>
            <a:r>
              <a:rPr lang="en-US" altLang="en-US" sz="2000">
                <a:latin typeface="Verdana" panose="020B0604030504040204" pitchFamily="34" charset="0"/>
              </a:rPr>
              <a:t>Example: “</a:t>
            </a:r>
            <a:r>
              <a:rPr lang="de-DE" altLang="en-US">
                <a:solidFill>
                  <a:srgbClr val="000000"/>
                </a:solidFill>
                <a:latin typeface="Helvetica" panose="020B0604020202020204" pitchFamily="34" charset="0"/>
              </a:rPr>
              <a:t>A</a:t>
            </a:r>
            <a:r>
              <a:rPr lang="en-US" altLang="en-US">
                <a:solidFill>
                  <a:srgbClr val="000000"/>
                </a:solidFill>
                <a:latin typeface="Helvetica" panose="020B0604020202020204" pitchFamily="34" charset="0"/>
              </a:rPr>
              <a:t>ll actions are undoable” </a:t>
            </a:r>
            <a:r>
              <a:rPr lang="de-DE" altLang="en-US">
                <a:solidFill>
                  <a:srgbClr val="000000"/>
                </a:solidFill>
                <a:latin typeface="Helvetica" panose="020B0604020202020204" pitchFamily="34" charset="0"/>
              </a:rPr>
              <a:t> </a:t>
            </a:r>
            <a:r>
              <a:rPr lang="en-US" altLang="en-US">
                <a:solidFill>
                  <a:srgbClr val="000000"/>
                </a:solidFill>
                <a:latin typeface="Helvetica" panose="020B0604020202020204" pitchFamily="34" charset="0"/>
              </a:rPr>
              <a:t>can be rephrased by adding a functional requirement for each </a:t>
            </a:r>
          </a:p>
          <a:p>
            <a:r>
              <a:rPr lang="en-US" altLang="en-US">
                <a:solidFill>
                  <a:srgbClr val="000000"/>
                </a:solidFill>
                <a:latin typeface="Helvetica" panose="020B0604020202020204" pitchFamily="34" charset="0"/>
              </a:rPr>
              <a:t>undoable action. </a:t>
            </a:r>
          </a:p>
          <a:p>
            <a:r>
              <a:rPr lang="en-US" altLang="en-US">
                <a:solidFill>
                  <a:srgbClr val="000000"/>
                </a:solidFill>
                <a:latin typeface="Helvetica" panose="020B0604020202020204" pitchFamily="34" charset="0"/>
              </a:rPr>
              <a:t>For example, the use case </a:t>
            </a:r>
            <a:r>
              <a:rPr lang="de-DE" altLang="en-US">
                <a:solidFill>
                  <a:srgbClr val="000000"/>
                </a:solidFill>
                <a:latin typeface="Helvetica" panose="020B0604020202020204" pitchFamily="34" charset="0"/>
                <a:ea typeface="ヒラギノ角ゴ Pro W3"/>
                <a:cs typeface="ヒラギノ角ゴ Pro W3"/>
              </a:rPr>
              <a:t>“</a:t>
            </a:r>
            <a:r>
              <a:rPr lang="de-DE" altLang="en-US">
                <a:solidFill>
                  <a:srgbClr val="000000"/>
                </a:solidFill>
                <a:latin typeface="Helvetica" panose="020B0604020202020204" pitchFamily="34" charset="0"/>
              </a:rPr>
              <a:t>A</a:t>
            </a:r>
            <a:r>
              <a:rPr lang="en-US" altLang="en-US">
                <a:solidFill>
                  <a:srgbClr val="000000"/>
                </a:solidFill>
                <a:latin typeface="Helvetica" panose="020B0604020202020204" pitchFamily="34" charset="0"/>
              </a:rPr>
              <a:t>dvertise new league”</a:t>
            </a:r>
            <a:r>
              <a:rPr lang="de-DE" altLang="en-US">
                <a:solidFill>
                  <a:srgbClr val="000000"/>
                </a:solidFill>
                <a:latin typeface="Helvetica" panose="020B0604020202020204" pitchFamily="34" charset="0"/>
              </a:rPr>
              <a:t> </a:t>
            </a:r>
            <a:r>
              <a:rPr lang="en-US" altLang="en-US">
                <a:solidFill>
                  <a:srgbClr val="000000"/>
                </a:solidFill>
                <a:latin typeface="Helvetica" panose="020B0604020202020204" pitchFamily="34" charset="0"/>
              </a:rPr>
              <a:t>yields a new use case “</a:t>
            </a:r>
            <a:r>
              <a:rPr lang="de-DE" altLang="en-US">
                <a:solidFill>
                  <a:srgbClr val="000000"/>
                </a:solidFill>
                <a:latin typeface="Helvetica" panose="020B0604020202020204" pitchFamily="34" charset="0"/>
              </a:rPr>
              <a:t>C</a:t>
            </a:r>
            <a:r>
              <a:rPr lang="en-US" altLang="en-US">
                <a:solidFill>
                  <a:srgbClr val="000000"/>
                </a:solidFill>
                <a:latin typeface="Helvetica" panose="020B0604020202020204" pitchFamily="34" charset="0"/>
              </a:rPr>
              <a:t>ancel advertised league”</a:t>
            </a:r>
            <a:r>
              <a:rPr lang="de-DE" altLang="en-US">
                <a:solidFill>
                  <a:srgbClr val="000000"/>
                </a:solidFill>
                <a:latin typeface="Helvetica" panose="020B0604020202020204" pitchFamily="34" charset="0"/>
              </a:rPr>
              <a:t> </a:t>
            </a:r>
            <a:r>
              <a:rPr lang="en-US" altLang="en-US">
                <a:solidFill>
                  <a:srgbClr val="000000"/>
                </a:solidFill>
                <a:latin typeface="Helvetica" panose="020B0604020202020204" pitchFamily="34" charset="0"/>
              </a:rPr>
              <a:t>to </a:t>
            </a:r>
          </a:p>
          <a:p>
            <a:r>
              <a:rPr lang="en-US" altLang="en-US">
                <a:solidFill>
                  <a:srgbClr val="000000"/>
                </a:solidFill>
                <a:latin typeface="Helvetica" panose="020B0604020202020204" pitchFamily="34" charset="0"/>
              </a:rPr>
              <a:t>undo the effects of the first one.</a:t>
            </a:r>
            <a:endParaRPr lang="en-US" altLang="en-US" sz="2000">
              <a:latin typeface="Verdana" panose="020B0604030504040204" pitchFamily="34" charset="0"/>
            </a:endParaRPr>
          </a:p>
          <a:p>
            <a:endParaRPr lang="en-US" altLang="en-US" sz="2000">
              <a:latin typeface="Verdana" panose="020B0604030504040204" pitchFamily="34" charset="0"/>
            </a:endParaRPr>
          </a:p>
          <a:p>
            <a:endParaRPr lang="en-US" altLang="en-US" sz="2000">
              <a:latin typeface="Verdana" panose="020B060403050404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706E680-D726-40FB-87A1-4ECB64670B18}"/>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083A431F-BC56-4EA7-8F85-34D1D5DDC67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C226882-60B5-4657-AE2C-8EE09CD9CE4C}"/>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D5E6E8A0-EF96-474D-92D5-37481471B68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0"/>
              </a:spcBef>
            </a:pPr>
            <a:r>
              <a:rPr lang="en-US" altLang="en-US" sz="2000">
                <a:latin typeface="Verdana" panose="020B0604030504040204" pitchFamily="34" charset="0"/>
              </a:rPr>
              <a:t>Note: The base case cannot exist alone. It is always called with the supplier use case</a:t>
            </a:r>
            <a:endParaRPr lang="en-US" altLang="en-US" sz="2400">
              <a:latin typeface="Times" panose="02020603050405020304" pitchFamily="18" charset="0"/>
            </a:endParaRPr>
          </a:p>
          <a:p>
            <a:endParaRPr lang="en-US" altLang="en-US">
              <a:latin typeface="Palatin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78640F9-6D64-48DF-BDDA-9A8758A19EAD}"/>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A0DF561D-7C04-4C2B-BEB2-480696D3A70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0"/>
              </a:spcBef>
            </a:pPr>
            <a:r>
              <a:rPr lang="en-US" altLang="en-US" sz="2000">
                <a:latin typeface="Verdana" panose="020B0604030504040204" pitchFamily="34" charset="0"/>
              </a:rPr>
              <a:t>Note: The base use case can be executed without the use case extension in extend associations.</a:t>
            </a:r>
            <a:r>
              <a:rPr lang="en-US" altLang="en-US" sz="2000" b="1">
                <a:latin typeface="Times" panose="02020603050405020304" pitchFamily="18" charset="0"/>
              </a:rPr>
              <a:t>  </a:t>
            </a:r>
          </a:p>
          <a:p>
            <a:endParaRPr lang="en-US" altLang="en-US">
              <a:latin typeface="Palatin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685A7F2-55EB-403B-8EB0-04FFD0F701A7}"/>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F23418AD-D75D-427D-9555-CCBAFBFC68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69267AAF-E434-427C-A4F1-1096558B3296}"/>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9ABA9BAC-FE8B-4212-AD42-10FE2AD150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52A879EF-593C-4CA8-8174-F4BE12D62162}"/>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882B98B6-BF3D-4331-AC88-452E0EDA827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CA99692-D40E-44CE-93B4-442F2367925B}"/>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3CE54912-6A46-4988-AEC0-6B0E9A9014F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C2279B4-CD37-484A-927D-127DD78F4B43}"/>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C43F5CD1-1CBF-4087-946A-1E536ADAAE5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E55E213F-7868-43CF-ABDF-F589F72755A4}"/>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89FBC574-7D28-434A-B4C4-2D68C3DF37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Counter examples</a:t>
            </a:r>
          </a:p>
          <a:p>
            <a:pPr lvl="1"/>
            <a:r>
              <a:rPr lang="en-US" altLang="en-US">
                <a:latin typeface="Palatino"/>
              </a:rPr>
              <a:t>“Add Participants”,</a:t>
            </a:r>
          </a:p>
          <a:p>
            <a:pPr lvl="1"/>
            <a:r>
              <a:rPr lang="en-US" altLang="en-US">
                <a:latin typeface="Palatino"/>
              </a:rPr>
              <a:t> “Add Date To Exclusion Set”, ...</a:t>
            </a:r>
            <a:r>
              <a:rPr lang="en-US" altLang="en-US">
                <a:solidFill>
                  <a:srgbClr val="000000"/>
                </a:solidFill>
                <a:latin typeface="Helvetica" panose="020B0604020202020204" pitchFamily="34" charset="0"/>
              </a:rPr>
              <a:t> </a:t>
            </a:r>
          </a:p>
          <a:p>
            <a:pPr lvl="1"/>
            <a:endParaRPr lang="en-US" altLang="en-US">
              <a:solidFill>
                <a:srgbClr val="000000"/>
              </a:solidFill>
              <a:latin typeface="Helvetica" panose="020B0604020202020204" pitchFamily="34" charset="0"/>
            </a:endParaRPr>
          </a:p>
          <a:p>
            <a:pPr lvl="1"/>
            <a:r>
              <a:rPr lang="en-US" altLang="en-US">
                <a:solidFill>
                  <a:srgbClr val="000000"/>
                </a:solidFill>
                <a:latin typeface="Helvetica" panose="020B0604020202020204" pitchFamily="34" charset="0"/>
              </a:rPr>
              <a:t>"Add Participants" is a counter example because it should be rewritten to cover both the actions for adding and removing participants to a meeting.</a:t>
            </a:r>
          </a:p>
          <a:p>
            <a:pPr>
              <a:lnSpc>
                <a:spcPct val="110000"/>
              </a:lnSpc>
              <a:buFontTx/>
              <a:buChar char="-"/>
            </a:pPr>
            <a:r>
              <a:rPr lang="en-US" altLang="en-US">
                <a:solidFill>
                  <a:srgbClr val="000000"/>
                </a:solidFill>
                <a:latin typeface="Helvetica" panose="020B0604020202020204" pitchFamily="34" charset="0"/>
              </a:rPr>
              <a:t> "Add Date To Exclusion Set" is a counter example because it is too small of a use case to be described   in 1-2 A4 pages.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0CCE68C-D09A-47C7-BC97-CD554625E26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6C89E99-4A57-444C-846D-8F14903E34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Instead of “The active voice should be used”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A4F0EF1-B39C-400A-899D-399A21C0FEB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793682B1-4E67-47C8-8BEF-C6C71C03E02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97488AFB-D4F8-416A-8E26-5F6AD239E41F}"/>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5551EBEF-0BC5-40F3-8A81-BEE5730A12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What is wrong with this use case? It contains no actors and it</a:t>
            </a:r>
            <a:r>
              <a:rPr lang="en-US" altLang="en-US">
                <a:solidFill>
                  <a:srgbClr val="000000"/>
                </a:solidFill>
                <a:latin typeface="Helvetica" panose="020B0604020202020204" pitchFamily="34" charset="0"/>
              </a:rPr>
              <a:t> is not a complete transaction.</a:t>
            </a:r>
          </a:p>
          <a:p>
            <a:r>
              <a:rPr lang="en-US" altLang="en-US">
                <a:solidFill>
                  <a:srgbClr val="000000"/>
                </a:solidFill>
                <a:latin typeface="Helvetica" panose="020B0604020202020204" pitchFamily="34" charset="0"/>
              </a:rPr>
              <a:t>It is not clear which action triggered the ticket being issued</a:t>
            </a:r>
          </a:p>
          <a:p>
            <a:r>
              <a:rPr lang="en-US" altLang="en-US">
                <a:solidFill>
                  <a:srgbClr val="000000"/>
                </a:solidFill>
                <a:latin typeface="Helvetica" panose="020B0604020202020204" pitchFamily="34" charset="0"/>
              </a:rPr>
              <a:t>Because of the passive form, it is not explicit who opens the gate  (The driver? The computer? A gate keeper?)</a:t>
            </a:r>
          </a:p>
          <a:p>
            <a:r>
              <a:rPr lang="en-US" altLang="en-US">
                <a:solidFill>
                  <a:srgbClr val="000000"/>
                </a:solidFill>
                <a:latin typeface="Helvetica" panose="020B0604020202020204" pitchFamily="34" charset="0"/>
              </a:rPr>
              <a:t>A complete transaction would also describe the driver paying for the parking and riving out of the parking.</a:t>
            </a:r>
          </a:p>
          <a:p>
            <a:endParaRPr lang="en-US" altLang="en-US">
              <a:latin typeface="Palatino"/>
            </a:endParaRPr>
          </a:p>
          <a:p>
            <a:endParaRPr lang="en-US" altLang="en-US">
              <a:latin typeface="Palatino"/>
            </a:endParaRPr>
          </a:p>
          <a:p>
            <a:endParaRPr lang="en-US" altLang="en-US">
              <a:latin typeface="Palatino"/>
            </a:endParaRPr>
          </a:p>
          <a:p>
            <a:endParaRPr lang="en-US" altLang="en-US">
              <a:latin typeface="Palatin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3DE9544E-8510-4463-98F6-CBC70956760E}"/>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EF2585FF-B977-4A5C-BCDA-EE50E713882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E7CA838-DFDF-4330-893F-129B45D9ECAE}"/>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E112BF8D-374D-424B-B87C-3212E089983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w-KE" altLang="en-US">
              <a:latin typeface="Palatin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3A0F56BA-A125-434C-B2C0-1567ABBC4E91}"/>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E0FD48EF-4E9B-4CCF-9C16-E317B1AEE9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Palatino"/>
              </a:rPr>
              <a:t>Pure functional decomposition is bad:  Leads to unmaintainable code</a:t>
            </a:r>
          </a:p>
          <a:p>
            <a:r>
              <a:rPr lang="en-US" altLang="en-US">
                <a:latin typeface="Palatino"/>
              </a:rPr>
              <a:t>Pure object identification is bad:  May lead to wrong objects, wrong attributes, wrong methods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16A83ED-78C7-4221-9CDD-5146688D868A}"/>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2FDF5F9-7D74-4A27-ABF6-0127D340C2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3BEE1B-1313-4313-A379-37CB639FE08A}"/>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F94AF3A-73BA-407A-A157-49898AB989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latin typeface="Palatin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320799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2494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7385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2615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34574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82661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38311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5203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95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5598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68507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0CF343F-152B-44E4-BF2F-3B98554942C8}"/>
              </a:ext>
            </a:extLst>
          </p:cNvPr>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DAC37591-4704-4D6B-8977-7C9BAEEB6C9E}"/>
              </a:ext>
            </a:extLst>
          </p:cNvPr>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eaLnBrk="0" fontAlgn="base" hangingPunct="0">
        <a:lnSpc>
          <a:spcPct val="90000"/>
        </a:lnSpc>
        <a:spcBef>
          <a:spcPct val="0"/>
        </a:spcBef>
        <a:spcAft>
          <a:spcPct val="0"/>
        </a:spcAft>
        <a:defRPr sz="3000" b="1">
          <a:solidFill>
            <a:schemeClr val="tx2"/>
          </a:solidFill>
          <a:latin typeface="+mj-lt"/>
          <a:ea typeface="MS PGothic" panose="020B0600070205080204" pitchFamily="34" charset="-128"/>
          <a:cs typeface="ＭＳ Ｐゴシック" pitchFamily="-110" charset="-128"/>
        </a:defRPr>
      </a:lvl1pPr>
      <a:lvl2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2pPr>
      <a:lvl3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3pPr>
      <a:lvl4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4pPr>
      <a:lvl5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5pPr>
      <a:lvl6pPr marL="457200" algn="l" rtl="0" eaLnBrk="0" fontAlgn="base" hangingPunct="0">
        <a:lnSpc>
          <a:spcPct val="90000"/>
        </a:lnSpc>
        <a:spcBef>
          <a:spcPct val="0"/>
        </a:spcBef>
        <a:spcAft>
          <a:spcPct val="0"/>
        </a:spcAft>
        <a:defRPr sz="3000" b="1">
          <a:solidFill>
            <a:schemeClr val="tx2"/>
          </a:solidFill>
          <a:latin typeface="Century Gothic" charset="0"/>
        </a:defRPr>
      </a:lvl6pPr>
      <a:lvl7pPr marL="914400" algn="l" rtl="0" eaLnBrk="0" fontAlgn="base" hangingPunct="0">
        <a:lnSpc>
          <a:spcPct val="90000"/>
        </a:lnSpc>
        <a:spcBef>
          <a:spcPct val="0"/>
        </a:spcBef>
        <a:spcAft>
          <a:spcPct val="0"/>
        </a:spcAft>
        <a:defRPr sz="3000" b="1">
          <a:solidFill>
            <a:schemeClr val="tx2"/>
          </a:solidFill>
          <a:latin typeface="Century Gothic" charset="0"/>
        </a:defRPr>
      </a:lvl7pPr>
      <a:lvl8pPr marL="1371600" algn="l" rtl="0" eaLnBrk="0" fontAlgn="base" hangingPunct="0">
        <a:lnSpc>
          <a:spcPct val="90000"/>
        </a:lnSpc>
        <a:spcBef>
          <a:spcPct val="0"/>
        </a:spcBef>
        <a:spcAft>
          <a:spcPct val="0"/>
        </a:spcAft>
        <a:defRPr sz="3000" b="1">
          <a:solidFill>
            <a:schemeClr val="tx2"/>
          </a:solidFill>
          <a:latin typeface="Century Gothic" charset="0"/>
        </a:defRPr>
      </a:lvl8pPr>
      <a:lvl9pPr marL="1828800" algn="l" rtl="0" eaLnBrk="0" fontAlgn="base" hangingPunct="0">
        <a:lnSpc>
          <a:spcPct val="90000"/>
        </a:lnSpc>
        <a:spcBef>
          <a:spcPct val="0"/>
        </a:spcBef>
        <a:spcAft>
          <a:spcPct val="0"/>
        </a:spcAft>
        <a:defRPr sz="3000" b="1">
          <a:solidFill>
            <a:schemeClr val="tx2"/>
          </a:solidFill>
          <a:latin typeface="Century Gothic" charset="0"/>
        </a:defRPr>
      </a:lvl9pPr>
    </p:titleStyle>
    <p:bodyStyle>
      <a:lvl1pPr marL="285750" indent="-285750" algn="l" rtl="0" eaLnBrk="0" fontAlgn="base" hangingPunct="0">
        <a:lnSpc>
          <a:spcPct val="90000"/>
        </a:lnSpc>
        <a:spcBef>
          <a:spcPct val="30000"/>
        </a:spcBef>
        <a:spcAft>
          <a:spcPct val="0"/>
        </a:spcAft>
        <a:buClr>
          <a:schemeClr val="tx2"/>
        </a:buClr>
        <a:buFont typeface="Times" panose="02020603050405020304" pitchFamily="18" charset="0"/>
        <a:buChar char="•"/>
        <a:defRPr sz="2400">
          <a:solidFill>
            <a:schemeClr val="tx1"/>
          </a:solidFill>
          <a:latin typeface="+mn-lt"/>
          <a:ea typeface="MS PGothic" panose="020B0600070205080204" pitchFamily="34" charset="-128"/>
          <a:cs typeface="ＭＳ Ｐゴシック" pitchFamily="-110" charset="-128"/>
        </a:defRPr>
      </a:lvl1pPr>
      <a:lvl2pPr marL="685800" indent="-228600" algn="l" rtl="0" eaLnBrk="0" fontAlgn="base" hangingPunct="0">
        <a:lnSpc>
          <a:spcPct val="90000"/>
        </a:lnSpc>
        <a:spcBef>
          <a:spcPct val="30000"/>
        </a:spcBef>
        <a:spcAft>
          <a:spcPct val="0"/>
        </a:spcAft>
        <a:buClr>
          <a:schemeClr val="hlink"/>
        </a:buClr>
        <a:buSzPct val="100000"/>
        <a:buFont typeface="Times" panose="02020603050405020304" pitchFamily="18" charset="0"/>
        <a:buChar char="•"/>
        <a:defRPr sz="2000">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Clr>
          <a:schemeClr val="tx2"/>
        </a:buClr>
        <a:buFont typeface="Times" panose="02020603050405020304" pitchFamily="18" charset="0"/>
        <a:buChar char="•"/>
        <a:defRPr sz="2000">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s.ucsb.edu/~cappello/172/project/rad.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0">
            <a:extLst>
              <a:ext uri="{FF2B5EF4-FFF2-40B4-BE49-F238E27FC236}">
                <a16:creationId xmlns:a16="http://schemas.microsoft.com/office/drawing/2014/main" id="{057FFC1C-CA0A-4BC5-9613-431E5EC546CD}"/>
              </a:ext>
            </a:extLst>
          </p:cNvPr>
          <p:cNvSpPr txBox="1">
            <a:spLocks noChangeArrowheads="1"/>
          </p:cNvSpPr>
          <p:nvPr/>
        </p:nvSpPr>
        <p:spPr bwMode="auto">
          <a:xfrm>
            <a:off x="1044575" y="1712913"/>
            <a:ext cx="7124700" cy="1274762"/>
          </a:xfrm>
          <a:prstGeom prst="rect">
            <a:avLst/>
          </a:prstGeom>
          <a:solidFill>
            <a:schemeClr val="bg1">
              <a:lumMod val="65000"/>
            </a:schemeClr>
          </a:solidFill>
          <a:ln w="12700">
            <a:noFill/>
            <a:miter lim="800000"/>
            <a:headEnd/>
            <a:tailEnd/>
          </a:ln>
        </p:spPr>
        <p:txBody>
          <a:bodyPr lIns="90487" tIns="44450" rIns="90487" bIns="44450" anchor="ctr"/>
          <a:lstStyle/>
          <a:p>
            <a:pPr>
              <a:lnSpc>
                <a:spcPct val="90000"/>
              </a:lnSpc>
              <a:defRPr/>
            </a:pPr>
            <a:r>
              <a:rPr lang="en-US" sz="4400" b="1" kern="0" dirty="0">
                <a:solidFill>
                  <a:schemeClr val="tx2"/>
                </a:solidFill>
                <a:latin typeface="+mj-lt"/>
                <a:ea typeface="ＭＳ Ｐゴシック" pitchFamily="34" charset="-128"/>
                <a:cs typeface="ＭＳ Ｐゴシック" pitchFamily="-110" charset="-128"/>
              </a:rPr>
              <a:t>Requirements Elicitation</a:t>
            </a:r>
            <a:endParaRPr lang="en-US" sz="2000" b="1" kern="0" dirty="0">
              <a:solidFill>
                <a:schemeClr val="tx2"/>
              </a:solidFill>
              <a:latin typeface="+mj-lt"/>
              <a:ea typeface="ＭＳ Ｐゴシック" pitchFamily="34" charset="-128"/>
              <a:cs typeface="ＭＳ Ｐゴシック" pitchFamily="-110" charset="-128"/>
            </a:endParaRPr>
          </a:p>
        </p:txBody>
      </p:sp>
      <p:sp>
        <p:nvSpPr>
          <p:cNvPr id="4099" name="TextBox 1">
            <a:extLst>
              <a:ext uri="{FF2B5EF4-FFF2-40B4-BE49-F238E27FC236}">
                <a16:creationId xmlns:a16="http://schemas.microsoft.com/office/drawing/2014/main" id="{AFDAF4A9-3058-4D60-8F9B-745D5444D78A}"/>
              </a:ext>
            </a:extLst>
          </p:cNvPr>
          <p:cNvSpPr txBox="1">
            <a:spLocks noChangeArrowheads="1"/>
          </p:cNvSpPr>
          <p:nvPr/>
        </p:nvSpPr>
        <p:spPr bwMode="auto">
          <a:xfrm>
            <a:off x="1828800" y="3481388"/>
            <a:ext cx="5451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GB" altLang="en-US" sz="4000">
                <a:solidFill>
                  <a:srgbClr val="FF0000"/>
                </a:solidFill>
                <a:latin typeface="Palatino"/>
              </a:rPr>
              <a:t>Use Case &amp; Scenarios</a:t>
            </a:r>
            <a:endParaRPr lang="en-US" altLang="en-US" sz="4000">
              <a:solidFill>
                <a:srgbClr val="FF0000"/>
              </a:solidFill>
              <a:latin typeface="Palatino"/>
            </a:endParaRPr>
          </a:p>
        </p:txBody>
      </p:sp>
      <p:sp>
        <p:nvSpPr>
          <p:cNvPr id="4100" name="TextBox 1">
            <a:extLst>
              <a:ext uri="{FF2B5EF4-FFF2-40B4-BE49-F238E27FC236}">
                <a16:creationId xmlns:a16="http://schemas.microsoft.com/office/drawing/2014/main" id="{8F9A09D2-ABF7-4BE3-90EC-FD928D596B8F}"/>
              </a:ext>
            </a:extLst>
          </p:cNvPr>
          <p:cNvSpPr txBox="1">
            <a:spLocks noChangeArrowheads="1"/>
          </p:cNvSpPr>
          <p:nvPr/>
        </p:nvSpPr>
        <p:spPr bwMode="auto">
          <a:xfrm>
            <a:off x="671513" y="4437063"/>
            <a:ext cx="8378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GB" altLang="en-US" sz="2000">
                <a:latin typeface="Palatino"/>
              </a:rPr>
              <a:t>These slides are based on the Chapter 4 of Bruegge’s book </a:t>
            </a:r>
          </a:p>
          <a:p>
            <a:pPr algn="ctr">
              <a:lnSpc>
                <a:spcPct val="100000"/>
              </a:lnSpc>
              <a:spcBef>
                <a:spcPct val="0"/>
              </a:spcBef>
              <a:buClrTx/>
              <a:buFontTx/>
              <a:buNone/>
            </a:pPr>
            <a:r>
              <a:rPr lang="en-GB" altLang="en-US" sz="2000" b="1">
                <a:latin typeface="Palatino"/>
              </a:rPr>
              <a:t>OOSE using UML, Patterns and Java  </a:t>
            </a:r>
            <a:endParaRPr lang="en-US" altLang="en-US" sz="2000" b="1">
              <a:latin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168A319-185F-496A-98AC-454240BFCBB0}"/>
              </a:ext>
            </a:extLst>
          </p:cNvPr>
          <p:cNvSpPr>
            <a:spLocks noGrp="1" noChangeArrowheads="1"/>
          </p:cNvSpPr>
          <p:nvPr>
            <p:ph type="title"/>
          </p:nvPr>
        </p:nvSpPr>
        <p:spPr/>
        <p:txBody>
          <a:bodyPr/>
          <a:lstStyle/>
          <a:p>
            <a:r>
              <a:rPr lang="en-US" altLang="en-US"/>
              <a:t>Types of </a:t>
            </a:r>
            <a:r>
              <a:rPr lang="en-US" altLang="en-US">
                <a:solidFill>
                  <a:schemeClr val="tx1"/>
                </a:solidFill>
              </a:rPr>
              <a:t>Nonfunctional</a:t>
            </a:r>
            <a:r>
              <a:rPr lang="en-US" altLang="en-US"/>
              <a:t> Requirements_3</a:t>
            </a:r>
          </a:p>
        </p:txBody>
      </p:sp>
      <p:sp>
        <p:nvSpPr>
          <p:cNvPr id="22531" name="Rectangle 3">
            <a:extLst>
              <a:ext uri="{FF2B5EF4-FFF2-40B4-BE49-F238E27FC236}">
                <a16:creationId xmlns:a16="http://schemas.microsoft.com/office/drawing/2014/main" id="{267320B3-35BB-4C30-B4B7-5BEA7495B874}"/>
              </a:ext>
            </a:extLst>
          </p:cNvPr>
          <p:cNvSpPr>
            <a:spLocks noGrp="1" noChangeArrowheads="1"/>
          </p:cNvSpPr>
          <p:nvPr>
            <p:ph sz="half" idx="1"/>
          </p:nvPr>
        </p:nvSpPr>
        <p:spPr>
          <a:xfrm>
            <a:off x="403225" y="1695450"/>
            <a:ext cx="8631238" cy="4411663"/>
          </a:xfrm>
        </p:spPr>
        <p:txBody>
          <a:bodyPr/>
          <a:lstStyle/>
          <a:p>
            <a:pPr marL="0" indent="0">
              <a:buFont typeface="Times" panose="02020603050405020304" pitchFamily="18" charset="0"/>
              <a:buNone/>
              <a:defRPr/>
            </a:pPr>
            <a:r>
              <a:rPr lang="en-US" altLang="en-US" sz="2400" b="1" dirty="0">
                <a:solidFill>
                  <a:srgbClr val="0070C0"/>
                </a:solidFill>
              </a:rPr>
              <a:t>Constraints (Pseudo requirements)</a:t>
            </a:r>
          </a:p>
          <a:p>
            <a:pPr>
              <a:defRPr/>
            </a:pPr>
            <a:r>
              <a:rPr lang="en-US" sz="2400" dirty="0">
                <a:solidFill>
                  <a:srgbClr val="FF0000"/>
                </a:solidFill>
              </a:rPr>
              <a:t>Implementation requirements - </a:t>
            </a:r>
            <a:r>
              <a:rPr lang="en-US" sz="2000" dirty="0"/>
              <a:t>are constraints on the implementation of the system, including the use of specific tools, programming languages, or hardware platforms.</a:t>
            </a:r>
          </a:p>
          <a:p>
            <a:pPr>
              <a:defRPr/>
            </a:pPr>
            <a:r>
              <a:rPr lang="en-US" sz="2400" dirty="0">
                <a:solidFill>
                  <a:srgbClr val="FF0000"/>
                </a:solidFill>
              </a:rPr>
              <a:t>Interface requirements - </a:t>
            </a:r>
            <a:r>
              <a:rPr lang="en-US" sz="2000" dirty="0"/>
              <a:t>are constraints imposed by external systems, including legacy systems and interchange formats.</a:t>
            </a:r>
          </a:p>
          <a:p>
            <a:pPr>
              <a:defRPr/>
            </a:pPr>
            <a:r>
              <a:rPr lang="en-US" sz="2000" b="1" dirty="0"/>
              <a:t> </a:t>
            </a:r>
            <a:r>
              <a:rPr lang="en-US" sz="2400" dirty="0">
                <a:solidFill>
                  <a:srgbClr val="FF0000"/>
                </a:solidFill>
              </a:rPr>
              <a:t>Operations requirements -</a:t>
            </a:r>
            <a:r>
              <a:rPr lang="en-US" sz="2000" b="1" dirty="0"/>
              <a:t> </a:t>
            </a:r>
            <a:r>
              <a:rPr lang="en-US" sz="2000" dirty="0"/>
              <a:t>are constraints on the administration and management of the system in the operational setting.</a:t>
            </a:r>
          </a:p>
          <a:p>
            <a:pPr>
              <a:defRPr/>
            </a:pPr>
            <a:r>
              <a:rPr lang="en-US" sz="2400" dirty="0">
                <a:solidFill>
                  <a:srgbClr val="FF0000"/>
                </a:solidFill>
              </a:rPr>
              <a:t>Packaging requirements - </a:t>
            </a:r>
            <a:r>
              <a:rPr lang="en-US" sz="2000" dirty="0"/>
              <a:t>are constraints on the actual delivery of the system (e.g., constraints on the installation media for setting up the software).</a:t>
            </a:r>
            <a:endParaRPr lang="en-US" altLang="en-US" sz="2000" b="1"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4E8F350-200A-48E9-8F38-96F21F39BFFF}"/>
              </a:ext>
            </a:extLst>
          </p:cNvPr>
          <p:cNvSpPr>
            <a:spLocks noGrp="1" noChangeArrowheads="1"/>
          </p:cNvSpPr>
          <p:nvPr>
            <p:ph type="title"/>
          </p:nvPr>
        </p:nvSpPr>
        <p:spPr/>
        <p:txBody>
          <a:bodyPr/>
          <a:lstStyle/>
          <a:p>
            <a:r>
              <a:rPr lang="en-US" altLang="en-US"/>
              <a:t>Types of Nonfunctional Requirements_4</a:t>
            </a:r>
          </a:p>
        </p:txBody>
      </p:sp>
      <p:graphicFrame>
        <p:nvGraphicFramePr>
          <p:cNvPr id="22533" name="Rectangle 3">
            <a:extLst>
              <a:ext uri="{FF2B5EF4-FFF2-40B4-BE49-F238E27FC236}">
                <a16:creationId xmlns:a16="http://schemas.microsoft.com/office/drawing/2014/main" id="{2C9E9E70-A0EF-44E6-8224-52DE83DC6DB2}"/>
              </a:ext>
            </a:extLst>
          </p:cNvPr>
          <p:cNvGraphicFramePr/>
          <p:nvPr/>
        </p:nvGraphicFramePr>
        <p:xfrm>
          <a:off x="533400" y="12954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519BCB6-9C5D-4A3C-9848-A751488380FB}"/>
              </a:ext>
            </a:extLst>
          </p:cNvPr>
          <p:cNvSpPr>
            <a:spLocks noGrp="1" noChangeArrowheads="1"/>
          </p:cNvSpPr>
          <p:nvPr>
            <p:ph type="title"/>
          </p:nvPr>
        </p:nvSpPr>
        <p:spPr/>
        <p:txBody>
          <a:bodyPr anchor="b">
            <a:normAutofit fontScale="90000"/>
          </a:bodyPr>
          <a:lstStyle/>
          <a:p>
            <a:pPr>
              <a:defRPr/>
            </a:pPr>
            <a:r>
              <a:rPr lang="en-US" altLang="en-US"/>
              <a:t>Nonfunctional Requirements (Quality): Examples </a:t>
            </a:r>
          </a:p>
        </p:txBody>
      </p:sp>
      <p:sp>
        <p:nvSpPr>
          <p:cNvPr id="86019" name="Rectangle 3">
            <a:extLst>
              <a:ext uri="{FF2B5EF4-FFF2-40B4-BE49-F238E27FC236}">
                <a16:creationId xmlns:a16="http://schemas.microsoft.com/office/drawing/2014/main" id="{1F23EE91-0D3C-4858-A4BD-F1E8B06B4701}"/>
              </a:ext>
            </a:extLst>
          </p:cNvPr>
          <p:cNvSpPr>
            <a:spLocks noGrp="1" noChangeArrowheads="1"/>
          </p:cNvSpPr>
          <p:nvPr>
            <p:ph idx="1"/>
          </p:nvPr>
        </p:nvSpPr>
        <p:spPr/>
        <p:txBody>
          <a:bodyPr/>
          <a:lstStyle/>
          <a:p>
            <a:r>
              <a:rPr lang="en-US" altLang="en-US" sz="2200"/>
              <a:t>“Spectators must be able to watch a match without prior registration and without prior knowledge of the match.”</a:t>
            </a:r>
          </a:p>
          <a:p>
            <a:endParaRPr lang="en-US" altLang="en-US" sz="2200"/>
          </a:p>
          <a:p>
            <a:pPr lvl="1">
              <a:buFont typeface="Wingdings" panose="05000000000000000000" pitchFamily="2" charset="2"/>
              <a:buChar char="Ø"/>
            </a:pPr>
            <a:r>
              <a:rPr lang="en-US" altLang="en-US" sz="2200" i="1">
                <a:solidFill>
                  <a:srgbClr val="FF0000"/>
                </a:solidFill>
              </a:rPr>
              <a:t>Usability Requirement</a:t>
            </a:r>
            <a:endParaRPr lang="en-US" altLang="en-US" sz="2200">
              <a:solidFill>
                <a:srgbClr val="FF0000"/>
              </a:solidFill>
            </a:endParaRPr>
          </a:p>
          <a:p>
            <a:r>
              <a:rPr lang="en-US" altLang="en-US" sz="2200"/>
              <a:t>“The system must support 10 parallel tournaments”</a:t>
            </a:r>
          </a:p>
          <a:p>
            <a:endParaRPr lang="en-US" altLang="en-US" sz="2200"/>
          </a:p>
          <a:p>
            <a:pPr lvl="1">
              <a:buFont typeface="Wingdings" panose="05000000000000000000" pitchFamily="2" charset="2"/>
              <a:buChar char="Ø"/>
            </a:pPr>
            <a:r>
              <a:rPr lang="en-US" altLang="en-US" sz="2200" i="1">
                <a:solidFill>
                  <a:srgbClr val="FF0000"/>
                </a:solidFill>
              </a:rPr>
              <a:t>Performance Requirement</a:t>
            </a:r>
            <a:endParaRPr lang="en-US" altLang="en-US" sz="2200">
              <a:solidFill>
                <a:srgbClr val="FF0000"/>
              </a:solidFill>
            </a:endParaRPr>
          </a:p>
          <a:p>
            <a:r>
              <a:rPr lang="en-US" altLang="en-US" sz="2200"/>
              <a:t>“The operator must be able to add new games without modifications to the existing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A6A2C006-965E-4B62-BC0A-C0407094BE7C}"/>
              </a:ext>
            </a:extLst>
          </p:cNvPr>
          <p:cNvSpPr>
            <a:spLocks noGrp="1" noChangeArrowheads="1"/>
          </p:cNvSpPr>
          <p:nvPr>
            <p:ph type="title"/>
          </p:nvPr>
        </p:nvSpPr>
        <p:spPr/>
        <p:txBody>
          <a:bodyPr/>
          <a:lstStyle/>
          <a:p>
            <a:r>
              <a:rPr lang="en-US" altLang="en-US"/>
              <a:t>What should not  be in the Requirements?</a:t>
            </a:r>
          </a:p>
        </p:txBody>
      </p:sp>
      <p:sp>
        <p:nvSpPr>
          <p:cNvPr id="27651" name="Rectangle 5">
            <a:extLst>
              <a:ext uri="{FF2B5EF4-FFF2-40B4-BE49-F238E27FC236}">
                <a16:creationId xmlns:a16="http://schemas.microsoft.com/office/drawing/2014/main" id="{E42C3918-B5B9-4F84-BAD7-CE0819D3F9C7}"/>
              </a:ext>
            </a:extLst>
          </p:cNvPr>
          <p:cNvSpPr>
            <a:spLocks noGrp="1" noChangeArrowheads="1"/>
          </p:cNvSpPr>
          <p:nvPr>
            <p:ph idx="1"/>
          </p:nvPr>
        </p:nvSpPr>
        <p:spPr/>
        <p:txBody>
          <a:bodyPr/>
          <a:lstStyle/>
          <a:p>
            <a:r>
              <a:rPr lang="en-US" altLang="en-US">
                <a:solidFill>
                  <a:srgbClr val="FF0000"/>
                </a:solidFill>
              </a:rPr>
              <a:t>System structure, implementation technology</a:t>
            </a:r>
          </a:p>
          <a:p>
            <a:r>
              <a:rPr lang="en-US" altLang="en-US">
                <a:solidFill>
                  <a:srgbClr val="FF0000"/>
                </a:solidFill>
              </a:rPr>
              <a:t>Development methodology</a:t>
            </a:r>
          </a:p>
          <a:p>
            <a:r>
              <a:rPr lang="en-US" altLang="en-US">
                <a:solidFill>
                  <a:srgbClr val="FF0000"/>
                </a:solidFill>
              </a:rPr>
              <a:t>Development environment</a:t>
            </a:r>
          </a:p>
          <a:p>
            <a:r>
              <a:rPr lang="en-US" altLang="en-US">
                <a:solidFill>
                  <a:srgbClr val="FF0000"/>
                </a:solidFill>
              </a:rPr>
              <a:t>Implementation language</a:t>
            </a:r>
          </a:p>
          <a:p>
            <a:r>
              <a:rPr lang="en-US" altLang="en-US">
                <a:solidFill>
                  <a:srgbClr val="FF0000"/>
                </a:solidFill>
              </a:rPr>
              <a:t>Reusability</a:t>
            </a:r>
          </a:p>
          <a:p>
            <a:endParaRPr lang="en-US" altLang="en-US"/>
          </a:p>
          <a:p>
            <a:r>
              <a:rPr lang="en-US" altLang="en-US">
                <a:solidFill>
                  <a:srgbClr val="00B050"/>
                </a:solidFill>
              </a:rPr>
              <a:t>It is desirable that none of these above are constrained by the client. Fight for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0E3A504A-AB86-4C5A-A484-2E039EAFDFAB}"/>
              </a:ext>
            </a:extLst>
          </p:cNvPr>
          <p:cNvSpPr>
            <a:spLocks noGrp="1" noChangeArrowheads="1"/>
          </p:cNvSpPr>
          <p:nvPr>
            <p:ph type="title"/>
          </p:nvPr>
        </p:nvSpPr>
        <p:spPr/>
        <p:txBody>
          <a:bodyPr/>
          <a:lstStyle/>
          <a:p>
            <a:r>
              <a:rPr lang="en-US" altLang="en-US"/>
              <a:t>Requirements Validation</a:t>
            </a:r>
          </a:p>
        </p:txBody>
      </p:sp>
      <p:sp>
        <p:nvSpPr>
          <p:cNvPr id="29699" name="Rectangle 7">
            <a:extLst>
              <a:ext uri="{FF2B5EF4-FFF2-40B4-BE49-F238E27FC236}">
                <a16:creationId xmlns:a16="http://schemas.microsoft.com/office/drawing/2014/main" id="{36FC5665-CFF3-4EBA-8E58-2AEF543C2E74}"/>
              </a:ext>
            </a:extLst>
          </p:cNvPr>
          <p:cNvSpPr>
            <a:spLocks noGrp="1" noChangeArrowheads="1"/>
          </p:cNvSpPr>
          <p:nvPr>
            <p:ph idx="1"/>
          </p:nvPr>
        </p:nvSpPr>
        <p:spPr>
          <a:xfrm>
            <a:off x="533400" y="1109663"/>
            <a:ext cx="8162925" cy="4800600"/>
          </a:xfrm>
        </p:spPr>
        <p:txBody>
          <a:bodyPr/>
          <a:lstStyle/>
          <a:p>
            <a:pPr>
              <a:buFont typeface="Times" panose="02020603050405020304" pitchFamily="18" charset="0"/>
              <a:buNone/>
            </a:pPr>
            <a:r>
              <a:rPr lang="en-US" altLang="en-US">
                <a:solidFill>
                  <a:srgbClr val="FF0000"/>
                </a:solidFill>
              </a:rPr>
              <a:t>Requirements’ validation is a quality assurance step, usually performed after requirements elicitation or after analysis </a:t>
            </a:r>
          </a:p>
          <a:p>
            <a:r>
              <a:rPr lang="en-US" altLang="en-US">
                <a:solidFill>
                  <a:srgbClr val="0C0CCF"/>
                </a:solidFill>
              </a:rPr>
              <a:t>Correctness:</a:t>
            </a:r>
            <a:r>
              <a:rPr lang="en-US" altLang="en-US"/>
              <a:t> </a:t>
            </a:r>
          </a:p>
          <a:p>
            <a:pPr lvl="1"/>
            <a:r>
              <a:rPr lang="en-US" altLang="en-US"/>
              <a:t>The requirements represent the client’s view  </a:t>
            </a:r>
          </a:p>
          <a:p>
            <a:r>
              <a:rPr lang="en-US" altLang="en-US">
                <a:solidFill>
                  <a:srgbClr val="0C0CCF"/>
                </a:solidFill>
              </a:rPr>
              <a:t>Completeness:</a:t>
            </a:r>
            <a:r>
              <a:rPr lang="en-US" altLang="en-US"/>
              <a:t> </a:t>
            </a:r>
          </a:p>
          <a:p>
            <a:pPr lvl="1"/>
            <a:r>
              <a:rPr lang="en-US" altLang="en-US"/>
              <a:t>All possible scenarios, in which the system can be used, are described</a:t>
            </a:r>
          </a:p>
          <a:p>
            <a:r>
              <a:rPr lang="en-US" altLang="en-US">
                <a:solidFill>
                  <a:srgbClr val="0C0CCF"/>
                </a:solidFill>
              </a:rPr>
              <a:t>Consistency:</a:t>
            </a:r>
            <a:endParaRPr lang="en-US" altLang="en-US"/>
          </a:p>
          <a:p>
            <a:pPr lvl="1"/>
            <a:r>
              <a:rPr lang="en-US" altLang="en-US"/>
              <a:t>There are no requirements that contradict each other.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89BEAB3-9A3D-4D2F-A475-5CB15406A32C}"/>
              </a:ext>
            </a:extLst>
          </p:cNvPr>
          <p:cNvSpPr>
            <a:spLocks noGrp="1" noChangeArrowheads="1"/>
          </p:cNvSpPr>
          <p:nvPr>
            <p:ph type="title"/>
          </p:nvPr>
        </p:nvSpPr>
        <p:spPr/>
        <p:txBody>
          <a:bodyPr/>
          <a:lstStyle/>
          <a:p>
            <a:r>
              <a:rPr lang="en-US" altLang="en-US"/>
              <a:t>Requirements Validation (2)</a:t>
            </a:r>
          </a:p>
        </p:txBody>
      </p:sp>
      <p:sp>
        <p:nvSpPr>
          <p:cNvPr id="31747" name="Rectangle 3">
            <a:extLst>
              <a:ext uri="{FF2B5EF4-FFF2-40B4-BE49-F238E27FC236}">
                <a16:creationId xmlns:a16="http://schemas.microsoft.com/office/drawing/2014/main" id="{B01F189E-15D6-463C-A408-4AEF7B8AE511}"/>
              </a:ext>
            </a:extLst>
          </p:cNvPr>
          <p:cNvSpPr>
            <a:spLocks noGrp="1" noChangeArrowheads="1"/>
          </p:cNvSpPr>
          <p:nvPr>
            <p:ph idx="1"/>
          </p:nvPr>
        </p:nvSpPr>
        <p:spPr>
          <a:xfrm>
            <a:off x="533400" y="1109663"/>
            <a:ext cx="8162925" cy="4800600"/>
          </a:xfrm>
        </p:spPr>
        <p:txBody>
          <a:bodyPr/>
          <a:lstStyle/>
          <a:p>
            <a:r>
              <a:rPr lang="en-US" altLang="en-US">
                <a:solidFill>
                  <a:srgbClr val="0C0CCF"/>
                </a:solidFill>
              </a:rPr>
              <a:t>Clarity:</a:t>
            </a:r>
            <a:endParaRPr lang="en-US" altLang="en-US"/>
          </a:p>
          <a:p>
            <a:pPr lvl="1"/>
            <a:r>
              <a:rPr lang="en-US" altLang="en-US"/>
              <a:t>Requirements can only be interpreted in one way </a:t>
            </a:r>
          </a:p>
          <a:p>
            <a:r>
              <a:rPr lang="en-US" altLang="en-US">
                <a:solidFill>
                  <a:srgbClr val="0C0CCF"/>
                </a:solidFill>
              </a:rPr>
              <a:t>Realism</a:t>
            </a:r>
            <a:r>
              <a:rPr lang="en-US" altLang="en-US"/>
              <a:t>: </a:t>
            </a:r>
          </a:p>
          <a:p>
            <a:pPr lvl="1"/>
            <a:r>
              <a:rPr lang="en-US" altLang="en-US"/>
              <a:t>Requirements can be implemented and delivered </a:t>
            </a:r>
          </a:p>
          <a:p>
            <a:r>
              <a:rPr lang="en-US" altLang="en-US">
                <a:solidFill>
                  <a:srgbClr val="0C0CCF"/>
                </a:solidFill>
              </a:rPr>
              <a:t>Traceability:</a:t>
            </a:r>
            <a:endParaRPr lang="en-US" altLang="en-US"/>
          </a:p>
          <a:p>
            <a:pPr lvl="1"/>
            <a:r>
              <a:rPr lang="en-US" altLang="en-US"/>
              <a:t>Each system behavior can be traced to a set of functional requirements</a:t>
            </a:r>
          </a:p>
          <a:p>
            <a:pPr lvl="1"/>
            <a:endParaRPr lang="en-US" altLang="en-US"/>
          </a:p>
          <a:p>
            <a:r>
              <a:rPr lang="en-US" altLang="en-US">
                <a:solidFill>
                  <a:srgbClr val="FF0000"/>
                </a:solidFill>
              </a:rPr>
              <a:t>Problems with requirements validation: </a:t>
            </a:r>
          </a:p>
          <a:p>
            <a:pPr lvl="1"/>
            <a:r>
              <a:rPr lang="en-US" altLang="en-US">
                <a:solidFill>
                  <a:srgbClr val="00B050"/>
                </a:solidFill>
              </a:rPr>
              <a:t>Requirements change quickly during requirements elicitation</a:t>
            </a:r>
          </a:p>
          <a:p>
            <a:pPr lvl="1"/>
            <a:r>
              <a:rPr lang="en-US" altLang="en-US">
                <a:solidFill>
                  <a:srgbClr val="00B050"/>
                </a:solidFill>
              </a:rPr>
              <a:t>Inconsistencies are easily added with each change</a:t>
            </a:r>
          </a:p>
          <a:p>
            <a:pPr lvl="1"/>
            <a:r>
              <a:rPr lang="en-US" altLang="en-US">
                <a:solidFill>
                  <a:srgbClr val="00B050"/>
                </a:solidFill>
              </a:rPr>
              <a:t>Tool support is needed!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379D972E-B610-4215-B3D8-EDD5A092AAD0}"/>
              </a:ext>
            </a:extLst>
          </p:cNvPr>
          <p:cNvSpPr>
            <a:spLocks noGrp="1" noChangeArrowheads="1"/>
          </p:cNvSpPr>
          <p:nvPr>
            <p:ph type="title"/>
          </p:nvPr>
        </p:nvSpPr>
        <p:spPr/>
        <p:txBody>
          <a:bodyPr/>
          <a:lstStyle/>
          <a:p>
            <a:r>
              <a:rPr lang="en-US" altLang="en-US"/>
              <a:t>We can specify Requirements for “Requirements Management”</a:t>
            </a:r>
          </a:p>
        </p:txBody>
      </p:sp>
      <p:sp>
        <p:nvSpPr>
          <p:cNvPr id="33795" name="Rectangle 5">
            <a:extLst>
              <a:ext uri="{FF2B5EF4-FFF2-40B4-BE49-F238E27FC236}">
                <a16:creationId xmlns:a16="http://schemas.microsoft.com/office/drawing/2014/main" id="{C7C2D9A1-1F90-44E0-90D5-96243596E8B7}"/>
              </a:ext>
            </a:extLst>
          </p:cNvPr>
          <p:cNvSpPr>
            <a:spLocks noGrp="1" noChangeArrowheads="1"/>
          </p:cNvSpPr>
          <p:nvPr>
            <p:ph idx="1"/>
          </p:nvPr>
        </p:nvSpPr>
        <p:spPr>
          <a:xfrm>
            <a:off x="533400" y="1295400"/>
            <a:ext cx="7250113" cy="4800600"/>
          </a:xfrm>
        </p:spPr>
        <p:txBody>
          <a:bodyPr/>
          <a:lstStyle/>
          <a:p>
            <a:r>
              <a:rPr lang="en-US" altLang="en-US">
                <a:solidFill>
                  <a:srgbClr val="FF0000"/>
                </a:solidFill>
              </a:rPr>
              <a:t>Functional requirements:</a:t>
            </a:r>
          </a:p>
          <a:p>
            <a:pPr lvl="1"/>
            <a:r>
              <a:rPr lang="en-US" altLang="en-US"/>
              <a:t>Store the </a:t>
            </a:r>
            <a:r>
              <a:rPr lang="en-US" altLang="en-US" sz="2400">
                <a:latin typeface="Abadi MT Condensed Light"/>
              </a:rPr>
              <a:t>requirements </a:t>
            </a:r>
            <a:r>
              <a:rPr lang="en-US" altLang="en-US"/>
              <a:t>in a shared repository</a:t>
            </a:r>
          </a:p>
          <a:p>
            <a:pPr lvl="1"/>
            <a:r>
              <a:rPr lang="en-US" altLang="en-US"/>
              <a:t>Provide multi-user access to the </a:t>
            </a:r>
            <a:r>
              <a:rPr lang="en-US" altLang="en-US" sz="2400">
                <a:latin typeface="Abadi MT Condensed Light"/>
              </a:rPr>
              <a:t>requirements </a:t>
            </a:r>
            <a:endParaRPr lang="en-US" altLang="en-US" sz="2400"/>
          </a:p>
          <a:p>
            <a:pPr lvl="1"/>
            <a:r>
              <a:rPr lang="en-US" altLang="en-US"/>
              <a:t>Automatically create a specification document from the </a:t>
            </a:r>
            <a:r>
              <a:rPr lang="en-US" altLang="en-US" sz="2400">
                <a:latin typeface="Abadi MT Condensed Light"/>
              </a:rPr>
              <a:t>requirements </a:t>
            </a:r>
            <a:endParaRPr lang="en-US" altLang="en-US" sz="2400"/>
          </a:p>
          <a:p>
            <a:pPr lvl="1"/>
            <a:r>
              <a:rPr lang="en-US" altLang="en-US"/>
              <a:t>Allow change management of the </a:t>
            </a:r>
            <a:r>
              <a:rPr lang="en-US" altLang="en-US" sz="2400">
                <a:latin typeface="Abadi MT Condensed Light"/>
              </a:rPr>
              <a:t>requirements </a:t>
            </a:r>
            <a:endParaRPr lang="en-US" altLang="en-US" sz="2400"/>
          </a:p>
          <a:p>
            <a:pPr lvl="1"/>
            <a:r>
              <a:rPr lang="en-US" altLang="en-US"/>
              <a:t>Provide traceability of the </a:t>
            </a:r>
            <a:r>
              <a:rPr lang="en-US" altLang="en-US" sz="2400">
                <a:latin typeface="Abadi MT Condensed Light"/>
              </a:rPr>
              <a:t>requirements </a:t>
            </a:r>
            <a:r>
              <a:rPr lang="en-US" altLang="en-US"/>
              <a:t>throughout the artifacts of the system.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C9E196B8-3FD7-4E31-9CB2-12058B9A3CFB}"/>
              </a:ext>
            </a:extLst>
          </p:cNvPr>
          <p:cNvSpPr>
            <a:spLocks noGrp="1" noChangeArrowheads="1"/>
          </p:cNvSpPr>
          <p:nvPr>
            <p:ph type="title"/>
          </p:nvPr>
        </p:nvSpPr>
        <p:spPr/>
        <p:txBody>
          <a:bodyPr/>
          <a:lstStyle/>
          <a:p>
            <a:r>
              <a:rPr lang="en-US" altLang="en-US"/>
              <a:t>Different Types of Requirements Elicitation</a:t>
            </a:r>
          </a:p>
        </p:txBody>
      </p:sp>
      <p:sp>
        <p:nvSpPr>
          <p:cNvPr id="35843" name="Rectangle 5">
            <a:extLst>
              <a:ext uri="{FF2B5EF4-FFF2-40B4-BE49-F238E27FC236}">
                <a16:creationId xmlns:a16="http://schemas.microsoft.com/office/drawing/2014/main" id="{7E52C705-5042-4D79-A4B6-712E042BBF2D}"/>
              </a:ext>
            </a:extLst>
          </p:cNvPr>
          <p:cNvSpPr>
            <a:spLocks noGrp="1" noChangeArrowheads="1"/>
          </p:cNvSpPr>
          <p:nvPr>
            <p:ph idx="1"/>
          </p:nvPr>
        </p:nvSpPr>
        <p:spPr/>
        <p:txBody>
          <a:bodyPr/>
          <a:lstStyle/>
          <a:p>
            <a:r>
              <a:rPr lang="en-US" altLang="en-US">
                <a:solidFill>
                  <a:srgbClr val="FF0000"/>
                </a:solidFill>
              </a:rPr>
              <a:t>Greenfield Engineering</a:t>
            </a:r>
          </a:p>
          <a:p>
            <a:pPr lvl="1"/>
            <a:r>
              <a:rPr lang="en-US" altLang="en-US"/>
              <a:t>Development starts from scratch, no prior system exists, requirements come from end users and clients</a:t>
            </a:r>
          </a:p>
          <a:p>
            <a:pPr lvl="1"/>
            <a:r>
              <a:rPr lang="en-US" altLang="en-US"/>
              <a:t>Triggered by user needs</a:t>
            </a:r>
          </a:p>
          <a:p>
            <a:r>
              <a:rPr lang="en-US" altLang="en-US">
                <a:solidFill>
                  <a:srgbClr val="FF0000"/>
                </a:solidFill>
              </a:rPr>
              <a:t>Re-engineering</a:t>
            </a:r>
          </a:p>
          <a:p>
            <a:pPr lvl="1"/>
            <a:r>
              <a:rPr lang="en-US" altLang="en-US"/>
              <a:t>Re-design and/or re-implementation of an existing system using newer technology</a:t>
            </a:r>
          </a:p>
          <a:p>
            <a:pPr lvl="1"/>
            <a:r>
              <a:rPr lang="en-US" altLang="en-US"/>
              <a:t>Triggered by technology enabler</a:t>
            </a:r>
          </a:p>
          <a:p>
            <a:r>
              <a:rPr lang="en-US" altLang="en-US">
                <a:solidFill>
                  <a:srgbClr val="FF0000"/>
                </a:solidFill>
              </a:rPr>
              <a:t>Interface Engineering</a:t>
            </a:r>
          </a:p>
          <a:p>
            <a:pPr lvl="1"/>
            <a:r>
              <a:rPr lang="en-US" altLang="en-US"/>
              <a:t>Provision of existing services in a new environment</a:t>
            </a:r>
          </a:p>
          <a:p>
            <a:pPr lvl="1"/>
            <a:r>
              <a:rPr lang="en-US" altLang="en-US"/>
              <a:t>Triggered by technology enabler or new market needs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53ED8B5-BCF3-47AB-BCF9-B84DD992DC67}"/>
              </a:ext>
            </a:extLst>
          </p:cNvPr>
          <p:cNvSpPr>
            <a:spLocks noGrp="1" noChangeArrowheads="1"/>
          </p:cNvSpPr>
          <p:nvPr>
            <p:ph type="title"/>
          </p:nvPr>
        </p:nvSpPr>
        <p:spPr/>
        <p:txBody>
          <a:bodyPr/>
          <a:lstStyle/>
          <a:p>
            <a:r>
              <a:rPr lang="en-US" altLang="en-US"/>
              <a:t>Prioritizing requirements</a:t>
            </a:r>
          </a:p>
        </p:txBody>
      </p:sp>
      <p:sp>
        <p:nvSpPr>
          <p:cNvPr id="37891" name="Rectangle 3">
            <a:extLst>
              <a:ext uri="{FF2B5EF4-FFF2-40B4-BE49-F238E27FC236}">
                <a16:creationId xmlns:a16="http://schemas.microsoft.com/office/drawing/2014/main" id="{D8C1CC3D-E163-4FAE-8FD9-EAA695195DD3}"/>
              </a:ext>
            </a:extLst>
          </p:cNvPr>
          <p:cNvSpPr>
            <a:spLocks noGrp="1" noChangeArrowheads="1"/>
          </p:cNvSpPr>
          <p:nvPr>
            <p:ph idx="1"/>
          </p:nvPr>
        </p:nvSpPr>
        <p:spPr/>
        <p:txBody>
          <a:bodyPr/>
          <a:lstStyle/>
          <a:p>
            <a:r>
              <a:rPr lang="en-US" altLang="en-US">
                <a:solidFill>
                  <a:srgbClr val="D5000A"/>
                </a:solidFill>
              </a:rPr>
              <a:t>High priority</a:t>
            </a:r>
            <a:endParaRPr lang="en-US" altLang="en-US"/>
          </a:p>
          <a:p>
            <a:pPr lvl="1"/>
            <a:r>
              <a:rPr lang="en-US" altLang="en-US"/>
              <a:t>Addressed during </a:t>
            </a:r>
            <a:r>
              <a:rPr lang="en-US" altLang="en-US" u="sng"/>
              <a:t>analysis, design, and implementation</a:t>
            </a:r>
            <a:endParaRPr lang="en-US" altLang="en-US"/>
          </a:p>
          <a:p>
            <a:pPr lvl="1"/>
            <a:r>
              <a:rPr lang="en-US" altLang="en-US"/>
              <a:t>A high-priority feature must be demonstrated</a:t>
            </a:r>
          </a:p>
          <a:p>
            <a:r>
              <a:rPr lang="en-US" altLang="en-US">
                <a:solidFill>
                  <a:srgbClr val="D5000A"/>
                </a:solidFill>
              </a:rPr>
              <a:t>Medium priority</a:t>
            </a:r>
            <a:endParaRPr lang="en-US" altLang="en-US"/>
          </a:p>
          <a:p>
            <a:pPr lvl="1"/>
            <a:r>
              <a:rPr lang="en-US" altLang="en-US"/>
              <a:t>Addressed during </a:t>
            </a:r>
            <a:r>
              <a:rPr lang="en-US" altLang="en-US" u="sng"/>
              <a:t>analysis and design</a:t>
            </a:r>
            <a:endParaRPr lang="en-US" altLang="en-US"/>
          </a:p>
          <a:p>
            <a:pPr lvl="1"/>
            <a:r>
              <a:rPr lang="en-US" altLang="en-US"/>
              <a:t>Usually demonstrated in the second iteration</a:t>
            </a:r>
          </a:p>
          <a:p>
            <a:r>
              <a:rPr lang="en-US" altLang="en-US">
                <a:solidFill>
                  <a:srgbClr val="D5000A"/>
                </a:solidFill>
              </a:rPr>
              <a:t>Low priority</a:t>
            </a:r>
            <a:r>
              <a:rPr lang="en-US" altLang="en-US"/>
              <a:t>   </a:t>
            </a:r>
          </a:p>
          <a:p>
            <a:pPr lvl="1"/>
            <a:r>
              <a:rPr lang="en-US" altLang="en-US"/>
              <a:t>Addressed  </a:t>
            </a:r>
            <a:r>
              <a:rPr lang="en-US" altLang="en-US" u="sng"/>
              <a:t>only during analysis</a:t>
            </a:r>
            <a:endParaRPr lang="en-US" altLang="en-US"/>
          </a:p>
          <a:p>
            <a:pPr lvl="1"/>
            <a:r>
              <a:rPr lang="en-US" altLang="en-US"/>
              <a:t>Illustrates how the system is going to be used in the future with not yet available 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a:extLst>
              <a:ext uri="{FF2B5EF4-FFF2-40B4-BE49-F238E27FC236}">
                <a16:creationId xmlns:a16="http://schemas.microsoft.com/office/drawing/2014/main" id="{EAB0C626-E6A0-481E-92BE-0C180A5ABBCB}"/>
              </a:ext>
            </a:extLst>
          </p:cNvPr>
          <p:cNvSpPr>
            <a:spLocks noGrp="1" noChangeArrowheads="1"/>
          </p:cNvSpPr>
          <p:nvPr>
            <p:ph type="title"/>
          </p:nvPr>
        </p:nvSpPr>
        <p:spPr/>
        <p:txBody>
          <a:bodyPr/>
          <a:lstStyle/>
          <a:p>
            <a:r>
              <a:rPr lang="en-US" altLang="en-US"/>
              <a:t>Requirements Specification vs Analysis Model</a:t>
            </a:r>
          </a:p>
        </p:txBody>
      </p:sp>
      <p:sp>
        <p:nvSpPr>
          <p:cNvPr id="39939" name="Rectangle 10">
            <a:extLst>
              <a:ext uri="{FF2B5EF4-FFF2-40B4-BE49-F238E27FC236}">
                <a16:creationId xmlns:a16="http://schemas.microsoft.com/office/drawing/2014/main" id="{0FD48C98-04EF-41D6-A646-51A3A29F1742}"/>
              </a:ext>
            </a:extLst>
          </p:cNvPr>
          <p:cNvSpPr>
            <a:spLocks noGrp="1" noChangeArrowheads="1"/>
          </p:cNvSpPr>
          <p:nvPr>
            <p:ph idx="1"/>
          </p:nvPr>
        </p:nvSpPr>
        <p:spPr>
          <a:xfrm>
            <a:off x="585788" y="1277938"/>
            <a:ext cx="8001000" cy="4800600"/>
          </a:xfrm>
        </p:spPr>
        <p:txBody>
          <a:bodyPr/>
          <a:lstStyle/>
          <a:p>
            <a:pPr>
              <a:buFont typeface="Times" panose="02020603050405020304" pitchFamily="18" charset="0"/>
              <a:buNone/>
            </a:pPr>
            <a:r>
              <a:rPr lang="en-US" altLang="en-US">
                <a:solidFill>
                  <a:srgbClr val="FF0000"/>
                </a:solidFill>
              </a:rPr>
              <a:t>Both focus on the requirements from the user’s view of the system </a:t>
            </a:r>
          </a:p>
          <a:p>
            <a:pPr>
              <a:buFont typeface="Times" panose="02020603050405020304" pitchFamily="18" charset="0"/>
              <a:buNone/>
            </a:pPr>
            <a:endParaRPr lang="en-US" altLang="en-US">
              <a:solidFill>
                <a:srgbClr val="FF0000"/>
              </a:solidFill>
            </a:endParaRPr>
          </a:p>
          <a:p>
            <a:r>
              <a:rPr lang="en-US" altLang="en-US"/>
              <a:t>The </a:t>
            </a:r>
            <a:r>
              <a:rPr lang="en-US" altLang="en-US">
                <a:solidFill>
                  <a:srgbClr val="0000FF"/>
                </a:solidFill>
              </a:rPr>
              <a:t>requirements specification</a:t>
            </a:r>
            <a:r>
              <a:rPr lang="en-US" altLang="en-US"/>
              <a:t> uses natural language (derived from the problem statement)</a:t>
            </a:r>
          </a:p>
          <a:p>
            <a:endParaRPr lang="en-US" altLang="en-US"/>
          </a:p>
          <a:p>
            <a:r>
              <a:rPr lang="en-US" altLang="en-US"/>
              <a:t>The </a:t>
            </a:r>
            <a:r>
              <a:rPr lang="en-US" altLang="en-US">
                <a:solidFill>
                  <a:srgbClr val="0000FF"/>
                </a:solidFill>
              </a:rPr>
              <a:t>analysis model</a:t>
            </a:r>
            <a:r>
              <a:rPr lang="en-US" altLang="en-US"/>
              <a:t> uses a formal or semi-formal notation (we use UML)</a:t>
            </a:r>
          </a:p>
          <a:p>
            <a:endParaRPr lang="en-US" altLang="en-US"/>
          </a:p>
          <a:p>
            <a:pPr>
              <a:buFont typeface="Times" panose="02020603050405020304" pitchFamily="18" charset="0"/>
              <a:buNone/>
            </a:pPr>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886A71B-7421-42A1-AC65-A4BA6CAEB0EB}"/>
              </a:ext>
            </a:extLst>
          </p:cNvPr>
          <p:cNvSpPr>
            <a:spLocks noGrp="1" noChangeArrowheads="1"/>
          </p:cNvSpPr>
          <p:nvPr>
            <p:ph type="title"/>
          </p:nvPr>
        </p:nvSpPr>
        <p:spPr/>
        <p:txBody>
          <a:bodyPr lIns="92407" tIns="45420" rIns="92407" bIns="45420"/>
          <a:lstStyle/>
          <a:p>
            <a:r>
              <a:rPr lang="en-US" altLang="en-US" sz="2400"/>
              <a:t>Requirement, requirements engineering, requirements elicitation and analysis</a:t>
            </a:r>
            <a:br>
              <a:rPr lang="en-US" altLang="en-US"/>
            </a:br>
            <a:endParaRPr lang="en-US" altLang="en-US"/>
          </a:p>
        </p:txBody>
      </p:sp>
      <p:sp>
        <p:nvSpPr>
          <p:cNvPr id="5123" name="Rectangle 3">
            <a:extLst>
              <a:ext uri="{FF2B5EF4-FFF2-40B4-BE49-F238E27FC236}">
                <a16:creationId xmlns:a16="http://schemas.microsoft.com/office/drawing/2014/main" id="{607DBE6F-F913-44C2-891D-5954CB654C71}"/>
              </a:ext>
            </a:extLst>
          </p:cNvPr>
          <p:cNvSpPr>
            <a:spLocks noGrp="1" noChangeArrowheads="1"/>
          </p:cNvSpPr>
          <p:nvPr>
            <p:ph idx="1"/>
          </p:nvPr>
        </p:nvSpPr>
        <p:spPr>
          <a:xfrm>
            <a:off x="533400" y="1014413"/>
            <a:ext cx="8316913" cy="5349875"/>
          </a:xfrm>
        </p:spPr>
        <p:txBody>
          <a:bodyPr lIns="92407" tIns="45420" rIns="92407" bIns="45420"/>
          <a:lstStyle/>
          <a:p>
            <a:pPr marL="0" indent="0" algn="just">
              <a:buFont typeface="Times" panose="02020603050405020304" pitchFamily="18" charset="0"/>
              <a:buNone/>
              <a:defRPr/>
            </a:pPr>
            <a:r>
              <a:rPr lang="en-US" i="1" dirty="0">
                <a:latin typeface="Times-Italic"/>
              </a:rPr>
              <a:t>A common mistake that people make when trying to design something completely foolproof is to underestimate the ingenuity of complete fools.</a:t>
            </a:r>
          </a:p>
          <a:p>
            <a:pPr marL="0" indent="0">
              <a:buFont typeface="Times" panose="02020603050405020304" pitchFamily="18" charset="0"/>
              <a:buNone/>
              <a:defRPr/>
            </a:pPr>
            <a:r>
              <a:rPr lang="en-US" sz="2000" dirty="0">
                <a:latin typeface="Times-Roman"/>
              </a:rPr>
              <a:t>Douglas Adams, in </a:t>
            </a:r>
            <a:r>
              <a:rPr lang="en-US" sz="2000" i="1" dirty="0">
                <a:latin typeface="Times-Italic"/>
              </a:rPr>
              <a:t>Mostly Harmless</a:t>
            </a:r>
          </a:p>
          <a:p>
            <a:pPr>
              <a:defRPr/>
            </a:pPr>
            <a:r>
              <a:rPr lang="en-US" sz="2000" b="1" dirty="0">
                <a:latin typeface="Arial" panose="020B0604020202020204" pitchFamily="34" charset="0"/>
                <a:cs typeface="Arial" panose="020B0604020202020204" pitchFamily="34" charset="0"/>
              </a:rPr>
              <a:t>A requirement </a:t>
            </a:r>
            <a:r>
              <a:rPr lang="en-US" sz="2000" dirty="0">
                <a:latin typeface="Arial" panose="020B0604020202020204" pitchFamily="34" charset="0"/>
                <a:cs typeface="Arial" panose="020B0604020202020204" pitchFamily="34" charset="0"/>
              </a:rPr>
              <a:t>is a feature that the system must have or a constraint that it must satisfy to be accepted by the client.</a:t>
            </a:r>
          </a:p>
          <a:p>
            <a:pPr>
              <a:defRPr/>
            </a:pPr>
            <a:endParaRPr lang="en-US" sz="2000" dirty="0">
              <a:latin typeface="Arial" panose="020B0604020202020204" pitchFamily="34" charset="0"/>
              <a:cs typeface="Arial" panose="020B0604020202020204" pitchFamily="34" charset="0"/>
            </a:endParaRPr>
          </a:p>
          <a:p>
            <a:pPr>
              <a:defRPr/>
            </a:pPr>
            <a:r>
              <a:rPr lang="en-US" sz="2000" b="1" dirty="0">
                <a:latin typeface="Arial" panose="020B0604020202020204" pitchFamily="34" charset="0"/>
                <a:cs typeface="Arial" panose="020B0604020202020204" pitchFamily="34" charset="0"/>
              </a:rPr>
              <a:t>Requirements engineering </a:t>
            </a:r>
            <a:r>
              <a:rPr lang="en-US" sz="2000" dirty="0">
                <a:latin typeface="Arial" panose="020B0604020202020204" pitchFamily="34" charset="0"/>
                <a:cs typeface="Arial" panose="020B0604020202020204" pitchFamily="34" charset="0"/>
              </a:rPr>
              <a:t>aims at defining the requirements of the system under construction</a:t>
            </a:r>
            <a:r>
              <a:rPr lang="en-US" sz="2000" b="1" dirty="0">
                <a:latin typeface="Arial" panose="020B0604020202020204" pitchFamily="34" charset="0"/>
                <a:cs typeface="Arial" panose="020B0604020202020204" pitchFamily="34" charset="0"/>
              </a:rPr>
              <a:t>.  Requirements engineering </a:t>
            </a:r>
            <a:r>
              <a:rPr lang="en-US" sz="2000" dirty="0">
                <a:latin typeface="Arial" panose="020B0604020202020204" pitchFamily="34" charset="0"/>
                <a:cs typeface="Arial" panose="020B0604020202020204" pitchFamily="34" charset="0"/>
              </a:rPr>
              <a:t>includes two main activities:</a:t>
            </a:r>
          </a:p>
          <a:p>
            <a:pPr>
              <a:defRPr/>
            </a:pPr>
            <a:endParaRPr lang="en-US" sz="2000" dirty="0">
              <a:latin typeface="Arial" panose="020B0604020202020204" pitchFamily="34" charset="0"/>
              <a:cs typeface="Arial" panose="020B0604020202020204" pitchFamily="34" charset="0"/>
            </a:endParaRPr>
          </a:p>
          <a:p>
            <a:pPr>
              <a:defRPr/>
            </a:pPr>
            <a:r>
              <a:rPr lang="en-US" sz="2000" b="1" dirty="0">
                <a:latin typeface="Arial" panose="020B0604020202020204" pitchFamily="34" charset="0"/>
                <a:cs typeface="Arial" panose="020B0604020202020204" pitchFamily="34" charset="0"/>
              </a:rPr>
              <a:t>requirements elicitation</a:t>
            </a:r>
            <a:r>
              <a:rPr lang="en-US" sz="2000" dirty="0">
                <a:latin typeface="Arial" panose="020B0604020202020204" pitchFamily="34" charset="0"/>
                <a:cs typeface="Arial" panose="020B0604020202020204" pitchFamily="34" charset="0"/>
              </a:rPr>
              <a:t>, which results in the specification of the system that the client understands, and</a:t>
            </a:r>
          </a:p>
          <a:p>
            <a:pPr>
              <a:defRPr/>
            </a:pPr>
            <a:endParaRPr lang="en-US" sz="2000" dirty="0">
              <a:latin typeface="Arial" panose="020B0604020202020204" pitchFamily="34" charset="0"/>
              <a:cs typeface="Arial" panose="020B0604020202020204" pitchFamily="34" charset="0"/>
            </a:endParaRPr>
          </a:p>
          <a:p>
            <a:pPr>
              <a:defRP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analysis</a:t>
            </a:r>
            <a:r>
              <a:rPr lang="en-US" sz="2000" dirty="0">
                <a:latin typeface="Arial" panose="020B0604020202020204" pitchFamily="34" charset="0"/>
                <a:cs typeface="Arial" panose="020B0604020202020204" pitchFamily="34" charset="0"/>
              </a:rPr>
              <a:t>, which results in an analysis model that the developers can unambiguously interpret.</a:t>
            </a:r>
            <a:endParaRPr lang="en-US" altLang="en-US" sz="2000" dirty="0">
              <a:latin typeface="Arial" panose="020B0604020202020204" pitchFamily="34" charset="0"/>
              <a:cs typeface="Arial" panose="020B0604020202020204" pitchFamily="34" charset="0"/>
            </a:endParaRPr>
          </a:p>
          <a:p>
            <a:pPr marL="0" indent="0" algn="just">
              <a:buFont typeface="Times" panose="02020603050405020304" pitchFamily="18" charset="0"/>
              <a:buNone/>
              <a:defRPr/>
            </a:pPr>
            <a:endParaRPr lang="en-US" i="1" dirty="0">
              <a:latin typeface="Times-Italic"/>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514982D-8292-4035-979B-5505B1C0B056}"/>
              </a:ext>
            </a:extLst>
          </p:cNvPr>
          <p:cNvSpPr>
            <a:spLocks noGrp="1" noChangeArrowheads="1"/>
          </p:cNvSpPr>
          <p:nvPr>
            <p:ph type="title"/>
          </p:nvPr>
        </p:nvSpPr>
        <p:spPr>
          <a:xfrm>
            <a:off x="419100" y="133350"/>
            <a:ext cx="8153400" cy="863600"/>
          </a:xfrm>
        </p:spPr>
        <p:txBody>
          <a:bodyPr/>
          <a:lstStyle/>
          <a:p>
            <a:r>
              <a:rPr lang="en-US" altLang="en-US"/>
              <a:t>Requirements Process</a:t>
            </a:r>
          </a:p>
        </p:txBody>
      </p:sp>
      <p:sp>
        <p:nvSpPr>
          <p:cNvPr id="41987" name="Rectangle 97">
            <a:extLst>
              <a:ext uri="{FF2B5EF4-FFF2-40B4-BE49-F238E27FC236}">
                <a16:creationId xmlns:a16="http://schemas.microsoft.com/office/drawing/2014/main" id="{EA9F4B88-3818-4F66-B250-2A3689D987DA}"/>
              </a:ext>
            </a:extLst>
          </p:cNvPr>
          <p:cNvSpPr>
            <a:spLocks noChangeArrowheads="1"/>
          </p:cNvSpPr>
          <p:nvPr/>
        </p:nvSpPr>
        <p:spPr bwMode="auto">
          <a:xfrm>
            <a:off x="4117975" y="846138"/>
            <a:ext cx="2370138" cy="5254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1988" name="Rectangle 98">
            <a:extLst>
              <a:ext uri="{FF2B5EF4-FFF2-40B4-BE49-F238E27FC236}">
                <a16:creationId xmlns:a16="http://schemas.microsoft.com/office/drawing/2014/main" id="{E772FED5-2DF0-4360-BBB1-C7D13BFD7D7A}"/>
              </a:ext>
            </a:extLst>
          </p:cNvPr>
          <p:cNvSpPr>
            <a:spLocks noChangeArrowheads="1"/>
          </p:cNvSpPr>
          <p:nvPr/>
        </p:nvSpPr>
        <p:spPr bwMode="auto">
          <a:xfrm>
            <a:off x="4799013" y="833438"/>
            <a:ext cx="1101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u="sng">
                <a:solidFill>
                  <a:srgbClr val="000000"/>
                </a:solidFill>
                <a:latin typeface="Lucida Sans Typewriter" panose="020B0509030504030204" pitchFamily="49" charset="0"/>
              </a:rPr>
              <a:t>:problem</a:t>
            </a:r>
            <a:endParaRPr lang="en-US" altLang="en-US" sz="2800" u="sng">
              <a:latin typeface="Lucida Sans Typewriter" panose="020B0509030504030204" pitchFamily="49" charset="0"/>
            </a:endParaRPr>
          </a:p>
        </p:txBody>
      </p:sp>
      <p:sp>
        <p:nvSpPr>
          <p:cNvPr id="41989" name="Rectangle 99">
            <a:extLst>
              <a:ext uri="{FF2B5EF4-FFF2-40B4-BE49-F238E27FC236}">
                <a16:creationId xmlns:a16="http://schemas.microsoft.com/office/drawing/2014/main" id="{8F9C864D-62B3-4ED9-BA36-C629960782D8}"/>
              </a:ext>
            </a:extLst>
          </p:cNvPr>
          <p:cNvSpPr>
            <a:spLocks noChangeArrowheads="1"/>
          </p:cNvSpPr>
          <p:nvPr/>
        </p:nvSpPr>
        <p:spPr bwMode="auto">
          <a:xfrm>
            <a:off x="4660900" y="1042988"/>
            <a:ext cx="1239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u="sng">
                <a:solidFill>
                  <a:srgbClr val="000000"/>
                </a:solidFill>
                <a:latin typeface="Lucida Sans Typewriter" panose="020B0509030504030204" pitchFamily="49" charset="0"/>
              </a:rPr>
              <a:t>statement</a:t>
            </a:r>
            <a:endParaRPr lang="en-US" altLang="en-US" sz="2800" u="sng">
              <a:latin typeface="Lucida Sans Typewriter" panose="020B0509030504030204" pitchFamily="49" charset="0"/>
            </a:endParaRPr>
          </a:p>
        </p:txBody>
      </p:sp>
      <p:grpSp>
        <p:nvGrpSpPr>
          <p:cNvPr id="41990" name="Group 160">
            <a:extLst>
              <a:ext uri="{FF2B5EF4-FFF2-40B4-BE49-F238E27FC236}">
                <a16:creationId xmlns:a16="http://schemas.microsoft.com/office/drawing/2014/main" id="{8DFF893F-6C51-471D-8204-428D46D39C8B}"/>
              </a:ext>
            </a:extLst>
          </p:cNvPr>
          <p:cNvGrpSpPr>
            <a:grpSpLocks/>
          </p:cNvGrpSpPr>
          <p:nvPr/>
        </p:nvGrpSpPr>
        <p:grpSpPr bwMode="auto">
          <a:xfrm>
            <a:off x="490538" y="1117600"/>
            <a:ext cx="3644900" cy="1025525"/>
            <a:chOff x="309" y="704"/>
            <a:chExt cx="2296" cy="646"/>
          </a:xfrm>
        </p:grpSpPr>
        <p:sp>
          <p:nvSpPr>
            <p:cNvPr id="42041" name="Line 109">
              <a:extLst>
                <a:ext uri="{FF2B5EF4-FFF2-40B4-BE49-F238E27FC236}">
                  <a16:creationId xmlns:a16="http://schemas.microsoft.com/office/drawing/2014/main" id="{40E38AC3-6238-4C6E-94B2-1C94FDA5CBFD}"/>
                </a:ext>
              </a:extLst>
            </p:cNvPr>
            <p:cNvSpPr>
              <a:spLocks noChangeShapeType="1"/>
            </p:cNvSpPr>
            <p:nvPr/>
          </p:nvSpPr>
          <p:spPr bwMode="auto">
            <a:xfrm flipH="1">
              <a:off x="1225" y="704"/>
              <a:ext cx="1380" cy="286"/>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42042" name="Group 111">
              <a:extLst>
                <a:ext uri="{FF2B5EF4-FFF2-40B4-BE49-F238E27FC236}">
                  <a16:creationId xmlns:a16="http://schemas.microsoft.com/office/drawing/2014/main" id="{6D1CD105-278C-4C37-8102-AF8B712F671B}"/>
                </a:ext>
              </a:extLst>
            </p:cNvPr>
            <p:cNvGrpSpPr>
              <a:grpSpLocks/>
            </p:cNvGrpSpPr>
            <p:nvPr/>
          </p:nvGrpSpPr>
          <p:grpSpPr bwMode="auto">
            <a:xfrm>
              <a:off x="309" y="981"/>
              <a:ext cx="1843" cy="369"/>
              <a:chOff x="573" y="1267"/>
              <a:chExt cx="1574" cy="315"/>
            </a:xfrm>
          </p:grpSpPr>
          <p:sp>
            <p:nvSpPr>
              <p:cNvPr id="42043" name="AutoShape 112">
                <a:extLst>
                  <a:ext uri="{FF2B5EF4-FFF2-40B4-BE49-F238E27FC236}">
                    <a16:creationId xmlns:a16="http://schemas.microsoft.com/office/drawing/2014/main" id="{627AC0DD-24C9-4758-B6C0-CED76A83A6F1}"/>
                  </a:ext>
                </a:extLst>
              </p:cNvPr>
              <p:cNvSpPr>
                <a:spLocks noChangeArrowheads="1"/>
              </p:cNvSpPr>
              <p:nvPr/>
            </p:nvSpPr>
            <p:spPr bwMode="auto">
              <a:xfrm>
                <a:off x="573" y="1267"/>
                <a:ext cx="1574" cy="314"/>
              </a:xfrm>
              <a:prstGeom prst="roundRect">
                <a:avLst>
                  <a:gd name="adj" fmla="val 45065"/>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grpSp>
            <p:nvGrpSpPr>
              <p:cNvPr id="42044" name="Group 113">
                <a:extLst>
                  <a:ext uri="{FF2B5EF4-FFF2-40B4-BE49-F238E27FC236}">
                    <a16:creationId xmlns:a16="http://schemas.microsoft.com/office/drawing/2014/main" id="{1821D6C2-65BB-4019-A84A-BC989B8C818E}"/>
                  </a:ext>
                </a:extLst>
              </p:cNvPr>
              <p:cNvGrpSpPr>
                <a:grpSpLocks/>
              </p:cNvGrpSpPr>
              <p:nvPr/>
            </p:nvGrpSpPr>
            <p:grpSpPr bwMode="auto">
              <a:xfrm>
                <a:off x="898" y="1277"/>
                <a:ext cx="989" cy="305"/>
                <a:chOff x="908" y="1296"/>
                <a:chExt cx="989" cy="305"/>
              </a:xfrm>
            </p:grpSpPr>
            <p:sp>
              <p:nvSpPr>
                <p:cNvPr id="42045" name="Rectangle 114">
                  <a:extLst>
                    <a:ext uri="{FF2B5EF4-FFF2-40B4-BE49-F238E27FC236}">
                      <a16:creationId xmlns:a16="http://schemas.microsoft.com/office/drawing/2014/main" id="{A330AF7E-CE77-4392-921E-C91A3F206B6E}"/>
                    </a:ext>
                  </a:extLst>
                </p:cNvPr>
                <p:cNvSpPr>
                  <a:spLocks noChangeArrowheads="1"/>
                </p:cNvSpPr>
                <p:nvPr/>
              </p:nvSpPr>
              <p:spPr bwMode="auto">
                <a:xfrm>
                  <a:off x="908" y="1296"/>
                  <a:ext cx="98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solidFill>
                        <a:srgbClr val="000000"/>
                      </a:solidFill>
                      <a:latin typeface="Lucida Sans Typewriter" panose="020B0509030504030204" pitchFamily="49" charset="0"/>
                    </a:rPr>
                    <a:t>Requirements</a:t>
                  </a:r>
                  <a:endParaRPr lang="en-US" altLang="en-US" sz="3200">
                    <a:latin typeface="Lucida Sans Typewriter" panose="020B0509030504030204" pitchFamily="49" charset="0"/>
                  </a:endParaRPr>
                </a:p>
              </p:txBody>
            </p:sp>
            <p:sp>
              <p:nvSpPr>
                <p:cNvPr id="42046" name="Rectangle 115">
                  <a:extLst>
                    <a:ext uri="{FF2B5EF4-FFF2-40B4-BE49-F238E27FC236}">
                      <a16:creationId xmlns:a16="http://schemas.microsoft.com/office/drawing/2014/main" id="{EAC5EFFD-C54B-4D67-B69F-C6A10C10917E}"/>
                    </a:ext>
                  </a:extLst>
                </p:cNvPr>
                <p:cNvSpPr>
                  <a:spLocks noChangeArrowheads="1"/>
                </p:cNvSpPr>
                <p:nvPr/>
              </p:nvSpPr>
              <p:spPr bwMode="auto">
                <a:xfrm>
                  <a:off x="946" y="1437"/>
                  <a:ext cx="90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solidFill>
                        <a:srgbClr val="000000"/>
                      </a:solidFill>
                      <a:latin typeface="Lucida Sans Typewriter" panose="020B0509030504030204" pitchFamily="49" charset="0"/>
                    </a:rPr>
                    <a:t>elicitation</a:t>
                  </a:r>
                  <a:endParaRPr lang="en-US" altLang="en-US" sz="3200">
                    <a:latin typeface="Lucida Sans Typewriter" panose="020B0509030504030204" pitchFamily="49" charset="0"/>
                  </a:endParaRPr>
                </a:p>
              </p:txBody>
            </p:sp>
          </p:grpSp>
        </p:grpSp>
      </p:grpSp>
      <p:grpSp>
        <p:nvGrpSpPr>
          <p:cNvPr id="41991" name="Group 153">
            <a:extLst>
              <a:ext uri="{FF2B5EF4-FFF2-40B4-BE49-F238E27FC236}">
                <a16:creationId xmlns:a16="http://schemas.microsoft.com/office/drawing/2014/main" id="{26EA32EC-93A4-4A25-90B4-442416C494B3}"/>
              </a:ext>
            </a:extLst>
          </p:cNvPr>
          <p:cNvGrpSpPr>
            <a:grpSpLocks/>
          </p:cNvGrpSpPr>
          <p:nvPr/>
        </p:nvGrpSpPr>
        <p:grpSpPr bwMode="auto">
          <a:xfrm>
            <a:off x="928688" y="2147888"/>
            <a:ext cx="411162" cy="1903412"/>
            <a:chOff x="585" y="1353"/>
            <a:chExt cx="259" cy="1199"/>
          </a:xfrm>
        </p:grpSpPr>
        <p:sp>
          <p:nvSpPr>
            <p:cNvPr id="42039" name="Line 110">
              <a:extLst>
                <a:ext uri="{FF2B5EF4-FFF2-40B4-BE49-F238E27FC236}">
                  <a16:creationId xmlns:a16="http://schemas.microsoft.com/office/drawing/2014/main" id="{BC91F591-D08A-46D6-933D-787658D90612}"/>
                </a:ext>
              </a:extLst>
            </p:cNvPr>
            <p:cNvSpPr>
              <a:spLocks noChangeShapeType="1"/>
            </p:cNvSpPr>
            <p:nvPr/>
          </p:nvSpPr>
          <p:spPr bwMode="auto">
            <a:xfrm>
              <a:off x="843" y="1353"/>
              <a:ext cx="1" cy="1180"/>
            </a:xfrm>
            <a:prstGeom prst="line">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2040" name="Line 118">
              <a:extLst>
                <a:ext uri="{FF2B5EF4-FFF2-40B4-BE49-F238E27FC236}">
                  <a16:creationId xmlns:a16="http://schemas.microsoft.com/office/drawing/2014/main" id="{A6B92A3C-5E06-4985-AE79-8CBE03F606FF}"/>
                </a:ext>
              </a:extLst>
            </p:cNvPr>
            <p:cNvSpPr>
              <a:spLocks noChangeShapeType="1"/>
            </p:cNvSpPr>
            <p:nvPr/>
          </p:nvSpPr>
          <p:spPr bwMode="auto">
            <a:xfrm>
              <a:off x="585" y="1353"/>
              <a:ext cx="2" cy="1199"/>
            </a:xfrm>
            <a:prstGeom prst="line">
              <a:avLst/>
            </a:prstGeom>
            <a:noFill/>
            <a:ln w="254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grpSp>
      <p:sp>
        <p:nvSpPr>
          <p:cNvPr id="41992" name="Rectangle 124">
            <a:extLst>
              <a:ext uri="{FF2B5EF4-FFF2-40B4-BE49-F238E27FC236}">
                <a16:creationId xmlns:a16="http://schemas.microsoft.com/office/drawing/2014/main" id="{8CFB55AA-8AFE-4B08-B629-44D74B61DA05}"/>
              </a:ext>
            </a:extLst>
          </p:cNvPr>
          <p:cNvSpPr>
            <a:spLocks noChangeArrowheads="1"/>
          </p:cNvSpPr>
          <p:nvPr/>
        </p:nvSpPr>
        <p:spPr bwMode="auto">
          <a:xfrm>
            <a:off x="3651250" y="4605338"/>
            <a:ext cx="5176838" cy="1725612"/>
          </a:xfrm>
          <a:prstGeom prst="rect">
            <a:avLst/>
          </a:prstGeom>
          <a:noFill/>
          <a:ln w="49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1993" name="Rectangle 125">
            <a:extLst>
              <a:ext uri="{FF2B5EF4-FFF2-40B4-BE49-F238E27FC236}">
                <a16:creationId xmlns:a16="http://schemas.microsoft.com/office/drawing/2014/main" id="{5246E335-A9CE-4A01-A959-D4F4072978DF}"/>
              </a:ext>
            </a:extLst>
          </p:cNvPr>
          <p:cNvSpPr>
            <a:spLocks noChangeArrowheads="1"/>
          </p:cNvSpPr>
          <p:nvPr/>
        </p:nvSpPr>
        <p:spPr bwMode="auto">
          <a:xfrm>
            <a:off x="4283075" y="4162425"/>
            <a:ext cx="192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Analysis Model</a:t>
            </a:r>
            <a:endParaRPr lang="en-US" altLang="en-US" sz="2800">
              <a:latin typeface="Lucida Sans Typewriter" panose="020B0509030504030204" pitchFamily="49" charset="0"/>
            </a:endParaRPr>
          </a:p>
        </p:txBody>
      </p:sp>
      <p:grpSp>
        <p:nvGrpSpPr>
          <p:cNvPr id="41994" name="Group 126">
            <a:extLst>
              <a:ext uri="{FF2B5EF4-FFF2-40B4-BE49-F238E27FC236}">
                <a16:creationId xmlns:a16="http://schemas.microsoft.com/office/drawing/2014/main" id="{A772119E-5951-41DF-9A06-5C949E517259}"/>
              </a:ext>
            </a:extLst>
          </p:cNvPr>
          <p:cNvGrpSpPr>
            <a:grpSpLocks/>
          </p:cNvGrpSpPr>
          <p:nvPr/>
        </p:nvGrpSpPr>
        <p:grpSpPr bwMode="auto">
          <a:xfrm>
            <a:off x="3651250" y="4154488"/>
            <a:ext cx="3217863" cy="466725"/>
            <a:chOff x="2273" y="2657"/>
            <a:chExt cx="1731" cy="268"/>
          </a:xfrm>
        </p:grpSpPr>
        <p:sp>
          <p:nvSpPr>
            <p:cNvPr id="42036" name="Freeform 127">
              <a:extLst>
                <a:ext uri="{FF2B5EF4-FFF2-40B4-BE49-F238E27FC236}">
                  <a16:creationId xmlns:a16="http://schemas.microsoft.com/office/drawing/2014/main" id="{299A16E3-E729-42F3-8085-B026AB6D20D8}"/>
                </a:ext>
              </a:extLst>
            </p:cNvPr>
            <p:cNvSpPr>
              <a:spLocks/>
            </p:cNvSpPr>
            <p:nvPr/>
          </p:nvSpPr>
          <p:spPr bwMode="auto">
            <a:xfrm>
              <a:off x="2273" y="2657"/>
              <a:ext cx="173" cy="268"/>
            </a:xfrm>
            <a:custGeom>
              <a:avLst/>
              <a:gdLst>
                <a:gd name="T0" fmla="*/ 0 w 173"/>
                <a:gd name="T1" fmla="*/ 252 h 268"/>
                <a:gd name="T2" fmla="*/ 31 w 173"/>
                <a:gd name="T3" fmla="*/ 268 h 268"/>
                <a:gd name="T4" fmla="*/ 173 w 173"/>
                <a:gd name="T5" fmla="*/ 32 h 268"/>
                <a:gd name="T6" fmla="*/ 157 w 173"/>
                <a:gd name="T7" fmla="*/ 0 h 268"/>
                <a:gd name="T8" fmla="*/ 157 w 173"/>
                <a:gd name="T9" fmla="*/ 0 h 268"/>
                <a:gd name="T10" fmla="*/ 141 w 173"/>
                <a:gd name="T11" fmla="*/ 16 h 268"/>
                <a:gd name="T12" fmla="*/ 0 w 173"/>
                <a:gd name="T13" fmla="*/ 252 h 268"/>
                <a:gd name="T14" fmla="*/ 0 60000 65536"/>
                <a:gd name="T15" fmla="*/ 0 60000 65536"/>
                <a:gd name="T16" fmla="*/ 0 60000 65536"/>
                <a:gd name="T17" fmla="*/ 0 60000 65536"/>
                <a:gd name="T18" fmla="*/ 0 60000 65536"/>
                <a:gd name="T19" fmla="*/ 0 60000 65536"/>
                <a:gd name="T20" fmla="*/ 0 60000 65536"/>
                <a:gd name="T21" fmla="*/ 0 w 173"/>
                <a:gd name="T22" fmla="*/ 0 h 268"/>
                <a:gd name="T23" fmla="*/ 173 w 173"/>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268">
                  <a:moveTo>
                    <a:pt x="0" y="252"/>
                  </a:moveTo>
                  <a:lnTo>
                    <a:pt x="31" y="268"/>
                  </a:lnTo>
                  <a:lnTo>
                    <a:pt x="173" y="32"/>
                  </a:lnTo>
                  <a:lnTo>
                    <a:pt x="157" y="0"/>
                  </a:lnTo>
                  <a:lnTo>
                    <a:pt x="141" y="16"/>
                  </a:lnTo>
                  <a:lnTo>
                    <a:pt x="0" y="2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7" name="Freeform 128">
              <a:extLst>
                <a:ext uri="{FF2B5EF4-FFF2-40B4-BE49-F238E27FC236}">
                  <a16:creationId xmlns:a16="http://schemas.microsoft.com/office/drawing/2014/main" id="{3DBF817B-5BC5-4567-8391-7C3AC8DB4C1A}"/>
                </a:ext>
              </a:extLst>
            </p:cNvPr>
            <p:cNvSpPr>
              <a:spLocks/>
            </p:cNvSpPr>
            <p:nvPr/>
          </p:nvSpPr>
          <p:spPr bwMode="auto">
            <a:xfrm>
              <a:off x="2430" y="2657"/>
              <a:ext cx="1432" cy="32"/>
            </a:xfrm>
            <a:custGeom>
              <a:avLst/>
              <a:gdLst>
                <a:gd name="T0" fmla="*/ 0 w 1432"/>
                <a:gd name="T1" fmla="*/ 0 h 32"/>
                <a:gd name="T2" fmla="*/ 0 w 1432"/>
                <a:gd name="T3" fmla="*/ 32 h 32"/>
                <a:gd name="T4" fmla="*/ 1416 w 1432"/>
                <a:gd name="T5" fmla="*/ 32 h 32"/>
                <a:gd name="T6" fmla="*/ 1432 w 1432"/>
                <a:gd name="T7" fmla="*/ 16 h 32"/>
                <a:gd name="T8" fmla="*/ 1432 w 1432"/>
                <a:gd name="T9" fmla="*/ 0 h 32"/>
                <a:gd name="T10" fmla="*/ 1416 w 1432"/>
                <a:gd name="T11" fmla="*/ 0 h 32"/>
                <a:gd name="T12" fmla="*/ 0 w 1432"/>
                <a:gd name="T13" fmla="*/ 0 h 32"/>
                <a:gd name="T14" fmla="*/ 0 60000 65536"/>
                <a:gd name="T15" fmla="*/ 0 60000 65536"/>
                <a:gd name="T16" fmla="*/ 0 60000 65536"/>
                <a:gd name="T17" fmla="*/ 0 60000 65536"/>
                <a:gd name="T18" fmla="*/ 0 60000 65536"/>
                <a:gd name="T19" fmla="*/ 0 60000 65536"/>
                <a:gd name="T20" fmla="*/ 0 60000 65536"/>
                <a:gd name="T21" fmla="*/ 0 w 1432"/>
                <a:gd name="T22" fmla="*/ 0 h 32"/>
                <a:gd name="T23" fmla="*/ 1432 w 1432"/>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2" h="32">
                  <a:moveTo>
                    <a:pt x="0" y="0"/>
                  </a:moveTo>
                  <a:lnTo>
                    <a:pt x="0" y="32"/>
                  </a:lnTo>
                  <a:lnTo>
                    <a:pt x="1416" y="32"/>
                  </a:lnTo>
                  <a:lnTo>
                    <a:pt x="1432" y="16"/>
                  </a:lnTo>
                  <a:lnTo>
                    <a:pt x="1432" y="0"/>
                  </a:lnTo>
                  <a:lnTo>
                    <a:pt x="14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8" name="Freeform 129">
              <a:extLst>
                <a:ext uri="{FF2B5EF4-FFF2-40B4-BE49-F238E27FC236}">
                  <a16:creationId xmlns:a16="http://schemas.microsoft.com/office/drawing/2014/main" id="{320CA899-5342-4ADE-8DD5-6EC02051AD51}"/>
                </a:ext>
              </a:extLst>
            </p:cNvPr>
            <p:cNvSpPr>
              <a:spLocks/>
            </p:cNvSpPr>
            <p:nvPr/>
          </p:nvSpPr>
          <p:spPr bwMode="auto">
            <a:xfrm>
              <a:off x="3831" y="2673"/>
              <a:ext cx="173" cy="252"/>
            </a:xfrm>
            <a:custGeom>
              <a:avLst/>
              <a:gdLst>
                <a:gd name="T0" fmla="*/ 31 w 173"/>
                <a:gd name="T1" fmla="*/ 0 h 252"/>
                <a:gd name="T2" fmla="*/ 0 w 173"/>
                <a:gd name="T3" fmla="*/ 16 h 252"/>
                <a:gd name="T4" fmla="*/ 126 w 173"/>
                <a:gd name="T5" fmla="*/ 252 h 252"/>
                <a:gd name="T6" fmla="*/ 141 w 173"/>
                <a:gd name="T7" fmla="*/ 252 h 252"/>
                <a:gd name="T8" fmla="*/ 173 w 173"/>
                <a:gd name="T9" fmla="*/ 252 h 252"/>
                <a:gd name="T10" fmla="*/ 157 w 173"/>
                <a:gd name="T11" fmla="*/ 236 h 252"/>
                <a:gd name="T12" fmla="*/ 31 w 173"/>
                <a:gd name="T13" fmla="*/ 0 h 252"/>
                <a:gd name="T14" fmla="*/ 0 60000 65536"/>
                <a:gd name="T15" fmla="*/ 0 60000 65536"/>
                <a:gd name="T16" fmla="*/ 0 60000 65536"/>
                <a:gd name="T17" fmla="*/ 0 60000 65536"/>
                <a:gd name="T18" fmla="*/ 0 60000 65536"/>
                <a:gd name="T19" fmla="*/ 0 60000 65536"/>
                <a:gd name="T20" fmla="*/ 0 60000 65536"/>
                <a:gd name="T21" fmla="*/ 0 w 173"/>
                <a:gd name="T22" fmla="*/ 0 h 252"/>
                <a:gd name="T23" fmla="*/ 173 w 173"/>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252">
                  <a:moveTo>
                    <a:pt x="31" y="0"/>
                  </a:moveTo>
                  <a:lnTo>
                    <a:pt x="0" y="16"/>
                  </a:lnTo>
                  <a:lnTo>
                    <a:pt x="126" y="252"/>
                  </a:lnTo>
                  <a:lnTo>
                    <a:pt x="141" y="252"/>
                  </a:lnTo>
                  <a:lnTo>
                    <a:pt x="173" y="252"/>
                  </a:lnTo>
                  <a:lnTo>
                    <a:pt x="157" y="236"/>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5" name="Rectangle 119">
            <a:extLst>
              <a:ext uri="{FF2B5EF4-FFF2-40B4-BE49-F238E27FC236}">
                <a16:creationId xmlns:a16="http://schemas.microsoft.com/office/drawing/2014/main" id="{D12B5DE3-861E-47D7-9DEA-F548F60272F4}"/>
              </a:ext>
            </a:extLst>
          </p:cNvPr>
          <p:cNvSpPr>
            <a:spLocks noChangeArrowheads="1"/>
          </p:cNvSpPr>
          <p:nvPr/>
        </p:nvSpPr>
        <p:spPr bwMode="auto">
          <a:xfrm>
            <a:off x="3651250" y="2185988"/>
            <a:ext cx="5176838" cy="1762125"/>
          </a:xfrm>
          <a:prstGeom prst="rect">
            <a:avLst/>
          </a:prstGeom>
          <a:noFill/>
          <a:ln w="49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grpSp>
        <p:nvGrpSpPr>
          <p:cNvPr id="41996" name="Group 120">
            <a:extLst>
              <a:ext uri="{FF2B5EF4-FFF2-40B4-BE49-F238E27FC236}">
                <a16:creationId xmlns:a16="http://schemas.microsoft.com/office/drawing/2014/main" id="{01CEDBCD-A969-4C62-8442-0E7D8FEF50EE}"/>
              </a:ext>
            </a:extLst>
          </p:cNvPr>
          <p:cNvGrpSpPr>
            <a:grpSpLocks/>
          </p:cNvGrpSpPr>
          <p:nvPr/>
        </p:nvGrpSpPr>
        <p:grpSpPr bwMode="auto">
          <a:xfrm>
            <a:off x="3651250" y="1687513"/>
            <a:ext cx="3217863" cy="503237"/>
            <a:chOff x="2273" y="1351"/>
            <a:chExt cx="1731" cy="283"/>
          </a:xfrm>
        </p:grpSpPr>
        <p:sp>
          <p:nvSpPr>
            <p:cNvPr id="42033" name="Freeform 121">
              <a:extLst>
                <a:ext uri="{FF2B5EF4-FFF2-40B4-BE49-F238E27FC236}">
                  <a16:creationId xmlns:a16="http://schemas.microsoft.com/office/drawing/2014/main" id="{CCDCBE80-BA6F-4A0E-B5B5-82BAF01B257B}"/>
                </a:ext>
              </a:extLst>
            </p:cNvPr>
            <p:cNvSpPr>
              <a:spLocks/>
            </p:cNvSpPr>
            <p:nvPr/>
          </p:nvSpPr>
          <p:spPr bwMode="auto">
            <a:xfrm>
              <a:off x="2273" y="1351"/>
              <a:ext cx="173" cy="283"/>
            </a:xfrm>
            <a:custGeom>
              <a:avLst/>
              <a:gdLst>
                <a:gd name="T0" fmla="*/ 0 w 173"/>
                <a:gd name="T1" fmla="*/ 268 h 283"/>
                <a:gd name="T2" fmla="*/ 31 w 173"/>
                <a:gd name="T3" fmla="*/ 283 h 283"/>
                <a:gd name="T4" fmla="*/ 173 w 173"/>
                <a:gd name="T5" fmla="*/ 31 h 283"/>
                <a:gd name="T6" fmla="*/ 157 w 173"/>
                <a:gd name="T7" fmla="*/ 0 h 283"/>
                <a:gd name="T8" fmla="*/ 157 w 173"/>
                <a:gd name="T9" fmla="*/ 0 h 283"/>
                <a:gd name="T10" fmla="*/ 141 w 173"/>
                <a:gd name="T11" fmla="*/ 16 h 283"/>
                <a:gd name="T12" fmla="*/ 0 w 173"/>
                <a:gd name="T13" fmla="*/ 268 h 283"/>
                <a:gd name="T14" fmla="*/ 0 60000 65536"/>
                <a:gd name="T15" fmla="*/ 0 60000 65536"/>
                <a:gd name="T16" fmla="*/ 0 60000 65536"/>
                <a:gd name="T17" fmla="*/ 0 60000 65536"/>
                <a:gd name="T18" fmla="*/ 0 60000 65536"/>
                <a:gd name="T19" fmla="*/ 0 60000 65536"/>
                <a:gd name="T20" fmla="*/ 0 60000 65536"/>
                <a:gd name="T21" fmla="*/ 0 w 173"/>
                <a:gd name="T22" fmla="*/ 0 h 283"/>
                <a:gd name="T23" fmla="*/ 173 w 173"/>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283">
                  <a:moveTo>
                    <a:pt x="0" y="268"/>
                  </a:moveTo>
                  <a:lnTo>
                    <a:pt x="31" y="283"/>
                  </a:lnTo>
                  <a:lnTo>
                    <a:pt x="173" y="31"/>
                  </a:lnTo>
                  <a:lnTo>
                    <a:pt x="157" y="0"/>
                  </a:lnTo>
                  <a:lnTo>
                    <a:pt x="141" y="16"/>
                  </a:lnTo>
                  <a:lnTo>
                    <a:pt x="0" y="2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4" name="Freeform 122">
              <a:extLst>
                <a:ext uri="{FF2B5EF4-FFF2-40B4-BE49-F238E27FC236}">
                  <a16:creationId xmlns:a16="http://schemas.microsoft.com/office/drawing/2014/main" id="{3015DC1D-D858-485A-ACDD-EC8ADBD2739F}"/>
                </a:ext>
              </a:extLst>
            </p:cNvPr>
            <p:cNvSpPr>
              <a:spLocks/>
            </p:cNvSpPr>
            <p:nvPr/>
          </p:nvSpPr>
          <p:spPr bwMode="auto">
            <a:xfrm>
              <a:off x="2430" y="1351"/>
              <a:ext cx="1432" cy="31"/>
            </a:xfrm>
            <a:custGeom>
              <a:avLst/>
              <a:gdLst>
                <a:gd name="T0" fmla="*/ 0 w 1432"/>
                <a:gd name="T1" fmla="*/ 0 h 31"/>
                <a:gd name="T2" fmla="*/ 0 w 1432"/>
                <a:gd name="T3" fmla="*/ 31 h 31"/>
                <a:gd name="T4" fmla="*/ 1416 w 1432"/>
                <a:gd name="T5" fmla="*/ 31 h 31"/>
                <a:gd name="T6" fmla="*/ 1432 w 1432"/>
                <a:gd name="T7" fmla="*/ 16 h 31"/>
                <a:gd name="T8" fmla="*/ 1432 w 1432"/>
                <a:gd name="T9" fmla="*/ 0 h 31"/>
                <a:gd name="T10" fmla="*/ 1416 w 1432"/>
                <a:gd name="T11" fmla="*/ 0 h 31"/>
                <a:gd name="T12" fmla="*/ 0 w 1432"/>
                <a:gd name="T13" fmla="*/ 0 h 31"/>
                <a:gd name="T14" fmla="*/ 0 60000 65536"/>
                <a:gd name="T15" fmla="*/ 0 60000 65536"/>
                <a:gd name="T16" fmla="*/ 0 60000 65536"/>
                <a:gd name="T17" fmla="*/ 0 60000 65536"/>
                <a:gd name="T18" fmla="*/ 0 60000 65536"/>
                <a:gd name="T19" fmla="*/ 0 60000 65536"/>
                <a:gd name="T20" fmla="*/ 0 60000 65536"/>
                <a:gd name="T21" fmla="*/ 0 w 1432"/>
                <a:gd name="T22" fmla="*/ 0 h 31"/>
                <a:gd name="T23" fmla="*/ 1432 w 143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2" h="31">
                  <a:moveTo>
                    <a:pt x="0" y="0"/>
                  </a:moveTo>
                  <a:lnTo>
                    <a:pt x="0" y="31"/>
                  </a:lnTo>
                  <a:lnTo>
                    <a:pt x="1416" y="31"/>
                  </a:lnTo>
                  <a:lnTo>
                    <a:pt x="1432" y="16"/>
                  </a:lnTo>
                  <a:lnTo>
                    <a:pt x="1432" y="0"/>
                  </a:lnTo>
                  <a:lnTo>
                    <a:pt x="14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5" name="Freeform 123">
              <a:extLst>
                <a:ext uri="{FF2B5EF4-FFF2-40B4-BE49-F238E27FC236}">
                  <a16:creationId xmlns:a16="http://schemas.microsoft.com/office/drawing/2014/main" id="{9D7187EF-0420-42CB-BE0C-860BEA26A92E}"/>
                </a:ext>
              </a:extLst>
            </p:cNvPr>
            <p:cNvSpPr>
              <a:spLocks/>
            </p:cNvSpPr>
            <p:nvPr/>
          </p:nvSpPr>
          <p:spPr bwMode="auto">
            <a:xfrm>
              <a:off x="3831" y="1367"/>
              <a:ext cx="173" cy="267"/>
            </a:xfrm>
            <a:custGeom>
              <a:avLst/>
              <a:gdLst>
                <a:gd name="T0" fmla="*/ 31 w 173"/>
                <a:gd name="T1" fmla="*/ 0 h 267"/>
                <a:gd name="T2" fmla="*/ 0 w 173"/>
                <a:gd name="T3" fmla="*/ 15 h 267"/>
                <a:gd name="T4" fmla="*/ 126 w 173"/>
                <a:gd name="T5" fmla="*/ 267 h 267"/>
                <a:gd name="T6" fmla="*/ 141 w 173"/>
                <a:gd name="T7" fmla="*/ 267 h 267"/>
                <a:gd name="T8" fmla="*/ 173 w 173"/>
                <a:gd name="T9" fmla="*/ 267 h 267"/>
                <a:gd name="T10" fmla="*/ 157 w 173"/>
                <a:gd name="T11" fmla="*/ 252 h 267"/>
                <a:gd name="T12" fmla="*/ 31 w 173"/>
                <a:gd name="T13" fmla="*/ 0 h 267"/>
                <a:gd name="T14" fmla="*/ 0 60000 65536"/>
                <a:gd name="T15" fmla="*/ 0 60000 65536"/>
                <a:gd name="T16" fmla="*/ 0 60000 65536"/>
                <a:gd name="T17" fmla="*/ 0 60000 65536"/>
                <a:gd name="T18" fmla="*/ 0 60000 65536"/>
                <a:gd name="T19" fmla="*/ 0 60000 65536"/>
                <a:gd name="T20" fmla="*/ 0 60000 65536"/>
                <a:gd name="T21" fmla="*/ 0 w 173"/>
                <a:gd name="T22" fmla="*/ 0 h 267"/>
                <a:gd name="T23" fmla="*/ 173 w 173"/>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267">
                  <a:moveTo>
                    <a:pt x="31" y="0"/>
                  </a:moveTo>
                  <a:lnTo>
                    <a:pt x="0" y="15"/>
                  </a:lnTo>
                  <a:lnTo>
                    <a:pt x="126" y="267"/>
                  </a:lnTo>
                  <a:lnTo>
                    <a:pt x="141" y="267"/>
                  </a:lnTo>
                  <a:lnTo>
                    <a:pt x="173" y="267"/>
                  </a:lnTo>
                  <a:lnTo>
                    <a:pt x="157" y="252"/>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997" name="Group 130">
            <a:extLst>
              <a:ext uri="{FF2B5EF4-FFF2-40B4-BE49-F238E27FC236}">
                <a16:creationId xmlns:a16="http://schemas.microsoft.com/office/drawing/2014/main" id="{C2FC5E0F-B52F-4426-AC64-3B642BC7F969}"/>
              </a:ext>
            </a:extLst>
          </p:cNvPr>
          <p:cNvGrpSpPr>
            <a:grpSpLocks/>
          </p:cNvGrpSpPr>
          <p:nvPr/>
        </p:nvGrpSpPr>
        <p:grpSpPr bwMode="auto">
          <a:xfrm>
            <a:off x="4352925" y="1716088"/>
            <a:ext cx="1790700" cy="466725"/>
            <a:chOff x="2651" y="1374"/>
            <a:chExt cx="963" cy="262"/>
          </a:xfrm>
        </p:grpSpPr>
        <p:sp>
          <p:nvSpPr>
            <p:cNvPr id="42031" name="Rectangle 131">
              <a:extLst>
                <a:ext uri="{FF2B5EF4-FFF2-40B4-BE49-F238E27FC236}">
                  <a16:creationId xmlns:a16="http://schemas.microsoft.com/office/drawing/2014/main" id="{96F9995D-FBDA-404B-A24B-4E57A0060A57}"/>
                </a:ext>
              </a:extLst>
            </p:cNvPr>
            <p:cNvSpPr>
              <a:spLocks noChangeArrowheads="1"/>
            </p:cNvSpPr>
            <p:nvPr/>
          </p:nvSpPr>
          <p:spPr bwMode="auto">
            <a:xfrm>
              <a:off x="2689" y="1374"/>
              <a:ext cx="8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Requirements</a:t>
              </a:r>
              <a:endParaRPr lang="en-US" altLang="en-US" sz="2800">
                <a:latin typeface="Lucida Sans Typewriter" panose="020B0509030504030204" pitchFamily="49" charset="0"/>
              </a:endParaRPr>
            </a:p>
          </p:txBody>
        </p:sp>
        <p:sp>
          <p:nvSpPr>
            <p:cNvPr id="42032" name="Rectangle 132">
              <a:extLst>
                <a:ext uri="{FF2B5EF4-FFF2-40B4-BE49-F238E27FC236}">
                  <a16:creationId xmlns:a16="http://schemas.microsoft.com/office/drawing/2014/main" id="{4E25D123-52E9-4ABF-A99C-DB110A13125F}"/>
                </a:ext>
              </a:extLst>
            </p:cNvPr>
            <p:cNvSpPr>
              <a:spLocks noChangeArrowheads="1"/>
            </p:cNvSpPr>
            <p:nvPr/>
          </p:nvSpPr>
          <p:spPr bwMode="auto">
            <a:xfrm>
              <a:off x="2651" y="1482"/>
              <a:ext cx="9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Specification</a:t>
              </a:r>
              <a:endParaRPr lang="en-US" altLang="en-US" sz="2800">
                <a:latin typeface="Lucida Sans Typewriter" panose="020B0509030504030204" pitchFamily="49" charset="0"/>
              </a:endParaRPr>
            </a:p>
          </p:txBody>
        </p:sp>
      </p:grpSp>
      <p:grpSp>
        <p:nvGrpSpPr>
          <p:cNvPr id="41998" name="Group 150">
            <a:extLst>
              <a:ext uri="{FF2B5EF4-FFF2-40B4-BE49-F238E27FC236}">
                <a16:creationId xmlns:a16="http://schemas.microsoft.com/office/drawing/2014/main" id="{8096E673-7C88-4D56-983A-10DCB607A9D7}"/>
              </a:ext>
            </a:extLst>
          </p:cNvPr>
          <p:cNvGrpSpPr>
            <a:grpSpLocks/>
          </p:cNvGrpSpPr>
          <p:nvPr/>
        </p:nvGrpSpPr>
        <p:grpSpPr bwMode="auto">
          <a:xfrm>
            <a:off x="1944688" y="4606925"/>
            <a:ext cx="4543425" cy="819150"/>
            <a:chOff x="1225" y="2902"/>
            <a:chExt cx="2862" cy="516"/>
          </a:xfrm>
        </p:grpSpPr>
        <p:grpSp>
          <p:nvGrpSpPr>
            <p:cNvPr id="42027" name="Group 143">
              <a:extLst>
                <a:ext uri="{FF2B5EF4-FFF2-40B4-BE49-F238E27FC236}">
                  <a16:creationId xmlns:a16="http://schemas.microsoft.com/office/drawing/2014/main" id="{B471F6F3-2E35-40AB-88B9-539CC6CB8D1E}"/>
                </a:ext>
              </a:extLst>
            </p:cNvPr>
            <p:cNvGrpSpPr>
              <a:grpSpLocks/>
            </p:cNvGrpSpPr>
            <p:nvPr/>
          </p:nvGrpSpPr>
          <p:grpSpPr bwMode="auto">
            <a:xfrm>
              <a:off x="2594" y="3068"/>
              <a:ext cx="1493" cy="350"/>
              <a:chOff x="2594" y="3068"/>
              <a:chExt cx="1493" cy="350"/>
            </a:xfrm>
          </p:grpSpPr>
          <p:sp>
            <p:nvSpPr>
              <p:cNvPr id="42029" name="Rectangle 116">
                <a:extLst>
                  <a:ext uri="{FF2B5EF4-FFF2-40B4-BE49-F238E27FC236}">
                    <a16:creationId xmlns:a16="http://schemas.microsoft.com/office/drawing/2014/main" id="{6795626B-5060-463F-BF2C-53D3ABDA4684}"/>
                  </a:ext>
                </a:extLst>
              </p:cNvPr>
              <p:cNvSpPr>
                <a:spLocks noChangeArrowheads="1"/>
              </p:cNvSpPr>
              <p:nvPr/>
            </p:nvSpPr>
            <p:spPr bwMode="auto">
              <a:xfrm>
                <a:off x="2594" y="3068"/>
                <a:ext cx="1493" cy="3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2030" name="Rectangle 117">
                <a:extLst>
                  <a:ext uri="{FF2B5EF4-FFF2-40B4-BE49-F238E27FC236}">
                    <a16:creationId xmlns:a16="http://schemas.microsoft.com/office/drawing/2014/main" id="{FB975DA9-5FAF-47A7-A53D-BAA584515443}"/>
                  </a:ext>
                </a:extLst>
              </p:cNvPr>
              <p:cNvSpPr>
                <a:spLocks noChangeArrowheads="1"/>
              </p:cNvSpPr>
              <p:nvPr/>
            </p:nvSpPr>
            <p:spPr bwMode="auto">
              <a:xfrm>
                <a:off x="2759" y="3169"/>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:dynamic model</a:t>
                </a:r>
                <a:endParaRPr lang="en-US" altLang="en-US" u="sng">
                  <a:latin typeface="Lucida Sans Typewriter" panose="020B0509030504030204" pitchFamily="49" charset="0"/>
                </a:endParaRPr>
              </a:p>
            </p:txBody>
          </p:sp>
        </p:grpSp>
        <p:sp>
          <p:nvSpPr>
            <p:cNvPr id="42028" name="Line 133">
              <a:extLst>
                <a:ext uri="{FF2B5EF4-FFF2-40B4-BE49-F238E27FC236}">
                  <a16:creationId xmlns:a16="http://schemas.microsoft.com/office/drawing/2014/main" id="{FF53A10A-B180-42F5-8BC0-6C3DF283006B}"/>
                </a:ext>
              </a:extLst>
            </p:cNvPr>
            <p:cNvSpPr>
              <a:spLocks noChangeShapeType="1"/>
            </p:cNvSpPr>
            <p:nvPr/>
          </p:nvSpPr>
          <p:spPr bwMode="auto">
            <a:xfrm>
              <a:off x="1225" y="2902"/>
              <a:ext cx="1371" cy="267"/>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41999" name="Group 151">
            <a:extLst>
              <a:ext uri="{FF2B5EF4-FFF2-40B4-BE49-F238E27FC236}">
                <a16:creationId xmlns:a16="http://schemas.microsoft.com/office/drawing/2014/main" id="{7FABEADA-1C20-42BA-AD69-BABC7D2AF595}"/>
              </a:ext>
            </a:extLst>
          </p:cNvPr>
          <p:cNvGrpSpPr>
            <a:grpSpLocks/>
          </p:cNvGrpSpPr>
          <p:nvPr/>
        </p:nvGrpSpPr>
        <p:grpSpPr bwMode="auto">
          <a:xfrm>
            <a:off x="1944688" y="4606925"/>
            <a:ext cx="4543425" cy="1636713"/>
            <a:chOff x="1225" y="2902"/>
            <a:chExt cx="2862" cy="1031"/>
          </a:xfrm>
        </p:grpSpPr>
        <p:grpSp>
          <p:nvGrpSpPr>
            <p:cNvPr id="42022" name="Group 144">
              <a:extLst>
                <a:ext uri="{FF2B5EF4-FFF2-40B4-BE49-F238E27FC236}">
                  <a16:creationId xmlns:a16="http://schemas.microsoft.com/office/drawing/2014/main" id="{E010A81B-75BA-4525-8BA9-612D1F7FC909}"/>
                </a:ext>
              </a:extLst>
            </p:cNvPr>
            <p:cNvGrpSpPr>
              <a:grpSpLocks/>
            </p:cNvGrpSpPr>
            <p:nvPr/>
          </p:nvGrpSpPr>
          <p:grpSpPr bwMode="auto">
            <a:xfrm>
              <a:off x="2594" y="3602"/>
              <a:ext cx="1493" cy="331"/>
              <a:chOff x="2594" y="3602"/>
              <a:chExt cx="1493" cy="331"/>
            </a:xfrm>
          </p:grpSpPr>
          <p:sp>
            <p:nvSpPr>
              <p:cNvPr id="42024" name="Rectangle 106">
                <a:extLst>
                  <a:ext uri="{FF2B5EF4-FFF2-40B4-BE49-F238E27FC236}">
                    <a16:creationId xmlns:a16="http://schemas.microsoft.com/office/drawing/2014/main" id="{8B8D9D34-5E57-4310-A950-4451DE589C2D}"/>
                  </a:ext>
                </a:extLst>
              </p:cNvPr>
              <p:cNvSpPr>
                <a:spLocks noChangeArrowheads="1"/>
              </p:cNvSpPr>
              <p:nvPr/>
            </p:nvSpPr>
            <p:spPr bwMode="auto">
              <a:xfrm>
                <a:off x="2594" y="3602"/>
                <a:ext cx="1493" cy="33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2025" name="Rectangle 107">
                <a:extLst>
                  <a:ext uri="{FF2B5EF4-FFF2-40B4-BE49-F238E27FC236}">
                    <a16:creationId xmlns:a16="http://schemas.microsoft.com/office/drawing/2014/main" id="{061BA159-513F-4207-A7EB-43B83B134F93}"/>
                  </a:ext>
                </a:extLst>
              </p:cNvPr>
              <p:cNvSpPr>
                <a:spLocks noChangeArrowheads="1"/>
              </p:cNvSpPr>
              <p:nvPr/>
            </p:nvSpPr>
            <p:spPr bwMode="auto">
              <a:xfrm>
                <a:off x="2670" y="3629"/>
                <a:ext cx="1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:analysis object</a:t>
                </a:r>
                <a:endParaRPr lang="en-US" altLang="en-US" u="sng">
                  <a:latin typeface="Lucida Sans Typewriter" panose="020B0509030504030204" pitchFamily="49" charset="0"/>
                </a:endParaRPr>
              </a:p>
            </p:txBody>
          </p:sp>
          <p:sp>
            <p:nvSpPr>
              <p:cNvPr id="42026" name="Rectangle 108">
                <a:extLst>
                  <a:ext uri="{FF2B5EF4-FFF2-40B4-BE49-F238E27FC236}">
                    <a16:creationId xmlns:a16="http://schemas.microsoft.com/office/drawing/2014/main" id="{99931BB2-9CAF-4A4D-B2C2-43FA358F1087}"/>
                  </a:ext>
                </a:extLst>
              </p:cNvPr>
              <p:cNvSpPr>
                <a:spLocks noChangeArrowheads="1"/>
              </p:cNvSpPr>
              <p:nvPr/>
            </p:nvSpPr>
            <p:spPr bwMode="auto">
              <a:xfrm>
                <a:off x="3112" y="3740"/>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model</a:t>
                </a:r>
                <a:endParaRPr lang="en-US" altLang="en-US" u="sng">
                  <a:latin typeface="Lucida Sans Typewriter" panose="020B0509030504030204" pitchFamily="49" charset="0"/>
                </a:endParaRPr>
              </a:p>
            </p:txBody>
          </p:sp>
        </p:grpSp>
        <p:sp>
          <p:nvSpPr>
            <p:cNvPr id="42023" name="Line 134">
              <a:extLst>
                <a:ext uri="{FF2B5EF4-FFF2-40B4-BE49-F238E27FC236}">
                  <a16:creationId xmlns:a16="http://schemas.microsoft.com/office/drawing/2014/main" id="{D7E81C6E-4E0D-4455-A997-CBE8D0BF3AD1}"/>
                </a:ext>
              </a:extLst>
            </p:cNvPr>
            <p:cNvSpPr>
              <a:spLocks noChangeShapeType="1"/>
            </p:cNvSpPr>
            <p:nvPr/>
          </p:nvSpPr>
          <p:spPr bwMode="auto">
            <a:xfrm>
              <a:off x="1225" y="2902"/>
              <a:ext cx="1369" cy="838"/>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42000" name="Group 161">
            <a:extLst>
              <a:ext uri="{FF2B5EF4-FFF2-40B4-BE49-F238E27FC236}">
                <a16:creationId xmlns:a16="http://schemas.microsoft.com/office/drawing/2014/main" id="{5FA4EDD9-8BB6-421F-8A45-01F98C2A738E}"/>
              </a:ext>
            </a:extLst>
          </p:cNvPr>
          <p:cNvGrpSpPr>
            <a:grpSpLocks/>
          </p:cNvGrpSpPr>
          <p:nvPr/>
        </p:nvGrpSpPr>
        <p:grpSpPr bwMode="auto">
          <a:xfrm>
            <a:off x="490538" y="2717800"/>
            <a:ext cx="3630612" cy="1889125"/>
            <a:chOff x="309" y="1712"/>
            <a:chExt cx="2287" cy="1190"/>
          </a:xfrm>
        </p:grpSpPr>
        <p:grpSp>
          <p:nvGrpSpPr>
            <p:cNvPr id="42016" name="Group 156">
              <a:extLst>
                <a:ext uri="{FF2B5EF4-FFF2-40B4-BE49-F238E27FC236}">
                  <a16:creationId xmlns:a16="http://schemas.microsoft.com/office/drawing/2014/main" id="{6E7EBAB1-B822-4190-8562-75E3F63E9581}"/>
                </a:ext>
              </a:extLst>
            </p:cNvPr>
            <p:cNvGrpSpPr>
              <a:grpSpLocks/>
            </p:cNvGrpSpPr>
            <p:nvPr/>
          </p:nvGrpSpPr>
          <p:grpSpPr bwMode="auto">
            <a:xfrm>
              <a:off x="309" y="2552"/>
              <a:ext cx="1843" cy="350"/>
              <a:chOff x="309" y="2552"/>
              <a:chExt cx="1843" cy="350"/>
            </a:xfrm>
          </p:grpSpPr>
          <p:sp>
            <p:nvSpPr>
              <p:cNvPr id="42020" name="Rectangle 96">
                <a:extLst>
                  <a:ext uri="{FF2B5EF4-FFF2-40B4-BE49-F238E27FC236}">
                    <a16:creationId xmlns:a16="http://schemas.microsoft.com/office/drawing/2014/main" id="{6489CF5C-019D-466D-AF6D-D69DA2016C8D}"/>
                  </a:ext>
                </a:extLst>
              </p:cNvPr>
              <p:cNvSpPr>
                <a:spLocks noChangeArrowheads="1"/>
              </p:cNvSpPr>
              <p:nvPr/>
            </p:nvSpPr>
            <p:spPr bwMode="auto">
              <a:xfrm>
                <a:off x="834" y="2652"/>
                <a:ext cx="8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solidFill>
                      <a:srgbClr val="000000"/>
                    </a:solidFill>
                    <a:latin typeface="Lucida Sans Typewriter" panose="020B0509030504030204" pitchFamily="49" charset="0"/>
                  </a:rPr>
                  <a:t>Analysis </a:t>
                </a:r>
                <a:endParaRPr lang="en-US" altLang="en-US" sz="3200">
                  <a:latin typeface="Lucida Sans Typewriter" panose="020B0509030504030204" pitchFamily="49" charset="0"/>
                </a:endParaRPr>
              </a:p>
            </p:txBody>
          </p:sp>
          <p:sp>
            <p:nvSpPr>
              <p:cNvPr id="42021" name="AutoShape 95">
                <a:extLst>
                  <a:ext uri="{FF2B5EF4-FFF2-40B4-BE49-F238E27FC236}">
                    <a16:creationId xmlns:a16="http://schemas.microsoft.com/office/drawing/2014/main" id="{F0272F11-0CBA-40AA-B776-3B64F0906516}"/>
                  </a:ext>
                </a:extLst>
              </p:cNvPr>
              <p:cNvSpPr>
                <a:spLocks noChangeArrowheads="1"/>
              </p:cNvSpPr>
              <p:nvPr/>
            </p:nvSpPr>
            <p:spPr bwMode="auto">
              <a:xfrm>
                <a:off x="309" y="2552"/>
                <a:ext cx="1843" cy="350"/>
              </a:xfrm>
              <a:prstGeom prst="roundRect">
                <a:avLst>
                  <a:gd name="adj" fmla="val 47324"/>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grpSp>
        <p:grpSp>
          <p:nvGrpSpPr>
            <p:cNvPr id="42017" name="Group 157">
              <a:extLst>
                <a:ext uri="{FF2B5EF4-FFF2-40B4-BE49-F238E27FC236}">
                  <a16:creationId xmlns:a16="http://schemas.microsoft.com/office/drawing/2014/main" id="{1F7A7068-2AEB-47C2-956E-F96707B09F7A}"/>
                </a:ext>
              </a:extLst>
            </p:cNvPr>
            <p:cNvGrpSpPr>
              <a:grpSpLocks/>
            </p:cNvGrpSpPr>
            <p:nvPr/>
          </p:nvGrpSpPr>
          <p:grpSpPr bwMode="auto">
            <a:xfrm>
              <a:off x="1225" y="1712"/>
              <a:ext cx="1371" cy="821"/>
              <a:chOff x="1225" y="1712"/>
              <a:chExt cx="1371" cy="821"/>
            </a:xfrm>
          </p:grpSpPr>
          <p:sp>
            <p:nvSpPr>
              <p:cNvPr id="42018" name="Line 135">
                <a:extLst>
                  <a:ext uri="{FF2B5EF4-FFF2-40B4-BE49-F238E27FC236}">
                    <a16:creationId xmlns:a16="http://schemas.microsoft.com/office/drawing/2014/main" id="{6DA6A8DA-D0F2-490C-9D98-8034434E2B95}"/>
                  </a:ext>
                </a:extLst>
              </p:cNvPr>
              <p:cNvSpPr>
                <a:spLocks noChangeShapeType="1"/>
              </p:cNvSpPr>
              <p:nvPr/>
            </p:nvSpPr>
            <p:spPr bwMode="auto">
              <a:xfrm flipH="1">
                <a:off x="1225" y="1712"/>
                <a:ext cx="1371" cy="821"/>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2019" name="Line 136">
                <a:extLst>
                  <a:ext uri="{FF2B5EF4-FFF2-40B4-BE49-F238E27FC236}">
                    <a16:creationId xmlns:a16="http://schemas.microsoft.com/office/drawing/2014/main" id="{87E19C35-1968-44D3-BD59-DA845B490BC7}"/>
                  </a:ext>
                </a:extLst>
              </p:cNvPr>
              <p:cNvSpPr>
                <a:spLocks noChangeShapeType="1"/>
              </p:cNvSpPr>
              <p:nvPr/>
            </p:nvSpPr>
            <p:spPr bwMode="auto">
              <a:xfrm flipH="1">
                <a:off x="1225" y="2192"/>
                <a:ext cx="1369" cy="341"/>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42001" name="Group 145">
            <a:extLst>
              <a:ext uri="{FF2B5EF4-FFF2-40B4-BE49-F238E27FC236}">
                <a16:creationId xmlns:a16="http://schemas.microsoft.com/office/drawing/2014/main" id="{4BA3ECFC-AA34-49FE-8587-8C1B031C88ED}"/>
              </a:ext>
            </a:extLst>
          </p:cNvPr>
          <p:cNvGrpSpPr>
            <a:grpSpLocks/>
          </p:cNvGrpSpPr>
          <p:nvPr/>
        </p:nvGrpSpPr>
        <p:grpSpPr bwMode="auto">
          <a:xfrm>
            <a:off x="1944688" y="2147888"/>
            <a:ext cx="4543425" cy="820737"/>
            <a:chOff x="1225" y="1353"/>
            <a:chExt cx="2862" cy="517"/>
          </a:xfrm>
        </p:grpSpPr>
        <p:grpSp>
          <p:nvGrpSpPr>
            <p:cNvPr id="42011" name="Group 141">
              <a:extLst>
                <a:ext uri="{FF2B5EF4-FFF2-40B4-BE49-F238E27FC236}">
                  <a16:creationId xmlns:a16="http://schemas.microsoft.com/office/drawing/2014/main" id="{7B072219-CEFC-494D-B61D-72F6155062FB}"/>
                </a:ext>
              </a:extLst>
            </p:cNvPr>
            <p:cNvGrpSpPr>
              <a:grpSpLocks/>
            </p:cNvGrpSpPr>
            <p:nvPr/>
          </p:nvGrpSpPr>
          <p:grpSpPr bwMode="auto">
            <a:xfrm>
              <a:off x="2594" y="1520"/>
              <a:ext cx="1493" cy="350"/>
              <a:chOff x="2594" y="1520"/>
              <a:chExt cx="1493" cy="350"/>
            </a:xfrm>
          </p:grpSpPr>
          <p:sp>
            <p:nvSpPr>
              <p:cNvPr id="42013" name="Rectangle 103">
                <a:extLst>
                  <a:ext uri="{FF2B5EF4-FFF2-40B4-BE49-F238E27FC236}">
                    <a16:creationId xmlns:a16="http://schemas.microsoft.com/office/drawing/2014/main" id="{DFCC08B0-632F-4122-9417-062CFA416CF8}"/>
                  </a:ext>
                </a:extLst>
              </p:cNvPr>
              <p:cNvSpPr>
                <a:spLocks noChangeArrowheads="1"/>
              </p:cNvSpPr>
              <p:nvPr/>
            </p:nvSpPr>
            <p:spPr bwMode="auto">
              <a:xfrm>
                <a:off x="2594" y="1520"/>
                <a:ext cx="1493" cy="3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2014" name="Rectangle 104">
                <a:extLst>
                  <a:ext uri="{FF2B5EF4-FFF2-40B4-BE49-F238E27FC236}">
                    <a16:creationId xmlns:a16="http://schemas.microsoft.com/office/drawing/2014/main" id="{E533376B-96E1-442C-BC6D-D045731933CB}"/>
                  </a:ext>
                </a:extLst>
              </p:cNvPr>
              <p:cNvSpPr>
                <a:spLocks noChangeArrowheads="1"/>
              </p:cNvSpPr>
              <p:nvPr/>
            </p:nvSpPr>
            <p:spPr bwMode="auto">
              <a:xfrm>
                <a:off x="2759" y="1547"/>
                <a:ext cx="10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:nonfunctional</a:t>
                </a:r>
                <a:endParaRPr lang="en-US" altLang="en-US" u="sng">
                  <a:latin typeface="Lucida Sans Typewriter" panose="020B0509030504030204" pitchFamily="49" charset="0"/>
                </a:endParaRPr>
              </a:p>
            </p:txBody>
          </p:sp>
          <p:sp>
            <p:nvSpPr>
              <p:cNvPr id="42015" name="Rectangle 105">
                <a:extLst>
                  <a:ext uri="{FF2B5EF4-FFF2-40B4-BE49-F238E27FC236}">
                    <a16:creationId xmlns:a16="http://schemas.microsoft.com/office/drawing/2014/main" id="{8B308A78-3492-450C-86FA-6A52F657CF50}"/>
                  </a:ext>
                </a:extLst>
              </p:cNvPr>
              <p:cNvSpPr>
                <a:spLocks noChangeArrowheads="1"/>
              </p:cNvSpPr>
              <p:nvPr/>
            </p:nvSpPr>
            <p:spPr bwMode="auto">
              <a:xfrm>
                <a:off x="2802" y="1676"/>
                <a:ext cx="9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requirements</a:t>
                </a:r>
                <a:endParaRPr lang="en-US" altLang="en-US" u="sng">
                  <a:latin typeface="Lucida Sans Typewriter" panose="020B0509030504030204" pitchFamily="49" charset="0"/>
                </a:endParaRPr>
              </a:p>
            </p:txBody>
          </p:sp>
        </p:grpSp>
        <p:sp>
          <p:nvSpPr>
            <p:cNvPr id="42012" name="Line 137">
              <a:extLst>
                <a:ext uri="{FF2B5EF4-FFF2-40B4-BE49-F238E27FC236}">
                  <a16:creationId xmlns:a16="http://schemas.microsoft.com/office/drawing/2014/main" id="{7F0518E4-C1F3-4839-B484-CE6FA107554F}"/>
                </a:ext>
              </a:extLst>
            </p:cNvPr>
            <p:cNvSpPr>
              <a:spLocks noChangeShapeType="1"/>
            </p:cNvSpPr>
            <p:nvPr/>
          </p:nvSpPr>
          <p:spPr bwMode="auto">
            <a:xfrm>
              <a:off x="1225" y="1353"/>
              <a:ext cx="1369" cy="359"/>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42002" name="Group 146">
            <a:extLst>
              <a:ext uri="{FF2B5EF4-FFF2-40B4-BE49-F238E27FC236}">
                <a16:creationId xmlns:a16="http://schemas.microsoft.com/office/drawing/2014/main" id="{73C0BCE9-6167-4ED6-998B-4E2D16082363}"/>
              </a:ext>
            </a:extLst>
          </p:cNvPr>
          <p:cNvGrpSpPr>
            <a:grpSpLocks/>
          </p:cNvGrpSpPr>
          <p:nvPr/>
        </p:nvGrpSpPr>
        <p:grpSpPr bwMode="auto">
          <a:xfrm>
            <a:off x="1944688" y="2147888"/>
            <a:ext cx="4543425" cy="1639887"/>
            <a:chOff x="1225" y="1353"/>
            <a:chExt cx="2862" cy="1033"/>
          </a:xfrm>
        </p:grpSpPr>
        <p:grpSp>
          <p:nvGrpSpPr>
            <p:cNvPr id="42006" name="Group 142">
              <a:extLst>
                <a:ext uri="{FF2B5EF4-FFF2-40B4-BE49-F238E27FC236}">
                  <a16:creationId xmlns:a16="http://schemas.microsoft.com/office/drawing/2014/main" id="{FD908445-7A8E-4CB3-B999-770ED04704E5}"/>
                </a:ext>
              </a:extLst>
            </p:cNvPr>
            <p:cNvGrpSpPr>
              <a:grpSpLocks/>
            </p:cNvGrpSpPr>
            <p:nvPr/>
          </p:nvGrpSpPr>
          <p:grpSpPr bwMode="auto">
            <a:xfrm>
              <a:off x="2594" y="2036"/>
              <a:ext cx="1493" cy="350"/>
              <a:chOff x="2594" y="2036"/>
              <a:chExt cx="1493" cy="350"/>
            </a:xfrm>
          </p:grpSpPr>
          <p:sp>
            <p:nvSpPr>
              <p:cNvPr id="42008" name="Rectangle 100">
                <a:extLst>
                  <a:ext uri="{FF2B5EF4-FFF2-40B4-BE49-F238E27FC236}">
                    <a16:creationId xmlns:a16="http://schemas.microsoft.com/office/drawing/2014/main" id="{3C2F3B63-4066-4E42-8570-0E6677E4515A}"/>
                  </a:ext>
                </a:extLst>
              </p:cNvPr>
              <p:cNvSpPr>
                <a:spLocks noChangeArrowheads="1"/>
              </p:cNvSpPr>
              <p:nvPr/>
            </p:nvSpPr>
            <p:spPr bwMode="auto">
              <a:xfrm>
                <a:off x="2594" y="2036"/>
                <a:ext cx="1493" cy="3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2009" name="Rectangle 101">
                <a:extLst>
                  <a:ext uri="{FF2B5EF4-FFF2-40B4-BE49-F238E27FC236}">
                    <a16:creationId xmlns:a16="http://schemas.microsoft.com/office/drawing/2014/main" id="{DC30CD26-8483-4A06-B301-DA49AE21F23D}"/>
                  </a:ext>
                </a:extLst>
              </p:cNvPr>
              <p:cNvSpPr>
                <a:spLocks noChangeArrowheads="1"/>
              </p:cNvSpPr>
              <p:nvPr/>
            </p:nvSpPr>
            <p:spPr bwMode="auto">
              <a:xfrm>
                <a:off x="2891" y="2063"/>
                <a:ext cx="8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:functional</a:t>
                </a:r>
                <a:endParaRPr lang="en-US" altLang="en-US" u="sng">
                  <a:latin typeface="Lucida Sans Typewriter" panose="020B0509030504030204" pitchFamily="49" charset="0"/>
                </a:endParaRPr>
              </a:p>
            </p:txBody>
          </p:sp>
          <p:sp>
            <p:nvSpPr>
              <p:cNvPr id="42010" name="Rectangle 102">
                <a:extLst>
                  <a:ext uri="{FF2B5EF4-FFF2-40B4-BE49-F238E27FC236}">
                    <a16:creationId xmlns:a16="http://schemas.microsoft.com/office/drawing/2014/main" id="{1FE4C5AA-2704-4342-A123-F204E2BB21AF}"/>
                  </a:ext>
                </a:extLst>
              </p:cNvPr>
              <p:cNvSpPr>
                <a:spLocks noChangeArrowheads="1"/>
              </p:cNvSpPr>
              <p:nvPr/>
            </p:nvSpPr>
            <p:spPr bwMode="auto">
              <a:xfrm>
                <a:off x="3112" y="2192"/>
                <a:ext cx="3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u="sng">
                    <a:solidFill>
                      <a:srgbClr val="000000"/>
                    </a:solidFill>
                    <a:latin typeface="Lucida Sans Typewriter" panose="020B0509030504030204" pitchFamily="49" charset="0"/>
                  </a:rPr>
                  <a:t>view</a:t>
                </a:r>
                <a:endParaRPr lang="en-US" altLang="en-US" u="sng">
                  <a:latin typeface="Lucida Sans Typewriter" panose="020B0509030504030204" pitchFamily="49" charset="0"/>
                </a:endParaRPr>
              </a:p>
            </p:txBody>
          </p:sp>
        </p:grpSp>
        <p:sp>
          <p:nvSpPr>
            <p:cNvPr id="42007" name="Line 138">
              <a:extLst>
                <a:ext uri="{FF2B5EF4-FFF2-40B4-BE49-F238E27FC236}">
                  <a16:creationId xmlns:a16="http://schemas.microsoft.com/office/drawing/2014/main" id="{93F49864-21B4-4604-ABC2-DCF7EC830762}"/>
                </a:ext>
              </a:extLst>
            </p:cNvPr>
            <p:cNvSpPr>
              <a:spLocks noChangeShapeType="1"/>
            </p:cNvSpPr>
            <p:nvPr/>
          </p:nvSpPr>
          <p:spPr bwMode="auto">
            <a:xfrm>
              <a:off x="1225" y="1353"/>
              <a:ext cx="1369" cy="839"/>
            </a:xfrm>
            <a:prstGeom prst="line">
              <a:avLst/>
            </a:prstGeom>
            <a:noFill/>
            <a:ln w="25400">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42003" name="Group 162">
            <a:extLst>
              <a:ext uri="{FF2B5EF4-FFF2-40B4-BE49-F238E27FC236}">
                <a16:creationId xmlns:a16="http://schemas.microsoft.com/office/drawing/2014/main" id="{AD0C1C60-A723-4BEB-A07C-446220E7A647}"/>
              </a:ext>
            </a:extLst>
          </p:cNvPr>
          <p:cNvGrpSpPr>
            <a:grpSpLocks/>
          </p:cNvGrpSpPr>
          <p:nvPr/>
        </p:nvGrpSpPr>
        <p:grpSpPr bwMode="auto">
          <a:xfrm>
            <a:off x="280988" y="2446338"/>
            <a:ext cx="1631950" cy="1270000"/>
            <a:chOff x="177" y="1541"/>
            <a:chExt cx="1028" cy="800"/>
          </a:xfrm>
        </p:grpSpPr>
        <p:sp>
          <p:nvSpPr>
            <p:cNvPr id="42004" name="AutoShape 158">
              <a:extLst>
                <a:ext uri="{FF2B5EF4-FFF2-40B4-BE49-F238E27FC236}">
                  <a16:creationId xmlns:a16="http://schemas.microsoft.com/office/drawing/2014/main" id="{857D0C72-00A2-4035-BC3A-F1862E4BCB85}"/>
                </a:ext>
              </a:extLst>
            </p:cNvPr>
            <p:cNvSpPr>
              <a:spLocks noChangeArrowheads="1"/>
            </p:cNvSpPr>
            <p:nvPr/>
          </p:nvSpPr>
          <p:spPr bwMode="auto">
            <a:xfrm>
              <a:off x="907" y="1589"/>
              <a:ext cx="298" cy="752"/>
            </a:xfrm>
            <a:prstGeom prst="curvedLeftArrow">
              <a:avLst>
                <a:gd name="adj1" fmla="val 50470"/>
                <a:gd name="adj2" fmla="val 100940"/>
                <a:gd name="adj3" fmla="val 33333"/>
              </a:avLst>
            </a:prstGeom>
            <a:solidFill>
              <a:srgbClr val="0C0CCF"/>
            </a:solidFill>
            <a:ln w="12700">
              <a:solidFill>
                <a:schemeClr val="tx1"/>
              </a:solidFill>
              <a:miter lim="800000"/>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sp>
          <p:nvSpPr>
            <p:cNvPr id="42005" name="AutoShape 159">
              <a:extLst>
                <a:ext uri="{FF2B5EF4-FFF2-40B4-BE49-F238E27FC236}">
                  <a16:creationId xmlns:a16="http://schemas.microsoft.com/office/drawing/2014/main" id="{686CCFCD-6BE7-47A0-8C10-16632761D6C3}"/>
                </a:ext>
              </a:extLst>
            </p:cNvPr>
            <p:cNvSpPr>
              <a:spLocks noChangeArrowheads="1"/>
            </p:cNvSpPr>
            <p:nvPr/>
          </p:nvSpPr>
          <p:spPr bwMode="auto">
            <a:xfrm flipH="1" flipV="1">
              <a:off x="177" y="1541"/>
              <a:ext cx="298" cy="752"/>
            </a:xfrm>
            <a:prstGeom prst="curvedLeftArrow">
              <a:avLst>
                <a:gd name="adj1" fmla="val 50470"/>
                <a:gd name="adj2" fmla="val 100940"/>
                <a:gd name="adj3" fmla="val 33333"/>
              </a:avLst>
            </a:prstGeom>
            <a:solidFill>
              <a:srgbClr val="0C0CCF"/>
            </a:solidFill>
            <a:ln w="12700">
              <a:solidFill>
                <a:schemeClr val="tx1"/>
              </a:solidFill>
              <a:miter lim="800000"/>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sz="1800">
                <a:latin typeface="Palatin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D4FF012-A1A7-4DB0-934E-83E07028D04E}"/>
              </a:ext>
            </a:extLst>
          </p:cNvPr>
          <p:cNvSpPr>
            <a:spLocks noGrp="1" noChangeArrowheads="1"/>
          </p:cNvSpPr>
          <p:nvPr>
            <p:ph type="title"/>
          </p:nvPr>
        </p:nvSpPr>
        <p:spPr/>
        <p:txBody>
          <a:bodyPr/>
          <a:lstStyle/>
          <a:p>
            <a:r>
              <a:rPr lang="en-US" altLang="en-US"/>
              <a:t>Techniques to elicit Requirements</a:t>
            </a:r>
          </a:p>
        </p:txBody>
      </p:sp>
      <p:sp>
        <p:nvSpPr>
          <p:cNvPr id="44035" name="Rectangle 3">
            <a:extLst>
              <a:ext uri="{FF2B5EF4-FFF2-40B4-BE49-F238E27FC236}">
                <a16:creationId xmlns:a16="http://schemas.microsoft.com/office/drawing/2014/main" id="{6E935E53-BFA7-4F02-843B-1ADD8AF9447A}"/>
              </a:ext>
            </a:extLst>
          </p:cNvPr>
          <p:cNvSpPr>
            <a:spLocks noGrp="1" noChangeArrowheads="1"/>
          </p:cNvSpPr>
          <p:nvPr>
            <p:ph idx="1"/>
          </p:nvPr>
        </p:nvSpPr>
        <p:spPr>
          <a:xfrm>
            <a:off x="533400" y="1028700"/>
            <a:ext cx="8001000" cy="5149850"/>
          </a:xfrm>
        </p:spPr>
        <p:txBody>
          <a:bodyPr/>
          <a:lstStyle/>
          <a:p>
            <a:r>
              <a:rPr lang="en-US" altLang="en-US"/>
              <a:t>Bridging the gap between end user and developer:</a:t>
            </a:r>
          </a:p>
          <a:p>
            <a:endParaRPr lang="en-US" altLang="en-US"/>
          </a:p>
          <a:p>
            <a:pPr lvl="1"/>
            <a:r>
              <a:rPr lang="en-US" altLang="en-US" b="1">
                <a:solidFill>
                  <a:srgbClr val="D5000A"/>
                </a:solidFill>
              </a:rPr>
              <a:t>Questionnaires:</a:t>
            </a:r>
            <a:r>
              <a:rPr lang="en-US" altLang="en-US" b="1" i="1"/>
              <a:t> </a:t>
            </a:r>
            <a:r>
              <a:rPr lang="en-US" altLang="en-US"/>
              <a:t>Asking the end user a list of pre-selected questions</a:t>
            </a:r>
          </a:p>
          <a:p>
            <a:pPr lvl="1"/>
            <a:endParaRPr lang="en-US" altLang="en-US" b="1" i="1"/>
          </a:p>
          <a:p>
            <a:pPr lvl="1"/>
            <a:r>
              <a:rPr lang="en-US" altLang="en-US" b="1">
                <a:solidFill>
                  <a:srgbClr val="D5000A"/>
                </a:solidFill>
              </a:rPr>
              <a:t>Task Analysis:</a:t>
            </a:r>
            <a:r>
              <a:rPr lang="en-US" altLang="en-US" b="1" i="1"/>
              <a:t> </a:t>
            </a:r>
            <a:r>
              <a:rPr lang="en-US" altLang="ja-JP"/>
              <a:t>Observing end users in their operational environment</a:t>
            </a:r>
          </a:p>
          <a:p>
            <a:pPr lvl="1"/>
            <a:endParaRPr lang="en-US" altLang="en-US" b="1" i="1"/>
          </a:p>
          <a:p>
            <a:pPr lvl="1"/>
            <a:r>
              <a:rPr lang="en-US" altLang="en-US" b="1">
                <a:solidFill>
                  <a:srgbClr val="D5000A"/>
                </a:solidFill>
              </a:rPr>
              <a:t>Scenarios:</a:t>
            </a:r>
            <a:r>
              <a:rPr lang="en-US" altLang="en-US"/>
              <a:t> Describe the use of the system as a series of interactions between a concrete end user and the system </a:t>
            </a:r>
          </a:p>
          <a:p>
            <a:pPr lvl="1"/>
            <a:endParaRPr lang="en-US" altLang="en-US"/>
          </a:p>
          <a:p>
            <a:pPr lvl="1"/>
            <a:r>
              <a:rPr lang="en-US" altLang="en-US" b="1">
                <a:solidFill>
                  <a:srgbClr val="D5000A"/>
                </a:solidFill>
              </a:rPr>
              <a:t>Use cases:</a:t>
            </a:r>
            <a:r>
              <a:rPr lang="en-US" altLang="en-US"/>
              <a:t>  Abstractions that describe a </a:t>
            </a:r>
            <a:r>
              <a:rPr lang="en-US" altLang="en-US">
                <a:solidFill>
                  <a:srgbClr val="FF0000"/>
                </a:solidFill>
              </a:rPr>
              <a:t>class</a:t>
            </a:r>
            <a:r>
              <a:rPr lang="en-US" altLang="en-US"/>
              <a:t>/group/category of scenarios.</a:t>
            </a:r>
          </a:p>
          <a:p>
            <a:pPr lvl="1"/>
            <a:endParaRPr lang="en-US" altLang="en-US"/>
          </a:p>
          <a:p>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1">
            <a:extLst>
              <a:ext uri="{FF2B5EF4-FFF2-40B4-BE49-F238E27FC236}">
                <a16:creationId xmlns:a16="http://schemas.microsoft.com/office/drawing/2014/main" id="{02E40022-A6A0-453F-B5C7-32AC318CDA78}"/>
              </a:ext>
            </a:extLst>
          </p:cNvPr>
          <p:cNvSpPr>
            <a:spLocks noGrp="1" noChangeArrowheads="1"/>
          </p:cNvSpPr>
          <p:nvPr>
            <p:ph type="title"/>
          </p:nvPr>
        </p:nvSpPr>
        <p:spPr/>
        <p:txBody>
          <a:bodyPr/>
          <a:lstStyle/>
          <a:p>
            <a:r>
              <a:rPr lang="en-US" altLang="en-US"/>
              <a:t>Scenario-Based Design</a:t>
            </a:r>
          </a:p>
        </p:txBody>
      </p:sp>
      <p:sp>
        <p:nvSpPr>
          <p:cNvPr id="46083" name="Inhaltsplatzhalter 2">
            <a:extLst>
              <a:ext uri="{FF2B5EF4-FFF2-40B4-BE49-F238E27FC236}">
                <a16:creationId xmlns:a16="http://schemas.microsoft.com/office/drawing/2014/main" id="{C0A5CBFE-2AAC-48D7-98D7-8E9598CD46CF}"/>
              </a:ext>
            </a:extLst>
          </p:cNvPr>
          <p:cNvSpPr>
            <a:spLocks noGrp="1" noChangeArrowheads="1"/>
          </p:cNvSpPr>
          <p:nvPr>
            <p:ph idx="1"/>
          </p:nvPr>
        </p:nvSpPr>
        <p:spPr/>
        <p:txBody>
          <a:bodyPr/>
          <a:lstStyle/>
          <a:p>
            <a:pPr>
              <a:buFont typeface="Times" panose="02020603050405020304" pitchFamily="18" charset="0"/>
              <a:buNone/>
            </a:pPr>
            <a:endParaRPr lang="en-US" altLang="en-US">
              <a:solidFill>
                <a:srgbClr val="FF6600"/>
              </a:solidFill>
            </a:endParaRPr>
          </a:p>
          <a:p>
            <a:pPr>
              <a:buFont typeface="Times" panose="02020603050405020304" pitchFamily="18" charset="0"/>
              <a:buNone/>
            </a:pPr>
            <a:r>
              <a:rPr lang="en-US" altLang="en-US">
                <a:solidFill>
                  <a:srgbClr val="FF6600"/>
                </a:solidFill>
              </a:rPr>
              <a:t>Scenario-Based Design: </a:t>
            </a:r>
            <a:r>
              <a:rPr lang="en-US" altLang="en-US"/>
              <a:t>The use of scenarios in a software lifecycle activity</a:t>
            </a:r>
          </a:p>
          <a:p>
            <a:pPr>
              <a:buFont typeface="Times" panose="02020603050405020304" pitchFamily="18" charset="0"/>
              <a:buNone/>
            </a:pPr>
            <a:endParaRPr lang="en-US" altLang="en-US"/>
          </a:p>
          <a:p>
            <a:pPr>
              <a:buFont typeface="Times" panose="02020603050405020304" pitchFamily="18" charset="0"/>
              <a:buNone/>
            </a:pPr>
            <a:r>
              <a:rPr lang="en-US" altLang="en-US"/>
              <a:t>Scenarios can have many different uses during the software lifecycle:</a:t>
            </a:r>
          </a:p>
          <a:p>
            <a:pPr>
              <a:buFont typeface="Times" panose="02020603050405020304" pitchFamily="18" charset="0"/>
              <a:buNone/>
            </a:pPr>
            <a:endParaRPr lang="en-US" altLang="en-US"/>
          </a:p>
          <a:p>
            <a:pPr lvl="1"/>
            <a:r>
              <a:rPr lang="en-US" altLang="en-US" b="1" i="1"/>
              <a:t>Requirements Elicitation</a:t>
            </a:r>
            <a:r>
              <a:rPr lang="en-US" altLang="en-US"/>
              <a:t>: As-is scenario, visionary scenario</a:t>
            </a:r>
          </a:p>
          <a:p>
            <a:pPr lvl="1"/>
            <a:endParaRPr lang="en-US" altLang="en-US"/>
          </a:p>
          <a:p>
            <a:pPr lvl="1"/>
            <a:r>
              <a:rPr lang="en-US" altLang="en-US" b="1" i="1"/>
              <a:t>Client Acceptance Test:</a:t>
            </a:r>
            <a:r>
              <a:rPr lang="en-US" altLang="en-US"/>
              <a:t> Evaluation scenario</a:t>
            </a:r>
          </a:p>
          <a:p>
            <a:pPr lvl="1"/>
            <a:endParaRPr lang="en-US" altLang="en-US"/>
          </a:p>
          <a:p>
            <a:pPr lvl="1"/>
            <a:r>
              <a:rPr lang="en-US" altLang="en-US" b="1" i="1"/>
              <a:t>System Deployment:</a:t>
            </a:r>
            <a:r>
              <a:rPr lang="en-US" altLang="en-US"/>
              <a:t>  Training scenario</a:t>
            </a:r>
          </a:p>
          <a:p>
            <a:pPr lvl="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676C80BA-1A35-4229-A5EC-41C576B64C4D}"/>
              </a:ext>
            </a:extLst>
          </p:cNvPr>
          <p:cNvSpPr>
            <a:spLocks noGrp="1" noChangeArrowheads="1"/>
          </p:cNvSpPr>
          <p:nvPr>
            <p:ph type="title"/>
          </p:nvPr>
        </p:nvSpPr>
        <p:spPr/>
        <p:txBody>
          <a:bodyPr/>
          <a:lstStyle/>
          <a:p>
            <a:r>
              <a:rPr lang="en-US" altLang="en-US"/>
              <a:t>Types of Scenarios</a:t>
            </a:r>
          </a:p>
        </p:txBody>
      </p:sp>
      <p:sp>
        <p:nvSpPr>
          <p:cNvPr id="48131" name="Rectangle 7">
            <a:extLst>
              <a:ext uri="{FF2B5EF4-FFF2-40B4-BE49-F238E27FC236}">
                <a16:creationId xmlns:a16="http://schemas.microsoft.com/office/drawing/2014/main" id="{761D70D4-A3A7-4C10-80AC-57FF2C4BD53C}"/>
              </a:ext>
            </a:extLst>
          </p:cNvPr>
          <p:cNvSpPr>
            <a:spLocks noGrp="1" noChangeArrowheads="1"/>
          </p:cNvSpPr>
          <p:nvPr>
            <p:ph idx="1"/>
          </p:nvPr>
        </p:nvSpPr>
        <p:spPr/>
        <p:txBody>
          <a:bodyPr/>
          <a:lstStyle/>
          <a:p>
            <a:r>
              <a:rPr lang="en-US" altLang="en-US">
                <a:solidFill>
                  <a:srgbClr val="0C0CCF"/>
                </a:solidFill>
              </a:rPr>
              <a:t>As-is scenario:</a:t>
            </a:r>
          </a:p>
          <a:p>
            <a:endParaRPr lang="en-US" altLang="en-US"/>
          </a:p>
          <a:p>
            <a:pPr lvl="1"/>
            <a:r>
              <a:rPr lang="en-US" altLang="en-US"/>
              <a:t>Describes a current situation. Usually used in re-engineering projects. The user describes the system</a:t>
            </a:r>
          </a:p>
          <a:p>
            <a:pPr lvl="1"/>
            <a:endParaRPr lang="en-US" altLang="en-US"/>
          </a:p>
          <a:p>
            <a:r>
              <a:rPr lang="en-US" altLang="en-US">
                <a:solidFill>
                  <a:srgbClr val="0C0CCF"/>
                </a:solidFill>
              </a:rPr>
              <a:t>Visionary scenario:</a:t>
            </a:r>
          </a:p>
          <a:p>
            <a:endParaRPr lang="en-US" altLang="en-US"/>
          </a:p>
          <a:p>
            <a:pPr lvl="1"/>
            <a:r>
              <a:rPr lang="en-US" altLang="en-US"/>
              <a:t>Describes a future system. Usually used in Greenfield engineering and reengineering projects </a:t>
            </a:r>
          </a:p>
          <a:p>
            <a:pPr lvl="1"/>
            <a:endParaRPr lang="en-US" altLang="en-US"/>
          </a:p>
          <a:p>
            <a:pPr lvl="1"/>
            <a:r>
              <a:rPr lang="en-US" altLang="en-US"/>
              <a:t>Can often not be done by the user or developer alone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72DB374-9341-48E8-80FD-5E74BE9398B0}"/>
              </a:ext>
            </a:extLst>
          </p:cNvPr>
          <p:cNvSpPr>
            <a:spLocks noGrp="1" noChangeArrowheads="1"/>
          </p:cNvSpPr>
          <p:nvPr>
            <p:ph type="title"/>
          </p:nvPr>
        </p:nvSpPr>
        <p:spPr/>
        <p:txBody>
          <a:bodyPr/>
          <a:lstStyle/>
          <a:p>
            <a:r>
              <a:rPr lang="en-US" altLang="en-US"/>
              <a:t>Additional Types of Scenarios (2)</a:t>
            </a:r>
          </a:p>
        </p:txBody>
      </p:sp>
      <p:sp>
        <p:nvSpPr>
          <p:cNvPr id="50179" name="Rectangle 3">
            <a:extLst>
              <a:ext uri="{FF2B5EF4-FFF2-40B4-BE49-F238E27FC236}">
                <a16:creationId xmlns:a16="http://schemas.microsoft.com/office/drawing/2014/main" id="{FF6B85BD-653F-4510-9675-FDFA12E51818}"/>
              </a:ext>
            </a:extLst>
          </p:cNvPr>
          <p:cNvSpPr>
            <a:spLocks noGrp="1" noChangeArrowheads="1"/>
          </p:cNvSpPr>
          <p:nvPr>
            <p:ph idx="1"/>
          </p:nvPr>
        </p:nvSpPr>
        <p:spPr/>
        <p:txBody>
          <a:bodyPr/>
          <a:lstStyle/>
          <a:p>
            <a:r>
              <a:rPr lang="en-US" altLang="en-US">
                <a:solidFill>
                  <a:srgbClr val="0C0CCF"/>
                </a:solidFill>
              </a:rPr>
              <a:t>Evaluation scenario:</a:t>
            </a:r>
          </a:p>
          <a:p>
            <a:endParaRPr lang="en-US" altLang="en-US"/>
          </a:p>
          <a:p>
            <a:pPr lvl="1"/>
            <a:r>
              <a:rPr lang="en-US" altLang="en-US"/>
              <a:t>Description of a user task against which the system is to be evaluated.</a:t>
            </a:r>
          </a:p>
          <a:p>
            <a:pPr lvl="1"/>
            <a:endParaRPr lang="en-US" altLang="en-US"/>
          </a:p>
          <a:p>
            <a:r>
              <a:rPr lang="en-US" altLang="en-US">
                <a:solidFill>
                  <a:srgbClr val="0C0CCF"/>
                </a:solidFill>
              </a:rPr>
              <a:t>Training scenario:</a:t>
            </a:r>
          </a:p>
          <a:p>
            <a:endParaRPr lang="en-US" altLang="en-US"/>
          </a:p>
          <a:p>
            <a:pPr lvl="1"/>
            <a:r>
              <a:rPr lang="en-US" altLang="en-US"/>
              <a:t>A description of the step-by-step instructions that guide a novice user through a system</a:t>
            </a:r>
          </a:p>
          <a:p>
            <a:pPr>
              <a:buFont typeface="Times" panose="02020603050405020304" pitchFamily="18" charset="0"/>
              <a:buNone/>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F70C232-637E-4B9D-ADD8-6B62C0ECE88E}"/>
              </a:ext>
            </a:extLst>
          </p:cNvPr>
          <p:cNvSpPr>
            <a:spLocks noGrp="1" noChangeArrowheads="1"/>
          </p:cNvSpPr>
          <p:nvPr>
            <p:ph type="title"/>
          </p:nvPr>
        </p:nvSpPr>
        <p:spPr/>
        <p:txBody>
          <a:bodyPr/>
          <a:lstStyle/>
          <a:p>
            <a:r>
              <a:rPr lang="en-US" altLang="en-US"/>
              <a:t>How do we find scenarios?</a:t>
            </a:r>
          </a:p>
        </p:txBody>
      </p:sp>
      <p:sp>
        <p:nvSpPr>
          <p:cNvPr id="52227" name="Rectangle 3">
            <a:extLst>
              <a:ext uri="{FF2B5EF4-FFF2-40B4-BE49-F238E27FC236}">
                <a16:creationId xmlns:a16="http://schemas.microsoft.com/office/drawing/2014/main" id="{43D0C923-CE9B-444D-B6AE-907920059C37}"/>
              </a:ext>
            </a:extLst>
          </p:cNvPr>
          <p:cNvSpPr>
            <a:spLocks noGrp="1" noChangeArrowheads="1"/>
          </p:cNvSpPr>
          <p:nvPr>
            <p:ph idx="1"/>
          </p:nvPr>
        </p:nvSpPr>
        <p:spPr>
          <a:xfrm>
            <a:off x="533400" y="1196975"/>
            <a:ext cx="8001000" cy="5070475"/>
          </a:xfrm>
        </p:spPr>
        <p:txBody>
          <a:bodyPr/>
          <a:lstStyle/>
          <a:p>
            <a:r>
              <a:rPr lang="en-US" altLang="en-US">
                <a:solidFill>
                  <a:srgbClr val="FF0000"/>
                </a:solidFill>
              </a:rPr>
              <a:t>Don’t expect the client to be verbal if the system does not exist</a:t>
            </a:r>
          </a:p>
          <a:p>
            <a:pPr lvl="1"/>
            <a:r>
              <a:rPr lang="en-US" altLang="en-US"/>
              <a:t>Client understands problem domain, not the solution domain.</a:t>
            </a:r>
          </a:p>
          <a:p>
            <a:pPr lvl="1"/>
            <a:endParaRPr lang="en-US" altLang="en-US"/>
          </a:p>
          <a:p>
            <a:r>
              <a:rPr lang="en-US" altLang="en-US">
                <a:solidFill>
                  <a:srgbClr val="FF0000"/>
                </a:solidFill>
              </a:rPr>
              <a:t>Don’t wait for information even if the system exists</a:t>
            </a:r>
          </a:p>
          <a:p>
            <a:pPr lvl="1"/>
            <a:r>
              <a:rPr lang="en-US" altLang="en-US"/>
              <a:t>“What is obvious does not need to be said”</a:t>
            </a:r>
          </a:p>
          <a:p>
            <a:pPr lvl="1"/>
            <a:endParaRPr lang="en-US" altLang="en-US"/>
          </a:p>
          <a:p>
            <a:r>
              <a:rPr lang="en-US" altLang="en-US">
                <a:solidFill>
                  <a:srgbClr val="FF0000"/>
                </a:solidFill>
              </a:rPr>
              <a:t>Engage in a dialectic approach </a:t>
            </a:r>
          </a:p>
          <a:p>
            <a:pPr lvl="1"/>
            <a:r>
              <a:rPr lang="en-US" altLang="en-US"/>
              <a:t>You </a:t>
            </a:r>
            <a:r>
              <a:rPr lang="en-US" altLang="en-US">
                <a:solidFill>
                  <a:srgbClr val="00B050"/>
                </a:solidFill>
              </a:rPr>
              <a:t>help the client to formulate the requirements</a:t>
            </a:r>
          </a:p>
          <a:p>
            <a:pPr lvl="1"/>
            <a:r>
              <a:rPr lang="en-US" altLang="en-US"/>
              <a:t>The </a:t>
            </a:r>
            <a:r>
              <a:rPr lang="en-US" altLang="en-US">
                <a:solidFill>
                  <a:srgbClr val="00B050"/>
                </a:solidFill>
              </a:rPr>
              <a:t>client helps you to understand the requirements</a:t>
            </a:r>
          </a:p>
          <a:p>
            <a:pPr lvl="1"/>
            <a:r>
              <a:rPr lang="en-US" altLang="en-US"/>
              <a:t>The requirements evolve while the scenarios are being developed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1D1047C-BB0B-4E07-9007-3B627FD8ACF3}"/>
              </a:ext>
            </a:extLst>
          </p:cNvPr>
          <p:cNvSpPr>
            <a:spLocks noGrp="1" noChangeArrowheads="1"/>
          </p:cNvSpPr>
          <p:nvPr>
            <p:ph type="title"/>
          </p:nvPr>
        </p:nvSpPr>
        <p:spPr/>
        <p:txBody>
          <a:bodyPr lIns="92407" tIns="45420" rIns="92407" bIns="45420"/>
          <a:lstStyle/>
          <a:p>
            <a:r>
              <a:rPr lang="en-US" altLang="en-US"/>
              <a:t>Heuristics for finding scenarios</a:t>
            </a:r>
          </a:p>
        </p:txBody>
      </p:sp>
      <p:sp>
        <p:nvSpPr>
          <p:cNvPr id="54275" name="Rectangle 3">
            <a:extLst>
              <a:ext uri="{FF2B5EF4-FFF2-40B4-BE49-F238E27FC236}">
                <a16:creationId xmlns:a16="http://schemas.microsoft.com/office/drawing/2014/main" id="{DC1A0C92-2849-4252-B40C-4B154CC191FF}"/>
              </a:ext>
            </a:extLst>
          </p:cNvPr>
          <p:cNvSpPr>
            <a:spLocks noGrp="1" noChangeArrowheads="1"/>
          </p:cNvSpPr>
          <p:nvPr>
            <p:ph idx="1"/>
          </p:nvPr>
        </p:nvSpPr>
        <p:spPr>
          <a:xfrm>
            <a:off x="444500" y="968375"/>
            <a:ext cx="8255000" cy="5299075"/>
          </a:xfrm>
        </p:spPr>
        <p:txBody>
          <a:bodyPr lIns="92407" tIns="45420" rIns="92407" bIns="45420"/>
          <a:lstStyle/>
          <a:p>
            <a:r>
              <a:rPr lang="en-US" altLang="en-US">
                <a:solidFill>
                  <a:srgbClr val="FF0000"/>
                </a:solidFill>
              </a:rPr>
              <a:t>Ask yourself or the client the following questions</a:t>
            </a:r>
            <a:r>
              <a:rPr lang="en-US" altLang="en-US"/>
              <a:t>:</a:t>
            </a:r>
          </a:p>
          <a:p>
            <a:pPr lvl="1"/>
            <a:r>
              <a:rPr lang="en-US" altLang="en-US"/>
              <a:t>What are the </a:t>
            </a:r>
            <a:r>
              <a:rPr lang="en-US" altLang="en-US">
                <a:solidFill>
                  <a:srgbClr val="00B050"/>
                </a:solidFill>
              </a:rPr>
              <a:t>primary tasks that the system needs </a:t>
            </a:r>
            <a:r>
              <a:rPr lang="en-US" altLang="en-US"/>
              <a:t>to perform?</a:t>
            </a:r>
          </a:p>
          <a:p>
            <a:pPr lvl="1"/>
            <a:r>
              <a:rPr lang="en-US" altLang="en-US"/>
              <a:t>What </a:t>
            </a:r>
            <a:r>
              <a:rPr lang="en-US" altLang="en-US">
                <a:solidFill>
                  <a:srgbClr val="00B050"/>
                </a:solidFill>
              </a:rPr>
              <a:t>data will the actor create, store, change, remove or add in the system?</a:t>
            </a:r>
          </a:p>
          <a:p>
            <a:pPr lvl="1"/>
            <a:r>
              <a:rPr lang="en-US" altLang="en-US"/>
              <a:t>What </a:t>
            </a:r>
            <a:r>
              <a:rPr lang="en-US" altLang="en-US">
                <a:solidFill>
                  <a:srgbClr val="00B050"/>
                </a:solidFill>
              </a:rPr>
              <a:t>external changes does the system need to know about?</a:t>
            </a:r>
          </a:p>
          <a:p>
            <a:pPr lvl="1"/>
            <a:r>
              <a:rPr lang="en-US" altLang="en-US"/>
              <a:t>What </a:t>
            </a:r>
            <a:r>
              <a:rPr lang="en-US" altLang="en-US">
                <a:solidFill>
                  <a:srgbClr val="00B050"/>
                </a:solidFill>
              </a:rPr>
              <a:t>changes or events will the actor of the system need to be informed about?</a:t>
            </a:r>
          </a:p>
          <a:p>
            <a:r>
              <a:rPr lang="en-US" altLang="en-US"/>
              <a:t>However, </a:t>
            </a:r>
            <a:r>
              <a:rPr lang="en-US" altLang="en-US">
                <a:solidFill>
                  <a:srgbClr val="FF0000"/>
                </a:solidFill>
              </a:rPr>
              <a:t>don’t rely </a:t>
            </a:r>
            <a:r>
              <a:rPr lang="en-US" altLang="en-US"/>
              <a:t>on </a:t>
            </a:r>
            <a:r>
              <a:rPr lang="en-US" altLang="en-US">
                <a:solidFill>
                  <a:srgbClr val="0C0CCF"/>
                </a:solidFill>
              </a:rPr>
              <a:t>questions</a:t>
            </a:r>
            <a:r>
              <a:rPr lang="en-US" altLang="en-US" i="1"/>
              <a:t>  and </a:t>
            </a:r>
            <a:r>
              <a:rPr lang="en-US" altLang="en-US">
                <a:solidFill>
                  <a:srgbClr val="0C0CCF"/>
                </a:solidFill>
              </a:rPr>
              <a:t>questionnaires</a:t>
            </a:r>
            <a:r>
              <a:rPr lang="en-US" altLang="en-US" i="1"/>
              <a:t> </a:t>
            </a:r>
            <a:r>
              <a:rPr lang="en-US" altLang="en-US"/>
              <a:t>alone </a:t>
            </a:r>
          </a:p>
          <a:p>
            <a:r>
              <a:rPr lang="en-US" altLang="en-US">
                <a:solidFill>
                  <a:srgbClr val="FF0000"/>
                </a:solidFill>
              </a:rPr>
              <a:t>Insist on</a:t>
            </a:r>
            <a:r>
              <a:rPr lang="en-US" altLang="en-US"/>
              <a:t> </a:t>
            </a:r>
            <a:r>
              <a:rPr lang="en-US" altLang="en-US">
                <a:solidFill>
                  <a:srgbClr val="0C0CCF"/>
                </a:solidFill>
              </a:rPr>
              <a:t>task observation</a:t>
            </a:r>
            <a:r>
              <a:rPr lang="en-US" altLang="en-US"/>
              <a:t> if the system already exists (interface engineering or reengineering)</a:t>
            </a:r>
          </a:p>
          <a:p>
            <a:pPr lvl="1"/>
            <a:r>
              <a:rPr lang="en-US" altLang="en-US">
                <a:solidFill>
                  <a:srgbClr val="FF0000"/>
                </a:solidFill>
              </a:rPr>
              <a:t>Ask to speak to the end user, not just to the client</a:t>
            </a:r>
          </a:p>
          <a:p>
            <a:pPr lvl="1"/>
            <a:r>
              <a:rPr lang="en-US" altLang="en-US">
                <a:solidFill>
                  <a:srgbClr val="FF0000"/>
                </a:solidFill>
              </a:rPr>
              <a:t>Expect resistance and try to overcome it</a:t>
            </a:r>
            <a:r>
              <a:rPr lang="en-US" altLang="en-US"/>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44ACA87-315D-468B-9F33-C3EFE7A38386}"/>
              </a:ext>
            </a:extLst>
          </p:cNvPr>
          <p:cNvSpPr>
            <a:spLocks noGrp="1" noChangeArrowheads="1"/>
          </p:cNvSpPr>
          <p:nvPr>
            <p:ph type="title"/>
          </p:nvPr>
        </p:nvSpPr>
        <p:spPr/>
        <p:txBody>
          <a:bodyPr lIns="92407" tIns="45420" rIns="92407" bIns="45420"/>
          <a:lstStyle/>
          <a:p>
            <a:r>
              <a:rPr lang="en-US" altLang="en-US"/>
              <a:t>Software Lifecycle Activities</a:t>
            </a:r>
          </a:p>
        </p:txBody>
      </p:sp>
      <p:sp>
        <p:nvSpPr>
          <p:cNvPr id="56323" name="Content Placeholder 2">
            <a:extLst>
              <a:ext uri="{FF2B5EF4-FFF2-40B4-BE49-F238E27FC236}">
                <a16:creationId xmlns:a16="http://schemas.microsoft.com/office/drawing/2014/main" id="{13E5844A-1DAC-4BB6-B099-2EA7CDCB526D}"/>
              </a:ext>
            </a:extLst>
          </p:cNvPr>
          <p:cNvSpPr>
            <a:spLocks noGrp="1" noChangeArrowheads="1"/>
          </p:cNvSpPr>
          <p:nvPr>
            <p:ph idx="1"/>
          </p:nvPr>
        </p:nvSpPr>
        <p:spPr/>
        <p:txBody>
          <a:bodyPr/>
          <a:lstStyle/>
          <a:p>
            <a:pPr marL="0" indent="0">
              <a:buFont typeface="Times" panose="02020603050405020304" pitchFamily="18" charset="0"/>
              <a:buNone/>
            </a:pPr>
            <a:endParaRPr lang="en-US" altLang="en-US"/>
          </a:p>
        </p:txBody>
      </p:sp>
      <p:sp>
        <p:nvSpPr>
          <p:cNvPr id="56324" name="Rectangle 3">
            <a:extLst>
              <a:ext uri="{FF2B5EF4-FFF2-40B4-BE49-F238E27FC236}">
                <a16:creationId xmlns:a16="http://schemas.microsoft.com/office/drawing/2014/main" id="{74546A73-C6BB-4984-B7F2-B386055C254E}"/>
              </a:ext>
            </a:extLst>
          </p:cNvPr>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25" name="Rectangle 4">
            <a:extLst>
              <a:ext uri="{FF2B5EF4-FFF2-40B4-BE49-F238E27FC236}">
                <a16:creationId xmlns:a16="http://schemas.microsoft.com/office/drawing/2014/main" id="{42895227-38C6-4DDA-96F9-274AF550CC7B}"/>
              </a:ext>
            </a:extLst>
          </p:cNvPr>
          <p:cNvSpPr>
            <a:spLocks noChangeArrowheads="1"/>
          </p:cNvSpPr>
          <p:nvPr/>
        </p:nvSpPr>
        <p:spPr bwMode="auto">
          <a:xfrm>
            <a:off x="542925" y="1295400"/>
            <a:ext cx="8259763" cy="4879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26" name="Line 5">
            <a:extLst>
              <a:ext uri="{FF2B5EF4-FFF2-40B4-BE49-F238E27FC236}">
                <a16:creationId xmlns:a16="http://schemas.microsoft.com/office/drawing/2014/main" id="{64C559B0-8F68-4501-831B-2F244D5598AA}"/>
              </a:ext>
            </a:extLst>
          </p:cNvPr>
          <p:cNvSpPr>
            <a:spLocks noChangeShapeType="1"/>
          </p:cNvSpPr>
          <p:nvPr/>
        </p:nvSpPr>
        <p:spPr bwMode="auto">
          <a:xfrm>
            <a:off x="5078413" y="1697038"/>
            <a:ext cx="0" cy="44910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Line 6">
            <a:extLst>
              <a:ext uri="{FF2B5EF4-FFF2-40B4-BE49-F238E27FC236}">
                <a16:creationId xmlns:a16="http://schemas.microsoft.com/office/drawing/2014/main" id="{C6CA938A-F45C-4361-918D-6E9206237924}"/>
              </a:ext>
            </a:extLst>
          </p:cNvPr>
          <p:cNvSpPr>
            <a:spLocks noChangeShapeType="1"/>
          </p:cNvSpPr>
          <p:nvPr/>
        </p:nvSpPr>
        <p:spPr bwMode="auto">
          <a:xfrm>
            <a:off x="7634288" y="1674813"/>
            <a:ext cx="0" cy="45005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Line 7">
            <a:extLst>
              <a:ext uri="{FF2B5EF4-FFF2-40B4-BE49-F238E27FC236}">
                <a16:creationId xmlns:a16="http://schemas.microsoft.com/office/drawing/2014/main" id="{97600BFD-FD64-4B1D-ABD6-48892099951E}"/>
              </a:ext>
            </a:extLst>
          </p:cNvPr>
          <p:cNvSpPr>
            <a:spLocks noChangeShapeType="1"/>
          </p:cNvSpPr>
          <p:nvPr/>
        </p:nvSpPr>
        <p:spPr bwMode="auto">
          <a:xfrm>
            <a:off x="3802063" y="1685925"/>
            <a:ext cx="0" cy="4481513"/>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9" name="Rectangle 8">
            <a:extLst>
              <a:ext uri="{FF2B5EF4-FFF2-40B4-BE49-F238E27FC236}">
                <a16:creationId xmlns:a16="http://schemas.microsoft.com/office/drawing/2014/main" id="{EB168703-4ACB-4448-91B6-C62E1016D3EF}"/>
              </a:ext>
            </a:extLst>
          </p:cNvPr>
          <p:cNvSpPr>
            <a:spLocks noChangeArrowheads="1"/>
          </p:cNvSpPr>
          <p:nvPr/>
        </p:nvSpPr>
        <p:spPr bwMode="auto">
          <a:xfrm>
            <a:off x="2873375" y="4506913"/>
            <a:ext cx="620713"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30" name="Rectangle 9" descr="Light horizontal">
            <a:extLst>
              <a:ext uri="{FF2B5EF4-FFF2-40B4-BE49-F238E27FC236}">
                <a16:creationId xmlns:a16="http://schemas.microsoft.com/office/drawing/2014/main" id="{212547FA-4EC6-4AC5-8371-3577F9ED890A}"/>
              </a:ext>
            </a:extLst>
          </p:cNvPr>
          <p:cNvSpPr>
            <a:spLocks noChangeArrowheads="1"/>
          </p:cNvSpPr>
          <p:nvPr/>
        </p:nvSpPr>
        <p:spPr bwMode="auto">
          <a:xfrm>
            <a:off x="3127375" y="4572000"/>
            <a:ext cx="138113" cy="141288"/>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31" name="Rectangle 10" descr="Light horizontal">
            <a:extLst>
              <a:ext uri="{FF2B5EF4-FFF2-40B4-BE49-F238E27FC236}">
                <a16:creationId xmlns:a16="http://schemas.microsoft.com/office/drawing/2014/main" id="{6FE77FB9-72C2-41D9-BCD5-40D6874FB6A9}"/>
              </a:ext>
            </a:extLst>
          </p:cNvPr>
          <p:cNvSpPr>
            <a:spLocks noChangeArrowheads="1"/>
          </p:cNvSpPr>
          <p:nvPr/>
        </p:nvSpPr>
        <p:spPr bwMode="auto">
          <a:xfrm>
            <a:off x="3260725" y="4903788"/>
            <a:ext cx="138113" cy="144462"/>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32" name="Rectangle 11" descr="Light horizontal">
            <a:extLst>
              <a:ext uri="{FF2B5EF4-FFF2-40B4-BE49-F238E27FC236}">
                <a16:creationId xmlns:a16="http://schemas.microsoft.com/office/drawing/2014/main" id="{0DFFF528-CAFF-4DCA-AF17-BE83BF0C50DA}"/>
              </a:ext>
            </a:extLst>
          </p:cNvPr>
          <p:cNvSpPr>
            <a:spLocks noChangeArrowheads="1"/>
          </p:cNvSpPr>
          <p:nvPr/>
        </p:nvSpPr>
        <p:spPr bwMode="auto">
          <a:xfrm>
            <a:off x="2968625" y="4900613"/>
            <a:ext cx="123825" cy="146050"/>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33" name="Rectangle 12">
            <a:extLst>
              <a:ext uri="{FF2B5EF4-FFF2-40B4-BE49-F238E27FC236}">
                <a16:creationId xmlns:a16="http://schemas.microsoft.com/office/drawing/2014/main" id="{6049FAC4-241D-4DDB-96F0-FEB72381F613}"/>
              </a:ext>
            </a:extLst>
          </p:cNvPr>
          <p:cNvSpPr>
            <a:spLocks noChangeArrowheads="1"/>
          </p:cNvSpPr>
          <p:nvPr/>
        </p:nvSpPr>
        <p:spPr bwMode="auto">
          <a:xfrm>
            <a:off x="2473325" y="5349875"/>
            <a:ext cx="1341438" cy="85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Application</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Domain </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Objects</a:t>
            </a:r>
          </a:p>
        </p:txBody>
      </p:sp>
      <p:sp>
        <p:nvSpPr>
          <p:cNvPr id="56334" name="Line 13">
            <a:extLst>
              <a:ext uri="{FF2B5EF4-FFF2-40B4-BE49-F238E27FC236}">
                <a16:creationId xmlns:a16="http://schemas.microsoft.com/office/drawing/2014/main" id="{97FC8709-FFD5-46B4-91DF-3862104C13E9}"/>
              </a:ext>
            </a:extLst>
          </p:cNvPr>
          <p:cNvSpPr>
            <a:spLocks noChangeShapeType="1"/>
          </p:cNvSpPr>
          <p:nvPr/>
        </p:nvSpPr>
        <p:spPr bwMode="auto">
          <a:xfrm>
            <a:off x="3116263" y="3678238"/>
            <a:ext cx="0" cy="795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Rectangle 14">
            <a:extLst>
              <a:ext uri="{FF2B5EF4-FFF2-40B4-BE49-F238E27FC236}">
                <a16:creationId xmlns:a16="http://schemas.microsoft.com/office/drawing/2014/main" id="{48249FFB-51A4-4187-A9FF-00D42C1EF3DB}"/>
              </a:ext>
            </a:extLst>
          </p:cNvPr>
          <p:cNvSpPr>
            <a:spLocks noChangeArrowheads="1"/>
          </p:cNvSpPr>
          <p:nvPr/>
        </p:nvSpPr>
        <p:spPr bwMode="auto">
          <a:xfrm>
            <a:off x="3487738" y="5529263"/>
            <a:ext cx="1811337" cy="331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SubSystems </a:t>
            </a:r>
          </a:p>
        </p:txBody>
      </p:sp>
      <p:sp>
        <p:nvSpPr>
          <p:cNvPr id="56336" name="Rectangle 15">
            <a:extLst>
              <a:ext uri="{FF2B5EF4-FFF2-40B4-BE49-F238E27FC236}">
                <a16:creationId xmlns:a16="http://schemas.microsoft.com/office/drawing/2014/main" id="{F7BE2E3B-C9AB-4D32-9F42-AD909CCB6855}"/>
              </a:ext>
            </a:extLst>
          </p:cNvPr>
          <p:cNvSpPr>
            <a:spLocks noChangeArrowheads="1"/>
          </p:cNvSpPr>
          <p:nvPr/>
        </p:nvSpPr>
        <p:spPr bwMode="auto">
          <a:xfrm>
            <a:off x="4214813" y="4541838"/>
            <a:ext cx="620712"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37" name="Line 16">
            <a:extLst>
              <a:ext uri="{FF2B5EF4-FFF2-40B4-BE49-F238E27FC236}">
                <a16:creationId xmlns:a16="http://schemas.microsoft.com/office/drawing/2014/main" id="{CA2D5905-D10F-4745-9E5A-FC91C1E17863}"/>
              </a:ext>
            </a:extLst>
          </p:cNvPr>
          <p:cNvSpPr>
            <a:spLocks noChangeShapeType="1"/>
          </p:cNvSpPr>
          <p:nvPr/>
        </p:nvSpPr>
        <p:spPr bwMode="auto">
          <a:xfrm>
            <a:off x="4343400" y="4757738"/>
            <a:ext cx="34925"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7">
            <a:extLst>
              <a:ext uri="{FF2B5EF4-FFF2-40B4-BE49-F238E27FC236}">
                <a16:creationId xmlns:a16="http://schemas.microsoft.com/office/drawing/2014/main" id="{33CCCCD3-565F-4B55-97E6-7B39FADC68EB}"/>
              </a:ext>
            </a:extLst>
          </p:cNvPr>
          <p:cNvSpPr>
            <a:spLocks noChangeShapeType="1"/>
          </p:cNvSpPr>
          <p:nvPr/>
        </p:nvSpPr>
        <p:spPr bwMode="auto">
          <a:xfrm>
            <a:off x="4460875" y="5016500"/>
            <a:ext cx="174625"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Line 18">
            <a:extLst>
              <a:ext uri="{FF2B5EF4-FFF2-40B4-BE49-F238E27FC236}">
                <a16:creationId xmlns:a16="http://schemas.microsoft.com/office/drawing/2014/main" id="{B5EF8E9C-D816-48F9-B6D0-4332A09BDB80}"/>
              </a:ext>
            </a:extLst>
          </p:cNvPr>
          <p:cNvSpPr>
            <a:spLocks noChangeShapeType="1"/>
          </p:cNvSpPr>
          <p:nvPr/>
        </p:nvSpPr>
        <p:spPr bwMode="auto">
          <a:xfrm flipH="1" flipV="1">
            <a:off x="4675188" y="4833938"/>
            <a:ext cx="14287"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0" name="AutoShape 19">
            <a:extLst>
              <a:ext uri="{FF2B5EF4-FFF2-40B4-BE49-F238E27FC236}">
                <a16:creationId xmlns:a16="http://schemas.microsoft.com/office/drawing/2014/main" id="{3B4B4117-DF3D-490E-BF46-743192B7862C}"/>
              </a:ext>
            </a:extLst>
          </p:cNvPr>
          <p:cNvSpPr>
            <a:spLocks noChangeArrowheads="1"/>
          </p:cNvSpPr>
          <p:nvPr/>
        </p:nvSpPr>
        <p:spPr bwMode="auto">
          <a:xfrm>
            <a:off x="4289425" y="4619625"/>
            <a:ext cx="19843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1" name="AutoShape 20">
            <a:extLst>
              <a:ext uri="{FF2B5EF4-FFF2-40B4-BE49-F238E27FC236}">
                <a16:creationId xmlns:a16="http://schemas.microsoft.com/office/drawing/2014/main" id="{8DED8EE4-857F-4495-AA03-40ED9372F85E}"/>
              </a:ext>
            </a:extLst>
          </p:cNvPr>
          <p:cNvSpPr>
            <a:spLocks noChangeArrowheads="1"/>
          </p:cNvSpPr>
          <p:nvPr/>
        </p:nvSpPr>
        <p:spPr bwMode="auto">
          <a:xfrm>
            <a:off x="4594225" y="4714875"/>
            <a:ext cx="193675" cy="12382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2" name="AutoShape 21">
            <a:extLst>
              <a:ext uri="{FF2B5EF4-FFF2-40B4-BE49-F238E27FC236}">
                <a16:creationId xmlns:a16="http://schemas.microsoft.com/office/drawing/2014/main" id="{6A986EDB-EB6A-45CE-A3FF-91E3CCD66A9B}"/>
              </a:ext>
            </a:extLst>
          </p:cNvPr>
          <p:cNvSpPr>
            <a:spLocks noChangeArrowheads="1"/>
          </p:cNvSpPr>
          <p:nvPr/>
        </p:nvSpPr>
        <p:spPr bwMode="auto">
          <a:xfrm>
            <a:off x="4276725" y="4953000"/>
            <a:ext cx="176213" cy="12223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3" name="AutoShape 22">
            <a:extLst>
              <a:ext uri="{FF2B5EF4-FFF2-40B4-BE49-F238E27FC236}">
                <a16:creationId xmlns:a16="http://schemas.microsoft.com/office/drawing/2014/main" id="{4F60D746-F12C-475D-93E7-751E608C0027}"/>
              </a:ext>
            </a:extLst>
          </p:cNvPr>
          <p:cNvSpPr>
            <a:spLocks noChangeArrowheads="1"/>
          </p:cNvSpPr>
          <p:nvPr/>
        </p:nvSpPr>
        <p:spPr bwMode="auto">
          <a:xfrm>
            <a:off x="4619625" y="5000625"/>
            <a:ext cx="17938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4" name="Rectangle 23">
            <a:extLst>
              <a:ext uri="{FF2B5EF4-FFF2-40B4-BE49-F238E27FC236}">
                <a16:creationId xmlns:a16="http://schemas.microsoft.com/office/drawing/2014/main" id="{8AC2873A-0139-40DE-BACB-5D0F5EB26CD4}"/>
              </a:ext>
            </a:extLst>
          </p:cNvPr>
          <p:cNvSpPr>
            <a:spLocks noChangeArrowheads="1"/>
          </p:cNvSpPr>
          <p:nvPr/>
        </p:nvSpPr>
        <p:spPr bwMode="auto">
          <a:xfrm>
            <a:off x="5549900" y="4530725"/>
            <a:ext cx="622300"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5" name="Line 24">
            <a:extLst>
              <a:ext uri="{FF2B5EF4-FFF2-40B4-BE49-F238E27FC236}">
                <a16:creationId xmlns:a16="http://schemas.microsoft.com/office/drawing/2014/main" id="{B4C829D7-8095-4D7A-9A66-6027C261F77A}"/>
              </a:ext>
            </a:extLst>
          </p:cNvPr>
          <p:cNvSpPr>
            <a:spLocks noChangeShapeType="1"/>
          </p:cNvSpPr>
          <p:nvPr/>
        </p:nvSpPr>
        <p:spPr bwMode="auto">
          <a:xfrm>
            <a:off x="5703888" y="4721225"/>
            <a:ext cx="155575" cy="312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6" name="Line 25">
            <a:extLst>
              <a:ext uri="{FF2B5EF4-FFF2-40B4-BE49-F238E27FC236}">
                <a16:creationId xmlns:a16="http://schemas.microsoft.com/office/drawing/2014/main" id="{AC488C8D-3C94-49F8-BAF7-8D6C434EF067}"/>
              </a:ext>
            </a:extLst>
          </p:cNvPr>
          <p:cNvSpPr>
            <a:spLocks noChangeShapeType="1"/>
          </p:cNvSpPr>
          <p:nvPr/>
        </p:nvSpPr>
        <p:spPr bwMode="auto">
          <a:xfrm flipV="1">
            <a:off x="5843588" y="4845050"/>
            <a:ext cx="187325"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7" name="Rectangle 26" descr="Light horizontal">
            <a:extLst>
              <a:ext uri="{FF2B5EF4-FFF2-40B4-BE49-F238E27FC236}">
                <a16:creationId xmlns:a16="http://schemas.microsoft.com/office/drawing/2014/main" id="{53827EC0-3B5F-41E3-8FC7-E35FB0BC4D4C}"/>
              </a:ext>
            </a:extLst>
          </p:cNvPr>
          <p:cNvSpPr>
            <a:spLocks noChangeArrowheads="1"/>
          </p:cNvSpPr>
          <p:nvPr/>
        </p:nvSpPr>
        <p:spPr bwMode="auto">
          <a:xfrm>
            <a:off x="5645150" y="4637088"/>
            <a:ext cx="117475" cy="119062"/>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8" name="Rectangle 27" descr="Light horizontal">
            <a:extLst>
              <a:ext uri="{FF2B5EF4-FFF2-40B4-BE49-F238E27FC236}">
                <a16:creationId xmlns:a16="http://schemas.microsoft.com/office/drawing/2014/main" id="{C3FE783B-D63E-49AD-83BA-EDC343B5D45F}"/>
              </a:ext>
            </a:extLst>
          </p:cNvPr>
          <p:cNvSpPr>
            <a:spLocks noChangeArrowheads="1"/>
          </p:cNvSpPr>
          <p:nvPr/>
        </p:nvSpPr>
        <p:spPr bwMode="auto">
          <a:xfrm>
            <a:off x="5808663" y="5018088"/>
            <a:ext cx="115887" cy="119062"/>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49" name="Rectangle 28" descr="Light horizontal">
            <a:extLst>
              <a:ext uri="{FF2B5EF4-FFF2-40B4-BE49-F238E27FC236}">
                <a16:creationId xmlns:a16="http://schemas.microsoft.com/office/drawing/2014/main" id="{FC2714DF-6670-4C12-9BF6-7B160C13423E}"/>
              </a:ext>
            </a:extLst>
          </p:cNvPr>
          <p:cNvSpPr>
            <a:spLocks noChangeArrowheads="1"/>
          </p:cNvSpPr>
          <p:nvPr/>
        </p:nvSpPr>
        <p:spPr bwMode="auto">
          <a:xfrm>
            <a:off x="5961063" y="4732338"/>
            <a:ext cx="117475" cy="117475"/>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grpSp>
        <p:nvGrpSpPr>
          <p:cNvPr id="56350" name="Group 31">
            <a:extLst>
              <a:ext uri="{FF2B5EF4-FFF2-40B4-BE49-F238E27FC236}">
                <a16:creationId xmlns:a16="http://schemas.microsoft.com/office/drawing/2014/main" id="{179F5DC8-8076-451B-8BED-D5CDA3B7E944}"/>
              </a:ext>
            </a:extLst>
          </p:cNvPr>
          <p:cNvGrpSpPr>
            <a:grpSpLocks/>
          </p:cNvGrpSpPr>
          <p:nvPr/>
        </p:nvGrpSpPr>
        <p:grpSpPr bwMode="auto">
          <a:xfrm>
            <a:off x="6557963" y="4530725"/>
            <a:ext cx="698500" cy="663575"/>
            <a:chOff x="4188" y="2891"/>
            <a:chExt cx="446" cy="423"/>
          </a:xfrm>
        </p:grpSpPr>
        <p:sp>
          <p:nvSpPr>
            <p:cNvPr id="56412" name="Rectangle 29">
              <a:extLst>
                <a:ext uri="{FF2B5EF4-FFF2-40B4-BE49-F238E27FC236}">
                  <a16:creationId xmlns:a16="http://schemas.microsoft.com/office/drawing/2014/main" id="{5519ACDD-AB2D-4254-8EFB-BA1E3751EDCE}"/>
                </a:ext>
              </a:extLst>
            </p:cNvPr>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413" name="Rectangle 30">
              <a:extLst>
                <a:ext uri="{FF2B5EF4-FFF2-40B4-BE49-F238E27FC236}">
                  <a16:creationId xmlns:a16="http://schemas.microsoft.com/office/drawing/2014/main" id="{FBCF190D-B4F5-4099-9EEE-8D311ACA0666}"/>
                </a:ext>
              </a:extLst>
            </p:cNvPr>
            <p:cNvSpPr>
              <a:spLocks noChangeArrowheads="1"/>
            </p:cNvSpPr>
            <p:nvPr/>
          </p:nvSpPr>
          <p:spPr bwMode="auto">
            <a:xfrm>
              <a:off x="4188" y="2903"/>
              <a:ext cx="446"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200" b="1">
                  <a:latin typeface="Helvetica" panose="020B0604020202020204" pitchFamily="34" charset="0"/>
                </a:rPr>
                <a:t>class...</a:t>
              </a:r>
            </a:p>
            <a:p>
              <a:pPr>
                <a:lnSpc>
                  <a:spcPct val="100000"/>
                </a:lnSpc>
                <a:spcBef>
                  <a:spcPct val="0"/>
                </a:spcBef>
                <a:buClrTx/>
                <a:buFontTx/>
                <a:buNone/>
              </a:pPr>
              <a:r>
                <a:rPr lang="en-US" altLang="en-US" sz="1200" b="1">
                  <a:latin typeface="Helvetica" panose="020B0604020202020204" pitchFamily="34" charset="0"/>
                </a:rPr>
                <a:t>class...</a:t>
              </a:r>
            </a:p>
            <a:p>
              <a:pPr>
                <a:lnSpc>
                  <a:spcPct val="100000"/>
                </a:lnSpc>
                <a:spcBef>
                  <a:spcPct val="0"/>
                </a:spcBef>
                <a:buClrTx/>
                <a:buFontTx/>
                <a:buNone/>
              </a:pPr>
              <a:r>
                <a:rPr lang="en-US" altLang="en-US" sz="1200" b="1">
                  <a:latin typeface="Helvetica" panose="020B0604020202020204" pitchFamily="34" charset="0"/>
                </a:rPr>
                <a:t>class...</a:t>
              </a:r>
            </a:p>
          </p:txBody>
        </p:sp>
      </p:grpSp>
      <p:sp>
        <p:nvSpPr>
          <p:cNvPr id="56351" name="Rectangle 32">
            <a:extLst>
              <a:ext uri="{FF2B5EF4-FFF2-40B4-BE49-F238E27FC236}">
                <a16:creationId xmlns:a16="http://schemas.microsoft.com/office/drawing/2014/main" id="{90B1582E-32DE-485F-B10E-51C6023C79E4}"/>
              </a:ext>
            </a:extLst>
          </p:cNvPr>
          <p:cNvSpPr>
            <a:spLocks noChangeArrowheads="1"/>
          </p:cNvSpPr>
          <p:nvPr/>
        </p:nvSpPr>
        <p:spPr bwMode="auto">
          <a:xfrm>
            <a:off x="5027613" y="5380038"/>
            <a:ext cx="1404937" cy="814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Implementation Domain </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Objects</a:t>
            </a:r>
          </a:p>
        </p:txBody>
      </p:sp>
      <p:sp>
        <p:nvSpPr>
          <p:cNvPr id="56352" name="Rectangle 33">
            <a:extLst>
              <a:ext uri="{FF2B5EF4-FFF2-40B4-BE49-F238E27FC236}">
                <a16:creationId xmlns:a16="http://schemas.microsoft.com/office/drawing/2014/main" id="{BD445563-5AA4-4592-9FCC-26E1D16C39BA}"/>
              </a:ext>
            </a:extLst>
          </p:cNvPr>
          <p:cNvSpPr>
            <a:spLocks noChangeArrowheads="1"/>
          </p:cNvSpPr>
          <p:nvPr/>
        </p:nvSpPr>
        <p:spPr bwMode="auto">
          <a:xfrm>
            <a:off x="6527800" y="5519738"/>
            <a:ext cx="906463" cy="604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Source</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Code</a:t>
            </a:r>
          </a:p>
        </p:txBody>
      </p:sp>
      <p:sp>
        <p:nvSpPr>
          <p:cNvPr id="56353" name="Rectangle 34">
            <a:extLst>
              <a:ext uri="{FF2B5EF4-FFF2-40B4-BE49-F238E27FC236}">
                <a16:creationId xmlns:a16="http://schemas.microsoft.com/office/drawing/2014/main" id="{BD7CDF20-4A1B-42ED-A1B7-7D17573678A3}"/>
              </a:ext>
            </a:extLst>
          </p:cNvPr>
          <p:cNvSpPr>
            <a:spLocks noChangeArrowheads="1"/>
          </p:cNvSpPr>
          <p:nvPr/>
        </p:nvSpPr>
        <p:spPr bwMode="auto">
          <a:xfrm>
            <a:off x="7756525" y="5597525"/>
            <a:ext cx="742950" cy="60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Test </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Cases</a:t>
            </a:r>
          </a:p>
        </p:txBody>
      </p:sp>
      <p:sp>
        <p:nvSpPr>
          <p:cNvPr id="56354" name="Rectangle 35">
            <a:extLst>
              <a:ext uri="{FF2B5EF4-FFF2-40B4-BE49-F238E27FC236}">
                <a16:creationId xmlns:a16="http://schemas.microsoft.com/office/drawing/2014/main" id="{8AB0210A-580D-4D7F-B19C-48DE3E71F216}"/>
              </a:ext>
            </a:extLst>
          </p:cNvPr>
          <p:cNvSpPr>
            <a:spLocks noChangeArrowheads="1"/>
          </p:cNvSpPr>
          <p:nvPr/>
        </p:nvSpPr>
        <p:spPr bwMode="auto">
          <a:xfrm>
            <a:off x="7705725" y="4519613"/>
            <a:ext cx="1033463" cy="1000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55" name="AutoShape 36">
            <a:extLst>
              <a:ext uri="{FF2B5EF4-FFF2-40B4-BE49-F238E27FC236}">
                <a16:creationId xmlns:a16="http://schemas.microsoft.com/office/drawing/2014/main" id="{705742C6-80C4-4066-8989-08DDC291E0A5}"/>
              </a:ext>
            </a:extLst>
          </p:cNvPr>
          <p:cNvSpPr>
            <a:spLocks noChangeArrowheads="1"/>
          </p:cNvSpPr>
          <p:nvPr/>
        </p:nvSpPr>
        <p:spPr bwMode="auto">
          <a:xfrm>
            <a:off x="7905750" y="5010150"/>
            <a:ext cx="209550" cy="12065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56" name="Oval 37" descr="50%">
            <a:extLst>
              <a:ext uri="{FF2B5EF4-FFF2-40B4-BE49-F238E27FC236}">
                <a16:creationId xmlns:a16="http://schemas.microsoft.com/office/drawing/2014/main" id="{4EB8E8CC-FB89-4FC9-A3C1-A1CAAD0E85B7}"/>
              </a:ext>
            </a:extLst>
          </p:cNvPr>
          <p:cNvSpPr>
            <a:spLocks noChangeArrowheads="1"/>
          </p:cNvSpPr>
          <p:nvPr/>
        </p:nvSpPr>
        <p:spPr bwMode="auto">
          <a:xfrm>
            <a:off x="7910513" y="4591050"/>
            <a:ext cx="219075" cy="100013"/>
          </a:xfrm>
          <a:prstGeom prst="ellipse">
            <a:avLst/>
          </a:prstGeom>
          <a:blipFill dpi="0" rotWithShape="0">
            <a:blip r:embed="rId4"/>
            <a:srcRect/>
            <a:tile tx="0" ty="0" sx="100000" sy="100000" flip="none" algn="tl"/>
          </a:bli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57" name="Rectangle 38">
            <a:extLst>
              <a:ext uri="{FF2B5EF4-FFF2-40B4-BE49-F238E27FC236}">
                <a16:creationId xmlns:a16="http://schemas.microsoft.com/office/drawing/2014/main" id="{D3102203-6E0F-4A00-93C4-DA628377E03D}"/>
              </a:ext>
            </a:extLst>
          </p:cNvPr>
          <p:cNvSpPr>
            <a:spLocks noChangeArrowheads="1"/>
          </p:cNvSpPr>
          <p:nvPr/>
        </p:nvSpPr>
        <p:spPr bwMode="auto">
          <a:xfrm>
            <a:off x="8285163" y="4899025"/>
            <a:ext cx="361950" cy="35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b="1">
                <a:latin typeface="Book Antiqua" panose="02040602050305030304" pitchFamily="18" charset="0"/>
              </a:rPr>
              <a:t>? </a:t>
            </a:r>
          </a:p>
        </p:txBody>
      </p:sp>
      <p:sp>
        <p:nvSpPr>
          <p:cNvPr id="56358" name="Freeform 39">
            <a:extLst>
              <a:ext uri="{FF2B5EF4-FFF2-40B4-BE49-F238E27FC236}">
                <a16:creationId xmlns:a16="http://schemas.microsoft.com/office/drawing/2014/main" id="{F5059F80-F52A-4919-818A-0844281477E6}"/>
              </a:ext>
            </a:extLst>
          </p:cNvPr>
          <p:cNvSpPr>
            <a:spLocks/>
          </p:cNvSpPr>
          <p:nvPr/>
        </p:nvSpPr>
        <p:spPr bwMode="auto">
          <a:xfrm>
            <a:off x="8299450" y="4773613"/>
            <a:ext cx="168275" cy="122237"/>
          </a:xfrm>
          <a:custGeom>
            <a:avLst/>
            <a:gdLst>
              <a:gd name="T0" fmla="*/ 0 w 107"/>
              <a:gd name="T1" fmla="*/ 2147483646 h 78"/>
              <a:gd name="T2" fmla="*/ 2147483646 w 107"/>
              <a:gd name="T3" fmla="*/ 2147483646 h 78"/>
              <a:gd name="T4" fmla="*/ 2147483646 w 107"/>
              <a:gd name="T5" fmla="*/ 0 h 78"/>
              <a:gd name="T6" fmla="*/ 0 60000 65536"/>
              <a:gd name="T7" fmla="*/ 0 60000 65536"/>
              <a:gd name="T8" fmla="*/ 0 60000 65536"/>
            </a:gdLst>
            <a:ahLst/>
            <a:cxnLst>
              <a:cxn ang="T6">
                <a:pos x="T0" y="T1"/>
              </a:cxn>
              <a:cxn ang="T7">
                <a:pos x="T2" y="T3"/>
              </a:cxn>
              <a:cxn ang="T8">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9" name="Freeform 40">
            <a:extLst>
              <a:ext uri="{FF2B5EF4-FFF2-40B4-BE49-F238E27FC236}">
                <a16:creationId xmlns:a16="http://schemas.microsoft.com/office/drawing/2014/main" id="{D7C6B74E-DD7D-438D-B3A8-A1AC42833113}"/>
              </a:ext>
            </a:extLst>
          </p:cNvPr>
          <p:cNvSpPr>
            <a:spLocks/>
          </p:cNvSpPr>
          <p:nvPr/>
        </p:nvSpPr>
        <p:spPr bwMode="auto">
          <a:xfrm>
            <a:off x="8299450" y="4595813"/>
            <a:ext cx="166688" cy="120650"/>
          </a:xfrm>
          <a:custGeom>
            <a:avLst/>
            <a:gdLst>
              <a:gd name="T0" fmla="*/ 0 w 106"/>
              <a:gd name="T1" fmla="*/ 2147483646 h 77"/>
              <a:gd name="T2" fmla="*/ 2147483646 w 106"/>
              <a:gd name="T3" fmla="*/ 2147483646 h 77"/>
              <a:gd name="T4" fmla="*/ 2147483646 w 106"/>
              <a:gd name="T5" fmla="*/ 0 h 77"/>
              <a:gd name="T6" fmla="*/ 0 60000 65536"/>
              <a:gd name="T7" fmla="*/ 0 60000 65536"/>
              <a:gd name="T8" fmla="*/ 0 60000 65536"/>
            </a:gdLst>
            <a:ahLst/>
            <a:cxnLst>
              <a:cxn ang="T6">
                <a:pos x="T0" y="T1"/>
              </a:cxn>
              <a:cxn ang="T7">
                <a:pos x="T2" y="T3"/>
              </a:cxn>
              <a:cxn ang="T8">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0" name="Line 41">
            <a:extLst>
              <a:ext uri="{FF2B5EF4-FFF2-40B4-BE49-F238E27FC236}">
                <a16:creationId xmlns:a16="http://schemas.microsoft.com/office/drawing/2014/main" id="{B635FAD2-541C-48A4-AC97-B5F8C62F75DB}"/>
              </a:ext>
            </a:extLst>
          </p:cNvPr>
          <p:cNvSpPr>
            <a:spLocks noChangeShapeType="1"/>
          </p:cNvSpPr>
          <p:nvPr/>
        </p:nvSpPr>
        <p:spPr bwMode="auto">
          <a:xfrm flipV="1">
            <a:off x="3536950" y="4824413"/>
            <a:ext cx="631825" cy="47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1" name="Line 42">
            <a:extLst>
              <a:ext uri="{FF2B5EF4-FFF2-40B4-BE49-F238E27FC236}">
                <a16:creationId xmlns:a16="http://schemas.microsoft.com/office/drawing/2014/main" id="{9DE03199-C839-4EEB-BD4E-A99DC7A6824D}"/>
              </a:ext>
            </a:extLst>
          </p:cNvPr>
          <p:cNvSpPr>
            <a:spLocks noChangeShapeType="1"/>
          </p:cNvSpPr>
          <p:nvPr/>
        </p:nvSpPr>
        <p:spPr bwMode="auto">
          <a:xfrm>
            <a:off x="4911725" y="4867275"/>
            <a:ext cx="5397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2" name="Line 43">
            <a:extLst>
              <a:ext uri="{FF2B5EF4-FFF2-40B4-BE49-F238E27FC236}">
                <a16:creationId xmlns:a16="http://schemas.microsoft.com/office/drawing/2014/main" id="{5563CE60-208E-496B-B182-64F6B4E79835}"/>
              </a:ext>
            </a:extLst>
          </p:cNvPr>
          <p:cNvSpPr>
            <a:spLocks noChangeShapeType="1"/>
          </p:cNvSpPr>
          <p:nvPr/>
        </p:nvSpPr>
        <p:spPr bwMode="auto">
          <a:xfrm>
            <a:off x="2128838" y="3557588"/>
            <a:ext cx="23129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3" name="Line 44">
            <a:extLst>
              <a:ext uri="{FF2B5EF4-FFF2-40B4-BE49-F238E27FC236}">
                <a16:creationId xmlns:a16="http://schemas.microsoft.com/office/drawing/2014/main" id="{4C79F52D-C238-49C5-899C-82606C694A1F}"/>
              </a:ext>
            </a:extLst>
          </p:cNvPr>
          <p:cNvSpPr>
            <a:spLocks noChangeShapeType="1"/>
          </p:cNvSpPr>
          <p:nvPr/>
        </p:nvSpPr>
        <p:spPr bwMode="auto">
          <a:xfrm>
            <a:off x="2116138" y="3414713"/>
            <a:ext cx="37147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4" name="Line 45">
            <a:extLst>
              <a:ext uri="{FF2B5EF4-FFF2-40B4-BE49-F238E27FC236}">
                <a16:creationId xmlns:a16="http://schemas.microsoft.com/office/drawing/2014/main" id="{40CF68DA-18CC-4345-9E8A-19A1AAE0116D}"/>
              </a:ext>
            </a:extLst>
          </p:cNvPr>
          <p:cNvSpPr>
            <a:spLocks noChangeShapeType="1"/>
          </p:cNvSpPr>
          <p:nvPr/>
        </p:nvSpPr>
        <p:spPr bwMode="auto">
          <a:xfrm>
            <a:off x="2116138" y="3282950"/>
            <a:ext cx="47688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5" name="Line 46">
            <a:extLst>
              <a:ext uri="{FF2B5EF4-FFF2-40B4-BE49-F238E27FC236}">
                <a16:creationId xmlns:a16="http://schemas.microsoft.com/office/drawing/2014/main" id="{CF173A04-0391-4B4D-9E41-C5A1FC8E3548}"/>
              </a:ext>
            </a:extLst>
          </p:cNvPr>
          <p:cNvSpPr>
            <a:spLocks noChangeShapeType="1"/>
          </p:cNvSpPr>
          <p:nvPr/>
        </p:nvSpPr>
        <p:spPr bwMode="auto">
          <a:xfrm>
            <a:off x="2105025" y="3152775"/>
            <a:ext cx="60880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6" name="Line 47">
            <a:extLst>
              <a:ext uri="{FF2B5EF4-FFF2-40B4-BE49-F238E27FC236}">
                <a16:creationId xmlns:a16="http://schemas.microsoft.com/office/drawing/2014/main" id="{0D97FB32-BE1F-45E4-896D-78C564D7C8A3}"/>
              </a:ext>
            </a:extLst>
          </p:cNvPr>
          <p:cNvSpPr>
            <a:spLocks noChangeShapeType="1"/>
          </p:cNvSpPr>
          <p:nvPr/>
        </p:nvSpPr>
        <p:spPr bwMode="auto">
          <a:xfrm>
            <a:off x="4454525" y="3570288"/>
            <a:ext cx="0" cy="882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7" name="Line 48">
            <a:extLst>
              <a:ext uri="{FF2B5EF4-FFF2-40B4-BE49-F238E27FC236}">
                <a16:creationId xmlns:a16="http://schemas.microsoft.com/office/drawing/2014/main" id="{9E044E08-DAE7-4DD5-9C33-6503C698B04F}"/>
              </a:ext>
            </a:extLst>
          </p:cNvPr>
          <p:cNvSpPr>
            <a:spLocks noChangeShapeType="1"/>
          </p:cNvSpPr>
          <p:nvPr/>
        </p:nvSpPr>
        <p:spPr bwMode="auto">
          <a:xfrm>
            <a:off x="5837238" y="3416300"/>
            <a:ext cx="0" cy="10366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8" name="Line 49">
            <a:extLst>
              <a:ext uri="{FF2B5EF4-FFF2-40B4-BE49-F238E27FC236}">
                <a16:creationId xmlns:a16="http://schemas.microsoft.com/office/drawing/2014/main" id="{D966F2C4-BC78-481E-A7D7-922AC5F5C50A}"/>
              </a:ext>
            </a:extLst>
          </p:cNvPr>
          <p:cNvSpPr>
            <a:spLocks noChangeShapeType="1"/>
          </p:cNvSpPr>
          <p:nvPr/>
        </p:nvSpPr>
        <p:spPr bwMode="auto">
          <a:xfrm>
            <a:off x="6889750" y="3295650"/>
            <a:ext cx="0" cy="12049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9" name="Line 50">
            <a:extLst>
              <a:ext uri="{FF2B5EF4-FFF2-40B4-BE49-F238E27FC236}">
                <a16:creationId xmlns:a16="http://schemas.microsoft.com/office/drawing/2014/main" id="{C87B21F7-EC8E-4AD5-86A6-DB908C7098D9}"/>
              </a:ext>
            </a:extLst>
          </p:cNvPr>
          <p:cNvSpPr>
            <a:spLocks noChangeShapeType="1"/>
          </p:cNvSpPr>
          <p:nvPr/>
        </p:nvSpPr>
        <p:spPr bwMode="auto">
          <a:xfrm>
            <a:off x="8210550" y="3141663"/>
            <a:ext cx="0" cy="1335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70" name="Rectangle 51">
            <a:extLst>
              <a:ext uri="{FF2B5EF4-FFF2-40B4-BE49-F238E27FC236}">
                <a16:creationId xmlns:a16="http://schemas.microsoft.com/office/drawing/2014/main" id="{067DD467-5930-4218-B12B-BA2CC937D978}"/>
              </a:ext>
            </a:extLst>
          </p:cNvPr>
          <p:cNvSpPr>
            <a:spLocks noChangeArrowheads="1"/>
          </p:cNvSpPr>
          <p:nvPr/>
        </p:nvSpPr>
        <p:spPr bwMode="auto">
          <a:xfrm>
            <a:off x="2289175" y="3727450"/>
            <a:ext cx="1562100" cy="54133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400">
                <a:latin typeface="ITCCheltenham BookCond"/>
              </a:rPr>
              <a:t>Expressed in Terms Of</a:t>
            </a:r>
          </a:p>
        </p:txBody>
      </p:sp>
      <p:sp>
        <p:nvSpPr>
          <p:cNvPr id="56371" name="Rectangle 52">
            <a:extLst>
              <a:ext uri="{FF2B5EF4-FFF2-40B4-BE49-F238E27FC236}">
                <a16:creationId xmlns:a16="http://schemas.microsoft.com/office/drawing/2014/main" id="{8E22C1EB-561B-4866-9DBD-4EBACE0170A6}"/>
              </a:ext>
            </a:extLst>
          </p:cNvPr>
          <p:cNvSpPr>
            <a:spLocks noChangeArrowheads="1"/>
          </p:cNvSpPr>
          <p:nvPr/>
        </p:nvSpPr>
        <p:spPr bwMode="auto">
          <a:xfrm>
            <a:off x="3751263" y="3784600"/>
            <a:ext cx="1328737" cy="5429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400">
                <a:latin typeface="ITCCheltenham BookCond"/>
              </a:rPr>
              <a:t>Structured By</a:t>
            </a:r>
          </a:p>
        </p:txBody>
      </p:sp>
      <p:sp>
        <p:nvSpPr>
          <p:cNvPr id="56372" name="Rectangle 53">
            <a:extLst>
              <a:ext uri="{FF2B5EF4-FFF2-40B4-BE49-F238E27FC236}">
                <a16:creationId xmlns:a16="http://schemas.microsoft.com/office/drawing/2014/main" id="{25D76029-1800-4A33-A671-E046851587AF}"/>
              </a:ext>
            </a:extLst>
          </p:cNvPr>
          <p:cNvSpPr>
            <a:spLocks noChangeArrowheads="1"/>
          </p:cNvSpPr>
          <p:nvPr/>
        </p:nvSpPr>
        <p:spPr bwMode="auto">
          <a:xfrm>
            <a:off x="6264275" y="3425825"/>
            <a:ext cx="13208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400">
                <a:latin typeface="ITCCheltenham BookCond"/>
              </a:rPr>
              <a:t>Implemented</a:t>
            </a:r>
          </a:p>
          <a:p>
            <a:pPr algn="ctr">
              <a:lnSpc>
                <a:spcPct val="100000"/>
              </a:lnSpc>
              <a:spcBef>
                <a:spcPct val="0"/>
              </a:spcBef>
              <a:buClrTx/>
              <a:buFontTx/>
              <a:buNone/>
            </a:pPr>
            <a:r>
              <a:rPr lang="en-US" altLang="en-US" sz="1400">
                <a:latin typeface="ITCCheltenham BookCond"/>
              </a:rPr>
              <a:t> By</a:t>
            </a:r>
          </a:p>
        </p:txBody>
      </p:sp>
      <p:sp>
        <p:nvSpPr>
          <p:cNvPr id="56373" name="Rectangle 54">
            <a:extLst>
              <a:ext uri="{FF2B5EF4-FFF2-40B4-BE49-F238E27FC236}">
                <a16:creationId xmlns:a16="http://schemas.microsoft.com/office/drawing/2014/main" id="{D803F3B6-2EE2-48EA-A07B-A33EFB799EBE}"/>
              </a:ext>
            </a:extLst>
          </p:cNvPr>
          <p:cNvSpPr>
            <a:spLocks noChangeArrowheads="1"/>
          </p:cNvSpPr>
          <p:nvPr/>
        </p:nvSpPr>
        <p:spPr bwMode="auto">
          <a:xfrm>
            <a:off x="5121275" y="3846513"/>
            <a:ext cx="1555750" cy="3222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400">
                <a:latin typeface="ITCCheltenham BookCond"/>
              </a:rPr>
              <a:t>Realized By</a:t>
            </a:r>
          </a:p>
        </p:txBody>
      </p:sp>
      <p:sp>
        <p:nvSpPr>
          <p:cNvPr id="56374" name="Rectangle 55">
            <a:extLst>
              <a:ext uri="{FF2B5EF4-FFF2-40B4-BE49-F238E27FC236}">
                <a16:creationId xmlns:a16="http://schemas.microsoft.com/office/drawing/2014/main" id="{6401CD72-37DE-4DD6-BE94-F7C26FD0374B}"/>
              </a:ext>
            </a:extLst>
          </p:cNvPr>
          <p:cNvSpPr>
            <a:spLocks noChangeArrowheads="1"/>
          </p:cNvSpPr>
          <p:nvPr/>
        </p:nvSpPr>
        <p:spPr bwMode="auto">
          <a:xfrm>
            <a:off x="7716838" y="3917950"/>
            <a:ext cx="930275" cy="5429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400">
                <a:latin typeface="ITCCheltenham BookCond"/>
              </a:rPr>
              <a:t>Verified </a:t>
            </a:r>
          </a:p>
          <a:p>
            <a:pPr algn="ctr">
              <a:lnSpc>
                <a:spcPct val="100000"/>
              </a:lnSpc>
              <a:spcBef>
                <a:spcPct val="0"/>
              </a:spcBef>
              <a:buClrTx/>
              <a:buFontTx/>
              <a:buNone/>
            </a:pPr>
            <a:r>
              <a:rPr lang="en-US" altLang="en-US" sz="1400">
                <a:latin typeface="ITCCheltenham BookCond"/>
              </a:rPr>
              <a:t>By</a:t>
            </a:r>
          </a:p>
        </p:txBody>
      </p:sp>
      <p:sp>
        <p:nvSpPr>
          <p:cNvPr id="56375" name="Rectangle 56">
            <a:extLst>
              <a:ext uri="{FF2B5EF4-FFF2-40B4-BE49-F238E27FC236}">
                <a16:creationId xmlns:a16="http://schemas.microsoft.com/office/drawing/2014/main" id="{AFB750FD-F67C-4454-8AF9-5EED42181EDE}"/>
              </a:ext>
            </a:extLst>
          </p:cNvPr>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System</a:t>
            </a:r>
          </a:p>
          <a:p>
            <a:pPr algn="ctr">
              <a:lnSpc>
                <a:spcPct val="100000"/>
              </a:lnSpc>
              <a:spcBef>
                <a:spcPct val="0"/>
              </a:spcBef>
              <a:buClrTx/>
              <a:buFontTx/>
              <a:buNone/>
            </a:pPr>
            <a:r>
              <a:rPr lang="en-US" altLang="en-US" sz="1800" b="1">
                <a:latin typeface="Times" panose="02020603050405020304" pitchFamily="18" charset="0"/>
              </a:rPr>
              <a:t>Design</a:t>
            </a:r>
          </a:p>
        </p:txBody>
      </p:sp>
      <p:sp>
        <p:nvSpPr>
          <p:cNvPr id="56376" name="Rectangle 57">
            <a:extLst>
              <a:ext uri="{FF2B5EF4-FFF2-40B4-BE49-F238E27FC236}">
                <a16:creationId xmlns:a16="http://schemas.microsoft.com/office/drawing/2014/main" id="{B898A302-4BCB-44A0-B4BC-6AE9712C2679}"/>
              </a:ext>
            </a:extLst>
          </p:cNvPr>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Object</a:t>
            </a:r>
          </a:p>
          <a:p>
            <a:pPr algn="ctr">
              <a:lnSpc>
                <a:spcPct val="100000"/>
              </a:lnSpc>
              <a:spcBef>
                <a:spcPct val="0"/>
              </a:spcBef>
              <a:buClrTx/>
              <a:buFontTx/>
              <a:buNone/>
            </a:pPr>
            <a:r>
              <a:rPr lang="en-US" altLang="en-US" sz="1800" b="1">
                <a:latin typeface="Times" panose="02020603050405020304" pitchFamily="18" charset="0"/>
              </a:rPr>
              <a:t>Design</a:t>
            </a:r>
          </a:p>
        </p:txBody>
      </p:sp>
      <p:sp>
        <p:nvSpPr>
          <p:cNvPr id="56377" name="Rectangle 58">
            <a:extLst>
              <a:ext uri="{FF2B5EF4-FFF2-40B4-BE49-F238E27FC236}">
                <a16:creationId xmlns:a16="http://schemas.microsoft.com/office/drawing/2014/main" id="{2168E0C7-DABC-4C72-8412-F3486C94E0C8}"/>
              </a:ext>
            </a:extLst>
          </p:cNvPr>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Implemen-</a:t>
            </a:r>
          </a:p>
          <a:p>
            <a:pPr algn="ctr">
              <a:lnSpc>
                <a:spcPct val="100000"/>
              </a:lnSpc>
              <a:spcBef>
                <a:spcPct val="0"/>
              </a:spcBef>
              <a:buClrTx/>
              <a:buFontTx/>
              <a:buNone/>
            </a:pPr>
            <a:r>
              <a:rPr lang="en-US" altLang="en-US" sz="1800" b="1">
                <a:latin typeface="Times" panose="02020603050405020304" pitchFamily="18" charset="0"/>
              </a:rPr>
              <a:t>tation</a:t>
            </a:r>
          </a:p>
        </p:txBody>
      </p:sp>
      <p:sp>
        <p:nvSpPr>
          <p:cNvPr id="56378" name="Rectangle 59">
            <a:extLst>
              <a:ext uri="{FF2B5EF4-FFF2-40B4-BE49-F238E27FC236}">
                <a16:creationId xmlns:a16="http://schemas.microsoft.com/office/drawing/2014/main" id="{F4354A9A-3EC5-4948-8107-DE9B5EA6619F}"/>
              </a:ext>
            </a:extLst>
          </p:cNvPr>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Testing</a:t>
            </a:r>
          </a:p>
        </p:txBody>
      </p:sp>
      <p:sp>
        <p:nvSpPr>
          <p:cNvPr id="56379" name="Line 60">
            <a:extLst>
              <a:ext uri="{FF2B5EF4-FFF2-40B4-BE49-F238E27FC236}">
                <a16:creationId xmlns:a16="http://schemas.microsoft.com/office/drawing/2014/main" id="{D286A794-8E2A-4471-8717-DA0913CB818B}"/>
              </a:ext>
            </a:extLst>
          </p:cNvPr>
          <p:cNvSpPr>
            <a:spLocks noChangeShapeType="1"/>
          </p:cNvSpPr>
          <p:nvPr/>
        </p:nvSpPr>
        <p:spPr bwMode="auto">
          <a:xfrm>
            <a:off x="6343650" y="1697038"/>
            <a:ext cx="0" cy="448151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0" name="Line 61">
            <a:extLst>
              <a:ext uri="{FF2B5EF4-FFF2-40B4-BE49-F238E27FC236}">
                <a16:creationId xmlns:a16="http://schemas.microsoft.com/office/drawing/2014/main" id="{31834A28-7CA3-43F7-A0F7-0DB2A921B524}"/>
              </a:ext>
            </a:extLst>
          </p:cNvPr>
          <p:cNvSpPr>
            <a:spLocks noChangeShapeType="1"/>
          </p:cNvSpPr>
          <p:nvPr/>
        </p:nvSpPr>
        <p:spPr bwMode="auto">
          <a:xfrm>
            <a:off x="2141538" y="3651250"/>
            <a:ext cx="957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1" name="Line 62">
            <a:extLst>
              <a:ext uri="{FF2B5EF4-FFF2-40B4-BE49-F238E27FC236}">
                <a16:creationId xmlns:a16="http://schemas.microsoft.com/office/drawing/2014/main" id="{CD25B245-CC52-4468-9E09-F4548757599D}"/>
              </a:ext>
            </a:extLst>
          </p:cNvPr>
          <p:cNvSpPr>
            <a:spLocks noChangeShapeType="1"/>
          </p:cNvSpPr>
          <p:nvPr/>
        </p:nvSpPr>
        <p:spPr bwMode="auto">
          <a:xfrm>
            <a:off x="3048000" y="4795838"/>
            <a:ext cx="3032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2" name="Line 63">
            <a:extLst>
              <a:ext uri="{FF2B5EF4-FFF2-40B4-BE49-F238E27FC236}">
                <a16:creationId xmlns:a16="http://schemas.microsoft.com/office/drawing/2014/main" id="{FB417A41-6E24-4E69-90EF-18D6C2753284}"/>
              </a:ext>
            </a:extLst>
          </p:cNvPr>
          <p:cNvSpPr>
            <a:spLocks noChangeShapeType="1"/>
          </p:cNvSpPr>
          <p:nvPr/>
        </p:nvSpPr>
        <p:spPr bwMode="auto">
          <a:xfrm>
            <a:off x="3357563" y="4813300"/>
            <a:ext cx="0" cy="87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3" name="Line 64">
            <a:extLst>
              <a:ext uri="{FF2B5EF4-FFF2-40B4-BE49-F238E27FC236}">
                <a16:creationId xmlns:a16="http://schemas.microsoft.com/office/drawing/2014/main" id="{2B87D689-1A35-4F74-ACBC-D947B540C1FD}"/>
              </a:ext>
            </a:extLst>
          </p:cNvPr>
          <p:cNvSpPr>
            <a:spLocks noChangeShapeType="1"/>
          </p:cNvSpPr>
          <p:nvPr/>
        </p:nvSpPr>
        <p:spPr bwMode="auto">
          <a:xfrm>
            <a:off x="3030538" y="4802188"/>
            <a:ext cx="0" cy="650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4" name="Line 65">
            <a:extLst>
              <a:ext uri="{FF2B5EF4-FFF2-40B4-BE49-F238E27FC236}">
                <a16:creationId xmlns:a16="http://schemas.microsoft.com/office/drawing/2014/main" id="{9C3C6760-5564-436F-8102-9240F0E24D5D}"/>
              </a:ext>
            </a:extLst>
          </p:cNvPr>
          <p:cNvSpPr>
            <a:spLocks noChangeShapeType="1"/>
          </p:cNvSpPr>
          <p:nvPr/>
        </p:nvSpPr>
        <p:spPr bwMode="auto">
          <a:xfrm>
            <a:off x="3187700" y="4722813"/>
            <a:ext cx="0" cy="66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85" name="Rectangle 66" descr="Light horizontal">
            <a:extLst>
              <a:ext uri="{FF2B5EF4-FFF2-40B4-BE49-F238E27FC236}">
                <a16:creationId xmlns:a16="http://schemas.microsoft.com/office/drawing/2014/main" id="{D1A9B25B-C703-426C-9F84-18C21F463D86}"/>
              </a:ext>
            </a:extLst>
          </p:cNvPr>
          <p:cNvSpPr>
            <a:spLocks noChangeArrowheads="1"/>
          </p:cNvSpPr>
          <p:nvPr/>
        </p:nvSpPr>
        <p:spPr bwMode="auto">
          <a:xfrm>
            <a:off x="7943850" y="4783138"/>
            <a:ext cx="138113" cy="142875"/>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grpSp>
        <p:nvGrpSpPr>
          <p:cNvPr id="56386" name="Group 69">
            <a:extLst>
              <a:ext uri="{FF2B5EF4-FFF2-40B4-BE49-F238E27FC236}">
                <a16:creationId xmlns:a16="http://schemas.microsoft.com/office/drawing/2014/main" id="{E8B08286-70AD-4667-84FC-4BA55CA65C32}"/>
              </a:ext>
            </a:extLst>
          </p:cNvPr>
          <p:cNvGrpSpPr>
            <a:grpSpLocks/>
          </p:cNvGrpSpPr>
          <p:nvPr/>
        </p:nvGrpSpPr>
        <p:grpSpPr bwMode="auto">
          <a:xfrm>
            <a:off x="7723188" y="5187950"/>
            <a:ext cx="741362" cy="292100"/>
            <a:chOff x="4933" y="3310"/>
            <a:chExt cx="473" cy="187"/>
          </a:xfrm>
        </p:grpSpPr>
        <p:sp>
          <p:nvSpPr>
            <p:cNvPr id="56410" name="Rectangle 67">
              <a:extLst>
                <a:ext uri="{FF2B5EF4-FFF2-40B4-BE49-F238E27FC236}">
                  <a16:creationId xmlns:a16="http://schemas.microsoft.com/office/drawing/2014/main" id="{3AC0D473-6F50-48E2-97F6-A8AFCADB8A89}"/>
                </a:ext>
              </a:extLst>
            </p:cNvPr>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411" name="Rectangle 68">
              <a:extLst>
                <a:ext uri="{FF2B5EF4-FFF2-40B4-BE49-F238E27FC236}">
                  <a16:creationId xmlns:a16="http://schemas.microsoft.com/office/drawing/2014/main" id="{A4AB0592-724B-41FD-AE4B-A5F639E1CDCA}"/>
                </a:ext>
              </a:extLst>
            </p:cNvPr>
            <p:cNvSpPr>
              <a:spLocks noChangeArrowheads="1"/>
            </p:cNvSpPr>
            <p:nvPr/>
          </p:nvSpPr>
          <p:spPr bwMode="auto">
            <a:xfrm>
              <a:off x="4933" y="3310"/>
              <a:ext cx="473"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200" b="1">
                  <a:latin typeface="Helvetica" panose="020B0604020202020204" pitchFamily="34" charset="0"/>
                </a:rPr>
                <a:t>class....</a:t>
              </a:r>
            </a:p>
          </p:txBody>
        </p:sp>
      </p:grpSp>
      <p:sp>
        <p:nvSpPr>
          <p:cNvPr id="56387" name="Rectangle 70">
            <a:extLst>
              <a:ext uri="{FF2B5EF4-FFF2-40B4-BE49-F238E27FC236}">
                <a16:creationId xmlns:a16="http://schemas.microsoft.com/office/drawing/2014/main" id="{B83CBFB8-9AE3-4C87-8A70-DAB801453609}"/>
              </a:ext>
            </a:extLst>
          </p:cNvPr>
          <p:cNvSpPr>
            <a:spLocks noChangeArrowheads="1"/>
          </p:cNvSpPr>
          <p:nvPr/>
        </p:nvSpPr>
        <p:spPr bwMode="auto">
          <a:xfrm>
            <a:off x="8285163" y="5168900"/>
            <a:ext cx="361950" cy="35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600" b="1">
                <a:latin typeface="Book Antiqua" panose="02040602050305030304" pitchFamily="18" charset="0"/>
              </a:rPr>
              <a:t>? </a:t>
            </a:r>
          </a:p>
        </p:txBody>
      </p:sp>
      <p:sp>
        <p:nvSpPr>
          <p:cNvPr id="56388" name="Rectangle 71">
            <a:extLst>
              <a:ext uri="{FF2B5EF4-FFF2-40B4-BE49-F238E27FC236}">
                <a16:creationId xmlns:a16="http://schemas.microsoft.com/office/drawing/2014/main" id="{BF0F1033-8ED7-44E9-BBF2-9F0966FF0B8A}"/>
              </a:ext>
            </a:extLst>
          </p:cNvPr>
          <p:cNvSpPr>
            <a:spLocks noChangeArrowheads="1"/>
          </p:cNvSpPr>
          <p:nvPr/>
        </p:nvSpPr>
        <p:spPr bwMode="auto">
          <a:xfrm>
            <a:off x="955675" y="3095625"/>
            <a:ext cx="1154113" cy="558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89" name="Oval 72">
            <a:extLst>
              <a:ext uri="{FF2B5EF4-FFF2-40B4-BE49-F238E27FC236}">
                <a16:creationId xmlns:a16="http://schemas.microsoft.com/office/drawing/2014/main" id="{6E5C0A5D-9347-42A7-82FB-750D9CE5992E}"/>
              </a:ext>
            </a:extLst>
          </p:cNvPr>
          <p:cNvSpPr>
            <a:spLocks noChangeArrowheads="1"/>
          </p:cNvSpPr>
          <p:nvPr/>
        </p:nvSpPr>
        <p:spPr bwMode="auto">
          <a:xfrm>
            <a:off x="1104900" y="3227388"/>
            <a:ext cx="331788" cy="1238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90" name="Oval 73">
            <a:extLst>
              <a:ext uri="{FF2B5EF4-FFF2-40B4-BE49-F238E27FC236}">
                <a16:creationId xmlns:a16="http://schemas.microsoft.com/office/drawing/2014/main" id="{7BE501CD-E389-48E6-AC52-BBE4C6477120}"/>
              </a:ext>
            </a:extLst>
          </p:cNvPr>
          <p:cNvSpPr>
            <a:spLocks noChangeArrowheads="1"/>
          </p:cNvSpPr>
          <p:nvPr/>
        </p:nvSpPr>
        <p:spPr bwMode="auto">
          <a:xfrm>
            <a:off x="1651000" y="3506788"/>
            <a:ext cx="290513" cy="1063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391" name="Rectangle 74">
            <a:extLst>
              <a:ext uri="{FF2B5EF4-FFF2-40B4-BE49-F238E27FC236}">
                <a16:creationId xmlns:a16="http://schemas.microsoft.com/office/drawing/2014/main" id="{397C79FD-5383-40EC-9F35-AE2B6A1BDD64}"/>
              </a:ext>
            </a:extLst>
          </p:cNvPr>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Requirements</a:t>
            </a:r>
          </a:p>
          <a:p>
            <a:pPr algn="ctr">
              <a:lnSpc>
                <a:spcPct val="100000"/>
              </a:lnSpc>
              <a:spcBef>
                <a:spcPct val="0"/>
              </a:spcBef>
              <a:buClrTx/>
              <a:buFontTx/>
              <a:buNone/>
            </a:pPr>
            <a:r>
              <a:rPr lang="en-US" altLang="en-US" sz="1800" b="1">
                <a:latin typeface="Times" panose="02020603050405020304" pitchFamily="18" charset="0"/>
              </a:rPr>
              <a:t>Elicitation</a:t>
            </a:r>
          </a:p>
        </p:txBody>
      </p:sp>
      <p:sp>
        <p:nvSpPr>
          <p:cNvPr id="56392" name="Line 75">
            <a:extLst>
              <a:ext uri="{FF2B5EF4-FFF2-40B4-BE49-F238E27FC236}">
                <a16:creationId xmlns:a16="http://schemas.microsoft.com/office/drawing/2014/main" id="{FE7C7C62-0CB7-44DB-A099-3CA730346C78}"/>
              </a:ext>
            </a:extLst>
          </p:cNvPr>
          <p:cNvSpPr>
            <a:spLocks noChangeShapeType="1"/>
          </p:cNvSpPr>
          <p:nvPr/>
        </p:nvSpPr>
        <p:spPr bwMode="auto">
          <a:xfrm>
            <a:off x="2266950" y="1671638"/>
            <a:ext cx="0" cy="44704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3" name="Rectangle 76">
            <a:extLst>
              <a:ext uri="{FF2B5EF4-FFF2-40B4-BE49-F238E27FC236}">
                <a16:creationId xmlns:a16="http://schemas.microsoft.com/office/drawing/2014/main" id="{D4467234-97F6-4827-8755-7B7303DD6BC9}"/>
              </a:ext>
            </a:extLst>
          </p:cNvPr>
          <p:cNvSpPr>
            <a:spLocks noChangeArrowheads="1"/>
          </p:cNvSpPr>
          <p:nvPr/>
        </p:nvSpPr>
        <p:spPr bwMode="auto">
          <a:xfrm>
            <a:off x="752475" y="5413375"/>
            <a:ext cx="1409700" cy="60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5613" indent="-228600" defTabSz="911225">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11225" indent="-228600" defTabSz="911225">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66838"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22450" indent="-171450" defTabSz="911225">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796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368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940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51250" indent="-171450" defTabSz="911225"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600" b="1">
                <a:solidFill>
                  <a:schemeClr val="hlink"/>
                </a:solidFill>
                <a:latin typeface="Book Antiqua" panose="02040602050305030304" pitchFamily="18" charset="0"/>
              </a:rPr>
              <a:t>Use Case</a:t>
            </a:r>
          </a:p>
          <a:p>
            <a:pPr algn="ctr">
              <a:lnSpc>
                <a:spcPct val="100000"/>
              </a:lnSpc>
              <a:spcBef>
                <a:spcPct val="0"/>
              </a:spcBef>
              <a:buClrTx/>
              <a:buFontTx/>
              <a:buNone/>
            </a:pPr>
            <a:r>
              <a:rPr lang="en-US" altLang="en-US" sz="1600" b="1">
                <a:solidFill>
                  <a:schemeClr val="hlink"/>
                </a:solidFill>
                <a:latin typeface="Book Antiqua" panose="02040602050305030304" pitchFamily="18" charset="0"/>
              </a:rPr>
              <a:t>View</a:t>
            </a:r>
          </a:p>
        </p:txBody>
      </p:sp>
      <p:grpSp>
        <p:nvGrpSpPr>
          <p:cNvPr id="56394" name="Group 82">
            <a:extLst>
              <a:ext uri="{FF2B5EF4-FFF2-40B4-BE49-F238E27FC236}">
                <a16:creationId xmlns:a16="http://schemas.microsoft.com/office/drawing/2014/main" id="{33D7B99B-7D8A-48C5-AE98-57DEA5960AFE}"/>
              </a:ext>
            </a:extLst>
          </p:cNvPr>
          <p:cNvGrpSpPr>
            <a:grpSpLocks/>
          </p:cNvGrpSpPr>
          <p:nvPr/>
        </p:nvGrpSpPr>
        <p:grpSpPr bwMode="auto">
          <a:xfrm>
            <a:off x="1717675" y="3165475"/>
            <a:ext cx="142875" cy="217488"/>
            <a:chOff x="1097" y="2020"/>
            <a:chExt cx="91" cy="139"/>
          </a:xfrm>
        </p:grpSpPr>
        <p:sp>
          <p:nvSpPr>
            <p:cNvPr id="56405" name="Oval 77">
              <a:extLst>
                <a:ext uri="{FF2B5EF4-FFF2-40B4-BE49-F238E27FC236}">
                  <a16:creationId xmlns:a16="http://schemas.microsoft.com/office/drawing/2014/main" id="{8DFB117C-570F-4C81-ABF9-7C178DBB6940}"/>
                </a:ext>
              </a:extLst>
            </p:cNvPr>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406" name="Line 78">
              <a:extLst>
                <a:ext uri="{FF2B5EF4-FFF2-40B4-BE49-F238E27FC236}">
                  <a16:creationId xmlns:a16="http://schemas.microsoft.com/office/drawing/2014/main" id="{E903401C-2A7A-470F-A130-44D798DCA0DB}"/>
                </a:ext>
              </a:extLst>
            </p:cNvPr>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7" name="Line 79">
              <a:extLst>
                <a:ext uri="{FF2B5EF4-FFF2-40B4-BE49-F238E27FC236}">
                  <a16:creationId xmlns:a16="http://schemas.microsoft.com/office/drawing/2014/main" id="{30C0AECA-0B86-42E8-9804-E2C830899783}"/>
                </a:ext>
              </a:extLst>
            </p:cNvPr>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8" name="Line 80">
              <a:extLst>
                <a:ext uri="{FF2B5EF4-FFF2-40B4-BE49-F238E27FC236}">
                  <a16:creationId xmlns:a16="http://schemas.microsoft.com/office/drawing/2014/main" id="{1F7A1A0B-CE99-44DB-A469-54F213B3E5AF}"/>
                </a:ext>
              </a:extLst>
            </p:cNvPr>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9" name="Line 81">
              <a:extLst>
                <a:ext uri="{FF2B5EF4-FFF2-40B4-BE49-F238E27FC236}">
                  <a16:creationId xmlns:a16="http://schemas.microsoft.com/office/drawing/2014/main" id="{C42D892C-C387-4BF4-A83A-E7546BA7673D}"/>
                </a:ext>
              </a:extLst>
            </p:cNvPr>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95" name="Line 83">
            <a:extLst>
              <a:ext uri="{FF2B5EF4-FFF2-40B4-BE49-F238E27FC236}">
                <a16:creationId xmlns:a16="http://schemas.microsoft.com/office/drawing/2014/main" id="{DED6B9F1-E2A5-4A3A-8D8A-BA402BC2A6E4}"/>
              </a:ext>
            </a:extLst>
          </p:cNvPr>
          <p:cNvSpPr>
            <a:spLocks noChangeShapeType="1"/>
          </p:cNvSpPr>
          <p:nvPr/>
        </p:nvSpPr>
        <p:spPr bwMode="auto">
          <a:xfrm flipH="1" flipV="1">
            <a:off x="1452563" y="3289300"/>
            <a:ext cx="249237" cy="11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6" name="Line 84">
            <a:extLst>
              <a:ext uri="{FF2B5EF4-FFF2-40B4-BE49-F238E27FC236}">
                <a16:creationId xmlns:a16="http://schemas.microsoft.com/office/drawing/2014/main" id="{4DA0B4CA-F656-4935-AED1-0722213F4EB1}"/>
              </a:ext>
            </a:extLst>
          </p:cNvPr>
          <p:cNvSpPr>
            <a:spLocks noChangeShapeType="1"/>
          </p:cNvSpPr>
          <p:nvPr/>
        </p:nvSpPr>
        <p:spPr bwMode="auto">
          <a:xfrm>
            <a:off x="1790700" y="3419475"/>
            <a:ext cx="11113" cy="65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397" name="Group 90">
            <a:extLst>
              <a:ext uri="{FF2B5EF4-FFF2-40B4-BE49-F238E27FC236}">
                <a16:creationId xmlns:a16="http://schemas.microsoft.com/office/drawing/2014/main" id="{111D2A82-2A45-45AD-8E8F-FB4716766617}"/>
              </a:ext>
            </a:extLst>
          </p:cNvPr>
          <p:cNvGrpSpPr>
            <a:grpSpLocks/>
          </p:cNvGrpSpPr>
          <p:nvPr/>
        </p:nvGrpSpPr>
        <p:grpSpPr bwMode="auto">
          <a:xfrm>
            <a:off x="1436688" y="3414713"/>
            <a:ext cx="144462" cy="214312"/>
            <a:chOff x="918" y="2179"/>
            <a:chExt cx="92" cy="137"/>
          </a:xfrm>
        </p:grpSpPr>
        <p:sp>
          <p:nvSpPr>
            <p:cNvPr id="56400" name="Oval 85">
              <a:extLst>
                <a:ext uri="{FF2B5EF4-FFF2-40B4-BE49-F238E27FC236}">
                  <a16:creationId xmlns:a16="http://schemas.microsoft.com/office/drawing/2014/main" id="{E90E399A-EDB9-4728-98AA-122BCE5B5A15}"/>
                </a:ext>
              </a:extLst>
            </p:cNvPr>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1800">
                <a:latin typeface="Palatino"/>
              </a:endParaRPr>
            </a:p>
          </p:txBody>
        </p:sp>
        <p:sp>
          <p:nvSpPr>
            <p:cNvPr id="56401" name="Line 86">
              <a:extLst>
                <a:ext uri="{FF2B5EF4-FFF2-40B4-BE49-F238E27FC236}">
                  <a16:creationId xmlns:a16="http://schemas.microsoft.com/office/drawing/2014/main" id="{E25A64F4-C809-4ED8-BC3C-640D73691B5E}"/>
                </a:ext>
              </a:extLst>
            </p:cNvPr>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2" name="Line 87">
              <a:extLst>
                <a:ext uri="{FF2B5EF4-FFF2-40B4-BE49-F238E27FC236}">
                  <a16:creationId xmlns:a16="http://schemas.microsoft.com/office/drawing/2014/main" id="{DB85967B-7B2D-48F1-9BB5-D12A997F279E}"/>
                </a:ext>
              </a:extLst>
            </p:cNvPr>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3" name="Line 88">
              <a:extLst>
                <a:ext uri="{FF2B5EF4-FFF2-40B4-BE49-F238E27FC236}">
                  <a16:creationId xmlns:a16="http://schemas.microsoft.com/office/drawing/2014/main" id="{489854D8-C4DC-463D-9310-DAF3EEA59BD5}"/>
                </a:ext>
              </a:extLst>
            </p:cNvPr>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4" name="Line 89">
              <a:extLst>
                <a:ext uri="{FF2B5EF4-FFF2-40B4-BE49-F238E27FC236}">
                  <a16:creationId xmlns:a16="http://schemas.microsoft.com/office/drawing/2014/main" id="{B7E702AE-CA9E-437C-BB4C-75CE61007F4D}"/>
                </a:ext>
              </a:extLst>
            </p:cNvPr>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98" name="Line 91">
            <a:extLst>
              <a:ext uri="{FF2B5EF4-FFF2-40B4-BE49-F238E27FC236}">
                <a16:creationId xmlns:a16="http://schemas.microsoft.com/office/drawing/2014/main" id="{AFE9415A-C5E1-4C89-9160-D1C0140A5A3C}"/>
              </a:ext>
            </a:extLst>
          </p:cNvPr>
          <p:cNvSpPr>
            <a:spLocks noChangeShapeType="1"/>
          </p:cNvSpPr>
          <p:nvPr/>
        </p:nvSpPr>
        <p:spPr bwMode="auto">
          <a:xfrm flipH="1" flipV="1">
            <a:off x="1287463" y="3378200"/>
            <a:ext cx="134937" cy="192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9" name="Rectangle 92">
            <a:extLst>
              <a:ext uri="{FF2B5EF4-FFF2-40B4-BE49-F238E27FC236}">
                <a16:creationId xmlns:a16="http://schemas.microsoft.com/office/drawing/2014/main" id="{97640266-09D3-4823-9C99-495F7F2E553A}"/>
              </a:ext>
            </a:extLst>
          </p:cNvPr>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450850" indent="-22860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9017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352550"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1804988" indent="-17145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2621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7193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1765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633788" indent="-17145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b="1">
                <a:latin typeface="Times" panose="02020603050405020304" pitchFamily="18" charset="0"/>
              </a:rPr>
              <a:t>Requirements</a:t>
            </a:r>
          </a:p>
          <a:p>
            <a:pPr algn="ctr">
              <a:lnSpc>
                <a:spcPct val="100000"/>
              </a:lnSpc>
              <a:spcBef>
                <a:spcPct val="0"/>
              </a:spcBef>
              <a:buClrTx/>
              <a:buFontTx/>
              <a:buNone/>
            </a:pPr>
            <a:r>
              <a:rPr lang="en-US" altLang="en-US" sz="1800" b="1">
                <a:latin typeface="Times" panose="02020603050405020304" pitchFamily="18" charset="0"/>
              </a:rPr>
              <a:t>Analysis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5">
            <a:extLst>
              <a:ext uri="{FF2B5EF4-FFF2-40B4-BE49-F238E27FC236}">
                <a16:creationId xmlns:a16="http://schemas.microsoft.com/office/drawing/2014/main" id="{2F8933FD-3E0A-4F1C-A6D7-209E4BAD5B78}"/>
              </a:ext>
            </a:extLst>
          </p:cNvPr>
          <p:cNvSpPr/>
          <p:nvPr/>
        </p:nvSpPr>
        <p:spPr bwMode="auto">
          <a:xfrm>
            <a:off x="3986213" y="3995738"/>
            <a:ext cx="1022350" cy="914400"/>
          </a:xfrm>
          <a:prstGeom prst="arc">
            <a:avLst>
              <a:gd name="adj1" fmla="val 16200000"/>
              <a:gd name="adj2" fmla="val 5556154"/>
            </a:avLst>
          </a:prstGeom>
          <a:solidFill>
            <a:schemeClr val="bg1"/>
          </a:solidFill>
          <a:ln w="76200" cap="flat" cmpd="sng" algn="ctr">
            <a:solidFill>
              <a:schemeClr val="tx1"/>
            </a:solidFill>
            <a:prstDash val="solid"/>
            <a:round/>
            <a:headEnd type="triangle" w="med" len="med"/>
            <a:tailEnd type="triangle" w="med" len="med"/>
          </a:ln>
          <a:effectLst/>
        </p:spPr>
        <p:txBody>
          <a:bodyPr/>
          <a:lstStyle/>
          <a:p>
            <a:pPr>
              <a:defRPr/>
            </a:pPr>
            <a:endParaRPr lang="en-US" dirty="0">
              <a:ln>
                <a:solidFill>
                  <a:srgbClr val="FF0000"/>
                </a:solidFill>
              </a:ln>
              <a:solidFill>
                <a:srgbClr val="FF0000"/>
              </a:solidFill>
              <a:latin typeface="Palatino" charset="0"/>
              <a:ea typeface="ＭＳ Ｐゴシック" charset="-128"/>
            </a:endParaRPr>
          </a:p>
        </p:txBody>
      </p:sp>
      <p:sp>
        <p:nvSpPr>
          <p:cNvPr id="58371" name="Rectangle 2">
            <a:extLst>
              <a:ext uri="{FF2B5EF4-FFF2-40B4-BE49-F238E27FC236}">
                <a16:creationId xmlns:a16="http://schemas.microsoft.com/office/drawing/2014/main" id="{7F392062-AFE1-4135-8BF2-A0559756D4B2}"/>
              </a:ext>
            </a:extLst>
          </p:cNvPr>
          <p:cNvSpPr>
            <a:spLocks noGrp="1" noChangeArrowheads="1"/>
          </p:cNvSpPr>
          <p:nvPr>
            <p:ph type="title"/>
          </p:nvPr>
        </p:nvSpPr>
        <p:spPr>
          <a:xfrm>
            <a:off x="304800" y="158750"/>
            <a:ext cx="8712200" cy="755650"/>
          </a:xfrm>
        </p:spPr>
        <p:txBody>
          <a:bodyPr/>
          <a:lstStyle/>
          <a:p>
            <a:r>
              <a:rPr lang="en-US" altLang="en-US"/>
              <a:t>Requirements Analysis Document Template</a:t>
            </a:r>
          </a:p>
        </p:txBody>
      </p:sp>
      <p:sp>
        <p:nvSpPr>
          <p:cNvPr id="58372" name="Rectangle 3">
            <a:extLst>
              <a:ext uri="{FF2B5EF4-FFF2-40B4-BE49-F238E27FC236}">
                <a16:creationId xmlns:a16="http://schemas.microsoft.com/office/drawing/2014/main" id="{BAF691B0-13CE-422D-9F41-E1F872673142}"/>
              </a:ext>
            </a:extLst>
          </p:cNvPr>
          <p:cNvSpPr>
            <a:spLocks noGrp="1" noChangeArrowheads="1"/>
          </p:cNvSpPr>
          <p:nvPr>
            <p:ph idx="1"/>
          </p:nvPr>
        </p:nvSpPr>
        <p:spPr>
          <a:xfrm>
            <a:off x="444500" y="844550"/>
            <a:ext cx="8255000" cy="5441950"/>
          </a:xfrm>
        </p:spPr>
        <p:txBody>
          <a:bodyPr/>
          <a:lstStyle/>
          <a:p>
            <a:pPr>
              <a:lnSpc>
                <a:spcPct val="80000"/>
              </a:lnSpc>
              <a:buFont typeface="Times" panose="02020603050405020304" pitchFamily="18" charset="0"/>
              <a:buNone/>
            </a:pPr>
            <a:r>
              <a:rPr lang="en-US" altLang="en-US" sz="1800"/>
              <a:t>1.	Introduction</a:t>
            </a:r>
          </a:p>
          <a:p>
            <a:pPr>
              <a:lnSpc>
                <a:spcPct val="80000"/>
              </a:lnSpc>
              <a:buFont typeface="Times" panose="02020603050405020304" pitchFamily="18" charset="0"/>
              <a:buNone/>
            </a:pPr>
            <a:r>
              <a:rPr lang="en-US" altLang="en-US" sz="1800"/>
              <a:t>2.	Current system</a:t>
            </a:r>
          </a:p>
          <a:p>
            <a:pPr>
              <a:lnSpc>
                <a:spcPct val="80000"/>
              </a:lnSpc>
              <a:buFont typeface="Times" panose="02020603050405020304" pitchFamily="18" charset="0"/>
              <a:buNone/>
            </a:pPr>
            <a:r>
              <a:rPr lang="en-US" altLang="en-US" sz="1800"/>
              <a:t>3.	Proposed system</a:t>
            </a:r>
          </a:p>
          <a:p>
            <a:pPr>
              <a:lnSpc>
                <a:spcPct val="80000"/>
              </a:lnSpc>
              <a:buFont typeface="Times" panose="02020603050405020304" pitchFamily="18" charset="0"/>
              <a:buNone/>
            </a:pPr>
            <a:r>
              <a:rPr lang="en-US" altLang="en-US" sz="1800"/>
              <a:t>	3.1	Overview</a:t>
            </a:r>
          </a:p>
          <a:p>
            <a:pPr>
              <a:lnSpc>
                <a:spcPct val="80000"/>
              </a:lnSpc>
              <a:buFont typeface="Times" panose="02020603050405020304" pitchFamily="18" charset="0"/>
              <a:buNone/>
            </a:pPr>
            <a:r>
              <a:rPr lang="en-US" altLang="en-US" sz="1800"/>
              <a:t>	3.2	Functional requirements</a:t>
            </a:r>
          </a:p>
          <a:p>
            <a:pPr>
              <a:lnSpc>
                <a:spcPct val="80000"/>
              </a:lnSpc>
              <a:buFont typeface="Times" panose="02020603050405020304" pitchFamily="18" charset="0"/>
              <a:buNone/>
            </a:pPr>
            <a:r>
              <a:rPr lang="en-US" altLang="en-US" sz="1800"/>
              <a:t>	3.3	Nonfunctional requirements</a:t>
            </a:r>
          </a:p>
          <a:p>
            <a:pPr>
              <a:lnSpc>
                <a:spcPct val="80000"/>
              </a:lnSpc>
              <a:buFont typeface="Times" panose="02020603050405020304" pitchFamily="18" charset="0"/>
              <a:buNone/>
            </a:pPr>
            <a:r>
              <a:rPr lang="en-US" altLang="en-US" sz="1800"/>
              <a:t>	3.4	Constraints (“Pseudo requirements”)  </a:t>
            </a:r>
          </a:p>
          <a:p>
            <a:pPr>
              <a:lnSpc>
                <a:spcPct val="80000"/>
              </a:lnSpc>
              <a:buFont typeface="Times" panose="02020603050405020304" pitchFamily="18" charset="0"/>
              <a:buNone/>
            </a:pPr>
            <a:r>
              <a:rPr lang="en-US" altLang="en-US" sz="1800"/>
              <a:t>	3.5	System models</a:t>
            </a:r>
          </a:p>
          <a:p>
            <a:pPr>
              <a:lnSpc>
                <a:spcPct val="80000"/>
              </a:lnSpc>
              <a:buFont typeface="Times" panose="02020603050405020304" pitchFamily="18" charset="0"/>
              <a:buNone/>
            </a:pPr>
            <a:r>
              <a:rPr lang="en-US" altLang="en-US" sz="1800"/>
              <a:t>		3.5.1 Scenarios</a:t>
            </a:r>
          </a:p>
          <a:p>
            <a:pPr>
              <a:lnSpc>
                <a:spcPct val="80000"/>
              </a:lnSpc>
              <a:buFont typeface="Times" panose="02020603050405020304" pitchFamily="18" charset="0"/>
              <a:buNone/>
            </a:pPr>
            <a:r>
              <a:rPr lang="en-US" altLang="en-US" sz="1800"/>
              <a:t>		3.5.2 Use case model</a:t>
            </a:r>
          </a:p>
          <a:p>
            <a:pPr>
              <a:lnSpc>
                <a:spcPct val="80000"/>
              </a:lnSpc>
              <a:buFont typeface="Times" panose="02020603050405020304" pitchFamily="18" charset="0"/>
              <a:buNone/>
            </a:pPr>
            <a:r>
              <a:rPr lang="en-US" altLang="en-US" sz="1800"/>
              <a:t>		3.5.3 Object model</a:t>
            </a:r>
          </a:p>
          <a:p>
            <a:pPr>
              <a:lnSpc>
                <a:spcPct val="80000"/>
              </a:lnSpc>
              <a:buFont typeface="Times" panose="02020603050405020304" pitchFamily="18" charset="0"/>
              <a:buNone/>
            </a:pPr>
            <a:r>
              <a:rPr lang="en-US" altLang="en-US" sz="1800"/>
              <a:t>		   3.5.3.1 Data dictionary</a:t>
            </a:r>
          </a:p>
          <a:p>
            <a:pPr>
              <a:lnSpc>
                <a:spcPct val="80000"/>
              </a:lnSpc>
              <a:buFont typeface="Times" panose="02020603050405020304" pitchFamily="18" charset="0"/>
              <a:buNone/>
            </a:pPr>
            <a:r>
              <a:rPr lang="en-US" altLang="en-US" sz="1800"/>
              <a:t>		   3.5.3.2 Class diagrams</a:t>
            </a:r>
          </a:p>
          <a:p>
            <a:pPr>
              <a:lnSpc>
                <a:spcPct val="80000"/>
              </a:lnSpc>
              <a:buFont typeface="Times" panose="02020603050405020304" pitchFamily="18" charset="0"/>
              <a:buNone/>
            </a:pPr>
            <a:r>
              <a:rPr lang="en-US" altLang="en-US" sz="1800"/>
              <a:t>		3.5.4 Dynamic models</a:t>
            </a:r>
          </a:p>
          <a:p>
            <a:pPr>
              <a:lnSpc>
                <a:spcPct val="80000"/>
              </a:lnSpc>
              <a:buFont typeface="Times" panose="02020603050405020304" pitchFamily="18" charset="0"/>
              <a:buNone/>
            </a:pPr>
            <a:r>
              <a:rPr lang="en-US" altLang="en-US" sz="1800"/>
              <a:t>		3.5.5 User interface</a:t>
            </a:r>
          </a:p>
          <a:p>
            <a:pPr>
              <a:lnSpc>
                <a:spcPct val="80000"/>
              </a:lnSpc>
              <a:buFont typeface="Times" panose="02020603050405020304" pitchFamily="18" charset="0"/>
              <a:buNone/>
            </a:pPr>
            <a:r>
              <a:rPr lang="en-US" altLang="en-US" sz="1800"/>
              <a:t>4. Glossary</a:t>
            </a:r>
            <a:endParaRPr lang="en-US" altLang="en-US" sz="1800" b="1"/>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3D3D6770-E171-4BBB-A414-AFEE249FA01D}"/>
              </a:ext>
            </a:extLst>
          </p:cNvPr>
          <p:cNvSpPr>
            <a:spLocks noGrp="1" noChangeArrowheads="1"/>
          </p:cNvSpPr>
          <p:nvPr>
            <p:ph type="title"/>
          </p:nvPr>
        </p:nvSpPr>
        <p:spPr>
          <a:xfrm>
            <a:off x="419100" y="150813"/>
            <a:ext cx="8153400" cy="863600"/>
          </a:xfrm>
        </p:spPr>
        <p:txBody>
          <a:bodyPr/>
          <a:lstStyle/>
          <a:p>
            <a:r>
              <a:rPr lang="en-US" altLang="en-US"/>
              <a:t>Requirement Document Desiderata</a:t>
            </a:r>
          </a:p>
        </p:txBody>
      </p:sp>
      <p:sp>
        <p:nvSpPr>
          <p:cNvPr id="60419" name="Rectangle 3">
            <a:extLst>
              <a:ext uri="{FF2B5EF4-FFF2-40B4-BE49-F238E27FC236}">
                <a16:creationId xmlns:a16="http://schemas.microsoft.com/office/drawing/2014/main" id="{51708A76-A51F-4D70-81A6-5CF36CA3EDEF}"/>
              </a:ext>
            </a:extLst>
          </p:cNvPr>
          <p:cNvSpPr>
            <a:spLocks noGrp="1" noChangeArrowheads="1"/>
          </p:cNvSpPr>
          <p:nvPr>
            <p:ph idx="1"/>
          </p:nvPr>
        </p:nvSpPr>
        <p:spPr>
          <a:xfrm>
            <a:off x="533400" y="860425"/>
            <a:ext cx="8001000" cy="5468938"/>
          </a:xfrm>
        </p:spPr>
        <p:txBody>
          <a:bodyPr/>
          <a:lstStyle/>
          <a:p>
            <a:r>
              <a:rPr lang="en-US" altLang="en-US" sz="2000">
                <a:solidFill>
                  <a:srgbClr val="0000CC"/>
                </a:solidFill>
              </a:rPr>
              <a:t>Correct</a:t>
            </a:r>
          </a:p>
          <a:p>
            <a:pPr lvl="1"/>
            <a:r>
              <a:rPr lang="en-US" altLang="en-US" sz="1800"/>
              <a:t>The client agrees that it represents the reality</a:t>
            </a:r>
          </a:p>
          <a:p>
            <a:r>
              <a:rPr lang="en-US" altLang="en-US" sz="2000">
                <a:solidFill>
                  <a:srgbClr val="0000CC"/>
                </a:solidFill>
              </a:rPr>
              <a:t>Complete</a:t>
            </a:r>
          </a:p>
          <a:p>
            <a:pPr lvl="1"/>
            <a:r>
              <a:rPr lang="en-US" altLang="en-US" sz="1800"/>
              <a:t>The client agrees that all relevant scenarios are described</a:t>
            </a:r>
          </a:p>
          <a:p>
            <a:r>
              <a:rPr lang="en-US" altLang="en-US" sz="2000">
                <a:solidFill>
                  <a:srgbClr val="0000CC"/>
                </a:solidFill>
              </a:rPr>
              <a:t>Consistent</a:t>
            </a:r>
          </a:p>
          <a:p>
            <a:pPr lvl="1"/>
            <a:r>
              <a:rPr lang="en-US" altLang="en-US" sz="1800"/>
              <a:t>No two requirements of the specification contradict each other.</a:t>
            </a:r>
            <a:endParaRPr lang="en-US" altLang="en-US" sz="1800">
              <a:solidFill>
                <a:srgbClr val="0000CC"/>
              </a:solidFill>
            </a:endParaRPr>
          </a:p>
          <a:p>
            <a:r>
              <a:rPr lang="en-US" altLang="en-US" sz="2000">
                <a:solidFill>
                  <a:srgbClr val="0000CC"/>
                </a:solidFill>
              </a:rPr>
              <a:t>Unambiguous</a:t>
            </a:r>
          </a:p>
          <a:p>
            <a:pPr lvl="1"/>
            <a:r>
              <a:rPr lang="en-US" altLang="en-US" sz="1800"/>
              <a:t>There is only 1 way to interpret the specification</a:t>
            </a:r>
          </a:p>
          <a:p>
            <a:r>
              <a:rPr lang="en-US" altLang="en-US" sz="2000">
                <a:solidFill>
                  <a:srgbClr val="0000CC"/>
                </a:solidFill>
              </a:rPr>
              <a:t>Realistic</a:t>
            </a:r>
          </a:p>
          <a:p>
            <a:pPr lvl="1"/>
            <a:r>
              <a:rPr lang="en-US" altLang="en-US" sz="1800"/>
              <a:t>All features can be implemented subject to all constraints</a:t>
            </a:r>
          </a:p>
          <a:p>
            <a:r>
              <a:rPr lang="en-US" altLang="en-US" sz="2000">
                <a:solidFill>
                  <a:srgbClr val="0000CC"/>
                </a:solidFill>
              </a:rPr>
              <a:t>Verifiable</a:t>
            </a:r>
          </a:p>
          <a:p>
            <a:pPr lvl="1"/>
            <a:r>
              <a:rPr lang="en-US" altLang="en-US" sz="1800"/>
              <a:t>Requirements &amp; constraints are testable</a:t>
            </a:r>
          </a:p>
          <a:p>
            <a:r>
              <a:rPr lang="en-US" altLang="en-US" sz="2000">
                <a:solidFill>
                  <a:srgbClr val="0000CC"/>
                </a:solidFill>
              </a:rPr>
              <a:t>Traceable</a:t>
            </a:r>
          </a:p>
          <a:p>
            <a:pPr lvl="1"/>
            <a:r>
              <a:rPr lang="en-US" altLang="en-US" sz="1800"/>
              <a:t>For each system function there is some requirement[s]</a:t>
            </a:r>
          </a:p>
          <a:p>
            <a:pPr lvl="1"/>
            <a:r>
              <a:rPr lang="en-US" altLang="en-US" sz="1800"/>
              <a:t>For each requirement there is some system function[s]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F39515-8A55-4F7A-9829-3A20EC654664}"/>
              </a:ext>
            </a:extLst>
          </p:cNvPr>
          <p:cNvSpPr>
            <a:spLocks noGrp="1" noChangeArrowheads="1"/>
          </p:cNvSpPr>
          <p:nvPr>
            <p:ph type="title"/>
          </p:nvPr>
        </p:nvSpPr>
        <p:spPr/>
        <p:txBody>
          <a:bodyPr lIns="92407" tIns="45420" rIns="92407" bIns="45420"/>
          <a:lstStyle/>
          <a:p>
            <a:r>
              <a:rPr lang="en-US" altLang="en-US" sz="2400"/>
              <a:t>Requirement, requirements engineering, requirements elicitation and analysis_2</a:t>
            </a:r>
            <a:br>
              <a:rPr lang="en-US" altLang="en-US"/>
            </a:br>
            <a:endParaRPr lang="en-US" altLang="en-US"/>
          </a:p>
        </p:txBody>
      </p:sp>
      <p:sp>
        <p:nvSpPr>
          <p:cNvPr id="5123" name="Rectangle 3">
            <a:extLst>
              <a:ext uri="{FF2B5EF4-FFF2-40B4-BE49-F238E27FC236}">
                <a16:creationId xmlns:a16="http://schemas.microsoft.com/office/drawing/2014/main" id="{F94C736B-4662-4054-8340-38788F74119B}"/>
              </a:ext>
            </a:extLst>
          </p:cNvPr>
          <p:cNvSpPr>
            <a:spLocks noGrp="1" noChangeArrowheads="1"/>
          </p:cNvSpPr>
          <p:nvPr>
            <p:ph idx="1"/>
          </p:nvPr>
        </p:nvSpPr>
        <p:spPr>
          <a:xfrm>
            <a:off x="533400" y="1014413"/>
            <a:ext cx="8316913" cy="5349875"/>
          </a:xfrm>
        </p:spPr>
        <p:txBody>
          <a:bodyPr lIns="92407" tIns="45420" rIns="92407" bIns="45420"/>
          <a:lstStyle/>
          <a:p>
            <a:pPr>
              <a:defRPr/>
            </a:pPr>
            <a:r>
              <a:rPr lang="en-US" sz="2000" b="1" dirty="0">
                <a:latin typeface="Arial" panose="020B0604020202020204" pitchFamily="34" charset="0"/>
                <a:cs typeface="Arial" panose="020B0604020202020204" pitchFamily="34" charset="0"/>
              </a:rPr>
              <a:t>Requirements elicitation </a:t>
            </a:r>
            <a:r>
              <a:rPr lang="en-US" sz="2000" dirty="0">
                <a:latin typeface="Arial" panose="020B0604020202020204" pitchFamily="34" charset="0"/>
                <a:cs typeface="Arial" panose="020B0604020202020204" pitchFamily="34" charset="0"/>
              </a:rPr>
              <a:t>is the more challenging of the two because it requires the collaboration of several groups of participants with different backgrounds.</a:t>
            </a:r>
          </a:p>
          <a:p>
            <a:pPr lvl="1" algn="just">
              <a:defRPr/>
            </a:pPr>
            <a:r>
              <a:rPr lang="en-US" sz="1800" dirty="0">
                <a:latin typeface="Arial" panose="020B0604020202020204" pitchFamily="34" charset="0"/>
                <a:cs typeface="Arial" panose="020B0604020202020204" pitchFamily="34" charset="0"/>
              </a:rPr>
              <a:t>On the one hand, the client and the </a:t>
            </a:r>
            <a:r>
              <a:rPr lang="en-US" sz="1800" b="1" dirty="0">
                <a:latin typeface="Arial" panose="020B0604020202020204" pitchFamily="34" charset="0"/>
                <a:cs typeface="Arial" panose="020B0604020202020204" pitchFamily="34" charset="0"/>
              </a:rPr>
              <a:t>users are experts in their domain </a:t>
            </a:r>
            <a:r>
              <a:rPr lang="en-US" sz="1800" dirty="0">
                <a:latin typeface="Arial" panose="020B0604020202020204" pitchFamily="34" charset="0"/>
                <a:cs typeface="Arial" panose="020B0604020202020204" pitchFamily="34" charset="0"/>
              </a:rPr>
              <a:t>and </a:t>
            </a:r>
            <a:r>
              <a:rPr lang="en-US" sz="1800" b="1" dirty="0">
                <a:latin typeface="Arial" panose="020B0604020202020204" pitchFamily="34" charset="0"/>
                <a:cs typeface="Arial" panose="020B0604020202020204" pitchFamily="34" charset="0"/>
              </a:rPr>
              <a:t>have a general idea of what the system should do</a:t>
            </a:r>
            <a:r>
              <a:rPr lang="en-US" sz="1800" dirty="0">
                <a:latin typeface="Arial" panose="020B0604020202020204" pitchFamily="34" charset="0"/>
                <a:cs typeface="Arial" panose="020B0604020202020204" pitchFamily="34" charset="0"/>
              </a:rPr>
              <a:t>, but they often </a:t>
            </a:r>
            <a:r>
              <a:rPr lang="en-US" sz="1800" b="1" dirty="0">
                <a:latin typeface="Arial" panose="020B0604020202020204" pitchFamily="34" charset="0"/>
                <a:cs typeface="Arial" panose="020B0604020202020204" pitchFamily="34" charset="0"/>
              </a:rPr>
              <a:t>have little experience in software development</a:t>
            </a:r>
            <a:r>
              <a:rPr lang="en-US" sz="1800" dirty="0">
                <a:latin typeface="Arial" panose="020B0604020202020204" pitchFamily="34" charset="0"/>
                <a:cs typeface="Arial" panose="020B0604020202020204" pitchFamily="34" charset="0"/>
              </a:rPr>
              <a:t>.</a:t>
            </a:r>
          </a:p>
          <a:p>
            <a:pPr lvl="1" algn="just">
              <a:defRPr/>
            </a:pPr>
            <a:r>
              <a:rPr lang="en-US" sz="1800" dirty="0">
                <a:latin typeface="Arial" panose="020B0604020202020204" pitchFamily="34" charset="0"/>
                <a:cs typeface="Arial" panose="020B0604020202020204" pitchFamily="34" charset="0"/>
              </a:rPr>
              <a:t>On the other hand, the </a:t>
            </a:r>
            <a:r>
              <a:rPr lang="en-US" sz="1800" b="1" dirty="0">
                <a:latin typeface="Arial" panose="020B0604020202020204" pitchFamily="34" charset="0"/>
                <a:cs typeface="Arial" panose="020B0604020202020204" pitchFamily="34" charset="0"/>
              </a:rPr>
              <a:t>developers have experience in building systems</a:t>
            </a:r>
            <a:r>
              <a:rPr lang="en-US" sz="1800" dirty="0">
                <a:latin typeface="Arial" panose="020B0604020202020204" pitchFamily="34" charset="0"/>
                <a:cs typeface="Arial" panose="020B0604020202020204" pitchFamily="34" charset="0"/>
              </a:rPr>
              <a:t>, but often have </a:t>
            </a:r>
            <a:r>
              <a:rPr lang="en-US" sz="1800" b="1" dirty="0">
                <a:latin typeface="Arial" panose="020B0604020202020204" pitchFamily="34" charset="0"/>
                <a:cs typeface="Arial" panose="020B0604020202020204" pitchFamily="34" charset="0"/>
              </a:rPr>
              <a:t>little knowledge of the everyday environment of the users</a:t>
            </a:r>
            <a:r>
              <a:rPr lang="en-US" sz="1800" dirty="0">
                <a:latin typeface="Arial" panose="020B0604020202020204" pitchFamily="34" charset="0"/>
                <a:cs typeface="Arial" panose="020B0604020202020204" pitchFamily="34" charset="0"/>
              </a:rPr>
              <a:t>.</a:t>
            </a:r>
          </a:p>
          <a:p>
            <a:pPr algn="just">
              <a:defRPr/>
            </a:pPr>
            <a:r>
              <a:rPr lang="en-US" sz="2000" b="1" dirty="0">
                <a:latin typeface="Arial" panose="020B0604020202020204" pitchFamily="34" charset="0"/>
                <a:cs typeface="Arial" panose="020B0604020202020204" pitchFamily="34" charset="0"/>
              </a:rPr>
              <a:t>Scenarios</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use cases</a:t>
            </a:r>
            <a:r>
              <a:rPr lang="en-US" sz="2000" dirty="0">
                <a:latin typeface="Arial" panose="020B0604020202020204" pitchFamily="34" charset="0"/>
                <a:cs typeface="Arial" panose="020B0604020202020204" pitchFamily="34" charset="0"/>
              </a:rPr>
              <a:t> provide </a:t>
            </a:r>
            <a:r>
              <a:rPr lang="en-US" sz="2000" b="1" dirty="0">
                <a:latin typeface="Arial" panose="020B0604020202020204" pitchFamily="34" charset="0"/>
                <a:cs typeface="Arial" panose="020B0604020202020204" pitchFamily="34" charset="0"/>
              </a:rPr>
              <a:t>tools for bridging this gap</a:t>
            </a:r>
            <a:r>
              <a:rPr lang="en-US" sz="2000" dirty="0">
                <a:latin typeface="Arial" panose="020B0604020202020204" pitchFamily="34" charset="0"/>
                <a:cs typeface="Arial" panose="020B0604020202020204" pitchFamily="34" charset="0"/>
              </a:rPr>
              <a:t>.</a:t>
            </a:r>
          </a:p>
          <a:p>
            <a:pPr algn="just">
              <a:defRPr/>
            </a:pPr>
            <a:r>
              <a:rPr lang="en-US" sz="2000" dirty="0">
                <a:latin typeface="Arial" panose="020B0604020202020204" pitchFamily="34" charset="0"/>
                <a:cs typeface="Arial" panose="020B0604020202020204" pitchFamily="34" charset="0"/>
              </a:rPr>
              <a:t>A </a:t>
            </a:r>
            <a:r>
              <a:rPr lang="en-US" sz="2000" b="1" i="1" dirty="0">
                <a:latin typeface="Arial" panose="020B0604020202020204" pitchFamily="34" charset="0"/>
                <a:cs typeface="Arial" panose="020B0604020202020204" pitchFamily="34" charset="0"/>
              </a:rPr>
              <a:t>scenario</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describes an example of system use in terms of a series of interactions between the user and the system.</a:t>
            </a:r>
          </a:p>
          <a:p>
            <a:pPr algn="just">
              <a:defRPr/>
            </a:pPr>
            <a:r>
              <a:rPr lang="en-US" sz="2000" dirty="0">
                <a:latin typeface="Arial" panose="020B0604020202020204" pitchFamily="34" charset="0"/>
                <a:cs typeface="Arial" panose="020B0604020202020204" pitchFamily="34" charset="0"/>
              </a:rPr>
              <a:t>A </a:t>
            </a:r>
            <a:r>
              <a:rPr lang="en-US" sz="2000" b="1" i="1" dirty="0">
                <a:latin typeface="Arial" panose="020B0604020202020204" pitchFamily="34" charset="0"/>
                <a:cs typeface="Arial" panose="020B0604020202020204" pitchFamily="34" charset="0"/>
              </a:rPr>
              <a:t>use case </a:t>
            </a:r>
            <a:r>
              <a:rPr lang="en-US" sz="2000" dirty="0">
                <a:latin typeface="Arial" panose="020B0604020202020204" pitchFamily="34" charset="0"/>
                <a:cs typeface="Arial" panose="020B0604020202020204" pitchFamily="34" charset="0"/>
              </a:rPr>
              <a:t>is an abstraction that describes a </a:t>
            </a:r>
            <a:r>
              <a:rPr lang="en-US" sz="2000" b="1" dirty="0">
                <a:latin typeface="Arial" panose="020B0604020202020204" pitchFamily="34" charset="0"/>
                <a:cs typeface="Arial" panose="020B0604020202020204" pitchFamily="34" charset="0"/>
              </a:rPr>
              <a:t>group</a:t>
            </a:r>
            <a:r>
              <a:rPr lang="en-US" sz="2000" dirty="0">
                <a:latin typeface="Arial" panose="020B0604020202020204" pitchFamily="34" charset="0"/>
                <a:cs typeface="Arial" panose="020B0604020202020204" pitchFamily="34" charset="0"/>
              </a:rPr>
              <a:t> of </a:t>
            </a:r>
            <a:r>
              <a:rPr lang="en-US" sz="2000" b="1" dirty="0">
                <a:latin typeface="Arial" panose="020B0604020202020204" pitchFamily="34" charset="0"/>
                <a:cs typeface="Arial" panose="020B0604020202020204" pitchFamily="34" charset="0"/>
              </a:rPr>
              <a:t>related scenarios</a:t>
            </a:r>
            <a:r>
              <a:rPr lang="en-US" sz="2000" dirty="0">
                <a:latin typeface="Arial" panose="020B0604020202020204" pitchFamily="34" charset="0"/>
                <a:cs typeface="Arial" panose="020B0604020202020204" pitchFamily="34" charset="0"/>
              </a:rPr>
              <a:t>. Both scenarios and use cases are written in </a:t>
            </a:r>
            <a:r>
              <a:rPr lang="en-US" sz="2000" b="1" dirty="0">
                <a:latin typeface="Arial" panose="020B0604020202020204" pitchFamily="34" charset="0"/>
                <a:cs typeface="Arial" panose="020B0604020202020204" pitchFamily="34" charset="0"/>
              </a:rPr>
              <a:t>natural language</a:t>
            </a:r>
            <a:r>
              <a:rPr lang="en-US" sz="2000" dirty="0">
                <a:latin typeface="Arial" panose="020B0604020202020204" pitchFamily="34" charset="0"/>
                <a:cs typeface="Arial" panose="020B0604020202020204" pitchFamily="34" charset="0"/>
              </a:rPr>
              <a:t>, a form that is understandable to the user.</a:t>
            </a:r>
            <a:endParaRPr lang="en-US" altLang="en-US" sz="2000" dirty="0">
              <a:latin typeface="Arial" panose="020B0604020202020204" pitchFamily="34" charset="0"/>
              <a:cs typeface="Arial" panose="020B0604020202020204" pitchFamily="34" charset="0"/>
            </a:endParaRPr>
          </a:p>
          <a:p>
            <a:pPr marL="0" indent="0" algn="just">
              <a:buFont typeface="Times" panose="02020603050405020304" pitchFamily="18" charset="0"/>
              <a:buNone/>
              <a:defRPr/>
            </a:pPr>
            <a:endParaRPr lang="en-US" i="1" dirty="0">
              <a:latin typeface="Times-Italic"/>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73F12DDD-1B6E-4866-AFB3-74DFC3607E0F}"/>
              </a:ext>
            </a:extLst>
          </p:cNvPr>
          <p:cNvSpPr>
            <a:spLocks noGrp="1" noChangeArrowheads="1"/>
          </p:cNvSpPr>
          <p:nvPr>
            <p:ph type="title"/>
          </p:nvPr>
        </p:nvSpPr>
        <p:spPr>
          <a:xfrm>
            <a:off x="419100" y="106363"/>
            <a:ext cx="8153400" cy="863600"/>
          </a:xfrm>
        </p:spPr>
        <p:txBody>
          <a:bodyPr/>
          <a:lstStyle/>
          <a:p>
            <a:r>
              <a:rPr lang="en-US" altLang="en-US"/>
              <a:t>Identify Scenarios</a:t>
            </a:r>
          </a:p>
        </p:txBody>
      </p:sp>
      <p:sp>
        <p:nvSpPr>
          <p:cNvPr id="62467" name="Content Placeholder 2">
            <a:extLst>
              <a:ext uri="{FF2B5EF4-FFF2-40B4-BE49-F238E27FC236}">
                <a16:creationId xmlns:a16="http://schemas.microsoft.com/office/drawing/2014/main" id="{AC978F58-3119-4AF4-BA6F-DBA9CF1DF920}"/>
              </a:ext>
            </a:extLst>
          </p:cNvPr>
          <p:cNvSpPr>
            <a:spLocks noGrp="1" noChangeArrowheads="1"/>
          </p:cNvSpPr>
          <p:nvPr>
            <p:ph idx="1"/>
          </p:nvPr>
        </p:nvSpPr>
        <p:spPr>
          <a:xfrm>
            <a:off x="533400" y="1127125"/>
            <a:ext cx="8001000" cy="5113338"/>
          </a:xfrm>
        </p:spPr>
        <p:txBody>
          <a:bodyPr/>
          <a:lstStyle/>
          <a:p>
            <a:pPr>
              <a:buFont typeface="Symbol" panose="05050102010706020507" pitchFamily="18" charset="2"/>
              <a:buNone/>
            </a:pPr>
            <a:r>
              <a:rPr lang="en-US" altLang="en-US" sz="2000">
                <a:solidFill>
                  <a:srgbClr val="0000CC"/>
                </a:solidFill>
              </a:rPr>
              <a:t>Scenario</a:t>
            </a:r>
          </a:p>
          <a:p>
            <a:pPr lvl="1"/>
            <a:r>
              <a:rPr lang="en-US" altLang="en-US"/>
              <a:t>A description of what actors do as they use the system</a:t>
            </a:r>
          </a:p>
          <a:p>
            <a:r>
              <a:rPr lang="en-US" altLang="en-US" sz="2000"/>
              <a:t>For each scenario, there is a: </a:t>
            </a:r>
          </a:p>
          <a:p>
            <a:pPr lvl="1"/>
            <a:r>
              <a:rPr lang="en-US" altLang="en-US"/>
              <a:t>Use case</a:t>
            </a:r>
          </a:p>
          <a:p>
            <a:pPr lvl="1"/>
            <a:r>
              <a:rPr lang="en-US" altLang="en-US"/>
              <a:t>Acceptance test case</a:t>
            </a:r>
          </a:p>
          <a:p>
            <a:endParaRPr lang="en-US" altLang="en-US"/>
          </a:p>
          <a:p>
            <a:pPr>
              <a:buFont typeface="Symbol" panose="05050102010706020507" pitchFamily="18" charset="2"/>
              <a:buNone/>
            </a:pPr>
            <a:r>
              <a:rPr lang="en-US" altLang="en-US" sz="2000">
                <a:solidFill>
                  <a:srgbClr val="0000CC"/>
                </a:solidFill>
              </a:rPr>
              <a:t>Questions for identifying scenarios:</a:t>
            </a:r>
          </a:p>
          <a:p>
            <a:r>
              <a:rPr lang="en-US" altLang="en-US" sz="2000"/>
              <a:t>What </a:t>
            </a:r>
            <a:r>
              <a:rPr lang="en-US" altLang="en-US" sz="2000">
                <a:solidFill>
                  <a:srgbClr val="D5000A"/>
                </a:solidFill>
              </a:rPr>
              <a:t>tasks</a:t>
            </a:r>
            <a:r>
              <a:rPr lang="en-US" altLang="en-US" sz="2000"/>
              <a:t> want actors to perform the system?</a:t>
            </a:r>
          </a:p>
          <a:p>
            <a:r>
              <a:rPr lang="en-US" altLang="en-US" sz="2000"/>
              <a:t>What </a:t>
            </a:r>
            <a:r>
              <a:rPr lang="en-US" altLang="en-US" sz="2000">
                <a:solidFill>
                  <a:srgbClr val="D5000A"/>
                </a:solidFill>
              </a:rPr>
              <a:t>data</a:t>
            </a:r>
            <a:r>
              <a:rPr lang="en-US" altLang="en-US" sz="2000"/>
              <a:t> does the actor need?</a:t>
            </a:r>
          </a:p>
          <a:p>
            <a:pPr lvl="1"/>
            <a:r>
              <a:rPr lang="en-US" altLang="en-US"/>
              <a:t>Who creates, modifies, removes that data?</a:t>
            </a:r>
          </a:p>
          <a:p>
            <a:r>
              <a:rPr lang="en-US" altLang="en-US" sz="2000"/>
              <a:t>Which </a:t>
            </a:r>
            <a:r>
              <a:rPr lang="en-US" altLang="en-US" sz="2000">
                <a:solidFill>
                  <a:srgbClr val="D5000A"/>
                </a:solidFill>
              </a:rPr>
              <a:t>external</a:t>
            </a:r>
            <a:r>
              <a:rPr lang="en-US" altLang="en-US" sz="2000"/>
              <a:t> changes affect the </a:t>
            </a:r>
            <a:r>
              <a:rPr lang="en-US" altLang="en-US" sz="2000">
                <a:solidFill>
                  <a:srgbClr val="D5000A"/>
                </a:solidFill>
              </a:rPr>
              <a:t>system’s state</a:t>
            </a:r>
            <a:r>
              <a:rPr lang="en-US" altLang="en-US" sz="2000"/>
              <a:t>?</a:t>
            </a:r>
          </a:p>
          <a:p>
            <a:pPr lvl="1"/>
            <a:r>
              <a:rPr lang="en-US" altLang="en-US"/>
              <a:t>How is the change communicated to the system? (what actor?)</a:t>
            </a:r>
          </a:p>
          <a:p>
            <a:pPr lvl="1"/>
            <a:r>
              <a:rPr lang="en-US" altLang="en-US"/>
              <a:t>Under what circumstances?</a:t>
            </a:r>
          </a:p>
          <a:p>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CD41B6B6-52B9-40CA-8928-60803DAD9161}"/>
              </a:ext>
            </a:extLst>
          </p:cNvPr>
          <p:cNvSpPr>
            <a:spLocks noGrp="1" noChangeArrowheads="1"/>
          </p:cNvSpPr>
          <p:nvPr>
            <p:ph type="title"/>
          </p:nvPr>
        </p:nvSpPr>
        <p:spPr>
          <a:xfrm>
            <a:off x="419100" y="106363"/>
            <a:ext cx="8153400" cy="863600"/>
          </a:xfrm>
        </p:spPr>
        <p:txBody>
          <a:bodyPr/>
          <a:lstStyle/>
          <a:p>
            <a:r>
              <a:rPr lang="en-US" altLang="en-US"/>
              <a:t>Identify Scenarios - Warehouse on Fire</a:t>
            </a:r>
          </a:p>
        </p:txBody>
      </p:sp>
      <p:graphicFrame>
        <p:nvGraphicFramePr>
          <p:cNvPr id="5" name="Content Placeholder 4">
            <a:extLst>
              <a:ext uri="{FF2B5EF4-FFF2-40B4-BE49-F238E27FC236}">
                <a16:creationId xmlns:a16="http://schemas.microsoft.com/office/drawing/2014/main" id="{FBE62EE2-C265-4E5D-8545-6371CA12BBA7}"/>
              </a:ext>
            </a:extLst>
          </p:cNvPr>
          <p:cNvGraphicFramePr>
            <a:graphicFrameLocks noGrp="1"/>
          </p:cNvGraphicFramePr>
          <p:nvPr>
            <p:ph idx="1"/>
          </p:nvPr>
        </p:nvGraphicFramePr>
        <p:xfrm>
          <a:off x="239713" y="985838"/>
          <a:ext cx="8655050" cy="5281612"/>
        </p:xfrm>
        <a:graphic>
          <a:graphicData uri="http://schemas.openxmlformats.org/drawingml/2006/table">
            <a:tbl>
              <a:tblPr firstRow="1" bandRow="1">
                <a:tableStyleId>{5C22544A-7EE6-4342-B048-85BDC9FD1C3A}</a:tableStyleId>
              </a:tblPr>
              <a:tblGrid>
                <a:gridCol w="2645339">
                  <a:extLst>
                    <a:ext uri="{9D8B030D-6E8A-4147-A177-3AD203B41FA5}">
                      <a16:colId xmlns:a16="http://schemas.microsoft.com/office/drawing/2014/main" val="20000"/>
                    </a:ext>
                  </a:extLst>
                </a:gridCol>
                <a:gridCol w="6009711">
                  <a:extLst>
                    <a:ext uri="{9D8B030D-6E8A-4147-A177-3AD203B41FA5}">
                      <a16:colId xmlns:a16="http://schemas.microsoft.com/office/drawing/2014/main" val="20001"/>
                    </a:ext>
                  </a:extLst>
                </a:gridCol>
              </a:tblGrid>
              <a:tr h="577081">
                <a:tc>
                  <a:txBody>
                    <a:bodyPr/>
                    <a:lstStyle/>
                    <a:p>
                      <a:r>
                        <a:rPr lang="en-US" sz="1800" b="1" i="0" u="none" strike="noStrike" kern="1200" baseline="0" dirty="0">
                          <a:solidFill>
                            <a:srgbClr val="0070C0"/>
                          </a:solidFill>
                          <a:latin typeface="+mn-lt"/>
                          <a:ea typeface="+mn-ea"/>
                          <a:cs typeface="+mn-cs"/>
                        </a:rPr>
                        <a:t>Scenario name</a:t>
                      </a:r>
                      <a:endParaRPr lang="en-US" sz="1800" b="1" i="0" dirty="0">
                        <a:solidFill>
                          <a:srgbClr val="0070C0"/>
                        </a:solidFill>
                      </a:endParaRPr>
                    </a:p>
                  </a:txBody>
                  <a:tcPr marL="91433" marR="91433" marT="45722" marB="45722"/>
                </a:tc>
                <a:tc>
                  <a:txBody>
                    <a:bodyPr/>
                    <a:lstStyle/>
                    <a:p>
                      <a:r>
                        <a:rPr lang="en-US" sz="1800" b="0" i="0" u="sng" strike="noStrike" kern="1200" baseline="0" dirty="0" err="1">
                          <a:solidFill>
                            <a:schemeClr val="tx1"/>
                          </a:solidFill>
                          <a:latin typeface="+mn-lt"/>
                          <a:ea typeface="+mn-ea"/>
                          <a:cs typeface="+mn-cs"/>
                        </a:rPr>
                        <a:t>warehouseOnFire</a:t>
                      </a:r>
                      <a:endParaRPr lang="en-US" sz="1800" b="0" u="sng" dirty="0">
                        <a:solidFill>
                          <a:schemeClr val="tx1"/>
                        </a:solidFill>
                      </a:endParaRPr>
                    </a:p>
                  </a:txBody>
                  <a:tcPr marL="91433" marR="91433" marT="45722" marB="45722"/>
                </a:tc>
                <a:extLst>
                  <a:ext uri="{0D108BD9-81ED-4DB2-BD59-A6C34878D82A}">
                    <a16:rowId xmlns:a16="http://schemas.microsoft.com/office/drawing/2014/main" val="10000"/>
                  </a:ext>
                </a:extLst>
              </a:tr>
              <a:tr h="772399">
                <a:tc>
                  <a:txBody>
                    <a:bodyPr/>
                    <a:lstStyle/>
                    <a:p>
                      <a:r>
                        <a:rPr lang="en-US" sz="1800" b="1" i="0" u="none" strike="noStrike" kern="1200" baseline="0" dirty="0">
                          <a:solidFill>
                            <a:srgbClr val="0070C0"/>
                          </a:solidFill>
                          <a:latin typeface="+mn-lt"/>
                          <a:ea typeface="+mn-ea"/>
                          <a:cs typeface="+mn-cs"/>
                        </a:rPr>
                        <a:t>Participating actor</a:t>
                      </a:r>
                    </a:p>
                    <a:p>
                      <a:r>
                        <a:rPr lang="en-US" sz="1800" b="1" i="0" u="none" strike="noStrike" kern="1200" baseline="0" dirty="0">
                          <a:solidFill>
                            <a:srgbClr val="0070C0"/>
                          </a:solidFill>
                          <a:latin typeface="+mn-lt"/>
                          <a:ea typeface="+mn-ea"/>
                          <a:cs typeface="+mn-cs"/>
                        </a:rPr>
                        <a:t>instances</a:t>
                      </a:r>
                      <a:endParaRPr lang="en-US" sz="1800" b="1" i="0" dirty="0">
                        <a:solidFill>
                          <a:srgbClr val="0070C0"/>
                        </a:solidFill>
                      </a:endParaRPr>
                    </a:p>
                  </a:txBody>
                  <a:tcPr marL="91433" marR="91433" marT="45722" marB="45722"/>
                </a:tc>
                <a:tc>
                  <a:txBody>
                    <a:bodyPr/>
                    <a:lstStyle/>
                    <a:p>
                      <a:r>
                        <a:rPr lang="en-US" sz="1800" b="0" i="0" u="sng" strike="noStrike" kern="1200" baseline="0" dirty="0">
                          <a:solidFill>
                            <a:schemeClr val="dk1"/>
                          </a:solidFill>
                          <a:latin typeface="+mn-lt"/>
                          <a:ea typeface="+mn-ea"/>
                          <a:cs typeface="+mn-cs"/>
                        </a:rPr>
                        <a:t>bob, </a:t>
                      </a:r>
                      <a:r>
                        <a:rPr lang="en-US" sz="1800" b="0" i="0" u="sng" strike="noStrike" kern="1200" baseline="0" dirty="0" err="1">
                          <a:solidFill>
                            <a:schemeClr val="dk1"/>
                          </a:solidFill>
                          <a:latin typeface="+mn-lt"/>
                          <a:ea typeface="+mn-ea"/>
                          <a:cs typeface="+mn-cs"/>
                        </a:rPr>
                        <a:t>alice:FieldOfficer</a:t>
                      </a:r>
                      <a:endParaRPr lang="en-US" sz="1800" b="0" i="0" u="sng" strike="noStrike" kern="1200" baseline="0" dirty="0">
                        <a:solidFill>
                          <a:schemeClr val="dk1"/>
                        </a:solidFill>
                        <a:latin typeface="+mn-lt"/>
                        <a:ea typeface="+mn-ea"/>
                        <a:cs typeface="+mn-cs"/>
                      </a:endParaRPr>
                    </a:p>
                    <a:p>
                      <a:r>
                        <a:rPr lang="en-US" sz="1800" b="0" i="0" u="sng" strike="noStrike" kern="1200" baseline="0" dirty="0" err="1">
                          <a:solidFill>
                            <a:schemeClr val="dk1"/>
                          </a:solidFill>
                          <a:latin typeface="+mn-lt"/>
                          <a:ea typeface="+mn-ea"/>
                          <a:cs typeface="+mn-cs"/>
                        </a:rPr>
                        <a:t>john:Dispatcher</a:t>
                      </a:r>
                      <a:endParaRPr lang="en-US" sz="1800" u="sng" dirty="0"/>
                    </a:p>
                  </a:txBody>
                  <a:tcPr marL="91433" marR="91433" marT="45722" marB="45722"/>
                </a:tc>
                <a:extLst>
                  <a:ext uri="{0D108BD9-81ED-4DB2-BD59-A6C34878D82A}">
                    <a16:rowId xmlns:a16="http://schemas.microsoft.com/office/drawing/2014/main" val="10001"/>
                  </a:ext>
                </a:extLst>
              </a:tr>
              <a:tr h="3932132">
                <a:tc>
                  <a:txBody>
                    <a:bodyPr/>
                    <a:lstStyle/>
                    <a:p>
                      <a:r>
                        <a:rPr lang="en-US" sz="1800" b="1" i="0" u="none" strike="noStrike" kern="1200" baseline="0" dirty="0">
                          <a:solidFill>
                            <a:srgbClr val="0070C0"/>
                          </a:solidFill>
                          <a:latin typeface="+mn-lt"/>
                          <a:ea typeface="+mn-ea"/>
                          <a:cs typeface="+mn-cs"/>
                        </a:rPr>
                        <a:t>Flow of events</a:t>
                      </a:r>
                      <a:endParaRPr lang="en-US" sz="1800" b="1" i="0" dirty="0">
                        <a:solidFill>
                          <a:srgbClr val="0070C0"/>
                        </a:solidFill>
                      </a:endParaRPr>
                    </a:p>
                  </a:txBody>
                  <a:tcPr marL="91433" marR="91433" marT="45722" marB="45722"/>
                </a:tc>
                <a:tc>
                  <a:txBody>
                    <a:bodyPr/>
                    <a:lstStyle/>
                    <a:p>
                      <a:r>
                        <a:rPr lang="en-US" sz="1800" b="0" i="0" u="none" strike="noStrike" kern="1200" baseline="0" dirty="0">
                          <a:solidFill>
                            <a:schemeClr val="dk1"/>
                          </a:solidFill>
                          <a:latin typeface="+mn-lt"/>
                          <a:ea typeface="+mn-ea"/>
                          <a:cs typeface="+mn-cs"/>
                        </a:rPr>
                        <a:t>1. Bob, driving down main street in his patrol car, notices smoke coming out</a:t>
                      </a:r>
                    </a:p>
                    <a:p>
                      <a:r>
                        <a:rPr lang="en-US" sz="1800" b="0" i="0" u="none" strike="noStrike" kern="1200" baseline="0" dirty="0">
                          <a:solidFill>
                            <a:schemeClr val="dk1"/>
                          </a:solidFill>
                          <a:latin typeface="+mn-lt"/>
                          <a:ea typeface="+mn-ea"/>
                          <a:cs typeface="+mn-cs"/>
                        </a:rPr>
                        <a:t>of a warehouse. His partner, Alice, activates the “Report Emergency” function from her FRIEND laptop.</a:t>
                      </a:r>
                    </a:p>
                    <a:p>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2. Alice enters the address of the building, a brief description of its location (i.e., northwest corner), and an emergency level. In addition to a fire unit,</a:t>
                      </a:r>
                    </a:p>
                    <a:p>
                      <a:r>
                        <a:rPr lang="en-US" sz="1800" b="0" i="0" u="none" strike="noStrike" kern="1200" baseline="0" dirty="0">
                          <a:solidFill>
                            <a:schemeClr val="dk1"/>
                          </a:solidFill>
                          <a:latin typeface="+mn-lt"/>
                          <a:ea typeface="+mn-ea"/>
                          <a:cs typeface="+mn-cs"/>
                        </a:rPr>
                        <a:t>she requests several paramedic units on the scene, given that the area appears to be relatively busy. She confirms her input and waits for an</a:t>
                      </a:r>
                    </a:p>
                    <a:p>
                      <a:r>
                        <a:rPr lang="en-US" sz="1800" b="0" i="0" u="none" strike="noStrike" kern="1200" baseline="0" dirty="0">
                          <a:solidFill>
                            <a:schemeClr val="dk1"/>
                          </a:solidFill>
                          <a:latin typeface="+mn-lt"/>
                          <a:ea typeface="+mn-ea"/>
                          <a:cs typeface="+mn-cs"/>
                        </a:rPr>
                        <a:t>acknowledgment.</a:t>
                      </a:r>
                    </a:p>
                    <a:p>
                      <a:endParaRPr lang="en-US" sz="1800" b="0" i="0" u="none" strike="noStrike" kern="1200" baseline="0" dirty="0">
                        <a:solidFill>
                          <a:schemeClr val="dk1"/>
                        </a:solidFill>
                        <a:latin typeface="+mn-lt"/>
                        <a:ea typeface="+mn-ea"/>
                        <a:cs typeface="+mn-cs"/>
                      </a:endParaRPr>
                    </a:p>
                  </a:txBody>
                  <a:tcPr marL="91433" marR="91433" marT="45722" marB="45722"/>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24411425-390A-4627-BDD1-0B34963029E9}"/>
              </a:ext>
            </a:extLst>
          </p:cNvPr>
          <p:cNvSpPr>
            <a:spLocks noGrp="1" noChangeArrowheads="1"/>
          </p:cNvSpPr>
          <p:nvPr>
            <p:ph type="title"/>
          </p:nvPr>
        </p:nvSpPr>
        <p:spPr>
          <a:xfrm>
            <a:off x="419100" y="106363"/>
            <a:ext cx="8153400" cy="863600"/>
          </a:xfrm>
        </p:spPr>
        <p:txBody>
          <a:bodyPr/>
          <a:lstStyle/>
          <a:p>
            <a:r>
              <a:rPr lang="en-US" altLang="en-US"/>
              <a:t>Identify Scenarios - cont</a:t>
            </a:r>
          </a:p>
        </p:txBody>
      </p:sp>
      <p:graphicFrame>
        <p:nvGraphicFramePr>
          <p:cNvPr id="5" name="Content Placeholder 4">
            <a:extLst>
              <a:ext uri="{FF2B5EF4-FFF2-40B4-BE49-F238E27FC236}">
                <a16:creationId xmlns:a16="http://schemas.microsoft.com/office/drawing/2014/main" id="{D10E19DA-207D-478A-A98C-B2EE1BDC65CB}"/>
              </a:ext>
            </a:extLst>
          </p:cNvPr>
          <p:cNvGraphicFramePr>
            <a:graphicFrameLocks noGrp="1"/>
          </p:cNvGraphicFramePr>
          <p:nvPr>
            <p:ph idx="1"/>
          </p:nvPr>
        </p:nvGraphicFramePr>
        <p:xfrm>
          <a:off x="239713" y="985838"/>
          <a:ext cx="8655050" cy="2746375"/>
        </p:xfrm>
        <a:graphic>
          <a:graphicData uri="http://schemas.openxmlformats.org/drawingml/2006/table">
            <a:tbl>
              <a:tblPr firstRow="1" bandRow="1">
                <a:tableStyleId>{5C22544A-7EE6-4342-B048-85BDC9FD1C3A}</a:tableStyleId>
              </a:tblPr>
              <a:tblGrid>
                <a:gridCol w="2645339">
                  <a:extLst>
                    <a:ext uri="{9D8B030D-6E8A-4147-A177-3AD203B41FA5}">
                      <a16:colId xmlns:a16="http://schemas.microsoft.com/office/drawing/2014/main" val="20000"/>
                    </a:ext>
                  </a:extLst>
                </a:gridCol>
                <a:gridCol w="6009711">
                  <a:extLst>
                    <a:ext uri="{9D8B030D-6E8A-4147-A177-3AD203B41FA5}">
                      <a16:colId xmlns:a16="http://schemas.microsoft.com/office/drawing/2014/main" val="20001"/>
                    </a:ext>
                  </a:extLst>
                </a:gridCol>
              </a:tblGrid>
              <a:tr h="2746375">
                <a:tc>
                  <a:txBody>
                    <a:bodyPr/>
                    <a:lstStyle/>
                    <a:p>
                      <a:r>
                        <a:rPr lang="en-US" sz="1800" b="1" i="0" u="none" strike="noStrike" kern="1200" baseline="0" dirty="0">
                          <a:solidFill>
                            <a:srgbClr val="0070C0"/>
                          </a:solidFill>
                          <a:latin typeface="+mn-lt"/>
                          <a:ea typeface="+mn-ea"/>
                          <a:cs typeface="+mn-cs"/>
                        </a:rPr>
                        <a:t>Flow of events</a:t>
                      </a:r>
                      <a:endParaRPr lang="en-US" sz="1800" b="1" i="0" dirty="0">
                        <a:solidFill>
                          <a:srgbClr val="0070C0"/>
                        </a:solidFill>
                      </a:endParaRPr>
                    </a:p>
                  </a:txBody>
                  <a:tcPr marL="91433" marR="91433" marT="45704" marB="45704"/>
                </a:tc>
                <a:tc>
                  <a:txBody>
                    <a:bodyPr/>
                    <a:lstStyle/>
                    <a:p>
                      <a:r>
                        <a:rPr lang="en-US" sz="1800" b="0" i="0" u="none" strike="noStrike" kern="1200" baseline="0" dirty="0">
                          <a:solidFill>
                            <a:schemeClr val="tx1"/>
                          </a:solidFill>
                          <a:latin typeface="+mn-lt"/>
                          <a:ea typeface="+mn-ea"/>
                          <a:cs typeface="+mn-cs"/>
                        </a:rPr>
                        <a:t>3. John, the Dispatcher, is alerted to the emergency by a beep of his workstation. He reviews the information submitted by Alice and</a:t>
                      </a:r>
                    </a:p>
                    <a:p>
                      <a:r>
                        <a:rPr lang="en-US" sz="1800" b="0" i="0" u="none" strike="noStrike" kern="1200" baseline="0" dirty="0">
                          <a:solidFill>
                            <a:schemeClr val="tx1"/>
                          </a:solidFill>
                          <a:latin typeface="+mn-lt"/>
                          <a:ea typeface="+mn-ea"/>
                          <a:cs typeface="+mn-cs"/>
                        </a:rPr>
                        <a:t>acknowledges the report. He allocates a fire unit and two paramedic units to the Incident site and sends their estimated arrival time (ETA) to Alice.</a:t>
                      </a:r>
                    </a:p>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4. Alice receives the acknowledgment and the ETA.</a:t>
                      </a:r>
                    </a:p>
                  </a:txBody>
                  <a:tcPr marL="91433" marR="91433" marT="45704" marB="45704"/>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AC10C7BB-A92B-4AC7-9C55-DBE6382F380B}"/>
              </a:ext>
            </a:extLst>
          </p:cNvPr>
          <p:cNvSpPr>
            <a:spLocks noGrp="1" noChangeArrowheads="1"/>
          </p:cNvSpPr>
          <p:nvPr>
            <p:ph type="title"/>
          </p:nvPr>
        </p:nvSpPr>
        <p:spPr>
          <a:xfrm>
            <a:off x="419100" y="106363"/>
            <a:ext cx="8153400" cy="863600"/>
          </a:xfrm>
        </p:spPr>
        <p:txBody>
          <a:bodyPr/>
          <a:lstStyle/>
          <a:p>
            <a:r>
              <a:rPr lang="en-US" altLang="en-US"/>
              <a:t>Identify Actors</a:t>
            </a:r>
          </a:p>
        </p:txBody>
      </p:sp>
      <p:sp>
        <p:nvSpPr>
          <p:cNvPr id="68611" name="Content Placeholder 2">
            <a:extLst>
              <a:ext uri="{FF2B5EF4-FFF2-40B4-BE49-F238E27FC236}">
                <a16:creationId xmlns:a16="http://schemas.microsoft.com/office/drawing/2014/main" id="{17AF3CFA-9819-437D-9341-222C8271A5E7}"/>
              </a:ext>
            </a:extLst>
          </p:cNvPr>
          <p:cNvSpPr>
            <a:spLocks noGrp="1" noChangeArrowheads="1"/>
          </p:cNvSpPr>
          <p:nvPr>
            <p:ph idx="1"/>
          </p:nvPr>
        </p:nvSpPr>
        <p:spPr>
          <a:xfrm>
            <a:off x="533400" y="1127125"/>
            <a:ext cx="8001000" cy="5113338"/>
          </a:xfrm>
        </p:spPr>
        <p:txBody>
          <a:bodyPr/>
          <a:lstStyle/>
          <a:p>
            <a:pPr>
              <a:lnSpc>
                <a:spcPct val="140000"/>
              </a:lnSpc>
              <a:buFont typeface="Symbol" panose="05050102010706020507" pitchFamily="18" charset="2"/>
              <a:buNone/>
            </a:pPr>
            <a:r>
              <a:rPr lang="en-US" altLang="en-US" sz="2000"/>
              <a:t>Questions whose answers identify the actors:</a:t>
            </a:r>
          </a:p>
          <a:p>
            <a:pPr>
              <a:lnSpc>
                <a:spcPct val="140000"/>
              </a:lnSpc>
            </a:pPr>
            <a:r>
              <a:rPr lang="en-US" altLang="en-US" sz="2000"/>
              <a:t>Which user groups does the system support to </a:t>
            </a:r>
            <a:r>
              <a:rPr lang="en-US" altLang="en-US" sz="2000">
                <a:solidFill>
                  <a:srgbClr val="D5000A"/>
                </a:solidFill>
              </a:rPr>
              <a:t>do their work</a:t>
            </a:r>
            <a:r>
              <a:rPr lang="en-US" altLang="en-US" sz="2000"/>
              <a:t>?</a:t>
            </a:r>
          </a:p>
          <a:p>
            <a:pPr>
              <a:lnSpc>
                <a:spcPct val="140000"/>
              </a:lnSpc>
            </a:pPr>
            <a:r>
              <a:rPr lang="en-US" altLang="en-US" sz="2000"/>
              <a:t>Which user groups execute the system’s </a:t>
            </a:r>
            <a:r>
              <a:rPr lang="en-US" altLang="en-US" sz="2000">
                <a:solidFill>
                  <a:srgbClr val="D5000A"/>
                </a:solidFill>
              </a:rPr>
              <a:t>primary functions</a:t>
            </a:r>
            <a:r>
              <a:rPr lang="en-US" altLang="en-US" sz="2000"/>
              <a:t>?</a:t>
            </a:r>
          </a:p>
          <a:p>
            <a:pPr>
              <a:lnSpc>
                <a:spcPct val="140000"/>
              </a:lnSpc>
            </a:pPr>
            <a:r>
              <a:rPr lang="en-US" altLang="en-US" sz="2000"/>
              <a:t>Which user groups execute the system’s </a:t>
            </a:r>
            <a:r>
              <a:rPr lang="en-US" altLang="en-US" sz="2000">
                <a:solidFill>
                  <a:srgbClr val="D5000A"/>
                </a:solidFill>
              </a:rPr>
              <a:t>secondary functions</a:t>
            </a:r>
            <a:r>
              <a:rPr lang="en-US" altLang="en-US" sz="2000"/>
              <a:t>?</a:t>
            </a:r>
          </a:p>
          <a:p>
            <a:pPr lvl="1">
              <a:lnSpc>
                <a:spcPct val="140000"/>
              </a:lnSpc>
            </a:pPr>
            <a:r>
              <a:rPr lang="en-US" altLang="en-US"/>
              <a:t>E.g., maintain or administer the system</a:t>
            </a:r>
          </a:p>
          <a:p>
            <a:pPr>
              <a:lnSpc>
                <a:spcPct val="140000"/>
              </a:lnSpc>
            </a:pPr>
            <a:r>
              <a:rPr lang="en-US" altLang="en-US" sz="2000"/>
              <a:t>With which </a:t>
            </a:r>
            <a:r>
              <a:rPr lang="en-US" altLang="en-US" sz="2000">
                <a:solidFill>
                  <a:srgbClr val="D5000A"/>
                </a:solidFill>
              </a:rPr>
              <a:t>external systems</a:t>
            </a:r>
            <a:r>
              <a:rPr lang="en-US" altLang="en-US" sz="2000"/>
              <a:t> does the system interact?</a:t>
            </a:r>
          </a:p>
          <a:p>
            <a:pPr lvl="1">
              <a:lnSpc>
                <a:spcPct val="140000"/>
              </a:lnSpc>
            </a:pPr>
            <a:r>
              <a:rPr lang="en-US" altLang="en-US"/>
              <a:t>E.g., hardware or software</a:t>
            </a:r>
          </a:p>
          <a:p>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6410DB01-B97E-4F72-8047-B1E20BD6075D}"/>
              </a:ext>
            </a:extLst>
          </p:cNvPr>
          <p:cNvSpPr>
            <a:spLocks noGrp="1" noChangeArrowheads="1"/>
          </p:cNvSpPr>
          <p:nvPr>
            <p:ph type="title"/>
          </p:nvPr>
        </p:nvSpPr>
        <p:spPr>
          <a:xfrm>
            <a:off x="419100" y="106363"/>
            <a:ext cx="8153400" cy="863600"/>
          </a:xfrm>
        </p:spPr>
        <p:txBody>
          <a:bodyPr/>
          <a:lstStyle/>
          <a:p>
            <a:r>
              <a:rPr lang="en-US" altLang="en-US"/>
              <a:t>Identifying Use Cases</a:t>
            </a:r>
          </a:p>
        </p:txBody>
      </p:sp>
      <p:graphicFrame>
        <p:nvGraphicFramePr>
          <p:cNvPr id="2" name="Content Placeholder 1">
            <a:extLst>
              <a:ext uri="{FF2B5EF4-FFF2-40B4-BE49-F238E27FC236}">
                <a16:creationId xmlns:a16="http://schemas.microsoft.com/office/drawing/2014/main" id="{C1B1F75F-5FD9-46D8-85EE-8FC3786073EB}"/>
              </a:ext>
            </a:extLst>
          </p:cNvPr>
          <p:cNvGraphicFramePr>
            <a:graphicFrameLocks noGrp="1"/>
          </p:cNvGraphicFramePr>
          <p:nvPr>
            <p:ph idx="1"/>
          </p:nvPr>
        </p:nvGraphicFramePr>
        <p:xfrm>
          <a:off x="419100" y="860425"/>
          <a:ext cx="8001000" cy="5414963"/>
        </p:xfrm>
        <a:graphic>
          <a:graphicData uri="http://schemas.openxmlformats.org/drawingml/2006/table">
            <a:tbl>
              <a:tblPr firstRow="1" bandRow="1">
                <a:tableStyleId>{5C22544A-7EE6-4342-B048-85BDC9FD1C3A}</a:tableStyleId>
              </a:tblPr>
              <a:tblGrid>
                <a:gridCol w="2839005">
                  <a:extLst>
                    <a:ext uri="{9D8B030D-6E8A-4147-A177-3AD203B41FA5}">
                      <a16:colId xmlns:a16="http://schemas.microsoft.com/office/drawing/2014/main" val="20000"/>
                    </a:ext>
                  </a:extLst>
                </a:gridCol>
                <a:gridCol w="5161995">
                  <a:extLst>
                    <a:ext uri="{9D8B030D-6E8A-4147-A177-3AD203B41FA5}">
                      <a16:colId xmlns:a16="http://schemas.microsoft.com/office/drawing/2014/main" val="20001"/>
                    </a:ext>
                  </a:extLst>
                </a:gridCol>
              </a:tblGrid>
              <a:tr h="657303">
                <a:tc>
                  <a:txBody>
                    <a:bodyPr/>
                    <a:lstStyle/>
                    <a:p>
                      <a:r>
                        <a:rPr lang="en-US" sz="1800" b="1" i="0" u="none" strike="noStrike" kern="1200" baseline="0" dirty="0">
                          <a:solidFill>
                            <a:srgbClr val="0070C0"/>
                          </a:solidFill>
                          <a:latin typeface="+mn-lt"/>
                          <a:ea typeface="+mn-ea"/>
                          <a:cs typeface="+mn-cs"/>
                        </a:rPr>
                        <a:t>Use case name</a:t>
                      </a:r>
                      <a:endParaRPr lang="en-US" sz="1800" b="1" i="0" dirty="0">
                        <a:solidFill>
                          <a:srgbClr val="0070C0"/>
                        </a:solidFill>
                      </a:endParaRPr>
                    </a:p>
                  </a:txBody>
                  <a:tcPr marT="45721" marB="45721"/>
                </a:tc>
                <a:tc>
                  <a:txBody>
                    <a:bodyPr/>
                    <a:lstStyle/>
                    <a:p>
                      <a:r>
                        <a:rPr lang="en-US" sz="1800" b="0" i="0" u="none" strike="noStrike" kern="1200" baseline="0" dirty="0" err="1">
                          <a:solidFill>
                            <a:schemeClr val="tx1"/>
                          </a:solidFill>
                          <a:latin typeface="+mn-lt"/>
                          <a:ea typeface="+mn-ea"/>
                          <a:cs typeface="+mn-cs"/>
                        </a:rPr>
                        <a:t>ReportEmergency</a:t>
                      </a:r>
                      <a:endParaRPr lang="en-US" sz="1800" dirty="0">
                        <a:solidFill>
                          <a:schemeClr val="tx1"/>
                        </a:solidFill>
                      </a:endParaRPr>
                    </a:p>
                  </a:txBody>
                  <a:tcPr marT="45721" marB="45721"/>
                </a:tc>
                <a:extLst>
                  <a:ext uri="{0D108BD9-81ED-4DB2-BD59-A6C34878D82A}">
                    <a16:rowId xmlns:a16="http://schemas.microsoft.com/office/drawing/2014/main" val="10000"/>
                  </a:ext>
                </a:extLst>
              </a:tr>
              <a:tr h="825643">
                <a:tc>
                  <a:txBody>
                    <a:bodyPr/>
                    <a:lstStyle/>
                    <a:p>
                      <a:r>
                        <a:rPr lang="en-US" sz="1800" b="1" i="0" u="none" strike="noStrike" kern="1200" baseline="0" dirty="0">
                          <a:solidFill>
                            <a:srgbClr val="0070C0"/>
                          </a:solidFill>
                          <a:latin typeface="+mn-lt"/>
                          <a:ea typeface="+mn-ea"/>
                          <a:cs typeface="+mn-cs"/>
                        </a:rPr>
                        <a:t>Participating</a:t>
                      </a:r>
                    </a:p>
                    <a:p>
                      <a:r>
                        <a:rPr lang="en-US" sz="1800" b="1" i="0" u="none" strike="noStrike" kern="1200" baseline="0" dirty="0">
                          <a:solidFill>
                            <a:srgbClr val="0070C0"/>
                          </a:solidFill>
                          <a:latin typeface="+mn-lt"/>
                          <a:ea typeface="+mn-ea"/>
                          <a:cs typeface="+mn-cs"/>
                        </a:rPr>
                        <a:t>Actors</a:t>
                      </a:r>
                      <a:endParaRPr lang="en-US" sz="1800" b="1" i="0" dirty="0">
                        <a:solidFill>
                          <a:srgbClr val="0070C0"/>
                        </a:solidFill>
                      </a:endParaRPr>
                    </a:p>
                  </a:txBody>
                  <a:tcPr marT="45721" marB="45721"/>
                </a:tc>
                <a:tc>
                  <a:txBody>
                    <a:bodyPr/>
                    <a:lstStyle/>
                    <a:p>
                      <a:r>
                        <a:rPr lang="en-US" sz="1800" b="0" i="0" u="none" strike="noStrike" kern="1200" baseline="0" dirty="0">
                          <a:solidFill>
                            <a:schemeClr val="dk1"/>
                          </a:solidFill>
                          <a:latin typeface="+mn-lt"/>
                          <a:ea typeface="+mn-ea"/>
                          <a:cs typeface="+mn-cs"/>
                        </a:rPr>
                        <a:t>Initiated by </a:t>
                      </a:r>
                      <a:r>
                        <a:rPr lang="en-US" sz="1800" b="0" i="0" u="sng" strike="noStrike" kern="1200" baseline="0" dirty="0" err="1">
                          <a:solidFill>
                            <a:schemeClr val="dk1"/>
                          </a:solidFill>
                          <a:latin typeface="+mn-lt"/>
                          <a:ea typeface="+mn-ea"/>
                          <a:cs typeface="+mn-cs"/>
                        </a:rPr>
                        <a:t>FieldOfficer</a:t>
                      </a:r>
                      <a:endParaRPr lang="en-US" sz="1800" b="0" i="0" u="sng"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Communicates with </a:t>
                      </a:r>
                      <a:r>
                        <a:rPr lang="en-US" sz="1800" b="0" i="0" u="sng" strike="noStrike" kern="1200" baseline="0" dirty="0">
                          <a:solidFill>
                            <a:schemeClr val="dk1"/>
                          </a:solidFill>
                          <a:latin typeface="+mn-lt"/>
                          <a:ea typeface="+mn-ea"/>
                          <a:cs typeface="+mn-cs"/>
                        </a:rPr>
                        <a:t>Dispatcher</a:t>
                      </a:r>
                      <a:endParaRPr lang="en-US" sz="1800" u="sng" dirty="0"/>
                    </a:p>
                  </a:txBody>
                  <a:tcPr marT="45721" marB="45721"/>
                </a:tc>
                <a:extLst>
                  <a:ext uri="{0D108BD9-81ED-4DB2-BD59-A6C34878D82A}">
                    <a16:rowId xmlns:a16="http://schemas.microsoft.com/office/drawing/2014/main" val="10001"/>
                  </a:ext>
                </a:extLst>
              </a:tr>
              <a:tr h="3932017">
                <a:tc>
                  <a:txBody>
                    <a:bodyPr/>
                    <a:lstStyle/>
                    <a:p>
                      <a:r>
                        <a:rPr lang="en-US" sz="1800" b="1" i="0" u="none" strike="noStrike" kern="1200" baseline="0" dirty="0">
                          <a:solidFill>
                            <a:srgbClr val="0070C0"/>
                          </a:solidFill>
                          <a:latin typeface="+mn-lt"/>
                          <a:ea typeface="+mn-ea"/>
                          <a:cs typeface="+mn-cs"/>
                        </a:rPr>
                        <a:t>Flow of events</a:t>
                      </a:r>
                      <a:endParaRPr lang="en-US" sz="1800" b="1" i="0" dirty="0">
                        <a:solidFill>
                          <a:srgbClr val="0070C0"/>
                        </a:solidFill>
                      </a:endParaRPr>
                    </a:p>
                  </a:txBody>
                  <a:tcPr marT="45721" marB="45721"/>
                </a:tc>
                <a:tc>
                  <a:txBody>
                    <a:bodyPr/>
                    <a:lstStyle/>
                    <a:p>
                      <a:r>
                        <a:rPr lang="en-US" sz="1800" b="0" i="0" u="none" strike="noStrike" kern="1200" baseline="0" dirty="0">
                          <a:solidFill>
                            <a:schemeClr val="dk1"/>
                          </a:solidFill>
                          <a:latin typeface="+mn-lt"/>
                          <a:ea typeface="+mn-ea"/>
                          <a:cs typeface="+mn-cs"/>
                        </a:rPr>
                        <a:t>1. The </a:t>
                      </a:r>
                      <a:r>
                        <a:rPr lang="en-US" sz="1800" b="0" i="0" u="none" strike="noStrike" kern="1200" baseline="0" dirty="0" err="1">
                          <a:solidFill>
                            <a:schemeClr val="dk1"/>
                          </a:solidFill>
                          <a:latin typeface="+mn-lt"/>
                          <a:ea typeface="+mn-ea"/>
                          <a:cs typeface="+mn-cs"/>
                        </a:rPr>
                        <a:t>FieldOfficer</a:t>
                      </a:r>
                      <a:r>
                        <a:rPr lang="en-US" sz="1800" b="0" i="0" u="none" strike="noStrike" kern="1200" baseline="0" dirty="0">
                          <a:solidFill>
                            <a:schemeClr val="dk1"/>
                          </a:solidFill>
                          <a:latin typeface="+mn-lt"/>
                          <a:ea typeface="+mn-ea"/>
                          <a:cs typeface="+mn-cs"/>
                        </a:rPr>
                        <a:t> activates the “Report Emergency” function of her terminal.</a:t>
                      </a:r>
                    </a:p>
                    <a:p>
                      <a:pPr lvl="1"/>
                      <a:r>
                        <a:rPr lang="en-US" sz="1800" b="0" i="0" u="none" strike="noStrike" kern="1200" baseline="0" dirty="0">
                          <a:solidFill>
                            <a:schemeClr val="dk1"/>
                          </a:solidFill>
                          <a:latin typeface="+mn-lt"/>
                          <a:ea typeface="+mn-ea"/>
                          <a:cs typeface="+mn-cs"/>
                        </a:rPr>
                        <a:t>2. FRIEND responds by presenting a form to the </a:t>
                      </a:r>
                      <a:r>
                        <a:rPr lang="en-US" sz="1800" b="0" i="0" u="none" strike="noStrike" kern="1200" baseline="0" dirty="0" err="1">
                          <a:solidFill>
                            <a:schemeClr val="dk1"/>
                          </a:solidFill>
                          <a:latin typeface="+mn-lt"/>
                          <a:ea typeface="+mn-ea"/>
                          <a:cs typeface="+mn-cs"/>
                        </a:rPr>
                        <a:t>FieldOfficer</a:t>
                      </a:r>
                      <a:r>
                        <a:rPr lang="en-US" sz="1800" b="0" i="0" u="none" strike="noStrike" kern="1200" baseline="0" dirty="0">
                          <a:solidFill>
                            <a:schemeClr val="dk1"/>
                          </a:solidFill>
                          <a:latin typeface="+mn-lt"/>
                          <a:ea typeface="+mn-ea"/>
                          <a:cs typeface="+mn-cs"/>
                        </a:rPr>
                        <a:t>.</a:t>
                      </a:r>
                    </a:p>
                    <a:p>
                      <a:r>
                        <a:rPr lang="en-US" sz="1800" b="0" i="0" u="none" strike="noStrike" kern="1200" baseline="0" dirty="0">
                          <a:solidFill>
                            <a:schemeClr val="dk1"/>
                          </a:solidFill>
                          <a:latin typeface="+mn-lt"/>
                          <a:ea typeface="+mn-ea"/>
                          <a:cs typeface="+mn-cs"/>
                        </a:rPr>
                        <a:t>3. The </a:t>
                      </a:r>
                      <a:r>
                        <a:rPr lang="en-US" sz="1800" b="0" i="0" u="none" strike="noStrike" kern="1200" baseline="0" dirty="0" err="1">
                          <a:solidFill>
                            <a:schemeClr val="dk1"/>
                          </a:solidFill>
                          <a:latin typeface="+mn-lt"/>
                          <a:ea typeface="+mn-ea"/>
                          <a:cs typeface="+mn-cs"/>
                        </a:rPr>
                        <a:t>FieldOfficer</a:t>
                      </a:r>
                      <a:r>
                        <a:rPr lang="en-US" sz="1800" b="0" i="0" u="none" strike="noStrike" kern="1200" baseline="0" dirty="0">
                          <a:solidFill>
                            <a:schemeClr val="dk1"/>
                          </a:solidFill>
                          <a:latin typeface="+mn-lt"/>
                          <a:ea typeface="+mn-ea"/>
                          <a:cs typeface="+mn-cs"/>
                        </a:rPr>
                        <a:t> completes the form by selecting the emergency level, type,</a:t>
                      </a:r>
                    </a:p>
                    <a:p>
                      <a:r>
                        <a:rPr lang="en-US" sz="1800" b="0" i="0" u="none" strike="noStrike" kern="1200" baseline="0" dirty="0">
                          <a:solidFill>
                            <a:schemeClr val="dk1"/>
                          </a:solidFill>
                          <a:latin typeface="+mn-lt"/>
                          <a:ea typeface="+mn-ea"/>
                          <a:cs typeface="+mn-cs"/>
                        </a:rPr>
                        <a:t>location, and brief description of the situation. The </a:t>
                      </a:r>
                      <a:r>
                        <a:rPr lang="en-US" sz="1800" b="0" i="0" u="none" strike="noStrike" kern="1200" baseline="0" dirty="0" err="1">
                          <a:solidFill>
                            <a:schemeClr val="dk1"/>
                          </a:solidFill>
                          <a:latin typeface="+mn-lt"/>
                          <a:ea typeface="+mn-ea"/>
                          <a:cs typeface="+mn-cs"/>
                        </a:rPr>
                        <a:t>FieldOfficer</a:t>
                      </a:r>
                      <a:r>
                        <a:rPr lang="en-US" sz="1800" b="0" i="0" u="none" strike="noStrike" kern="1200" baseline="0" dirty="0">
                          <a:solidFill>
                            <a:schemeClr val="dk1"/>
                          </a:solidFill>
                          <a:latin typeface="+mn-lt"/>
                          <a:ea typeface="+mn-ea"/>
                          <a:cs typeface="+mn-cs"/>
                        </a:rPr>
                        <a:t> also</a:t>
                      </a:r>
                    </a:p>
                    <a:p>
                      <a:r>
                        <a:rPr lang="en-US" sz="1800" b="0" i="0" u="none" strike="noStrike" kern="1200" baseline="0" dirty="0">
                          <a:solidFill>
                            <a:schemeClr val="dk1"/>
                          </a:solidFill>
                          <a:latin typeface="+mn-lt"/>
                          <a:ea typeface="+mn-ea"/>
                          <a:cs typeface="+mn-cs"/>
                        </a:rPr>
                        <a:t>describes possible responses to the emergency situation. Once the form is</a:t>
                      </a:r>
                    </a:p>
                    <a:p>
                      <a:r>
                        <a:rPr lang="en-US" sz="1800" b="0" i="0" u="none" strike="noStrike" kern="1200" baseline="0" dirty="0">
                          <a:solidFill>
                            <a:schemeClr val="dk1"/>
                          </a:solidFill>
                          <a:latin typeface="+mn-lt"/>
                          <a:ea typeface="+mn-ea"/>
                          <a:cs typeface="+mn-cs"/>
                        </a:rPr>
                        <a:t>completed, the </a:t>
                      </a:r>
                      <a:r>
                        <a:rPr lang="en-US" sz="1800" b="0" i="0" u="none" strike="noStrike" kern="1200" baseline="0" dirty="0" err="1">
                          <a:solidFill>
                            <a:schemeClr val="dk1"/>
                          </a:solidFill>
                          <a:latin typeface="+mn-lt"/>
                          <a:ea typeface="+mn-ea"/>
                          <a:cs typeface="+mn-cs"/>
                        </a:rPr>
                        <a:t>FieldOfficer</a:t>
                      </a:r>
                      <a:r>
                        <a:rPr lang="en-US" sz="1800" b="0" i="0" u="none" strike="noStrike" kern="1200" baseline="0" dirty="0">
                          <a:solidFill>
                            <a:schemeClr val="dk1"/>
                          </a:solidFill>
                          <a:latin typeface="+mn-lt"/>
                          <a:ea typeface="+mn-ea"/>
                          <a:cs typeface="+mn-cs"/>
                        </a:rPr>
                        <a:t> submits the form.</a:t>
                      </a:r>
                    </a:p>
                    <a:p>
                      <a:pPr lvl="1"/>
                      <a:r>
                        <a:rPr lang="en-US" sz="1800" b="0" i="0" u="none" strike="noStrike" kern="1200" baseline="0" dirty="0">
                          <a:solidFill>
                            <a:schemeClr val="dk1"/>
                          </a:solidFill>
                          <a:latin typeface="+mn-lt"/>
                          <a:ea typeface="+mn-ea"/>
                          <a:cs typeface="+mn-cs"/>
                        </a:rPr>
                        <a:t>4. FRIEND receives the form and notifies the Dispatcher.</a:t>
                      </a:r>
                      <a:endParaRPr lang="en-US" sz="1800" dirty="0"/>
                    </a:p>
                  </a:txBody>
                  <a:tcPr marT="45721" marB="45721"/>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FB34396D-C5D5-4955-9A7C-404123D32F78}"/>
              </a:ext>
            </a:extLst>
          </p:cNvPr>
          <p:cNvSpPr>
            <a:spLocks noGrp="1" noChangeArrowheads="1"/>
          </p:cNvSpPr>
          <p:nvPr>
            <p:ph type="title"/>
          </p:nvPr>
        </p:nvSpPr>
        <p:spPr>
          <a:xfrm>
            <a:off x="419100" y="106363"/>
            <a:ext cx="8153400" cy="863600"/>
          </a:xfrm>
        </p:spPr>
        <p:txBody>
          <a:bodyPr/>
          <a:lstStyle/>
          <a:p>
            <a:r>
              <a:rPr lang="en-US" altLang="en-US"/>
              <a:t>Identifying Use Cases_2</a:t>
            </a:r>
          </a:p>
        </p:txBody>
      </p:sp>
      <p:graphicFrame>
        <p:nvGraphicFramePr>
          <p:cNvPr id="2" name="Content Placeholder 1">
            <a:extLst>
              <a:ext uri="{FF2B5EF4-FFF2-40B4-BE49-F238E27FC236}">
                <a16:creationId xmlns:a16="http://schemas.microsoft.com/office/drawing/2014/main" id="{E82AA9D0-7371-4561-A5C0-DBC4C83D37C7}"/>
              </a:ext>
            </a:extLst>
          </p:cNvPr>
          <p:cNvGraphicFramePr>
            <a:graphicFrameLocks noGrp="1"/>
          </p:cNvGraphicFramePr>
          <p:nvPr>
            <p:ph idx="1"/>
          </p:nvPr>
        </p:nvGraphicFramePr>
        <p:xfrm>
          <a:off x="419100" y="1144588"/>
          <a:ext cx="8001000" cy="2286000"/>
        </p:xfrm>
        <a:graphic>
          <a:graphicData uri="http://schemas.openxmlformats.org/drawingml/2006/table">
            <a:tbl>
              <a:tblPr firstRow="1" bandRow="1">
                <a:tableStyleId>{5C22544A-7EE6-4342-B048-85BDC9FD1C3A}</a:tableStyleId>
              </a:tblPr>
              <a:tblGrid>
                <a:gridCol w="2839005">
                  <a:extLst>
                    <a:ext uri="{9D8B030D-6E8A-4147-A177-3AD203B41FA5}">
                      <a16:colId xmlns:a16="http://schemas.microsoft.com/office/drawing/2014/main" val="20000"/>
                    </a:ext>
                  </a:extLst>
                </a:gridCol>
                <a:gridCol w="5161995">
                  <a:extLst>
                    <a:ext uri="{9D8B030D-6E8A-4147-A177-3AD203B41FA5}">
                      <a16:colId xmlns:a16="http://schemas.microsoft.com/office/drawing/2014/main" val="20001"/>
                    </a:ext>
                  </a:extLst>
                </a:gridCol>
              </a:tblGrid>
              <a:tr h="1609931">
                <a:tc>
                  <a:txBody>
                    <a:bodyPr/>
                    <a:lstStyle/>
                    <a:p>
                      <a:r>
                        <a:rPr lang="en-US" sz="1800" b="1" i="0" u="none" strike="noStrike" kern="1200" baseline="0" dirty="0">
                          <a:solidFill>
                            <a:srgbClr val="0070C0"/>
                          </a:solidFill>
                          <a:latin typeface="+mn-lt"/>
                          <a:ea typeface="+mn-ea"/>
                          <a:cs typeface="+mn-cs"/>
                        </a:rPr>
                        <a:t>Flow of events</a:t>
                      </a:r>
                      <a:endParaRPr lang="en-US" b="1" i="0" dirty="0">
                        <a:solidFill>
                          <a:srgbClr val="0070C0"/>
                        </a:solidFill>
                      </a:endParaRPr>
                    </a:p>
                  </a:txBody>
                  <a:tcPr/>
                </a:tc>
                <a:tc>
                  <a:txBody>
                    <a:bodyPr/>
                    <a:lstStyle/>
                    <a:p>
                      <a:r>
                        <a:rPr lang="en-US" sz="1800" b="0" i="0" u="none" strike="noStrike" kern="1200" baseline="0" dirty="0">
                          <a:solidFill>
                            <a:schemeClr val="tx1"/>
                          </a:solidFill>
                          <a:latin typeface="+mn-lt"/>
                          <a:ea typeface="+mn-ea"/>
                          <a:cs typeface="+mn-cs"/>
                        </a:rPr>
                        <a:t>5. The Dispatcher reviews the submitted information and creates an Incident in</a:t>
                      </a:r>
                    </a:p>
                    <a:p>
                      <a:r>
                        <a:rPr lang="en-US" sz="1800" b="0" i="0" u="none" strike="noStrike" kern="1200" baseline="0" dirty="0">
                          <a:solidFill>
                            <a:schemeClr val="tx1"/>
                          </a:solidFill>
                          <a:latin typeface="+mn-lt"/>
                          <a:ea typeface="+mn-ea"/>
                          <a:cs typeface="+mn-cs"/>
                        </a:rPr>
                        <a:t>the database by invoking the </a:t>
                      </a:r>
                      <a:r>
                        <a:rPr lang="en-US" sz="1800" b="0" i="0" u="none" strike="noStrike" kern="1200" baseline="0" dirty="0" err="1">
                          <a:solidFill>
                            <a:schemeClr val="tx1"/>
                          </a:solidFill>
                          <a:latin typeface="+mn-lt"/>
                          <a:ea typeface="+mn-ea"/>
                          <a:cs typeface="+mn-cs"/>
                        </a:rPr>
                        <a:t>OpenIncident</a:t>
                      </a:r>
                      <a:r>
                        <a:rPr lang="en-US" sz="1800" b="0" i="0" u="none" strike="noStrike" kern="1200" baseline="0" dirty="0">
                          <a:solidFill>
                            <a:schemeClr val="tx1"/>
                          </a:solidFill>
                          <a:latin typeface="+mn-lt"/>
                          <a:ea typeface="+mn-ea"/>
                          <a:cs typeface="+mn-cs"/>
                        </a:rPr>
                        <a:t> use case. The Dispatcher selects a</a:t>
                      </a:r>
                    </a:p>
                    <a:p>
                      <a:r>
                        <a:rPr lang="en-US" sz="1800" b="0" i="0" u="none" strike="noStrike" kern="1200" baseline="0" dirty="0">
                          <a:solidFill>
                            <a:schemeClr val="tx1"/>
                          </a:solidFill>
                          <a:latin typeface="+mn-lt"/>
                          <a:ea typeface="+mn-ea"/>
                          <a:cs typeface="+mn-cs"/>
                        </a:rPr>
                        <a:t>response and acknowledges the report.</a:t>
                      </a:r>
                    </a:p>
                    <a:p>
                      <a:pPr lvl="1"/>
                      <a:r>
                        <a:rPr lang="en-US" sz="1800" b="0" i="0" u="none" strike="noStrike" kern="1200" baseline="0" dirty="0">
                          <a:solidFill>
                            <a:schemeClr val="tx1"/>
                          </a:solidFill>
                          <a:latin typeface="+mn-lt"/>
                          <a:ea typeface="+mn-ea"/>
                          <a:cs typeface="+mn-cs"/>
                        </a:rPr>
                        <a:t>6. FRIEND displays the acknowledgment and the selected response to the </a:t>
                      </a:r>
                      <a:r>
                        <a:rPr lang="en-US" sz="1800" b="0" i="0" u="none" strike="noStrike" kern="1200" baseline="0" dirty="0" err="1">
                          <a:solidFill>
                            <a:schemeClr val="tx1"/>
                          </a:solidFill>
                          <a:latin typeface="+mn-lt"/>
                          <a:ea typeface="+mn-ea"/>
                          <a:cs typeface="+mn-cs"/>
                        </a:rPr>
                        <a:t>FieldOfficer</a:t>
                      </a:r>
                      <a:r>
                        <a:rPr lang="en-US" sz="1800" b="0" i="0" u="none" strike="noStrike" kern="1200" baseline="0" dirty="0">
                          <a:solidFill>
                            <a:schemeClr val="tx1"/>
                          </a:solidFill>
                          <a:latin typeface="+mn-lt"/>
                          <a:ea typeface="+mn-ea"/>
                          <a:cs typeface="+mn-cs"/>
                        </a:rPr>
                        <a:t>.</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3C0A3C46-F82A-45AC-A677-70A1E0DB3DCD}"/>
              </a:ext>
            </a:extLst>
          </p:cNvPr>
          <p:cNvGraphicFramePr>
            <a:graphicFrameLocks noGrp="1"/>
          </p:cNvGraphicFramePr>
          <p:nvPr/>
        </p:nvGraphicFramePr>
        <p:xfrm>
          <a:off x="419100" y="3367088"/>
          <a:ext cx="8305800" cy="2944812"/>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0"/>
                  </a:ext>
                </a:extLst>
              </a:tr>
              <a:tr h="981604">
                <a:tc>
                  <a:txBody>
                    <a:bodyPr/>
                    <a:lstStyle/>
                    <a:p>
                      <a:endParaRPr lang="en-US" sz="1800" dirty="0"/>
                    </a:p>
                  </a:txBody>
                  <a:tcPr marT="45730" marB="45730"/>
                </a:tc>
                <a:tc>
                  <a:txBody>
                    <a:bodyPr/>
                    <a:lstStyle/>
                    <a:p>
                      <a:endParaRPr lang="en-US" sz="1800"/>
                    </a:p>
                  </a:txBody>
                  <a:tcPr marT="45730" marB="45730"/>
                </a:tc>
                <a:extLst>
                  <a:ext uri="{0D108BD9-81ED-4DB2-BD59-A6C34878D82A}">
                    <a16:rowId xmlns:a16="http://schemas.microsoft.com/office/drawing/2014/main" val="10001"/>
                  </a:ext>
                </a:extLst>
              </a:tr>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E9BD9411-D4BE-4D82-9FBB-50A6DEEC620F}"/>
              </a:ext>
            </a:extLst>
          </p:cNvPr>
          <p:cNvGraphicFramePr>
            <a:graphicFrameLocks noGrp="1"/>
          </p:cNvGraphicFramePr>
          <p:nvPr/>
        </p:nvGraphicFramePr>
        <p:xfrm>
          <a:off x="520700" y="3429000"/>
          <a:ext cx="8305800" cy="823913"/>
        </p:xfrm>
        <a:graphic>
          <a:graphicData uri="http://schemas.openxmlformats.org/drawingml/2006/table">
            <a:tbl>
              <a:tblPr firstRow="1" bandRow="1">
                <a:tableStyleId>{5C22544A-7EE6-4342-B048-85BDC9FD1C3A}</a:tableStyleId>
              </a:tblPr>
              <a:tblGrid>
                <a:gridCol w="2257890">
                  <a:extLst>
                    <a:ext uri="{9D8B030D-6E8A-4147-A177-3AD203B41FA5}">
                      <a16:colId xmlns:a16="http://schemas.microsoft.com/office/drawing/2014/main" val="20000"/>
                    </a:ext>
                  </a:extLst>
                </a:gridCol>
                <a:gridCol w="6047910">
                  <a:extLst>
                    <a:ext uri="{9D8B030D-6E8A-4147-A177-3AD203B41FA5}">
                      <a16:colId xmlns:a16="http://schemas.microsoft.com/office/drawing/2014/main" val="20001"/>
                    </a:ext>
                  </a:extLst>
                </a:gridCol>
              </a:tblGrid>
              <a:tr h="823913">
                <a:tc>
                  <a:txBody>
                    <a:bodyPr/>
                    <a:lstStyle/>
                    <a:p>
                      <a:r>
                        <a:rPr lang="en-US" sz="1800" b="1" i="0" u="none" strike="noStrike" kern="1200" baseline="0" dirty="0">
                          <a:solidFill>
                            <a:srgbClr val="0070C0"/>
                          </a:solidFill>
                          <a:latin typeface="+mn-lt"/>
                          <a:ea typeface="+mn-ea"/>
                          <a:cs typeface="+mn-cs"/>
                        </a:rPr>
                        <a:t>Entry condition</a:t>
                      </a:r>
                      <a:endParaRPr lang="en-US" sz="1800" b="1" i="0" dirty="0">
                        <a:solidFill>
                          <a:srgbClr val="0070C0"/>
                        </a:solidFill>
                      </a:endParaRPr>
                    </a:p>
                  </a:txBody>
                  <a:tcPr marT="45748" marB="45748"/>
                </a:tc>
                <a:tc>
                  <a:txBody>
                    <a:bodyPr/>
                    <a:lstStyle/>
                    <a:p>
                      <a:pPr lvl="1"/>
                      <a:r>
                        <a:rPr lang="en-US" sz="1800" b="0" i="0" u="none" strike="noStrike" kern="1200" baseline="0" dirty="0">
                          <a:solidFill>
                            <a:schemeClr val="tx1"/>
                          </a:solidFill>
                          <a:latin typeface="+mn-lt"/>
                          <a:ea typeface="+mn-ea"/>
                          <a:cs typeface="+mn-cs"/>
                        </a:rPr>
                        <a:t>The </a:t>
                      </a:r>
                      <a:r>
                        <a:rPr lang="en-US" sz="1800" b="0" i="0" u="none" strike="noStrike" kern="1200" baseline="0" dirty="0" err="1">
                          <a:solidFill>
                            <a:schemeClr val="tx1"/>
                          </a:solidFill>
                          <a:latin typeface="+mn-lt"/>
                          <a:ea typeface="+mn-ea"/>
                          <a:cs typeface="+mn-cs"/>
                        </a:rPr>
                        <a:t>FieldOfficer</a:t>
                      </a:r>
                      <a:r>
                        <a:rPr lang="en-US" sz="1800" b="0" i="0" u="none" strike="noStrike" kern="1200" baseline="0" dirty="0">
                          <a:solidFill>
                            <a:schemeClr val="tx1"/>
                          </a:solidFill>
                          <a:latin typeface="+mn-lt"/>
                          <a:ea typeface="+mn-ea"/>
                          <a:cs typeface="+mn-cs"/>
                        </a:rPr>
                        <a:t> is logged into FRIEND.</a:t>
                      </a:r>
                    </a:p>
                    <a:p>
                      <a:pPr lvl="1"/>
                      <a:endParaRPr lang="en-US" sz="1800" dirty="0">
                        <a:solidFill>
                          <a:schemeClr val="tx1"/>
                        </a:solidFill>
                      </a:endParaRPr>
                    </a:p>
                  </a:txBody>
                  <a:tcPr marT="45748" marB="45748"/>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FE8CDFA4-B630-4EAC-A267-B167BFB0B8E4}"/>
              </a:ext>
            </a:extLst>
          </p:cNvPr>
          <p:cNvGraphicFramePr>
            <a:graphicFrameLocks noGrp="1"/>
          </p:cNvGraphicFramePr>
          <p:nvPr/>
        </p:nvGraphicFramePr>
        <p:xfrm>
          <a:off x="520700" y="3935413"/>
          <a:ext cx="8305800" cy="1736725"/>
        </p:xfrm>
        <a:graphic>
          <a:graphicData uri="http://schemas.openxmlformats.org/drawingml/2006/table">
            <a:tbl>
              <a:tblPr firstRow="1" bandRow="1">
                <a:tableStyleId>{5C22544A-7EE6-4342-B048-85BDC9FD1C3A}</a:tableStyleId>
              </a:tblPr>
              <a:tblGrid>
                <a:gridCol w="2939719">
                  <a:extLst>
                    <a:ext uri="{9D8B030D-6E8A-4147-A177-3AD203B41FA5}">
                      <a16:colId xmlns:a16="http://schemas.microsoft.com/office/drawing/2014/main" val="20000"/>
                    </a:ext>
                  </a:extLst>
                </a:gridCol>
                <a:gridCol w="5366081">
                  <a:extLst>
                    <a:ext uri="{9D8B030D-6E8A-4147-A177-3AD203B41FA5}">
                      <a16:colId xmlns:a16="http://schemas.microsoft.com/office/drawing/2014/main" val="20001"/>
                    </a:ext>
                  </a:extLst>
                </a:gridCol>
              </a:tblGrid>
              <a:tr h="1736725">
                <a:tc>
                  <a:txBody>
                    <a:bodyPr/>
                    <a:lstStyle/>
                    <a:p>
                      <a:r>
                        <a:rPr lang="en-US" sz="1800" b="1" i="0" u="none" strike="noStrike" kern="1200" baseline="0" dirty="0">
                          <a:solidFill>
                            <a:srgbClr val="0070C0"/>
                          </a:solidFill>
                          <a:latin typeface="+mn-lt"/>
                          <a:ea typeface="+mn-ea"/>
                          <a:cs typeface="+mn-cs"/>
                        </a:rPr>
                        <a:t>Exit conditions</a:t>
                      </a:r>
                      <a:endParaRPr lang="en-US" sz="1800" b="1" i="0" dirty="0">
                        <a:solidFill>
                          <a:srgbClr val="0070C0"/>
                        </a:solidFill>
                      </a:endParaRPr>
                    </a:p>
                  </a:txBody>
                  <a:tcPr marT="45645" marB="45645"/>
                </a:tc>
                <a:tc>
                  <a:txBody>
                    <a:bodyPr/>
                    <a:lstStyle/>
                    <a:p>
                      <a:r>
                        <a:rPr lang="en-US" sz="1800" b="0" i="0" u="none" strike="noStrike" kern="1200" baseline="0" dirty="0">
                          <a:solidFill>
                            <a:schemeClr val="tx1"/>
                          </a:solidFill>
                          <a:latin typeface="+mn-lt"/>
                          <a:ea typeface="+mn-ea"/>
                          <a:cs typeface="+mn-cs"/>
                        </a:rPr>
                        <a:t>• The </a:t>
                      </a:r>
                      <a:r>
                        <a:rPr lang="en-US" sz="1800" b="0" i="0" u="none" strike="noStrike" kern="1200" baseline="0" dirty="0" err="1">
                          <a:solidFill>
                            <a:schemeClr val="tx1"/>
                          </a:solidFill>
                          <a:latin typeface="+mn-lt"/>
                          <a:ea typeface="+mn-ea"/>
                          <a:cs typeface="+mn-cs"/>
                        </a:rPr>
                        <a:t>FieldOfficer</a:t>
                      </a:r>
                      <a:r>
                        <a:rPr lang="en-US" sz="1800" b="0" i="0" u="none" strike="noStrike" kern="1200" baseline="0" dirty="0">
                          <a:solidFill>
                            <a:schemeClr val="tx1"/>
                          </a:solidFill>
                          <a:latin typeface="+mn-lt"/>
                          <a:ea typeface="+mn-ea"/>
                          <a:cs typeface="+mn-cs"/>
                        </a:rPr>
                        <a:t> has received an acknowledgment and the selected response</a:t>
                      </a:r>
                    </a:p>
                    <a:p>
                      <a:r>
                        <a:rPr lang="en-US" sz="1800" b="0" i="0" u="none" strike="noStrike" kern="1200" baseline="0" dirty="0">
                          <a:solidFill>
                            <a:schemeClr val="tx1"/>
                          </a:solidFill>
                          <a:latin typeface="+mn-lt"/>
                          <a:ea typeface="+mn-ea"/>
                          <a:cs typeface="+mn-cs"/>
                        </a:rPr>
                        <a:t>from the Dispatcher, OR</a:t>
                      </a:r>
                    </a:p>
                    <a:p>
                      <a:r>
                        <a:rPr lang="en-US" sz="1800" b="0" i="0" u="none" strike="noStrike" kern="1200" baseline="0" dirty="0">
                          <a:solidFill>
                            <a:schemeClr val="tx1"/>
                          </a:solidFill>
                          <a:latin typeface="+mn-lt"/>
                          <a:ea typeface="+mn-ea"/>
                          <a:cs typeface="+mn-cs"/>
                        </a:rPr>
                        <a:t>• The </a:t>
                      </a:r>
                      <a:r>
                        <a:rPr lang="en-US" sz="1800" b="0" i="0" u="none" strike="noStrike" kern="1200" baseline="0" dirty="0" err="1">
                          <a:solidFill>
                            <a:schemeClr val="tx1"/>
                          </a:solidFill>
                          <a:latin typeface="+mn-lt"/>
                          <a:ea typeface="+mn-ea"/>
                          <a:cs typeface="+mn-cs"/>
                        </a:rPr>
                        <a:t>FieldOfficer</a:t>
                      </a:r>
                      <a:r>
                        <a:rPr lang="en-US" sz="1800" b="0" i="0" u="none" strike="noStrike" kern="1200" baseline="0" dirty="0">
                          <a:solidFill>
                            <a:schemeClr val="tx1"/>
                          </a:solidFill>
                          <a:latin typeface="+mn-lt"/>
                          <a:ea typeface="+mn-ea"/>
                          <a:cs typeface="+mn-cs"/>
                        </a:rPr>
                        <a:t> has received an explanation indicating why the transaction</a:t>
                      </a:r>
                    </a:p>
                    <a:p>
                      <a:r>
                        <a:rPr lang="en-US" sz="1800" b="0" i="0" u="none" strike="noStrike" kern="1200" baseline="0" dirty="0">
                          <a:solidFill>
                            <a:schemeClr val="tx1"/>
                          </a:solidFill>
                          <a:latin typeface="+mn-lt"/>
                          <a:ea typeface="+mn-ea"/>
                          <a:cs typeface="+mn-cs"/>
                        </a:rPr>
                        <a:t>could not be processed</a:t>
                      </a:r>
                      <a:endParaRPr lang="en-US" sz="1800" dirty="0">
                        <a:solidFill>
                          <a:schemeClr val="tx1"/>
                        </a:solidFill>
                      </a:endParaRPr>
                    </a:p>
                  </a:txBody>
                  <a:tcPr marT="45645" marB="45645"/>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B325A8A4-96AD-4236-B848-B0F2FBE20602}"/>
              </a:ext>
            </a:extLst>
          </p:cNvPr>
          <p:cNvSpPr>
            <a:spLocks noGrp="1" noChangeArrowheads="1"/>
          </p:cNvSpPr>
          <p:nvPr>
            <p:ph type="title"/>
          </p:nvPr>
        </p:nvSpPr>
        <p:spPr>
          <a:xfrm>
            <a:off x="419100" y="106363"/>
            <a:ext cx="8153400" cy="863600"/>
          </a:xfrm>
        </p:spPr>
        <p:txBody>
          <a:bodyPr/>
          <a:lstStyle/>
          <a:p>
            <a:r>
              <a:rPr lang="en-US" altLang="en-US"/>
              <a:t>Identifying Use Cases_3</a:t>
            </a:r>
          </a:p>
        </p:txBody>
      </p:sp>
      <p:graphicFrame>
        <p:nvGraphicFramePr>
          <p:cNvPr id="3" name="Table 2">
            <a:extLst>
              <a:ext uri="{FF2B5EF4-FFF2-40B4-BE49-F238E27FC236}">
                <a16:creationId xmlns:a16="http://schemas.microsoft.com/office/drawing/2014/main" id="{66AD66B7-390B-4A20-8FE6-A255FFE61419}"/>
              </a:ext>
            </a:extLst>
          </p:cNvPr>
          <p:cNvGraphicFramePr>
            <a:graphicFrameLocks noGrp="1"/>
          </p:cNvGraphicFramePr>
          <p:nvPr/>
        </p:nvGraphicFramePr>
        <p:xfrm>
          <a:off x="419100" y="3367088"/>
          <a:ext cx="8305800" cy="2944812"/>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0"/>
                  </a:ext>
                </a:extLst>
              </a:tr>
              <a:tr h="981604">
                <a:tc>
                  <a:txBody>
                    <a:bodyPr/>
                    <a:lstStyle/>
                    <a:p>
                      <a:endParaRPr lang="en-US" sz="1800" dirty="0"/>
                    </a:p>
                  </a:txBody>
                  <a:tcPr marT="45730" marB="45730"/>
                </a:tc>
                <a:tc>
                  <a:txBody>
                    <a:bodyPr/>
                    <a:lstStyle/>
                    <a:p>
                      <a:endParaRPr lang="en-US" sz="1800"/>
                    </a:p>
                  </a:txBody>
                  <a:tcPr marT="45730" marB="45730"/>
                </a:tc>
                <a:extLst>
                  <a:ext uri="{0D108BD9-81ED-4DB2-BD59-A6C34878D82A}">
                    <a16:rowId xmlns:a16="http://schemas.microsoft.com/office/drawing/2014/main" val="10001"/>
                  </a:ext>
                </a:extLst>
              </a:tr>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635FC561-9333-4C6A-902A-51FDBAB1FFFF}"/>
              </a:ext>
            </a:extLst>
          </p:cNvPr>
          <p:cNvGraphicFramePr>
            <a:graphicFrameLocks noGrp="1"/>
          </p:cNvGraphicFramePr>
          <p:nvPr/>
        </p:nvGraphicFramePr>
        <p:xfrm>
          <a:off x="419100" y="969963"/>
          <a:ext cx="8305800" cy="1463675"/>
        </p:xfrm>
        <a:graphic>
          <a:graphicData uri="http://schemas.openxmlformats.org/drawingml/2006/table">
            <a:tbl>
              <a:tblPr firstRow="1" bandRow="1">
                <a:tableStyleId>{5C22544A-7EE6-4342-B048-85BDC9FD1C3A}</a:tableStyleId>
              </a:tblPr>
              <a:tblGrid>
                <a:gridCol w="2939719">
                  <a:extLst>
                    <a:ext uri="{9D8B030D-6E8A-4147-A177-3AD203B41FA5}">
                      <a16:colId xmlns:a16="http://schemas.microsoft.com/office/drawing/2014/main" val="20000"/>
                    </a:ext>
                  </a:extLst>
                </a:gridCol>
                <a:gridCol w="5366081">
                  <a:extLst>
                    <a:ext uri="{9D8B030D-6E8A-4147-A177-3AD203B41FA5}">
                      <a16:colId xmlns:a16="http://schemas.microsoft.com/office/drawing/2014/main" val="20001"/>
                    </a:ext>
                  </a:extLst>
                </a:gridCol>
              </a:tblGrid>
              <a:tr h="1463675">
                <a:tc>
                  <a:txBody>
                    <a:bodyPr/>
                    <a:lstStyle/>
                    <a:p>
                      <a:r>
                        <a:rPr lang="en-US" sz="1800" b="1" i="0" u="none" strike="noStrike" kern="1200" baseline="0" dirty="0">
                          <a:solidFill>
                            <a:srgbClr val="0070C0"/>
                          </a:solidFill>
                          <a:latin typeface="+mn-lt"/>
                          <a:ea typeface="+mn-ea"/>
                          <a:cs typeface="+mn-cs"/>
                        </a:rPr>
                        <a:t>Quality</a:t>
                      </a:r>
                    </a:p>
                    <a:p>
                      <a:r>
                        <a:rPr lang="en-US" sz="1800" b="1" i="0" u="none" strike="noStrike" kern="1200" baseline="0" dirty="0">
                          <a:solidFill>
                            <a:srgbClr val="0070C0"/>
                          </a:solidFill>
                          <a:latin typeface="+mn-lt"/>
                          <a:ea typeface="+mn-ea"/>
                          <a:cs typeface="+mn-cs"/>
                        </a:rPr>
                        <a:t>requirements</a:t>
                      </a:r>
                      <a:endParaRPr lang="en-US" sz="1800" b="1" i="0" dirty="0">
                        <a:solidFill>
                          <a:srgbClr val="0070C0"/>
                        </a:solidFill>
                      </a:endParaRPr>
                    </a:p>
                  </a:txBody>
                  <a:tcPr marT="45740" marB="45740"/>
                </a:tc>
                <a:tc>
                  <a:txBody>
                    <a:bodyPr/>
                    <a:lstStyle/>
                    <a:p>
                      <a:r>
                        <a:rPr lang="en-US" sz="1800" b="0" i="0" u="none" strike="noStrike" kern="1200" baseline="0" dirty="0">
                          <a:solidFill>
                            <a:schemeClr val="tx1"/>
                          </a:solidFill>
                          <a:latin typeface="+mn-lt"/>
                          <a:ea typeface="+mn-ea"/>
                          <a:cs typeface="+mn-cs"/>
                        </a:rPr>
                        <a:t>• The </a:t>
                      </a:r>
                      <a:r>
                        <a:rPr lang="en-US" sz="1800" b="0" i="0" u="none" strike="noStrike" kern="1200" baseline="0" dirty="0" err="1">
                          <a:solidFill>
                            <a:schemeClr val="tx1"/>
                          </a:solidFill>
                          <a:latin typeface="+mn-lt"/>
                          <a:ea typeface="+mn-ea"/>
                          <a:cs typeface="+mn-cs"/>
                        </a:rPr>
                        <a:t>FieldOfficer’s</a:t>
                      </a:r>
                      <a:r>
                        <a:rPr lang="en-US" sz="1800" b="0" i="0" u="none" strike="noStrike" kern="1200" baseline="0" dirty="0">
                          <a:solidFill>
                            <a:schemeClr val="tx1"/>
                          </a:solidFill>
                          <a:latin typeface="+mn-lt"/>
                          <a:ea typeface="+mn-ea"/>
                          <a:cs typeface="+mn-cs"/>
                        </a:rPr>
                        <a:t> report is acknowledged within 30 seconds.</a:t>
                      </a:r>
                    </a:p>
                    <a:p>
                      <a:r>
                        <a:rPr lang="en-US" sz="1800" b="0" i="0" u="none" strike="noStrike" kern="1200" baseline="0" dirty="0">
                          <a:solidFill>
                            <a:schemeClr val="tx1"/>
                          </a:solidFill>
                          <a:latin typeface="+mn-lt"/>
                          <a:ea typeface="+mn-ea"/>
                          <a:cs typeface="+mn-cs"/>
                        </a:rPr>
                        <a:t>• The selected response arrives no later than 30 seconds after it is sent by the</a:t>
                      </a:r>
                    </a:p>
                    <a:p>
                      <a:r>
                        <a:rPr lang="en-US" sz="1800" b="0" i="0" u="none" strike="noStrike" kern="1200" baseline="0" dirty="0">
                          <a:solidFill>
                            <a:schemeClr val="tx1"/>
                          </a:solidFill>
                          <a:latin typeface="+mn-lt"/>
                          <a:ea typeface="+mn-ea"/>
                          <a:cs typeface="+mn-cs"/>
                        </a:rPr>
                        <a:t>Dispatcher.</a:t>
                      </a:r>
                      <a:endParaRPr lang="en-US" sz="1800" dirty="0">
                        <a:solidFill>
                          <a:schemeClr val="tx1"/>
                        </a:solidFill>
                      </a:endParaRPr>
                    </a:p>
                  </a:txBody>
                  <a:tcPr marT="45740" marB="45740"/>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313A5AEA-FA64-410A-9CAB-D5505FA2B170}"/>
              </a:ext>
            </a:extLst>
          </p:cNvPr>
          <p:cNvSpPr>
            <a:spLocks noGrp="1" noChangeArrowheads="1"/>
          </p:cNvSpPr>
          <p:nvPr>
            <p:ph type="title"/>
          </p:nvPr>
        </p:nvSpPr>
        <p:spPr>
          <a:xfrm>
            <a:off x="419100" y="106363"/>
            <a:ext cx="8153400" cy="863600"/>
          </a:xfrm>
        </p:spPr>
        <p:txBody>
          <a:bodyPr/>
          <a:lstStyle/>
          <a:p>
            <a:r>
              <a:rPr lang="en-US" altLang="en-US"/>
              <a:t>Simple Use Case Writing Guide</a:t>
            </a:r>
          </a:p>
        </p:txBody>
      </p:sp>
      <p:graphicFrame>
        <p:nvGraphicFramePr>
          <p:cNvPr id="3" name="Table 2">
            <a:extLst>
              <a:ext uri="{FF2B5EF4-FFF2-40B4-BE49-F238E27FC236}">
                <a16:creationId xmlns:a16="http://schemas.microsoft.com/office/drawing/2014/main" id="{AA7ACD2E-E229-45E8-A7FA-907227C4BDBF}"/>
              </a:ext>
            </a:extLst>
          </p:cNvPr>
          <p:cNvGraphicFramePr>
            <a:graphicFrameLocks noGrp="1"/>
          </p:cNvGraphicFramePr>
          <p:nvPr/>
        </p:nvGraphicFramePr>
        <p:xfrm>
          <a:off x="419100" y="3367088"/>
          <a:ext cx="8305800" cy="2944812"/>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0"/>
                  </a:ext>
                </a:extLst>
              </a:tr>
              <a:tr h="981604">
                <a:tc>
                  <a:txBody>
                    <a:bodyPr/>
                    <a:lstStyle/>
                    <a:p>
                      <a:endParaRPr lang="en-US" sz="1800" dirty="0"/>
                    </a:p>
                  </a:txBody>
                  <a:tcPr marT="45730" marB="45730"/>
                </a:tc>
                <a:tc>
                  <a:txBody>
                    <a:bodyPr/>
                    <a:lstStyle/>
                    <a:p>
                      <a:endParaRPr lang="en-US" sz="1800"/>
                    </a:p>
                  </a:txBody>
                  <a:tcPr marT="45730" marB="45730"/>
                </a:tc>
                <a:extLst>
                  <a:ext uri="{0D108BD9-81ED-4DB2-BD59-A6C34878D82A}">
                    <a16:rowId xmlns:a16="http://schemas.microsoft.com/office/drawing/2014/main" val="10001"/>
                  </a:ext>
                </a:extLst>
              </a:tr>
              <a:tr h="981604">
                <a:tc>
                  <a:txBody>
                    <a:bodyPr/>
                    <a:lstStyle/>
                    <a:p>
                      <a:endParaRPr lang="en-US" sz="2000" dirty="0">
                        <a:latin typeface="MS Reference Sans Serif" panose="020B0604030504040204" pitchFamily="34" charset="0"/>
                      </a:endParaRPr>
                    </a:p>
                  </a:txBody>
                  <a:tcPr marT="45730" marB="45730"/>
                </a:tc>
                <a:tc>
                  <a:txBody>
                    <a:bodyPr/>
                    <a:lstStyle/>
                    <a:p>
                      <a:endParaRPr lang="en-US" sz="2000" dirty="0">
                        <a:latin typeface="MS Reference Sans Serif" panose="020B0604030504040204" pitchFamily="34" charset="0"/>
                      </a:endParaRPr>
                    </a:p>
                  </a:txBody>
                  <a:tcPr marT="45730" marB="45730"/>
                </a:tc>
                <a:extLst>
                  <a:ext uri="{0D108BD9-81ED-4DB2-BD59-A6C34878D82A}">
                    <a16:rowId xmlns:a16="http://schemas.microsoft.com/office/drawing/2014/main" val="10002"/>
                  </a:ext>
                </a:extLst>
              </a:tr>
            </a:tbl>
          </a:graphicData>
        </a:graphic>
      </p:graphicFrame>
      <p:sp>
        <p:nvSpPr>
          <p:cNvPr id="76817" name="TextBox 1">
            <a:extLst>
              <a:ext uri="{FF2B5EF4-FFF2-40B4-BE49-F238E27FC236}">
                <a16:creationId xmlns:a16="http://schemas.microsoft.com/office/drawing/2014/main" id="{75F7D00C-0337-4DD7-9924-4BC136DFDAD9}"/>
              </a:ext>
            </a:extLst>
          </p:cNvPr>
          <p:cNvSpPr txBox="1">
            <a:spLocks noChangeArrowheads="1"/>
          </p:cNvSpPr>
          <p:nvPr/>
        </p:nvSpPr>
        <p:spPr bwMode="auto">
          <a:xfrm>
            <a:off x="558800" y="798513"/>
            <a:ext cx="80137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Use cases </a:t>
            </a:r>
            <a:r>
              <a:rPr lang="en-US" altLang="en-US" sz="2000">
                <a:latin typeface="MS Reference Sans Serif" panose="020B0604030504040204" pitchFamily="34" charset="0"/>
              </a:rPr>
              <a:t>should be named with verb phrases. The name of the use case should indicate what the user is trying to accomplish (e.g., ReportEmergency, OpenIncident).</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Actors</a:t>
            </a:r>
            <a:r>
              <a:rPr lang="en-US" altLang="en-US" sz="2000">
                <a:latin typeface="MS Reference Sans Serif" panose="020B0604030504040204" pitchFamily="34" charset="0"/>
              </a:rPr>
              <a:t> should be named with noun phrases (e.g., FieldOfficer, Dispatcher, Victim).</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The boundary of the system </a:t>
            </a:r>
            <a:r>
              <a:rPr lang="en-US" altLang="en-US" sz="2000">
                <a:latin typeface="MS Reference Sans Serif" panose="020B0604030504040204" pitchFamily="34" charset="0"/>
              </a:rPr>
              <a:t>should be clear. Steps accomplished by the actor and steps accomplished</a:t>
            </a:r>
          </a:p>
          <a:p>
            <a:pPr>
              <a:lnSpc>
                <a:spcPct val="100000"/>
              </a:lnSpc>
              <a:spcBef>
                <a:spcPct val="0"/>
              </a:spcBef>
              <a:buClrTx/>
              <a:buFontTx/>
              <a:buNone/>
            </a:pPr>
            <a:r>
              <a:rPr lang="en-US" altLang="en-US" sz="2000">
                <a:latin typeface="MS Reference Sans Serif" panose="020B0604030504040204" pitchFamily="34" charset="0"/>
              </a:rPr>
              <a:t>by the system should be distinguished (e.g., system actions are indented to the right).</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Use case steps </a:t>
            </a:r>
            <a:r>
              <a:rPr lang="en-US" altLang="en-US" sz="2000">
                <a:latin typeface="MS Reference Sans Serif" panose="020B0604030504040204" pitchFamily="34" charset="0"/>
              </a:rPr>
              <a:t>in the flow of events should be phrased in the active voice. This makes it explicit who accomplished the step.</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The causal </a:t>
            </a:r>
            <a:r>
              <a:rPr lang="en-US" altLang="en-US" sz="2000">
                <a:solidFill>
                  <a:srgbClr val="0070C0"/>
                </a:solidFill>
                <a:latin typeface="MS Reference Sans Serif" panose="020B0604030504040204" pitchFamily="34" charset="0"/>
              </a:rPr>
              <a:t>relationship between successive steps </a:t>
            </a:r>
            <a:r>
              <a:rPr lang="en-US" altLang="en-US" sz="2000">
                <a:latin typeface="MS Reference Sans Serif" panose="020B0604030504040204" pitchFamily="34" charset="0"/>
              </a:rPr>
              <a:t>should be clear.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EF226DF7-BD47-4139-9365-D8866347AB55}"/>
              </a:ext>
            </a:extLst>
          </p:cNvPr>
          <p:cNvSpPr>
            <a:spLocks noGrp="1" noChangeArrowheads="1"/>
          </p:cNvSpPr>
          <p:nvPr>
            <p:ph type="title"/>
          </p:nvPr>
        </p:nvSpPr>
        <p:spPr>
          <a:xfrm>
            <a:off x="419100" y="106363"/>
            <a:ext cx="8153400" cy="863600"/>
          </a:xfrm>
        </p:spPr>
        <p:txBody>
          <a:bodyPr/>
          <a:lstStyle/>
          <a:p>
            <a:r>
              <a:rPr lang="en-US" altLang="en-US"/>
              <a:t>Simple Use Case Writing Guide_cont</a:t>
            </a:r>
          </a:p>
        </p:txBody>
      </p:sp>
      <p:graphicFrame>
        <p:nvGraphicFramePr>
          <p:cNvPr id="3" name="Table 2">
            <a:extLst>
              <a:ext uri="{FF2B5EF4-FFF2-40B4-BE49-F238E27FC236}">
                <a16:creationId xmlns:a16="http://schemas.microsoft.com/office/drawing/2014/main" id="{C88CF76A-CDA1-46F5-834E-1F8C0215F42B}"/>
              </a:ext>
            </a:extLst>
          </p:cNvPr>
          <p:cNvGraphicFramePr>
            <a:graphicFrameLocks noGrp="1"/>
          </p:cNvGraphicFramePr>
          <p:nvPr/>
        </p:nvGraphicFramePr>
        <p:xfrm>
          <a:off x="419100" y="3367088"/>
          <a:ext cx="8305800" cy="2944812"/>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0"/>
                  </a:ext>
                </a:extLst>
              </a:tr>
              <a:tr h="981604">
                <a:tc>
                  <a:txBody>
                    <a:bodyPr/>
                    <a:lstStyle/>
                    <a:p>
                      <a:endParaRPr lang="en-US" sz="1800" dirty="0"/>
                    </a:p>
                  </a:txBody>
                  <a:tcPr marT="45730" marB="45730"/>
                </a:tc>
                <a:tc>
                  <a:txBody>
                    <a:bodyPr/>
                    <a:lstStyle/>
                    <a:p>
                      <a:endParaRPr lang="en-US" sz="1800"/>
                    </a:p>
                  </a:txBody>
                  <a:tcPr marT="45730" marB="45730"/>
                </a:tc>
                <a:extLst>
                  <a:ext uri="{0D108BD9-81ED-4DB2-BD59-A6C34878D82A}">
                    <a16:rowId xmlns:a16="http://schemas.microsoft.com/office/drawing/2014/main" val="10001"/>
                  </a:ext>
                </a:extLst>
              </a:tr>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2"/>
                  </a:ext>
                </a:extLst>
              </a:tr>
            </a:tbl>
          </a:graphicData>
        </a:graphic>
      </p:graphicFrame>
      <p:sp>
        <p:nvSpPr>
          <p:cNvPr id="78865" name="TextBox 1">
            <a:extLst>
              <a:ext uri="{FF2B5EF4-FFF2-40B4-BE49-F238E27FC236}">
                <a16:creationId xmlns:a16="http://schemas.microsoft.com/office/drawing/2014/main" id="{65358016-A860-4F1A-B20E-07C836082A97}"/>
              </a:ext>
            </a:extLst>
          </p:cNvPr>
          <p:cNvSpPr txBox="1">
            <a:spLocks noChangeArrowheads="1"/>
          </p:cNvSpPr>
          <p:nvPr/>
        </p:nvSpPr>
        <p:spPr bwMode="auto">
          <a:xfrm>
            <a:off x="558800" y="1438275"/>
            <a:ext cx="80137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latin typeface="MS Reference Sans Serif" panose="020B0604030504040204" pitchFamily="34" charset="0"/>
              </a:rPr>
              <a:t>• A </a:t>
            </a:r>
            <a:r>
              <a:rPr lang="en-US" altLang="en-US" sz="2000">
                <a:solidFill>
                  <a:srgbClr val="0070C0"/>
                </a:solidFill>
                <a:latin typeface="MS Reference Sans Serif" panose="020B0604030504040204" pitchFamily="34" charset="0"/>
              </a:rPr>
              <a:t>use case should describe a complete user transaction </a:t>
            </a:r>
            <a:r>
              <a:rPr lang="en-US" altLang="en-US" sz="2000">
                <a:latin typeface="MS Reference Sans Serif" panose="020B0604030504040204" pitchFamily="34" charset="0"/>
              </a:rPr>
              <a:t>(e.g., the ReportEmergency use case describes all the steps between initiating the emergency reporting and receiving an acknowledgment).</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Exceptions</a:t>
            </a:r>
            <a:r>
              <a:rPr lang="en-US" altLang="en-US" sz="2000">
                <a:latin typeface="MS Reference Sans Serif" panose="020B0604030504040204" pitchFamily="34" charset="0"/>
              </a:rPr>
              <a:t> should be </a:t>
            </a:r>
            <a:r>
              <a:rPr lang="en-US" altLang="en-US" sz="2000">
                <a:solidFill>
                  <a:srgbClr val="0070C0"/>
                </a:solidFill>
                <a:latin typeface="MS Reference Sans Serif" panose="020B0604030504040204" pitchFamily="34" charset="0"/>
              </a:rPr>
              <a:t>described separately</a:t>
            </a:r>
            <a:r>
              <a:rPr lang="en-US" altLang="en-US" sz="2000">
                <a:latin typeface="MS Reference Sans Serif" panose="020B0604030504040204" pitchFamily="34" charset="0"/>
              </a:rPr>
              <a:t>.</a:t>
            </a:r>
          </a:p>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 use </a:t>
            </a:r>
            <a:r>
              <a:rPr lang="en-US" altLang="en-US" sz="2000">
                <a:solidFill>
                  <a:srgbClr val="0070C0"/>
                </a:solidFill>
                <a:latin typeface="MS Reference Sans Serif" panose="020B0604030504040204" pitchFamily="34" charset="0"/>
              </a:rPr>
              <a:t>case should not describe the user interface of the system</a:t>
            </a:r>
            <a:r>
              <a:rPr lang="en-US" altLang="en-US" sz="2000">
                <a:latin typeface="MS Reference Sans Serif" panose="020B0604030504040204" pitchFamily="34" charset="0"/>
              </a:rPr>
              <a:t>. This takes away the focus from the actual steps accomplished by the user and is better addressed with visual mock-ups (e.g., the ReportEmergency only refers to the “Report Emergency” function, not the menu, the button, nor the actual command that corresponds to this function).</a:t>
            </a:r>
          </a:p>
          <a:p>
            <a:pPr>
              <a:lnSpc>
                <a:spcPct val="100000"/>
              </a:lnSpc>
              <a:spcBef>
                <a:spcPct val="0"/>
              </a:spcBef>
              <a:buClrTx/>
              <a:buFontTx/>
              <a:buNone/>
            </a:pPr>
            <a:endParaRPr lang="en-US" altLang="en-US" sz="2000">
              <a:latin typeface="MS Reference Sans Serif" panose="020B060403050404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a:extLst>
              <a:ext uri="{FF2B5EF4-FFF2-40B4-BE49-F238E27FC236}">
                <a16:creationId xmlns:a16="http://schemas.microsoft.com/office/drawing/2014/main" id="{751B0105-2A16-4C7E-8228-B500225EA2CC}"/>
              </a:ext>
            </a:extLst>
          </p:cNvPr>
          <p:cNvSpPr>
            <a:spLocks noGrp="1" noChangeArrowheads="1"/>
          </p:cNvSpPr>
          <p:nvPr>
            <p:ph type="title"/>
          </p:nvPr>
        </p:nvSpPr>
        <p:spPr>
          <a:xfrm>
            <a:off x="419100" y="106363"/>
            <a:ext cx="8153400" cy="863600"/>
          </a:xfrm>
        </p:spPr>
        <p:txBody>
          <a:bodyPr/>
          <a:lstStyle/>
          <a:p>
            <a:r>
              <a:rPr lang="en-US" altLang="en-US"/>
              <a:t>Simple Use Case Writing Guide_cont</a:t>
            </a:r>
          </a:p>
        </p:txBody>
      </p:sp>
      <p:graphicFrame>
        <p:nvGraphicFramePr>
          <p:cNvPr id="3" name="Table 2">
            <a:extLst>
              <a:ext uri="{FF2B5EF4-FFF2-40B4-BE49-F238E27FC236}">
                <a16:creationId xmlns:a16="http://schemas.microsoft.com/office/drawing/2014/main" id="{C0F37558-1092-4FB9-B507-A68A03A2EE87}"/>
              </a:ext>
            </a:extLst>
          </p:cNvPr>
          <p:cNvGraphicFramePr>
            <a:graphicFrameLocks noGrp="1"/>
          </p:cNvGraphicFramePr>
          <p:nvPr/>
        </p:nvGraphicFramePr>
        <p:xfrm>
          <a:off x="419100" y="3367088"/>
          <a:ext cx="8305800" cy="2944812"/>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0"/>
                  </a:ext>
                </a:extLst>
              </a:tr>
              <a:tr h="981604">
                <a:tc>
                  <a:txBody>
                    <a:bodyPr/>
                    <a:lstStyle/>
                    <a:p>
                      <a:endParaRPr lang="en-US" sz="1800" dirty="0"/>
                    </a:p>
                  </a:txBody>
                  <a:tcPr marT="45730" marB="45730"/>
                </a:tc>
                <a:tc>
                  <a:txBody>
                    <a:bodyPr/>
                    <a:lstStyle/>
                    <a:p>
                      <a:endParaRPr lang="en-US" sz="1800"/>
                    </a:p>
                  </a:txBody>
                  <a:tcPr marT="45730" marB="45730"/>
                </a:tc>
                <a:extLst>
                  <a:ext uri="{0D108BD9-81ED-4DB2-BD59-A6C34878D82A}">
                    <a16:rowId xmlns:a16="http://schemas.microsoft.com/office/drawing/2014/main" val="10001"/>
                  </a:ext>
                </a:extLst>
              </a:tr>
              <a:tr h="981604">
                <a:tc>
                  <a:txBody>
                    <a:bodyPr/>
                    <a:lstStyle/>
                    <a:p>
                      <a:endParaRPr lang="en-US" sz="1800" dirty="0"/>
                    </a:p>
                  </a:txBody>
                  <a:tcPr marT="45730" marB="45730"/>
                </a:tc>
                <a:tc>
                  <a:txBody>
                    <a:bodyPr/>
                    <a:lstStyle/>
                    <a:p>
                      <a:endParaRPr lang="en-US" sz="1800" dirty="0"/>
                    </a:p>
                  </a:txBody>
                  <a:tcPr marT="45730" marB="45730"/>
                </a:tc>
                <a:extLst>
                  <a:ext uri="{0D108BD9-81ED-4DB2-BD59-A6C34878D82A}">
                    <a16:rowId xmlns:a16="http://schemas.microsoft.com/office/drawing/2014/main" val="10002"/>
                  </a:ext>
                </a:extLst>
              </a:tr>
            </a:tbl>
          </a:graphicData>
        </a:graphic>
      </p:graphicFrame>
      <p:sp>
        <p:nvSpPr>
          <p:cNvPr id="80913" name="TextBox 1">
            <a:extLst>
              <a:ext uri="{FF2B5EF4-FFF2-40B4-BE49-F238E27FC236}">
                <a16:creationId xmlns:a16="http://schemas.microsoft.com/office/drawing/2014/main" id="{98D0875A-1F74-46B5-B642-F67FF5131948}"/>
              </a:ext>
            </a:extLst>
          </p:cNvPr>
          <p:cNvSpPr txBox="1">
            <a:spLocks noChangeArrowheads="1"/>
          </p:cNvSpPr>
          <p:nvPr/>
        </p:nvSpPr>
        <p:spPr bwMode="auto">
          <a:xfrm>
            <a:off x="558800" y="1438275"/>
            <a:ext cx="8220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2000">
              <a:latin typeface="MS Reference Sans Serif" panose="020B0604030504040204" pitchFamily="34" charset="0"/>
            </a:endParaRPr>
          </a:p>
          <a:p>
            <a:pPr>
              <a:lnSpc>
                <a:spcPct val="100000"/>
              </a:lnSpc>
              <a:spcBef>
                <a:spcPct val="0"/>
              </a:spcBef>
              <a:buClrTx/>
              <a:buFontTx/>
              <a:buNone/>
            </a:pPr>
            <a:r>
              <a:rPr lang="en-US" altLang="en-US" sz="2000">
                <a:latin typeface="MS Reference Sans Serif" panose="020B0604030504040204" pitchFamily="34" charset="0"/>
              </a:rPr>
              <a:t>• </a:t>
            </a:r>
            <a:r>
              <a:rPr lang="en-US" altLang="en-US" sz="2000">
                <a:solidFill>
                  <a:srgbClr val="0070C0"/>
                </a:solidFill>
                <a:latin typeface="MS Reference Sans Serif" panose="020B0604030504040204" pitchFamily="34" charset="0"/>
              </a:rPr>
              <a:t>A use case description should not exceed two or three pages in length</a:t>
            </a:r>
            <a:r>
              <a:rPr lang="en-US" altLang="en-US" sz="2000">
                <a:latin typeface="MS Reference Sans Serif" panose="020B0604030504040204" pitchFamily="34" charset="0"/>
              </a:rPr>
              <a:t>. Otherwise, use include and extend relationships to decompose it in smaller use cases.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8FE198B-772F-41A3-A75B-B77507A6A04F}"/>
              </a:ext>
            </a:extLst>
          </p:cNvPr>
          <p:cNvSpPr>
            <a:spLocks noGrp="1" noChangeArrowheads="1"/>
          </p:cNvSpPr>
          <p:nvPr>
            <p:ph type="title"/>
          </p:nvPr>
        </p:nvSpPr>
        <p:spPr/>
        <p:txBody>
          <a:bodyPr lIns="92407" tIns="45420" rIns="92407" bIns="45420"/>
          <a:lstStyle/>
          <a:p>
            <a:r>
              <a:rPr lang="en-US" altLang="en-US"/>
              <a:t>Requirements elicitation - definition: </a:t>
            </a:r>
            <a:br>
              <a:rPr lang="en-US" altLang="en-US"/>
            </a:br>
            <a:endParaRPr lang="en-US" altLang="en-US"/>
          </a:p>
        </p:txBody>
      </p:sp>
      <p:sp>
        <p:nvSpPr>
          <p:cNvPr id="9219" name="Rectangle 3">
            <a:extLst>
              <a:ext uri="{FF2B5EF4-FFF2-40B4-BE49-F238E27FC236}">
                <a16:creationId xmlns:a16="http://schemas.microsoft.com/office/drawing/2014/main" id="{64088BA6-9B9C-4401-94E5-9B88C2D9ECB1}"/>
              </a:ext>
            </a:extLst>
          </p:cNvPr>
          <p:cNvSpPr>
            <a:spLocks noGrp="1" noChangeArrowheads="1"/>
          </p:cNvSpPr>
          <p:nvPr>
            <p:ph idx="1"/>
          </p:nvPr>
        </p:nvSpPr>
        <p:spPr>
          <a:xfrm>
            <a:off x="533400" y="1295400"/>
            <a:ext cx="8316913" cy="4800600"/>
          </a:xfrm>
        </p:spPr>
        <p:txBody>
          <a:bodyPr lIns="92407" tIns="45420" rIns="92407" bIns="45420"/>
          <a:lstStyle/>
          <a:p>
            <a:pPr marL="457200" indent="-457200" algn="just"/>
            <a:r>
              <a:rPr lang="en-US" altLang="en-US" sz="2000">
                <a:solidFill>
                  <a:srgbClr val="202122"/>
                </a:solidFill>
                <a:latin typeface="Arial" panose="020B0604020202020204" pitchFamily="34" charset="0"/>
              </a:rPr>
              <a:t>In </a:t>
            </a:r>
            <a:r>
              <a:rPr lang="en-US" altLang="en-US" sz="2000" b="1">
                <a:latin typeface="Arial" panose="020B0604020202020204" pitchFamily="34" charset="0"/>
              </a:rPr>
              <a:t>requirements engineering</a:t>
            </a:r>
            <a:r>
              <a:rPr lang="en-US" altLang="en-US" sz="2000">
                <a:solidFill>
                  <a:srgbClr val="202122"/>
                </a:solidFill>
                <a:latin typeface="Arial" panose="020B0604020202020204" pitchFamily="34" charset="0"/>
              </a:rPr>
              <a:t>, </a:t>
            </a:r>
            <a:r>
              <a:rPr lang="en-US" altLang="en-US" sz="2000" b="1">
                <a:solidFill>
                  <a:srgbClr val="202122"/>
                </a:solidFill>
                <a:latin typeface="Arial" panose="020B0604020202020204" pitchFamily="34" charset="0"/>
              </a:rPr>
              <a:t>requirements elicitation</a:t>
            </a:r>
            <a:r>
              <a:rPr lang="en-US" altLang="en-US" sz="2000">
                <a:solidFill>
                  <a:srgbClr val="202122"/>
                </a:solidFill>
                <a:latin typeface="Arial" panose="020B0604020202020204" pitchFamily="34" charset="0"/>
              </a:rPr>
              <a:t> is the practice of researching and discovering the requirements of a system from users, customers, and other stakeholders. The practice is also sometimes referred to as "</a:t>
            </a:r>
            <a:r>
              <a:rPr lang="en-US" altLang="en-US" sz="2000" b="1">
                <a:solidFill>
                  <a:srgbClr val="202122"/>
                </a:solidFill>
                <a:latin typeface="Arial" panose="020B0604020202020204" pitchFamily="34" charset="0"/>
              </a:rPr>
              <a:t>requirement gathering</a:t>
            </a:r>
            <a:r>
              <a:rPr lang="en-US" altLang="en-US" sz="2000">
                <a:solidFill>
                  <a:srgbClr val="202122"/>
                </a:solidFill>
                <a:latin typeface="Arial" panose="020B0604020202020204" pitchFamily="34" charset="0"/>
              </a:rPr>
              <a:t>“ [Wikipedia].</a:t>
            </a:r>
          </a:p>
          <a:p>
            <a:pPr marL="457200" indent="-457200" algn="just"/>
            <a:r>
              <a:rPr lang="en-US" altLang="en-US" sz="2000">
                <a:solidFill>
                  <a:srgbClr val="202124"/>
                </a:solidFill>
                <a:latin typeface="Arial" panose="020B0604020202020204" pitchFamily="34" charset="0"/>
              </a:rPr>
              <a:t>Commonly used </a:t>
            </a:r>
            <a:r>
              <a:rPr lang="en-US" altLang="en-US" sz="2000" b="1">
                <a:solidFill>
                  <a:srgbClr val="202124"/>
                </a:solidFill>
                <a:latin typeface="Arial" panose="020B0604020202020204" pitchFamily="34" charset="0"/>
              </a:rPr>
              <a:t>elicitation processes</a:t>
            </a:r>
            <a:r>
              <a:rPr lang="en-US" altLang="en-US" sz="2000">
                <a:solidFill>
                  <a:srgbClr val="202124"/>
                </a:solidFill>
                <a:latin typeface="Arial" panose="020B0604020202020204" pitchFamily="34" charset="0"/>
              </a:rPr>
              <a:t> are the stakeholder meetings or interviews.</a:t>
            </a:r>
            <a:endParaRPr lang="en-US" altLang="en-US" sz="2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4">
            <a:extLst>
              <a:ext uri="{FF2B5EF4-FFF2-40B4-BE49-F238E27FC236}">
                <a16:creationId xmlns:a16="http://schemas.microsoft.com/office/drawing/2014/main" id="{2A466AA8-D467-402B-8BEE-38B787078A1A}"/>
              </a:ext>
            </a:extLst>
          </p:cNvPr>
          <p:cNvSpPr>
            <a:spLocks noGrp="1" noChangeArrowheads="1"/>
          </p:cNvSpPr>
          <p:nvPr>
            <p:ph type="title"/>
          </p:nvPr>
        </p:nvSpPr>
        <p:spPr>
          <a:xfrm>
            <a:off x="419100" y="106363"/>
            <a:ext cx="8153400" cy="863600"/>
          </a:xfrm>
        </p:spPr>
        <p:txBody>
          <a:bodyPr/>
          <a:lstStyle/>
          <a:p>
            <a:r>
              <a:rPr lang="en-US" altLang="en-US"/>
              <a:t>Refine the Use case view</a:t>
            </a:r>
          </a:p>
        </p:txBody>
      </p:sp>
      <p:sp>
        <p:nvSpPr>
          <p:cNvPr id="82947" name="Rectangle 3">
            <a:extLst>
              <a:ext uri="{FF2B5EF4-FFF2-40B4-BE49-F238E27FC236}">
                <a16:creationId xmlns:a16="http://schemas.microsoft.com/office/drawing/2014/main" id="{493F1FDB-D6C5-4CC9-90FD-C70B09FF0A0F}"/>
              </a:ext>
            </a:extLst>
          </p:cNvPr>
          <p:cNvSpPr>
            <a:spLocks noGrp="1" noChangeArrowheads="1"/>
          </p:cNvSpPr>
          <p:nvPr>
            <p:ph idx="1"/>
          </p:nvPr>
        </p:nvSpPr>
        <p:spPr>
          <a:xfrm>
            <a:off x="419100" y="1295400"/>
            <a:ext cx="8413750" cy="4800600"/>
          </a:xfrm>
        </p:spPr>
        <p:txBody>
          <a:bodyPr/>
          <a:lstStyle/>
          <a:p>
            <a:pPr>
              <a:lnSpc>
                <a:spcPct val="130000"/>
              </a:lnSpc>
              <a:buFont typeface="Symbol" panose="05050102010706020507" pitchFamily="18" charset="2"/>
              <a:buNone/>
            </a:pPr>
            <a:r>
              <a:rPr lang="en-US" altLang="en-US">
                <a:solidFill>
                  <a:srgbClr val="0000CC"/>
                </a:solidFill>
              </a:rPr>
              <a:t>Iterate the following steps:</a:t>
            </a:r>
          </a:p>
          <a:p>
            <a:pPr>
              <a:lnSpc>
                <a:spcPct val="130000"/>
              </a:lnSpc>
            </a:pPr>
            <a:r>
              <a:rPr lang="en-US" altLang="en-US"/>
              <a:t>Define a </a:t>
            </a:r>
            <a:r>
              <a:rPr lang="en-US" altLang="en-US">
                <a:solidFill>
                  <a:srgbClr val="D5000A"/>
                </a:solidFill>
              </a:rPr>
              <a:t>horizontal</a:t>
            </a:r>
            <a:r>
              <a:rPr lang="en-US" altLang="en-US"/>
              <a:t> slice (i.e., many high-level scenarios) to define the scope of the system.</a:t>
            </a:r>
          </a:p>
          <a:p>
            <a:pPr>
              <a:lnSpc>
                <a:spcPct val="130000"/>
              </a:lnSpc>
            </a:pPr>
            <a:r>
              <a:rPr lang="en-US" altLang="en-US">
                <a:solidFill>
                  <a:srgbClr val="D5000A"/>
                </a:solidFill>
              </a:rPr>
              <a:t>Validate</a:t>
            </a:r>
            <a:r>
              <a:rPr lang="en-US" altLang="en-US"/>
              <a:t> the use case view with the user.</a:t>
            </a:r>
          </a:p>
          <a:p>
            <a:pPr>
              <a:lnSpc>
                <a:spcPct val="130000"/>
              </a:lnSpc>
            </a:pPr>
            <a:r>
              <a:rPr lang="en-US" altLang="en-US"/>
              <a:t>Detail a </a:t>
            </a:r>
            <a:r>
              <a:rPr lang="en-US" altLang="en-US">
                <a:solidFill>
                  <a:srgbClr val="D5000A"/>
                </a:solidFill>
              </a:rPr>
              <a:t>vertical</a:t>
            </a:r>
            <a:r>
              <a:rPr lang="en-US" altLang="en-US"/>
              <a:t> slice.</a:t>
            </a:r>
          </a:p>
          <a:p>
            <a:pPr>
              <a:lnSpc>
                <a:spcPct val="130000"/>
              </a:lnSpc>
            </a:pPr>
            <a:r>
              <a:rPr lang="en-US" altLang="en-US">
                <a:solidFill>
                  <a:srgbClr val="D5000A"/>
                </a:solidFill>
              </a:rPr>
              <a:t>Validate</a:t>
            </a:r>
            <a:r>
              <a:rPr lang="en-US" altLang="en-US"/>
              <a:t> with the user.</a:t>
            </a:r>
          </a:p>
          <a:p>
            <a:pPr>
              <a:lnSpc>
                <a:spcPct val="130000"/>
              </a:lnSpc>
            </a:pPr>
            <a:r>
              <a:rPr lang="en-US" altLang="en-US"/>
              <a:t>In extreme  programming, you design, implement, test [and integrate] this vertical slice, before tackling the next vertical slice.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4">
            <a:extLst>
              <a:ext uri="{FF2B5EF4-FFF2-40B4-BE49-F238E27FC236}">
                <a16:creationId xmlns:a16="http://schemas.microsoft.com/office/drawing/2014/main" id="{51721623-5CC9-4493-807F-D33EF5E7C695}"/>
              </a:ext>
            </a:extLst>
          </p:cNvPr>
          <p:cNvSpPr>
            <a:spLocks noGrp="1" noChangeArrowheads="1"/>
          </p:cNvSpPr>
          <p:nvPr>
            <p:ph type="title"/>
          </p:nvPr>
        </p:nvSpPr>
        <p:spPr>
          <a:xfrm>
            <a:off x="249238" y="106363"/>
            <a:ext cx="8628062" cy="863600"/>
          </a:xfrm>
        </p:spPr>
        <p:txBody>
          <a:bodyPr/>
          <a:lstStyle/>
          <a:p>
            <a:r>
              <a:rPr lang="en-US" altLang="en-US" sz="2800"/>
              <a:t>Identify Relationships Among Actors &amp; Use cases</a:t>
            </a:r>
          </a:p>
        </p:txBody>
      </p:sp>
      <p:sp>
        <p:nvSpPr>
          <p:cNvPr id="84995" name="Rectangle 3">
            <a:extLst>
              <a:ext uri="{FF2B5EF4-FFF2-40B4-BE49-F238E27FC236}">
                <a16:creationId xmlns:a16="http://schemas.microsoft.com/office/drawing/2014/main" id="{BDF1DEF4-915C-48BD-B3B8-F61A3A4E07FE}"/>
              </a:ext>
            </a:extLst>
          </p:cNvPr>
          <p:cNvSpPr>
            <a:spLocks noGrp="1" noChangeArrowheads="1"/>
          </p:cNvSpPr>
          <p:nvPr>
            <p:ph idx="1"/>
          </p:nvPr>
        </p:nvSpPr>
        <p:spPr>
          <a:xfrm>
            <a:off x="533400" y="904875"/>
            <a:ext cx="8001000" cy="5468938"/>
          </a:xfrm>
        </p:spPr>
        <p:txBody>
          <a:bodyPr/>
          <a:lstStyle/>
          <a:p>
            <a:pPr>
              <a:lnSpc>
                <a:spcPct val="100000"/>
              </a:lnSpc>
            </a:pPr>
            <a:r>
              <a:rPr lang="en-US" altLang="en-US">
                <a:solidFill>
                  <a:srgbClr val="0000CC"/>
                </a:solidFill>
              </a:rPr>
              <a:t>Access control</a:t>
            </a:r>
            <a:r>
              <a:rPr lang="en-US" altLang="en-US"/>
              <a:t> – which actors' access which functionality – is represented with use cases.</a:t>
            </a:r>
          </a:p>
          <a:p>
            <a:pPr>
              <a:lnSpc>
                <a:spcPct val="100000"/>
              </a:lnSpc>
            </a:pPr>
            <a:r>
              <a:rPr lang="en-US" altLang="en-US">
                <a:solidFill>
                  <a:srgbClr val="0000CC"/>
                </a:solidFill>
              </a:rPr>
              <a:t>Extend relation</a:t>
            </a:r>
          </a:p>
          <a:p>
            <a:pPr lvl="1">
              <a:lnSpc>
                <a:spcPct val="100000"/>
              </a:lnSpc>
            </a:pPr>
            <a:r>
              <a:rPr lang="en-US" altLang="en-US"/>
              <a:t>ConnectionDown use case: </a:t>
            </a:r>
          </a:p>
          <a:p>
            <a:pPr lvl="2">
              <a:lnSpc>
                <a:spcPct val="100000"/>
              </a:lnSpc>
            </a:pPr>
            <a:r>
              <a:rPr lang="en-US" altLang="en-US"/>
              <a:t>Entry condition:</a:t>
            </a:r>
          </a:p>
          <a:p>
            <a:pPr lvl="3">
              <a:lnSpc>
                <a:spcPct val="100000"/>
              </a:lnSpc>
            </a:pPr>
            <a:r>
              <a:rPr lang="en-US" altLang="en-US"/>
              <a:t>Connection between FieldOfficer &amp; Dispatcher fails before EmergencyReport is submitted</a:t>
            </a:r>
          </a:p>
          <a:p>
            <a:pPr lvl="2">
              <a:lnSpc>
                <a:spcPct val="100000"/>
              </a:lnSpc>
            </a:pPr>
            <a:r>
              <a:rPr lang="en-US" altLang="en-US"/>
              <a:t>Event flow:</a:t>
            </a:r>
          </a:p>
          <a:p>
            <a:pPr lvl="3">
              <a:lnSpc>
                <a:spcPct val="100000"/>
              </a:lnSpc>
            </a:pPr>
            <a:r>
              <a:rPr lang="en-US" altLang="en-US"/>
              <a:t>FieldOfficer notifies Dispatcher via voice channel</a:t>
            </a:r>
          </a:p>
          <a:p>
            <a:pPr>
              <a:lnSpc>
                <a:spcPct val="100000"/>
              </a:lnSpc>
            </a:pPr>
            <a:r>
              <a:rPr lang="en-US" altLang="en-US">
                <a:solidFill>
                  <a:srgbClr val="0000CC"/>
                </a:solidFill>
              </a:rPr>
              <a:t>Heuristics:</a:t>
            </a:r>
          </a:p>
          <a:p>
            <a:pPr lvl="1">
              <a:lnSpc>
                <a:spcPct val="100000"/>
              </a:lnSpc>
            </a:pPr>
            <a:r>
              <a:rPr lang="en-US" altLang="en-US"/>
              <a:t>Use </a:t>
            </a:r>
            <a:r>
              <a:rPr lang="en-US" altLang="en-US">
                <a:solidFill>
                  <a:srgbClr val="0000CC"/>
                </a:solidFill>
              </a:rPr>
              <a:t>extend</a:t>
            </a:r>
            <a:r>
              <a:rPr lang="en-US" altLang="en-US"/>
              <a:t> relation for </a:t>
            </a:r>
            <a:r>
              <a:rPr lang="en-US" altLang="en-US">
                <a:solidFill>
                  <a:srgbClr val="D5000A"/>
                </a:solidFill>
              </a:rPr>
              <a:t>exceptions, optional, or rare behavior</a:t>
            </a:r>
            <a:r>
              <a:rPr lang="en-US" altLang="en-US"/>
              <a:t>.</a:t>
            </a:r>
          </a:p>
          <a:p>
            <a:pPr lvl="1">
              <a:lnSpc>
                <a:spcPct val="100000"/>
              </a:lnSpc>
            </a:pPr>
            <a:r>
              <a:rPr lang="en-US" altLang="en-US"/>
              <a:t>Use </a:t>
            </a:r>
            <a:r>
              <a:rPr lang="en-US" altLang="en-US">
                <a:solidFill>
                  <a:srgbClr val="0000CC"/>
                </a:solidFill>
              </a:rPr>
              <a:t>include</a:t>
            </a:r>
            <a:r>
              <a:rPr lang="en-US" altLang="en-US"/>
              <a:t> relation for behavior </a:t>
            </a:r>
            <a:r>
              <a:rPr lang="en-US" altLang="en-US">
                <a:solidFill>
                  <a:srgbClr val="D5000A"/>
                </a:solidFill>
              </a:rPr>
              <a:t>common to 2 or more use cases.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4">
            <a:extLst>
              <a:ext uri="{FF2B5EF4-FFF2-40B4-BE49-F238E27FC236}">
                <a16:creationId xmlns:a16="http://schemas.microsoft.com/office/drawing/2014/main" id="{55A0F07D-E96D-48B6-8BDE-65B30CCB866E}"/>
              </a:ext>
            </a:extLst>
          </p:cNvPr>
          <p:cNvSpPr>
            <a:spLocks noGrp="1" noChangeArrowheads="1"/>
          </p:cNvSpPr>
          <p:nvPr>
            <p:ph type="title"/>
          </p:nvPr>
        </p:nvSpPr>
        <p:spPr>
          <a:xfrm>
            <a:off x="249238" y="106363"/>
            <a:ext cx="8628062" cy="863600"/>
          </a:xfrm>
        </p:spPr>
        <p:txBody>
          <a:bodyPr/>
          <a:lstStyle/>
          <a:p>
            <a:r>
              <a:rPr lang="en-US" altLang="en-US" sz="2800"/>
              <a:t>Identify Initial Analysis Objects</a:t>
            </a:r>
          </a:p>
        </p:txBody>
      </p:sp>
      <p:sp>
        <p:nvSpPr>
          <p:cNvPr id="87043" name="Rectangle 3">
            <a:extLst>
              <a:ext uri="{FF2B5EF4-FFF2-40B4-BE49-F238E27FC236}">
                <a16:creationId xmlns:a16="http://schemas.microsoft.com/office/drawing/2014/main" id="{259C5694-72B9-4AD1-B26A-ECD25A6FAEB2}"/>
              </a:ext>
            </a:extLst>
          </p:cNvPr>
          <p:cNvSpPr>
            <a:spLocks noGrp="1" noChangeArrowheads="1"/>
          </p:cNvSpPr>
          <p:nvPr>
            <p:ph idx="1"/>
          </p:nvPr>
        </p:nvSpPr>
        <p:spPr>
          <a:xfrm>
            <a:off x="657225" y="927100"/>
            <a:ext cx="8001000" cy="5253038"/>
          </a:xfrm>
        </p:spPr>
        <p:txBody>
          <a:bodyPr/>
          <a:lstStyle/>
          <a:p>
            <a:pPr>
              <a:lnSpc>
                <a:spcPct val="140000"/>
              </a:lnSpc>
              <a:buFont typeface="Symbol" panose="05050102010706020507" pitchFamily="18" charset="2"/>
              <a:buNone/>
            </a:pPr>
            <a:r>
              <a:rPr lang="en-US" altLang="en-US" sz="2000">
                <a:solidFill>
                  <a:srgbClr val="0000CC"/>
                </a:solidFill>
              </a:rPr>
              <a:t>It </a:t>
            </a:r>
            <a:r>
              <a:rPr lang="en-US" altLang="en-US" sz="2000">
                <a:solidFill>
                  <a:srgbClr val="D5000A"/>
                </a:solidFill>
              </a:rPr>
              <a:t>may</a:t>
            </a:r>
            <a:r>
              <a:rPr lang="en-US" altLang="en-US" sz="2000">
                <a:solidFill>
                  <a:srgbClr val="0000CC"/>
                </a:solidFill>
              </a:rPr>
              <a:t> be one of the system objects if it is a:</a:t>
            </a:r>
          </a:p>
          <a:p>
            <a:pPr>
              <a:lnSpc>
                <a:spcPct val="140000"/>
              </a:lnSpc>
            </a:pPr>
            <a:r>
              <a:rPr lang="en-US" altLang="en-US" sz="2000"/>
              <a:t>Term developers/users need to clarify to understand a use case;</a:t>
            </a:r>
          </a:p>
          <a:p>
            <a:pPr>
              <a:lnSpc>
                <a:spcPct val="140000"/>
              </a:lnSpc>
            </a:pPr>
            <a:r>
              <a:rPr lang="en-US" altLang="en-US" sz="2000"/>
              <a:t>Recurring noun in the use case model;</a:t>
            </a:r>
          </a:p>
          <a:p>
            <a:pPr>
              <a:lnSpc>
                <a:spcPct val="140000"/>
              </a:lnSpc>
            </a:pPr>
            <a:r>
              <a:rPr lang="en-US" altLang="en-US" sz="2000"/>
              <a:t>Real-world object the system needs to track (e.g., FieldOfficer)</a:t>
            </a:r>
          </a:p>
          <a:p>
            <a:pPr>
              <a:lnSpc>
                <a:spcPct val="140000"/>
              </a:lnSpc>
            </a:pPr>
            <a:r>
              <a:rPr lang="en-US" altLang="en-US" sz="2000"/>
              <a:t>Real-world process the system needs to track (e.g., EmergencyOperationPlan)</a:t>
            </a:r>
          </a:p>
          <a:p>
            <a:pPr>
              <a:lnSpc>
                <a:spcPct val="140000"/>
              </a:lnSpc>
            </a:pPr>
            <a:r>
              <a:rPr lang="en-US" altLang="en-US" sz="2000"/>
              <a:t>Use cases (e.g., ReportEmergency)</a:t>
            </a:r>
          </a:p>
          <a:p>
            <a:pPr>
              <a:lnSpc>
                <a:spcPct val="140000"/>
              </a:lnSpc>
            </a:pPr>
            <a:r>
              <a:rPr lang="en-US" altLang="en-US" sz="2000"/>
              <a:t>Application domain term</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a:extLst>
              <a:ext uri="{FF2B5EF4-FFF2-40B4-BE49-F238E27FC236}">
                <a16:creationId xmlns:a16="http://schemas.microsoft.com/office/drawing/2014/main" id="{1B7DD20A-5BB1-47D4-9C1C-1A36BD7A04D8}"/>
              </a:ext>
            </a:extLst>
          </p:cNvPr>
          <p:cNvSpPr>
            <a:spLocks noGrp="1" noChangeArrowheads="1"/>
          </p:cNvSpPr>
          <p:nvPr>
            <p:ph type="title"/>
          </p:nvPr>
        </p:nvSpPr>
        <p:spPr>
          <a:xfrm>
            <a:off x="249238" y="106363"/>
            <a:ext cx="8628062" cy="863600"/>
          </a:xfrm>
        </p:spPr>
        <p:txBody>
          <a:bodyPr/>
          <a:lstStyle/>
          <a:p>
            <a:r>
              <a:rPr lang="en-US" altLang="en-US" sz="2800"/>
              <a:t>Identify Nonfunctional Requirements</a:t>
            </a:r>
          </a:p>
        </p:txBody>
      </p:sp>
      <p:sp>
        <p:nvSpPr>
          <p:cNvPr id="89091" name="Rectangle 3">
            <a:extLst>
              <a:ext uri="{FF2B5EF4-FFF2-40B4-BE49-F238E27FC236}">
                <a16:creationId xmlns:a16="http://schemas.microsoft.com/office/drawing/2014/main" id="{C84A7D2D-8E9E-4A6E-A543-5CC3CDEECBBD}"/>
              </a:ext>
            </a:extLst>
          </p:cNvPr>
          <p:cNvSpPr>
            <a:spLocks noGrp="1" noChangeArrowheads="1"/>
          </p:cNvSpPr>
          <p:nvPr>
            <p:ph idx="1"/>
          </p:nvPr>
        </p:nvSpPr>
        <p:spPr>
          <a:xfrm>
            <a:off x="657225" y="927100"/>
            <a:ext cx="8001000" cy="5253038"/>
          </a:xfrm>
        </p:spPr>
        <p:txBody>
          <a:bodyPr/>
          <a:lstStyle/>
          <a:p>
            <a:pPr>
              <a:buFont typeface="Symbol" panose="05050102010706020507" pitchFamily="18" charset="2"/>
              <a:buNone/>
            </a:pPr>
            <a:r>
              <a:rPr lang="en-US" altLang="en-US" sz="2000">
                <a:solidFill>
                  <a:srgbClr val="0000CC"/>
                </a:solidFill>
              </a:rPr>
              <a:t>Investigate the following:</a:t>
            </a:r>
          </a:p>
          <a:p>
            <a:pPr>
              <a:buFont typeface="Symbol" panose="05050102010706020507" pitchFamily="18" charset="2"/>
              <a:buNone/>
            </a:pPr>
            <a:endParaRPr lang="en-US" altLang="en-US" sz="2000">
              <a:solidFill>
                <a:srgbClr val="0000CC"/>
              </a:solidFill>
            </a:endParaRPr>
          </a:p>
          <a:p>
            <a:pPr>
              <a:spcBef>
                <a:spcPts val="600"/>
              </a:spcBef>
              <a:spcAft>
                <a:spcPts val="600"/>
              </a:spcAft>
            </a:pPr>
            <a:r>
              <a:rPr lang="en-US" altLang="en-US" sz="2000">
                <a:solidFill>
                  <a:srgbClr val="0000CC"/>
                </a:solidFill>
              </a:rPr>
              <a:t>User interface </a:t>
            </a:r>
            <a:r>
              <a:rPr lang="en-US" altLang="en-US" sz="2000"/>
              <a:t>– level of expertise of user</a:t>
            </a:r>
          </a:p>
          <a:p>
            <a:pPr>
              <a:spcBef>
                <a:spcPts val="600"/>
              </a:spcBef>
              <a:spcAft>
                <a:spcPts val="600"/>
              </a:spcAft>
            </a:pPr>
            <a:r>
              <a:rPr lang="en-US" altLang="en-US" sz="2000">
                <a:solidFill>
                  <a:srgbClr val="0000CC"/>
                </a:solidFill>
              </a:rPr>
              <a:t>Documentation</a:t>
            </a:r>
            <a:r>
              <a:rPr lang="en-US" altLang="en-US" sz="2000"/>
              <a:t> – User manual? The system design should be documented.  What about development process?</a:t>
            </a:r>
          </a:p>
          <a:p>
            <a:pPr>
              <a:spcBef>
                <a:spcPts val="600"/>
              </a:spcBef>
              <a:spcAft>
                <a:spcPts val="600"/>
              </a:spcAft>
            </a:pPr>
            <a:r>
              <a:rPr lang="en-US" altLang="en-US" sz="2000">
                <a:solidFill>
                  <a:srgbClr val="0000CC"/>
                </a:solidFill>
              </a:rPr>
              <a:t>Hardware considerations</a:t>
            </a:r>
            <a:r>
              <a:rPr lang="en-US" altLang="en-US" sz="2000"/>
              <a:t> – What assumptions are made?</a:t>
            </a:r>
          </a:p>
          <a:p>
            <a:pPr>
              <a:spcBef>
                <a:spcPts val="600"/>
              </a:spcBef>
              <a:spcAft>
                <a:spcPts val="600"/>
              </a:spcAft>
            </a:pPr>
            <a:r>
              <a:rPr lang="en-US" altLang="en-US" sz="2000">
                <a:solidFill>
                  <a:srgbClr val="0000CC"/>
                </a:solidFill>
              </a:rPr>
              <a:t>Error handling</a:t>
            </a:r>
            <a:r>
              <a:rPr lang="en-US" altLang="en-US" sz="2000"/>
              <a:t> – philosophy (e.g., tolerates failure of any </a:t>
            </a:r>
            <a:r>
              <a:rPr lang="en-US" altLang="en-US" sz="2000">
                <a:solidFill>
                  <a:srgbClr val="D5000A"/>
                </a:solidFill>
              </a:rPr>
              <a:t>single</a:t>
            </a:r>
            <a:r>
              <a:rPr lang="en-US" altLang="en-US" sz="2000"/>
              <a:t> system component).</a:t>
            </a:r>
          </a:p>
          <a:p>
            <a:pPr>
              <a:spcBef>
                <a:spcPts val="600"/>
              </a:spcBef>
              <a:spcAft>
                <a:spcPts val="600"/>
              </a:spcAft>
            </a:pPr>
            <a:r>
              <a:rPr lang="en-US" altLang="en-US" sz="2000">
                <a:solidFill>
                  <a:srgbClr val="0000CC"/>
                </a:solidFill>
              </a:rPr>
              <a:t>Physical environment</a:t>
            </a:r>
            <a:r>
              <a:rPr lang="en-US" altLang="en-US" sz="2000"/>
              <a:t> – what assumptions are made about  power supply, cooling, etc.</a:t>
            </a:r>
          </a:p>
          <a:p>
            <a:pPr>
              <a:spcBef>
                <a:spcPts val="600"/>
              </a:spcBef>
              <a:spcAft>
                <a:spcPts val="600"/>
              </a:spcAft>
            </a:pPr>
            <a:r>
              <a:rPr lang="en-US" altLang="en-US" sz="2000">
                <a:solidFill>
                  <a:srgbClr val="0000CC"/>
                </a:solidFill>
              </a:rPr>
              <a:t>Physical security</a:t>
            </a:r>
          </a:p>
          <a:p>
            <a:pPr>
              <a:spcBef>
                <a:spcPts val="600"/>
              </a:spcBef>
              <a:spcAft>
                <a:spcPts val="600"/>
              </a:spcAft>
            </a:pPr>
            <a:r>
              <a:rPr lang="en-US" altLang="en-US" sz="2000">
                <a:solidFill>
                  <a:srgbClr val="0000CC"/>
                </a:solidFill>
              </a:rPr>
              <a:t>Resource</a:t>
            </a:r>
            <a:r>
              <a:rPr lang="en-US" altLang="en-US" sz="2000"/>
              <a:t> – constraints on power, memory, etc.</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BF3FC34E-E2D8-4CCD-8F6D-D5645AED7984}"/>
              </a:ext>
            </a:extLst>
          </p:cNvPr>
          <p:cNvSpPr>
            <a:spLocks noGrp="1" noChangeArrowheads="1"/>
          </p:cNvSpPr>
          <p:nvPr>
            <p:ph type="title"/>
          </p:nvPr>
        </p:nvSpPr>
        <p:spPr/>
        <p:txBody>
          <a:bodyPr/>
          <a:lstStyle/>
          <a:p>
            <a:pPr>
              <a:defRPr/>
            </a:pPr>
            <a:r>
              <a:rPr lang="en-US" sz="2400" dirty="0"/>
              <a:t>Example of questions for eliciting nonfunctional requirements</a:t>
            </a:r>
            <a:endParaRPr lang="en-US" altLang="en-US" sz="2400" dirty="0"/>
          </a:p>
        </p:txBody>
      </p:sp>
      <p:sp>
        <p:nvSpPr>
          <p:cNvPr id="91139" name="Text Placeholder 5">
            <a:extLst>
              <a:ext uri="{FF2B5EF4-FFF2-40B4-BE49-F238E27FC236}">
                <a16:creationId xmlns:a16="http://schemas.microsoft.com/office/drawing/2014/main" id="{F7CCACAF-891C-4701-BE3C-B5F830883C42}"/>
              </a:ext>
            </a:extLst>
          </p:cNvPr>
          <p:cNvSpPr>
            <a:spLocks noGrp="1" noChangeArrowheads="1"/>
          </p:cNvSpPr>
          <p:nvPr>
            <p:ph type="body" idx="1"/>
          </p:nvPr>
        </p:nvSpPr>
        <p:spPr/>
        <p:txBody>
          <a:bodyPr/>
          <a:lstStyle/>
          <a:p>
            <a:endParaRPr lang="en-US" altLang="en-US"/>
          </a:p>
        </p:txBody>
      </p:sp>
      <p:graphicFrame>
        <p:nvGraphicFramePr>
          <p:cNvPr id="5" name="Content Placeholder 4">
            <a:extLst>
              <a:ext uri="{FF2B5EF4-FFF2-40B4-BE49-F238E27FC236}">
                <a16:creationId xmlns:a16="http://schemas.microsoft.com/office/drawing/2014/main" id="{DF00C739-F6D2-4AA6-B6F4-7FC6691204F7}"/>
              </a:ext>
            </a:extLst>
          </p:cNvPr>
          <p:cNvGraphicFramePr>
            <a:graphicFrameLocks noGrp="1"/>
          </p:cNvGraphicFramePr>
          <p:nvPr>
            <p:ph idx="4294967295"/>
          </p:nvPr>
        </p:nvGraphicFramePr>
        <p:xfrm>
          <a:off x="301625" y="993775"/>
          <a:ext cx="8842375" cy="5211763"/>
        </p:xfrm>
        <a:graphic>
          <a:graphicData uri="http://schemas.openxmlformats.org/drawingml/2006/table">
            <a:tbl>
              <a:tblPr firstRow="1" bandRow="1">
                <a:tableStyleId>{5C22544A-7EE6-4342-B048-85BDC9FD1C3A}</a:tableStyleId>
              </a:tblPr>
              <a:tblGrid>
                <a:gridCol w="3835248">
                  <a:extLst>
                    <a:ext uri="{9D8B030D-6E8A-4147-A177-3AD203B41FA5}">
                      <a16:colId xmlns:a16="http://schemas.microsoft.com/office/drawing/2014/main" val="20000"/>
                    </a:ext>
                  </a:extLst>
                </a:gridCol>
                <a:gridCol w="5007127">
                  <a:extLst>
                    <a:ext uri="{9D8B030D-6E8A-4147-A177-3AD203B41FA5}">
                      <a16:colId xmlns:a16="http://schemas.microsoft.com/office/drawing/2014/main" val="20001"/>
                    </a:ext>
                  </a:extLst>
                </a:gridCol>
              </a:tblGrid>
              <a:tr h="1737254">
                <a:tc>
                  <a:txBody>
                    <a:bodyPr/>
                    <a:lstStyle/>
                    <a:p>
                      <a:r>
                        <a:rPr lang="en-US" sz="1800" b="1" i="0" u="none" strike="noStrike" kern="1200" baseline="0" dirty="0">
                          <a:solidFill>
                            <a:srgbClr val="0070C0"/>
                          </a:solidFill>
                          <a:latin typeface="+mn-lt"/>
                          <a:ea typeface="+mn-ea"/>
                          <a:cs typeface="+mn-cs"/>
                        </a:rPr>
                        <a:t>Supportability</a:t>
                      </a:r>
                    </a:p>
                    <a:p>
                      <a:r>
                        <a:rPr lang="en-US" sz="1800" b="0" i="1" u="none" strike="noStrike" kern="1200" baseline="0" dirty="0">
                          <a:solidFill>
                            <a:srgbClr val="0070C0"/>
                          </a:solidFill>
                          <a:latin typeface="+mn-lt"/>
                          <a:ea typeface="+mn-ea"/>
                          <a:cs typeface="+mn-cs"/>
                        </a:rPr>
                        <a:t>(including maintainability and</a:t>
                      </a:r>
                    </a:p>
                    <a:p>
                      <a:r>
                        <a:rPr lang="en-US" sz="1800" b="0" i="1" u="none" strike="noStrike" kern="1200" baseline="0" dirty="0">
                          <a:solidFill>
                            <a:srgbClr val="0070C0"/>
                          </a:solidFill>
                          <a:latin typeface="+mn-lt"/>
                          <a:ea typeface="+mn-ea"/>
                          <a:cs typeface="+mn-cs"/>
                        </a:rPr>
                        <a:t>portability)</a:t>
                      </a:r>
                      <a:endParaRPr lang="en-US" sz="1800" dirty="0">
                        <a:solidFill>
                          <a:srgbClr val="0070C0"/>
                        </a:solidFill>
                      </a:endParaRPr>
                    </a:p>
                  </a:txBody>
                  <a:tcPr marL="91442" marR="91442" marT="45708" marB="45708"/>
                </a:tc>
                <a:tc>
                  <a:txBody>
                    <a:bodyPr/>
                    <a:lstStyle/>
                    <a:p>
                      <a:r>
                        <a:rPr lang="en-US" sz="1800" b="0" i="0" u="none" strike="noStrike" kern="1200" baseline="0" dirty="0">
                          <a:solidFill>
                            <a:schemeClr val="tx1"/>
                          </a:solidFill>
                          <a:latin typeface="+mn-lt"/>
                          <a:ea typeface="+mn-ea"/>
                          <a:cs typeface="+mn-cs"/>
                        </a:rPr>
                        <a:t>• What are the foreseen extensions to the system?</a:t>
                      </a:r>
                    </a:p>
                    <a:p>
                      <a:r>
                        <a:rPr lang="en-US" sz="1800" b="0" i="0" u="none" strike="noStrike" kern="1200" baseline="0" dirty="0">
                          <a:solidFill>
                            <a:schemeClr val="tx1"/>
                          </a:solidFill>
                          <a:latin typeface="+mn-lt"/>
                          <a:ea typeface="+mn-ea"/>
                          <a:cs typeface="+mn-cs"/>
                        </a:rPr>
                        <a:t>• Who maintains the system?</a:t>
                      </a:r>
                    </a:p>
                    <a:p>
                      <a:r>
                        <a:rPr lang="en-US" sz="1800" b="0" i="0" u="none" strike="noStrike" kern="1200" baseline="0" dirty="0">
                          <a:solidFill>
                            <a:schemeClr val="tx1"/>
                          </a:solidFill>
                          <a:latin typeface="+mn-lt"/>
                          <a:ea typeface="+mn-ea"/>
                          <a:cs typeface="+mn-cs"/>
                        </a:rPr>
                        <a:t>• Are there plans to port the system to different software or hardware environments?</a:t>
                      </a:r>
                      <a:endParaRPr lang="en-US" sz="1800" dirty="0">
                        <a:solidFill>
                          <a:schemeClr val="tx1"/>
                        </a:solidFill>
                      </a:endParaRPr>
                    </a:p>
                  </a:txBody>
                  <a:tcPr marL="91442" marR="91442" marT="45708" marB="45708">
                    <a:noFill/>
                  </a:tcPr>
                </a:tc>
                <a:extLst>
                  <a:ext uri="{0D108BD9-81ED-4DB2-BD59-A6C34878D82A}">
                    <a16:rowId xmlns:a16="http://schemas.microsoft.com/office/drawing/2014/main" val="10000"/>
                  </a:ext>
                </a:extLst>
              </a:tr>
              <a:tr h="1737254">
                <a:tc>
                  <a:txBody>
                    <a:bodyPr/>
                    <a:lstStyle/>
                    <a:p>
                      <a:r>
                        <a:rPr lang="en-US" sz="1800" b="1" i="0" u="none" strike="noStrike" kern="1200" baseline="0" dirty="0">
                          <a:solidFill>
                            <a:srgbClr val="0070C0"/>
                          </a:solidFill>
                          <a:latin typeface="+mn-lt"/>
                          <a:ea typeface="+mn-ea"/>
                          <a:cs typeface="+mn-cs"/>
                        </a:rPr>
                        <a:t>Implementation</a:t>
                      </a:r>
                      <a:endParaRPr lang="en-US" sz="1800" dirty="0">
                        <a:solidFill>
                          <a:srgbClr val="0070C0"/>
                        </a:solidFill>
                      </a:endParaRPr>
                    </a:p>
                  </a:txBody>
                  <a:tcPr marL="91442" marR="91442" marT="45708" marB="45708"/>
                </a:tc>
                <a:tc>
                  <a:txBody>
                    <a:bodyPr/>
                    <a:lstStyle/>
                    <a:p>
                      <a:r>
                        <a:rPr lang="en-US" sz="1800" b="0" i="0" u="none" strike="noStrike" kern="1200" baseline="0" dirty="0">
                          <a:solidFill>
                            <a:schemeClr val="dk1"/>
                          </a:solidFill>
                          <a:latin typeface="+mn-lt"/>
                          <a:ea typeface="+mn-ea"/>
                          <a:cs typeface="+mn-cs"/>
                        </a:rPr>
                        <a:t>• Are there constraints on the hardware platform?</a:t>
                      </a:r>
                    </a:p>
                    <a:p>
                      <a:r>
                        <a:rPr lang="en-US" sz="1800" b="0" i="0" u="none" strike="noStrike" kern="1200" baseline="0" dirty="0">
                          <a:solidFill>
                            <a:schemeClr val="dk1"/>
                          </a:solidFill>
                          <a:latin typeface="+mn-lt"/>
                          <a:ea typeface="+mn-ea"/>
                          <a:cs typeface="+mn-cs"/>
                        </a:rPr>
                        <a:t>• Are constraints imposed by the maintenance team?</a:t>
                      </a:r>
                    </a:p>
                    <a:p>
                      <a:r>
                        <a:rPr lang="en-US" sz="1800" b="0" i="0" u="none" strike="noStrike" kern="1200" baseline="0" dirty="0">
                          <a:solidFill>
                            <a:schemeClr val="dk1"/>
                          </a:solidFill>
                          <a:latin typeface="+mn-lt"/>
                          <a:ea typeface="+mn-ea"/>
                          <a:cs typeface="+mn-cs"/>
                        </a:rPr>
                        <a:t>• Are constraints imposed by the testing team?</a:t>
                      </a:r>
                      <a:endParaRPr lang="en-US" sz="1800" dirty="0">
                        <a:solidFill>
                          <a:schemeClr val="tx1"/>
                        </a:solidFill>
                      </a:endParaRPr>
                    </a:p>
                  </a:txBody>
                  <a:tcPr marL="91442" marR="91442" marT="45708" marB="45708"/>
                </a:tc>
                <a:extLst>
                  <a:ext uri="{0D108BD9-81ED-4DB2-BD59-A6C34878D82A}">
                    <a16:rowId xmlns:a16="http://schemas.microsoft.com/office/drawing/2014/main" val="10001"/>
                  </a:ext>
                </a:extLst>
              </a:tr>
              <a:tr h="1737254">
                <a:tc>
                  <a:txBody>
                    <a:bodyPr/>
                    <a:lstStyle/>
                    <a:p>
                      <a:r>
                        <a:rPr lang="en-US" sz="1800" b="1" i="0" u="none" strike="noStrike" kern="1200" baseline="0" dirty="0">
                          <a:solidFill>
                            <a:srgbClr val="0070C0"/>
                          </a:solidFill>
                          <a:latin typeface="+mn-lt"/>
                          <a:ea typeface="+mn-ea"/>
                          <a:cs typeface="+mn-cs"/>
                        </a:rPr>
                        <a:t>Interface</a:t>
                      </a:r>
                      <a:endParaRPr lang="en-US" sz="1800" dirty="0">
                        <a:solidFill>
                          <a:srgbClr val="0070C0"/>
                        </a:solidFill>
                      </a:endParaRPr>
                    </a:p>
                  </a:txBody>
                  <a:tcPr marL="91442" marR="91442" marT="45708" marB="45708"/>
                </a:tc>
                <a:tc>
                  <a:txBody>
                    <a:bodyPr/>
                    <a:lstStyle/>
                    <a:p>
                      <a:r>
                        <a:rPr lang="en-US" sz="1800" b="0" i="0" u="none" strike="noStrike" kern="1200" baseline="0" dirty="0">
                          <a:solidFill>
                            <a:schemeClr val="dk1"/>
                          </a:solidFill>
                          <a:latin typeface="+mn-lt"/>
                          <a:ea typeface="+mn-ea"/>
                          <a:cs typeface="+mn-cs"/>
                        </a:rPr>
                        <a:t>• Should the system interact with any existing systems?</a:t>
                      </a:r>
                    </a:p>
                    <a:p>
                      <a:r>
                        <a:rPr lang="en-US" sz="1800" b="0" i="0" u="none" strike="noStrike" kern="1200" baseline="0" dirty="0">
                          <a:solidFill>
                            <a:schemeClr val="dk1"/>
                          </a:solidFill>
                          <a:latin typeface="+mn-lt"/>
                          <a:ea typeface="+mn-ea"/>
                          <a:cs typeface="+mn-cs"/>
                        </a:rPr>
                        <a:t>• How are data exported/imported into the system?</a:t>
                      </a:r>
                    </a:p>
                    <a:p>
                      <a:r>
                        <a:rPr lang="en-US" sz="1800" b="0" i="0" u="none" strike="noStrike" kern="1200" baseline="0" dirty="0">
                          <a:solidFill>
                            <a:schemeClr val="dk1"/>
                          </a:solidFill>
                          <a:latin typeface="+mn-lt"/>
                          <a:ea typeface="+mn-ea"/>
                          <a:cs typeface="+mn-cs"/>
                        </a:rPr>
                        <a:t>• What standards in use by the client should be supported by the system?</a:t>
                      </a:r>
                      <a:endParaRPr lang="en-US" sz="1800" dirty="0">
                        <a:solidFill>
                          <a:schemeClr val="tx1"/>
                        </a:solidFill>
                      </a:endParaRPr>
                    </a:p>
                  </a:txBody>
                  <a:tcPr marL="91442" marR="91442" marT="45708" marB="45708"/>
                </a:tc>
                <a:extLst>
                  <a:ext uri="{0D108BD9-81ED-4DB2-BD59-A6C34878D82A}">
                    <a16:rowId xmlns:a16="http://schemas.microsoft.com/office/drawing/2014/main" val="10002"/>
                  </a:ext>
                </a:extLst>
              </a:tr>
            </a:tbl>
          </a:graphicData>
        </a:graphic>
      </p:graphicFrame>
      <p:sp>
        <p:nvSpPr>
          <p:cNvPr id="8" name="Rectangle 4">
            <a:extLst>
              <a:ext uri="{FF2B5EF4-FFF2-40B4-BE49-F238E27FC236}">
                <a16:creationId xmlns:a16="http://schemas.microsoft.com/office/drawing/2014/main" id="{D2208812-A099-4852-8B91-03C42C471A28}"/>
              </a:ext>
            </a:extLst>
          </p:cNvPr>
          <p:cNvSpPr txBox="1">
            <a:spLocks noChangeArrowheads="1"/>
          </p:cNvSpPr>
          <p:nvPr/>
        </p:nvSpPr>
        <p:spPr bwMode="auto">
          <a:xfrm>
            <a:off x="0" y="106363"/>
            <a:ext cx="9144000" cy="863600"/>
          </a:xfrm>
          <a:prstGeom prst="rect">
            <a:avLst/>
          </a:prstGeom>
          <a:noFill/>
          <a:ln>
            <a:noFill/>
          </a:ln>
        </p:spPr>
        <p:txBody>
          <a:bodyPr lIns="90487" tIns="44450" rIns="90487" bIns="44450"/>
          <a:lstStyle>
            <a:lvl1pPr algn="l" rtl="0" eaLnBrk="0" fontAlgn="base" hangingPunct="0">
              <a:lnSpc>
                <a:spcPct val="90000"/>
              </a:lnSpc>
              <a:spcBef>
                <a:spcPct val="0"/>
              </a:spcBef>
              <a:spcAft>
                <a:spcPct val="0"/>
              </a:spcAft>
              <a:defRPr sz="4000" b="1" cap="all">
                <a:solidFill>
                  <a:schemeClr val="tx2"/>
                </a:solidFill>
                <a:latin typeface="+mj-lt"/>
                <a:ea typeface="MS PGothic" panose="020B0600070205080204" pitchFamily="34" charset="-128"/>
                <a:cs typeface="ＭＳ Ｐゴシック" pitchFamily="-110" charset="-128"/>
              </a:defRPr>
            </a:lvl1pPr>
            <a:lvl2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2pPr>
            <a:lvl3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3pPr>
            <a:lvl4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4pPr>
            <a:lvl5pPr algn="l" rtl="0" eaLnBrk="0" fontAlgn="base" hangingPunct="0">
              <a:lnSpc>
                <a:spcPct val="90000"/>
              </a:lnSpc>
              <a:spcBef>
                <a:spcPct val="0"/>
              </a:spcBef>
              <a:spcAft>
                <a:spcPct val="0"/>
              </a:spcAft>
              <a:defRPr sz="3000" b="1">
                <a:solidFill>
                  <a:schemeClr val="tx2"/>
                </a:solidFill>
                <a:latin typeface="Century Gothic" charset="0"/>
                <a:ea typeface="MS PGothic" panose="020B0600070205080204" pitchFamily="34" charset="-128"/>
                <a:cs typeface="ＭＳ Ｐゴシック" pitchFamily="-110" charset="-128"/>
              </a:defRPr>
            </a:lvl5pPr>
            <a:lvl6pPr marL="457200" algn="l" rtl="0" eaLnBrk="0" fontAlgn="base" hangingPunct="0">
              <a:lnSpc>
                <a:spcPct val="90000"/>
              </a:lnSpc>
              <a:spcBef>
                <a:spcPct val="0"/>
              </a:spcBef>
              <a:spcAft>
                <a:spcPct val="0"/>
              </a:spcAft>
              <a:defRPr sz="3000" b="1">
                <a:solidFill>
                  <a:schemeClr val="tx2"/>
                </a:solidFill>
                <a:latin typeface="Century Gothic" charset="0"/>
              </a:defRPr>
            </a:lvl6pPr>
            <a:lvl7pPr marL="914400" algn="l" rtl="0" eaLnBrk="0" fontAlgn="base" hangingPunct="0">
              <a:lnSpc>
                <a:spcPct val="90000"/>
              </a:lnSpc>
              <a:spcBef>
                <a:spcPct val="0"/>
              </a:spcBef>
              <a:spcAft>
                <a:spcPct val="0"/>
              </a:spcAft>
              <a:defRPr sz="3000" b="1">
                <a:solidFill>
                  <a:schemeClr val="tx2"/>
                </a:solidFill>
                <a:latin typeface="Century Gothic" charset="0"/>
              </a:defRPr>
            </a:lvl7pPr>
            <a:lvl8pPr marL="1371600" algn="l" rtl="0" eaLnBrk="0" fontAlgn="base" hangingPunct="0">
              <a:lnSpc>
                <a:spcPct val="90000"/>
              </a:lnSpc>
              <a:spcBef>
                <a:spcPct val="0"/>
              </a:spcBef>
              <a:spcAft>
                <a:spcPct val="0"/>
              </a:spcAft>
              <a:defRPr sz="3000" b="1">
                <a:solidFill>
                  <a:schemeClr val="tx2"/>
                </a:solidFill>
                <a:latin typeface="Century Gothic" charset="0"/>
              </a:defRPr>
            </a:lvl8pPr>
            <a:lvl9pPr marL="1828800" algn="l" rtl="0" eaLnBrk="0" fontAlgn="base" hangingPunct="0">
              <a:lnSpc>
                <a:spcPct val="90000"/>
              </a:lnSpc>
              <a:spcBef>
                <a:spcPct val="0"/>
              </a:spcBef>
              <a:spcAft>
                <a:spcPct val="0"/>
              </a:spcAft>
              <a:defRPr sz="3000" b="1">
                <a:solidFill>
                  <a:schemeClr val="tx2"/>
                </a:solidFill>
                <a:latin typeface="Century Gothic" charset="0"/>
              </a:defRPr>
            </a:lvl9pPr>
          </a:lstStyle>
          <a:p>
            <a:pPr>
              <a:defRPr/>
            </a:pPr>
            <a:r>
              <a:rPr lang="en-US" sz="2400" kern="0" cap="none" dirty="0"/>
              <a:t>Example of questions for eliciting nonfunctional requirements</a:t>
            </a:r>
            <a:endParaRPr lang="en-US" altLang="en-US" sz="2400" kern="0" cap="none"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4">
            <a:extLst>
              <a:ext uri="{FF2B5EF4-FFF2-40B4-BE49-F238E27FC236}">
                <a16:creationId xmlns:a16="http://schemas.microsoft.com/office/drawing/2014/main" id="{83487965-8F08-434A-A5B3-9699A86A9CB7}"/>
              </a:ext>
            </a:extLst>
          </p:cNvPr>
          <p:cNvSpPr>
            <a:spLocks noGrp="1" noChangeArrowheads="1"/>
          </p:cNvSpPr>
          <p:nvPr>
            <p:ph type="title"/>
          </p:nvPr>
        </p:nvSpPr>
        <p:spPr>
          <a:xfrm>
            <a:off x="0" y="106363"/>
            <a:ext cx="9144000" cy="863600"/>
          </a:xfrm>
        </p:spPr>
        <p:txBody>
          <a:bodyPr/>
          <a:lstStyle/>
          <a:p>
            <a:r>
              <a:rPr lang="en-US" altLang="en-US" sz="2400"/>
              <a:t>Example of questions for eliciting nonfunctional requirements</a:t>
            </a:r>
          </a:p>
        </p:txBody>
      </p:sp>
      <p:graphicFrame>
        <p:nvGraphicFramePr>
          <p:cNvPr id="5" name="Content Placeholder 4">
            <a:extLst>
              <a:ext uri="{FF2B5EF4-FFF2-40B4-BE49-F238E27FC236}">
                <a16:creationId xmlns:a16="http://schemas.microsoft.com/office/drawing/2014/main" id="{E2981F91-3C49-4252-AD40-2AA0D9CDA5EF}"/>
              </a:ext>
            </a:extLst>
          </p:cNvPr>
          <p:cNvGraphicFramePr>
            <a:graphicFrameLocks noGrp="1"/>
          </p:cNvGraphicFramePr>
          <p:nvPr>
            <p:ph idx="1"/>
          </p:nvPr>
        </p:nvGraphicFramePr>
        <p:xfrm>
          <a:off x="204788" y="993775"/>
          <a:ext cx="8840787" cy="3689350"/>
        </p:xfrm>
        <a:graphic>
          <a:graphicData uri="http://schemas.openxmlformats.org/drawingml/2006/table">
            <a:tbl>
              <a:tblPr firstRow="1" bandRow="1">
                <a:tableStyleId>{5C22544A-7EE6-4342-B048-85BDC9FD1C3A}</a:tableStyleId>
              </a:tblPr>
              <a:tblGrid>
                <a:gridCol w="3834559">
                  <a:extLst>
                    <a:ext uri="{9D8B030D-6E8A-4147-A177-3AD203B41FA5}">
                      <a16:colId xmlns:a16="http://schemas.microsoft.com/office/drawing/2014/main" val="20000"/>
                    </a:ext>
                  </a:extLst>
                </a:gridCol>
                <a:gridCol w="5006228">
                  <a:extLst>
                    <a:ext uri="{9D8B030D-6E8A-4147-A177-3AD203B41FA5}">
                      <a16:colId xmlns:a16="http://schemas.microsoft.com/office/drawing/2014/main" val="20001"/>
                    </a:ext>
                  </a:extLst>
                </a:gridCol>
              </a:tblGrid>
              <a:tr h="763351">
                <a:tc>
                  <a:txBody>
                    <a:bodyPr/>
                    <a:lstStyle/>
                    <a:p>
                      <a:r>
                        <a:rPr lang="en-US" sz="1800" b="1" i="0" u="none" strike="noStrike" kern="1200" baseline="0" dirty="0">
                          <a:solidFill>
                            <a:srgbClr val="0070C0"/>
                          </a:solidFill>
                          <a:latin typeface="+mn-lt"/>
                          <a:ea typeface="+mn-ea"/>
                          <a:cs typeface="+mn-cs"/>
                        </a:rPr>
                        <a:t>Operation</a:t>
                      </a:r>
                      <a:endParaRPr lang="en-US" sz="1800" dirty="0">
                        <a:solidFill>
                          <a:srgbClr val="0070C0"/>
                        </a:solidFill>
                      </a:endParaRPr>
                    </a:p>
                  </a:txBody>
                  <a:tcPr marL="91426" marR="91426" marT="45712" marB="45712"/>
                </a:tc>
                <a:tc>
                  <a:txBody>
                    <a:bodyPr/>
                    <a:lstStyle/>
                    <a:p>
                      <a:r>
                        <a:rPr lang="en-US" sz="1800" b="0" i="0" u="none" strike="noStrike" kern="1200" baseline="0" dirty="0">
                          <a:solidFill>
                            <a:schemeClr val="tx1"/>
                          </a:solidFill>
                          <a:latin typeface="+mn-lt"/>
                          <a:ea typeface="+mn-ea"/>
                          <a:cs typeface="+mn-cs"/>
                        </a:rPr>
                        <a:t>• Who manages the running system?</a:t>
                      </a:r>
                    </a:p>
                    <a:p>
                      <a:endParaRPr lang="en-US" sz="1800" dirty="0">
                        <a:solidFill>
                          <a:schemeClr val="tx1"/>
                        </a:solidFill>
                      </a:endParaRPr>
                    </a:p>
                  </a:txBody>
                  <a:tcPr marL="91426" marR="91426" marT="45712" marB="45712"/>
                </a:tc>
                <a:extLst>
                  <a:ext uri="{0D108BD9-81ED-4DB2-BD59-A6C34878D82A}">
                    <a16:rowId xmlns:a16="http://schemas.microsoft.com/office/drawing/2014/main" val="10000"/>
                  </a:ext>
                </a:extLst>
              </a:tr>
              <a:tr h="1188684">
                <a:tc>
                  <a:txBody>
                    <a:bodyPr/>
                    <a:lstStyle/>
                    <a:p>
                      <a:r>
                        <a:rPr lang="en-US" sz="1800" b="1" i="0" u="none" strike="noStrike" kern="1200" baseline="0" dirty="0">
                          <a:solidFill>
                            <a:srgbClr val="0070C0"/>
                          </a:solidFill>
                          <a:latin typeface="+mn-lt"/>
                          <a:ea typeface="+mn-ea"/>
                          <a:cs typeface="+mn-cs"/>
                        </a:rPr>
                        <a:t>Packaging</a:t>
                      </a:r>
                      <a:endParaRPr lang="en-US" sz="1800" dirty="0">
                        <a:solidFill>
                          <a:srgbClr val="0070C0"/>
                        </a:solidFill>
                      </a:endParaRPr>
                    </a:p>
                  </a:txBody>
                  <a:tcPr marL="91426" marR="91426" marT="45712" marB="45712"/>
                </a:tc>
                <a:tc>
                  <a:txBody>
                    <a:bodyPr/>
                    <a:lstStyle/>
                    <a:p>
                      <a:r>
                        <a:rPr lang="en-US" sz="1800" b="0" i="0" u="none" strike="noStrike" kern="1200" baseline="0" dirty="0">
                          <a:solidFill>
                            <a:schemeClr val="dk1"/>
                          </a:solidFill>
                          <a:latin typeface="+mn-lt"/>
                          <a:ea typeface="+mn-ea"/>
                          <a:cs typeface="+mn-cs"/>
                        </a:rPr>
                        <a:t>• Who installs the system?</a:t>
                      </a:r>
                    </a:p>
                    <a:p>
                      <a:r>
                        <a:rPr lang="en-US" sz="1800" b="0" i="0" u="none" strike="noStrike" kern="1200" baseline="0" dirty="0">
                          <a:solidFill>
                            <a:schemeClr val="dk1"/>
                          </a:solidFill>
                          <a:latin typeface="+mn-lt"/>
                          <a:ea typeface="+mn-ea"/>
                          <a:cs typeface="+mn-cs"/>
                        </a:rPr>
                        <a:t>• How many installations are foreseen?</a:t>
                      </a:r>
                    </a:p>
                    <a:p>
                      <a:r>
                        <a:rPr lang="en-US" sz="1800" b="0" i="0" u="none" strike="noStrike" kern="1200" baseline="0" dirty="0">
                          <a:solidFill>
                            <a:schemeClr val="dk1"/>
                          </a:solidFill>
                          <a:latin typeface="+mn-lt"/>
                          <a:ea typeface="+mn-ea"/>
                          <a:cs typeface="+mn-cs"/>
                        </a:rPr>
                        <a:t>• Are there time constraints on the installation?</a:t>
                      </a:r>
                    </a:p>
                  </a:txBody>
                  <a:tcPr marL="91426" marR="91426" marT="45712" marB="45712"/>
                </a:tc>
                <a:extLst>
                  <a:ext uri="{0D108BD9-81ED-4DB2-BD59-A6C34878D82A}">
                    <a16:rowId xmlns:a16="http://schemas.microsoft.com/office/drawing/2014/main" val="10001"/>
                  </a:ext>
                </a:extLst>
              </a:tr>
              <a:tr h="1737314">
                <a:tc>
                  <a:txBody>
                    <a:bodyPr/>
                    <a:lstStyle/>
                    <a:p>
                      <a:r>
                        <a:rPr lang="en-US" sz="1800" b="1" dirty="0">
                          <a:solidFill>
                            <a:srgbClr val="0070C0"/>
                          </a:solidFill>
                        </a:rPr>
                        <a:t>Legal</a:t>
                      </a:r>
                    </a:p>
                  </a:txBody>
                  <a:tcPr marL="91426" marR="91426" marT="45712" marB="45712"/>
                </a:tc>
                <a:tc>
                  <a:txBody>
                    <a:bodyPr/>
                    <a:lstStyle/>
                    <a:p>
                      <a:r>
                        <a:rPr lang="en-US" sz="1800" b="0" i="0" u="none" strike="noStrike" kern="1200" baseline="0" dirty="0">
                          <a:solidFill>
                            <a:schemeClr val="dk1"/>
                          </a:solidFill>
                          <a:latin typeface="+mn-lt"/>
                          <a:ea typeface="+mn-ea"/>
                          <a:cs typeface="+mn-cs"/>
                        </a:rPr>
                        <a:t>• How should the system be licensed?</a:t>
                      </a:r>
                    </a:p>
                    <a:p>
                      <a:r>
                        <a:rPr lang="en-US" sz="1800" b="0" i="0" u="none" strike="noStrike" kern="1200" baseline="0" dirty="0">
                          <a:solidFill>
                            <a:schemeClr val="dk1"/>
                          </a:solidFill>
                          <a:latin typeface="+mn-lt"/>
                          <a:ea typeface="+mn-ea"/>
                          <a:cs typeface="+mn-cs"/>
                        </a:rPr>
                        <a:t>• Are any liability issues associated with system failures?</a:t>
                      </a:r>
                    </a:p>
                    <a:p>
                      <a:r>
                        <a:rPr lang="en-US" sz="1800" b="0" i="0" u="none" strike="noStrike" kern="1200" baseline="0" dirty="0">
                          <a:solidFill>
                            <a:schemeClr val="dk1"/>
                          </a:solidFill>
                          <a:latin typeface="+mn-lt"/>
                          <a:ea typeface="+mn-ea"/>
                          <a:cs typeface="+mn-cs"/>
                        </a:rPr>
                        <a:t>• Are any royalties or licensing fees incurred by using specific</a:t>
                      </a:r>
                    </a:p>
                    <a:p>
                      <a:r>
                        <a:rPr lang="en-US" sz="1800" b="0" i="0" u="none" strike="noStrike" kern="1200" baseline="0" dirty="0">
                          <a:solidFill>
                            <a:schemeClr val="dk1"/>
                          </a:solidFill>
                          <a:latin typeface="+mn-lt"/>
                          <a:ea typeface="+mn-ea"/>
                          <a:cs typeface="+mn-cs"/>
                        </a:rPr>
                        <a:t>algorithms or components?</a:t>
                      </a:r>
                      <a:endParaRPr lang="en-US" sz="1800" dirty="0">
                        <a:solidFill>
                          <a:schemeClr val="tx1"/>
                        </a:solidFill>
                      </a:endParaRPr>
                    </a:p>
                  </a:txBody>
                  <a:tcPr marL="91426" marR="91426" marT="45712" marB="45712"/>
                </a:tc>
                <a:extLst>
                  <a:ext uri="{0D108BD9-81ED-4DB2-BD59-A6C34878D82A}">
                    <a16:rowId xmlns:a16="http://schemas.microsoft.com/office/drawing/2014/main" val="10002"/>
                  </a:ext>
                </a:extLst>
              </a:tr>
            </a:tbl>
          </a:graphicData>
        </a:graphic>
      </p:graphicFrame>
      <p:sp>
        <p:nvSpPr>
          <p:cNvPr id="93201" name="TextBox 1">
            <a:extLst>
              <a:ext uri="{FF2B5EF4-FFF2-40B4-BE49-F238E27FC236}">
                <a16:creationId xmlns:a16="http://schemas.microsoft.com/office/drawing/2014/main" id="{99FD0F60-9D17-4620-BCFD-026499EF7E42}"/>
              </a:ext>
            </a:extLst>
          </p:cNvPr>
          <p:cNvSpPr txBox="1">
            <a:spLocks noChangeArrowheads="1"/>
          </p:cNvSpPr>
          <p:nvPr/>
        </p:nvSpPr>
        <p:spPr bwMode="auto">
          <a:xfrm>
            <a:off x="284163" y="4694238"/>
            <a:ext cx="8362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2000">
                <a:latin typeface="MS Reference Sans Serif" panose="020B0604030504040204" pitchFamily="34" charset="0"/>
              </a:rPr>
              <a:t>In practice, analysts use a taxonomy of nonfunctional requirements (e.g., the FURPS+) to generate check lists of questions to help the client and the developers focus on the nonfunctional aspects of the system. </a:t>
            </a:r>
            <a:r>
              <a:rPr lang="en-US" altLang="en-US" sz="2000" b="1">
                <a:latin typeface="MS Reference Sans Serif" panose="020B0604030504040204" pitchFamily="34" charset="0"/>
              </a:rPr>
              <a:t>Functionality, Usability, Reliability, Performance, and Supportability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a:extLst>
              <a:ext uri="{FF2B5EF4-FFF2-40B4-BE49-F238E27FC236}">
                <a16:creationId xmlns:a16="http://schemas.microsoft.com/office/drawing/2014/main" id="{7A12F786-9F84-4C4B-A4B6-878D89A79177}"/>
              </a:ext>
            </a:extLst>
          </p:cNvPr>
          <p:cNvSpPr>
            <a:spLocks noGrp="1" noChangeArrowheads="1"/>
          </p:cNvSpPr>
          <p:nvPr>
            <p:ph type="title"/>
          </p:nvPr>
        </p:nvSpPr>
        <p:spPr>
          <a:xfrm>
            <a:off x="249238" y="106363"/>
            <a:ext cx="8628062" cy="863600"/>
          </a:xfrm>
        </p:spPr>
        <p:txBody>
          <a:bodyPr/>
          <a:lstStyle/>
          <a:p>
            <a:r>
              <a:rPr lang="en-US" altLang="en-US" sz="2800"/>
              <a:t>To Do List</a:t>
            </a:r>
          </a:p>
        </p:txBody>
      </p:sp>
      <p:sp>
        <p:nvSpPr>
          <p:cNvPr id="95235" name="Rectangle 3">
            <a:extLst>
              <a:ext uri="{FF2B5EF4-FFF2-40B4-BE49-F238E27FC236}">
                <a16:creationId xmlns:a16="http://schemas.microsoft.com/office/drawing/2014/main" id="{19BDCBD0-CA10-4790-8C5E-A34140B16FAB}"/>
              </a:ext>
            </a:extLst>
          </p:cNvPr>
          <p:cNvSpPr>
            <a:spLocks noGrp="1" noChangeArrowheads="1"/>
          </p:cNvSpPr>
          <p:nvPr>
            <p:ph idx="1"/>
          </p:nvPr>
        </p:nvSpPr>
        <p:spPr>
          <a:xfrm>
            <a:off x="657225" y="944563"/>
            <a:ext cx="8001000" cy="5253037"/>
          </a:xfrm>
        </p:spPr>
        <p:txBody>
          <a:bodyPr/>
          <a:lstStyle/>
          <a:p>
            <a:pPr>
              <a:lnSpc>
                <a:spcPct val="120000"/>
              </a:lnSpc>
            </a:pPr>
            <a:r>
              <a:rPr lang="en-US" altLang="en-US" sz="2000">
                <a:solidFill>
                  <a:srgbClr val="0000CC"/>
                </a:solidFill>
              </a:rPr>
              <a:t>Project definition</a:t>
            </a:r>
          </a:p>
          <a:p>
            <a:pPr lvl="1">
              <a:lnSpc>
                <a:spcPct val="120000"/>
              </a:lnSpc>
            </a:pPr>
            <a:r>
              <a:rPr lang="en-US" altLang="en-US"/>
              <a:t>Complete a project description that the customer agrees to.</a:t>
            </a:r>
          </a:p>
          <a:p>
            <a:pPr>
              <a:lnSpc>
                <a:spcPct val="120000"/>
              </a:lnSpc>
            </a:pPr>
            <a:r>
              <a:rPr lang="en-US" altLang="en-US" sz="2000">
                <a:solidFill>
                  <a:srgbClr val="0000CC"/>
                </a:solidFill>
              </a:rPr>
              <a:t>Research</a:t>
            </a:r>
          </a:p>
          <a:p>
            <a:pPr lvl="1">
              <a:lnSpc>
                <a:spcPct val="120000"/>
              </a:lnSpc>
            </a:pPr>
            <a:r>
              <a:rPr lang="en-US" altLang="en-US"/>
              <a:t>Initial identification of actors &amp; event flows</a:t>
            </a:r>
          </a:p>
          <a:p>
            <a:pPr lvl="1">
              <a:lnSpc>
                <a:spcPct val="120000"/>
              </a:lnSpc>
            </a:pPr>
            <a:r>
              <a:rPr lang="en-US" altLang="en-US"/>
              <a:t>Document unresolved issues/ambiguities</a:t>
            </a:r>
          </a:p>
          <a:p>
            <a:pPr>
              <a:lnSpc>
                <a:spcPct val="120000"/>
              </a:lnSpc>
            </a:pPr>
            <a:r>
              <a:rPr lang="en-US" altLang="en-US" sz="2000">
                <a:solidFill>
                  <a:srgbClr val="0000CC"/>
                </a:solidFill>
              </a:rPr>
              <a:t>Create a draft </a:t>
            </a:r>
            <a:r>
              <a:rPr lang="en-US" altLang="en-US" sz="2000">
                <a:solidFill>
                  <a:srgbClr val="0000CC"/>
                </a:solidFill>
                <a:hlinkClick r:id="rId3"/>
              </a:rPr>
              <a:t>Requirements Analysis Document </a:t>
            </a:r>
            <a:r>
              <a:rPr lang="en-US" altLang="en-US" sz="2000">
                <a:solidFill>
                  <a:srgbClr val="0000CC"/>
                </a:solidFill>
              </a:rPr>
              <a:t>(RAD)</a:t>
            </a:r>
          </a:p>
          <a:p>
            <a:pPr>
              <a:lnSpc>
                <a:spcPct val="120000"/>
              </a:lnSpc>
            </a:pPr>
            <a:r>
              <a:rPr lang="en-US" altLang="en-US" sz="2000">
                <a:solidFill>
                  <a:srgbClr val="0000CC"/>
                </a:solidFill>
              </a:rPr>
              <a:t>While</a:t>
            </a:r>
            <a:r>
              <a:rPr lang="en-US" altLang="en-US" sz="2000"/>
              <a:t> (there are unresolved items) </a:t>
            </a:r>
            <a:r>
              <a:rPr lang="en-US" altLang="en-US" sz="2000">
                <a:solidFill>
                  <a:srgbClr val="0000CC"/>
                </a:solidFill>
              </a:rPr>
              <a:t>do</a:t>
            </a:r>
            <a:r>
              <a:rPr lang="en-US" altLang="en-US" sz="2000"/>
              <a:t>:</a:t>
            </a:r>
          </a:p>
          <a:p>
            <a:pPr lvl="1">
              <a:lnSpc>
                <a:spcPct val="120000"/>
              </a:lnSpc>
            </a:pPr>
            <a:r>
              <a:rPr lang="en-US" altLang="en-US">
                <a:solidFill>
                  <a:srgbClr val="D5000A"/>
                </a:solidFill>
              </a:rPr>
              <a:t>Resolve</a:t>
            </a:r>
            <a:r>
              <a:rPr lang="en-US" altLang="en-US"/>
              <a:t> an item on list of issues/ambiguities;</a:t>
            </a:r>
          </a:p>
          <a:p>
            <a:pPr lvl="1">
              <a:lnSpc>
                <a:spcPct val="120000"/>
              </a:lnSpc>
            </a:pPr>
            <a:r>
              <a:rPr lang="en-US" altLang="en-US">
                <a:solidFill>
                  <a:srgbClr val="D5000A"/>
                </a:solidFill>
              </a:rPr>
              <a:t>Modify</a:t>
            </a:r>
            <a:r>
              <a:rPr lang="en-US" altLang="en-US"/>
              <a:t> RAD accordingly;</a:t>
            </a:r>
          </a:p>
          <a:p>
            <a:pPr lvl="1">
              <a:lnSpc>
                <a:spcPct val="120000"/>
              </a:lnSpc>
            </a:pPr>
            <a:r>
              <a:rPr lang="en-US" altLang="en-US">
                <a:solidFill>
                  <a:srgbClr val="D5000A"/>
                </a:solidFill>
              </a:rPr>
              <a:t>Insert </a:t>
            </a:r>
            <a:r>
              <a:rPr lang="en-US" altLang="en-US"/>
              <a:t>new, more detailed unresolved items;</a:t>
            </a:r>
          </a:p>
          <a:p>
            <a:pPr>
              <a:buFont typeface="Symbol" panose="05050102010706020507" pitchFamily="18" charset="2"/>
              <a:buNone/>
            </a:pPr>
            <a:endParaRPr lang="en-US" altLang="en-US" sz="20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EE7E2853-2EB2-4AD1-B702-44B1A821EC82}"/>
              </a:ext>
            </a:extLst>
          </p:cNvPr>
          <p:cNvSpPr>
            <a:spLocks noGrp="1" noChangeArrowheads="1"/>
          </p:cNvSpPr>
          <p:nvPr>
            <p:ph type="title"/>
          </p:nvPr>
        </p:nvSpPr>
        <p:spPr/>
        <p:txBody>
          <a:bodyPr/>
          <a:lstStyle/>
          <a:p>
            <a:r>
              <a:rPr lang="en-US" altLang="en-US"/>
              <a:t>Requirements Elicitation: Difficulties and Challenges</a:t>
            </a:r>
          </a:p>
        </p:txBody>
      </p:sp>
      <p:sp>
        <p:nvSpPr>
          <p:cNvPr id="97283" name="Rectangle 5">
            <a:extLst>
              <a:ext uri="{FF2B5EF4-FFF2-40B4-BE49-F238E27FC236}">
                <a16:creationId xmlns:a16="http://schemas.microsoft.com/office/drawing/2014/main" id="{BE5B2206-E3F7-4427-8E74-6AEC894C51BD}"/>
              </a:ext>
            </a:extLst>
          </p:cNvPr>
          <p:cNvSpPr>
            <a:spLocks noGrp="1" noChangeArrowheads="1"/>
          </p:cNvSpPr>
          <p:nvPr>
            <p:ph idx="1"/>
          </p:nvPr>
        </p:nvSpPr>
        <p:spPr>
          <a:xfrm>
            <a:off x="533400" y="993775"/>
            <a:ext cx="8001000" cy="5238750"/>
          </a:xfrm>
        </p:spPr>
        <p:txBody>
          <a:bodyPr/>
          <a:lstStyle/>
          <a:p>
            <a:r>
              <a:rPr lang="en-US" altLang="en-US">
                <a:solidFill>
                  <a:srgbClr val="FF0000"/>
                </a:solidFill>
              </a:rPr>
              <a:t>Communicate accurately about the domain and the system</a:t>
            </a:r>
          </a:p>
          <a:p>
            <a:pPr lvl="1"/>
            <a:r>
              <a:rPr lang="en-US" altLang="en-US"/>
              <a:t>People with different backgrounds must collaborate to bridge the gap between end users and developers</a:t>
            </a:r>
          </a:p>
          <a:p>
            <a:pPr lvl="2"/>
            <a:r>
              <a:rPr lang="en-US" altLang="en-US"/>
              <a:t>Client and end users have </a:t>
            </a:r>
            <a:r>
              <a:rPr lang="en-US" altLang="en-US">
                <a:solidFill>
                  <a:srgbClr val="D5000A"/>
                </a:solidFill>
              </a:rPr>
              <a:t>application domain knowledge</a:t>
            </a:r>
          </a:p>
          <a:p>
            <a:pPr lvl="2"/>
            <a:r>
              <a:rPr lang="en-US" altLang="en-US"/>
              <a:t>Developers have </a:t>
            </a:r>
            <a:r>
              <a:rPr lang="en-US" altLang="en-US">
                <a:solidFill>
                  <a:srgbClr val="D5000A"/>
                </a:solidFill>
              </a:rPr>
              <a:t>solution</a:t>
            </a:r>
            <a:r>
              <a:rPr lang="en-US" altLang="en-US"/>
              <a:t> </a:t>
            </a:r>
            <a:r>
              <a:rPr lang="en-US" altLang="en-US">
                <a:solidFill>
                  <a:srgbClr val="D5000A"/>
                </a:solidFill>
              </a:rPr>
              <a:t>domain knowledge</a:t>
            </a:r>
          </a:p>
          <a:p>
            <a:pPr lvl="2"/>
            <a:endParaRPr lang="en-US" altLang="en-US"/>
          </a:p>
          <a:p>
            <a:r>
              <a:rPr lang="en-US" altLang="en-US">
                <a:solidFill>
                  <a:srgbClr val="FF0000"/>
                </a:solidFill>
              </a:rPr>
              <a:t>Identify an appropriate system (Defining the system boundary)</a:t>
            </a:r>
          </a:p>
          <a:p>
            <a:endParaRPr lang="en-US" altLang="en-US">
              <a:solidFill>
                <a:srgbClr val="FF0000"/>
              </a:solidFill>
            </a:endParaRPr>
          </a:p>
          <a:p>
            <a:r>
              <a:rPr lang="en-US" altLang="en-US">
                <a:solidFill>
                  <a:srgbClr val="FF0000"/>
                </a:solidFill>
              </a:rPr>
              <a:t>Provide an unambiguous specification</a:t>
            </a:r>
          </a:p>
          <a:p>
            <a:endParaRPr lang="en-US" altLang="en-US">
              <a:solidFill>
                <a:srgbClr val="FF0000"/>
              </a:solidFill>
            </a:endParaRPr>
          </a:p>
          <a:p>
            <a:r>
              <a:rPr lang="en-US" altLang="en-US">
                <a:solidFill>
                  <a:srgbClr val="FF0000"/>
                </a:solidFill>
              </a:rPr>
              <a:t>Leave out unintended features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2A1B1CF-4416-4C29-924D-7FA6D03031F5}"/>
              </a:ext>
            </a:extLst>
          </p:cNvPr>
          <p:cNvSpPr>
            <a:spLocks noGrp="1" noChangeArrowheads="1"/>
          </p:cNvSpPr>
          <p:nvPr>
            <p:ph type="title"/>
          </p:nvPr>
        </p:nvSpPr>
        <p:spPr/>
        <p:txBody>
          <a:bodyPr/>
          <a:lstStyle/>
          <a:p>
            <a:r>
              <a:rPr lang="en-US" altLang="en-US"/>
              <a:t>Example of an Ambiguous Specification</a:t>
            </a:r>
          </a:p>
        </p:txBody>
      </p:sp>
      <p:sp>
        <p:nvSpPr>
          <p:cNvPr id="99331" name="Rectangle 4">
            <a:extLst>
              <a:ext uri="{FF2B5EF4-FFF2-40B4-BE49-F238E27FC236}">
                <a16:creationId xmlns:a16="http://schemas.microsoft.com/office/drawing/2014/main" id="{53E0ACB8-A08A-4C6D-977C-7B16D9C93B27}"/>
              </a:ext>
            </a:extLst>
          </p:cNvPr>
          <p:cNvSpPr>
            <a:spLocks noChangeArrowheads="1"/>
          </p:cNvSpPr>
          <p:nvPr/>
        </p:nvSpPr>
        <p:spPr bwMode="auto">
          <a:xfrm>
            <a:off x="685800" y="1327150"/>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During a laser experiment, a laser beam was directed from earth to a mirror on the Space Shuttle Discovery</a:t>
            </a:r>
          </a:p>
          <a:p>
            <a:pPr>
              <a:lnSpc>
                <a:spcPct val="100000"/>
              </a:lnSpc>
              <a:spcBef>
                <a:spcPct val="0"/>
              </a:spcBef>
              <a:buClrTx/>
              <a:buFontTx/>
              <a:buNone/>
            </a:pPr>
            <a:endParaRPr lang="en-US" altLang="en-US">
              <a:latin typeface="Times" panose="02020603050405020304" pitchFamily="18" charset="0"/>
            </a:endParaRPr>
          </a:p>
        </p:txBody>
      </p:sp>
      <p:sp>
        <p:nvSpPr>
          <p:cNvPr id="99332" name="Rectangle 5">
            <a:extLst>
              <a:ext uri="{FF2B5EF4-FFF2-40B4-BE49-F238E27FC236}">
                <a16:creationId xmlns:a16="http://schemas.microsoft.com/office/drawing/2014/main" id="{44201702-C23A-4FA5-9D78-4181376023C7}"/>
              </a:ext>
            </a:extLst>
          </p:cNvPr>
          <p:cNvSpPr>
            <a:spLocks noChangeArrowheads="1"/>
          </p:cNvSpPr>
          <p:nvPr/>
        </p:nvSpPr>
        <p:spPr bwMode="auto">
          <a:xfrm>
            <a:off x="685800" y="272415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The laser beam was supposed to be reflected back towards a mountain top 10,023 feet high</a:t>
            </a:r>
          </a:p>
          <a:p>
            <a:pPr>
              <a:lnSpc>
                <a:spcPct val="100000"/>
              </a:lnSpc>
              <a:spcBef>
                <a:spcPct val="0"/>
              </a:spcBef>
              <a:buClrTx/>
              <a:buFontTx/>
              <a:buNone/>
            </a:pPr>
            <a:endParaRPr lang="en-US" altLang="en-US">
              <a:latin typeface="Times" panose="02020603050405020304" pitchFamily="18" charset="0"/>
            </a:endParaRPr>
          </a:p>
        </p:txBody>
      </p:sp>
      <p:sp>
        <p:nvSpPr>
          <p:cNvPr id="99333" name="Rectangle 6">
            <a:extLst>
              <a:ext uri="{FF2B5EF4-FFF2-40B4-BE49-F238E27FC236}">
                <a16:creationId xmlns:a16="http://schemas.microsoft.com/office/drawing/2014/main" id="{3A2AA37A-3242-49A6-B91C-FEBC6F845363}"/>
              </a:ext>
            </a:extLst>
          </p:cNvPr>
          <p:cNvSpPr>
            <a:spLocks noChangeArrowheads="1"/>
          </p:cNvSpPr>
          <p:nvPr/>
        </p:nvSpPr>
        <p:spPr bwMode="auto">
          <a:xfrm>
            <a:off x="685800" y="3608388"/>
            <a:ext cx="777240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The operator entered the elevation as “10023”</a:t>
            </a:r>
          </a:p>
          <a:p>
            <a:pPr>
              <a:lnSpc>
                <a:spcPct val="100000"/>
              </a:lnSpc>
              <a:spcBef>
                <a:spcPct val="0"/>
              </a:spcBef>
              <a:buClrTx/>
              <a:buFontTx/>
              <a:buNone/>
            </a:pPr>
            <a:endParaRPr lang="en-US" altLang="en-US"/>
          </a:p>
          <a:p>
            <a:pPr>
              <a:lnSpc>
                <a:spcPct val="100000"/>
              </a:lnSpc>
              <a:spcBef>
                <a:spcPct val="0"/>
              </a:spcBef>
              <a:buClrTx/>
              <a:buFontTx/>
              <a:buNone/>
            </a:pPr>
            <a:r>
              <a:rPr lang="en-US" altLang="en-US">
                <a:solidFill>
                  <a:srgbClr val="00B050"/>
                </a:solidFill>
              </a:rPr>
              <a:t>The light beam never hit the mountain top</a:t>
            </a:r>
          </a:p>
          <a:p>
            <a:pPr>
              <a:lnSpc>
                <a:spcPct val="100000"/>
              </a:lnSpc>
              <a:spcBef>
                <a:spcPct val="0"/>
              </a:spcBef>
              <a:buClrTx/>
              <a:buFontTx/>
              <a:buNone/>
            </a:pPr>
            <a:r>
              <a:rPr lang="en-US" altLang="en-US">
                <a:solidFill>
                  <a:srgbClr val="00B050"/>
                </a:solidFill>
              </a:rPr>
              <a:t>What was the problem?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0E63289-2F5E-4C4A-A1CB-AC1F6420FB03}"/>
              </a:ext>
            </a:extLst>
          </p:cNvPr>
          <p:cNvSpPr>
            <a:spLocks noGrp="1" noChangeArrowheads="1"/>
          </p:cNvSpPr>
          <p:nvPr>
            <p:ph type="title"/>
          </p:nvPr>
        </p:nvSpPr>
        <p:spPr/>
        <p:txBody>
          <a:bodyPr/>
          <a:lstStyle/>
          <a:p>
            <a:r>
              <a:rPr lang="en-US" altLang="en-US"/>
              <a:t>Example of an Ambiguous Specification</a:t>
            </a:r>
          </a:p>
        </p:txBody>
      </p:sp>
      <p:sp>
        <p:nvSpPr>
          <p:cNvPr id="101379" name="Rectangle 4">
            <a:extLst>
              <a:ext uri="{FF2B5EF4-FFF2-40B4-BE49-F238E27FC236}">
                <a16:creationId xmlns:a16="http://schemas.microsoft.com/office/drawing/2014/main" id="{0A5BCC20-B113-4A18-804A-FD35672A0623}"/>
              </a:ext>
            </a:extLst>
          </p:cNvPr>
          <p:cNvSpPr>
            <a:spLocks noChangeArrowheads="1"/>
          </p:cNvSpPr>
          <p:nvPr/>
        </p:nvSpPr>
        <p:spPr bwMode="auto">
          <a:xfrm>
            <a:off x="685800" y="1327150"/>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During a laser experiment, a laser beam was directed from earth to a mirror on the Space Shuttle Discovery</a:t>
            </a:r>
          </a:p>
          <a:p>
            <a:pPr>
              <a:lnSpc>
                <a:spcPct val="100000"/>
              </a:lnSpc>
              <a:spcBef>
                <a:spcPct val="0"/>
              </a:spcBef>
              <a:buClrTx/>
              <a:buFontTx/>
              <a:buNone/>
            </a:pPr>
            <a:endParaRPr lang="en-US" altLang="en-US">
              <a:latin typeface="Times" panose="02020603050405020304" pitchFamily="18" charset="0"/>
            </a:endParaRPr>
          </a:p>
        </p:txBody>
      </p:sp>
      <p:sp>
        <p:nvSpPr>
          <p:cNvPr id="101380" name="Rectangle 5">
            <a:extLst>
              <a:ext uri="{FF2B5EF4-FFF2-40B4-BE49-F238E27FC236}">
                <a16:creationId xmlns:a16="http://schemas.microsoft.com/office/drawing/2014/main" id="{1A0E3416-07DD-45BD-B4FB-B4CCC9899CC3}"/>
              </a:ext>
            </a:extLst>
          </p:cNvPr>
          <p:cNvSpPr>
            <a:spLocks noChangeArrowheads="1"/>
          </p:cNvSpPr>
          <p:nvPr/>
        </p:nvSpPr>
        <p:spPr bwMode="auto">
          <a:xfrm>
            <a:off x="685800" y="272415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The laser beam was supposed to be reflected back towards a mountain top 10,023 feet high</a:t>
            </a:r>
          </a:p>
          <a:p>
            <a:pPr>
              <a:lnSpc>
                <a:spcPct val="100000"/>
              </a:lnSpc>
              <a:spcBef>
                <a:spcPct val="0"/>
              </a:spcBef>
              <a:buClrTx/>
              <a:buFontTx/>
              <a:buNone/>
            </a:pPr>
            <a:endParaRPr lang="en-US" altLang="en-US">
              <a:latin typeface="Times" panose="02020603050405020304" pitchFamily="18" charset="0"/>
            </a:endParaRPr>
          </a:p>
        </p:txBody>
      </p:sp>
      <p:sp>
        <p:nvSpPr>
          <p:cNvPr id="101381" name="Rectangle 6">
            <a:extLst>
              <a:ext uri="{FF2B5EF4-FFF2-40B4-BE49-F238E27FC236}">
                <a16:creationId xmlns:a16="http://schemas.microsoft.com/office/drawing/2014/main" id="{7A529000-5651-4767-89B8-EC942D71ED4C}"/>
              </a:ext>
            </a:extLst>
          </p:cNvPr>
          <p:cNvSpPr>
            <a:spLocks noChangeArrowheads="1"/>
          </p:cNvSpPr>
          <p:nvPr/>
        </p:nvSpPr>
        <p:spPr bwMode="auto">
          <a:xfrm>
            <a:off x="685800" y="3608388"/>
            <a:ext cx="777240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The operator entered the elevation as “10023”</a:t>
            </a:r>
          </a:p>
          <a:p>
            <a:pPr>
              <a:lnSpc>
                <a:spcPct val="100000"/>
              </a:lnSpc>
              <a:spcBef>
                <a:spcPct val="0"/>
              </a:spcBef>
              <a:buClrTx/>
              <a:buFontTx/>
              <a:buNone/>
            </a:pPr>
            <a:endParaRPr lang="en-US" altLang="en-US"/>
          </a:p>
          <a:p>
            <a:pPr>
              <a:lnSpc>
                <a:spcPct val="100000"/>
              </a:lnSpc>
              <a:spcBef>
                <a:spcPct val="0"/>
              </a:spcBef>
              <a:buClrTx/>
              <a:buFontTx/>
              <a:buNone/>
            </a:pPr>
            <a:r>
              <a:rPr lang="en-US" altLang="en-US">
                <a:solidFill>
                  <a:srgbClr val="00B050"/>
                </a:solidFill>
              </a:rPr>
              <a:t>The light beam never hit the mountain top</a:t>
            </a:r>
          </a:p>
          <a:p>
            <a:pPr>
              <a:lnSpc>
                <a:spcPct val="100000"/>
              </a:lnSpc>
              <a:spcBef>
                <a:spcPct val="0"/>
              </a:spcBef>
              <a:buClrTx/>
              <a:buFontTx/>
              <a:buNone/>
            </a:pPr>
            <a:r>
              <a:rPr lang="en-US" altLang="en-US">
                <a:solidFill>
                  <a:srgbClr val="00B050"/>
                </a:solidFill>
              </a:rPr>
              <a:t>What was the problem?</a:t>
            </a:r>
          </a:p>
        </p:txBody>
      </p:sp>
      <p:sp>
        <p:nvSpPr>
          <p:cNvPr id="125959" name="Rectangle 7">
            <a:extLst>
              <a:ext uri="{FF2B5EF4-FFF2-40B4-BE49-F238E27FC236}">
                <a16:creationId xmlns:a16="http://schemas.microsoft.com/office/drawing/2014/main" id="{827EED91-9D1E-4CF0-9409-B99DCF62139F}"/>
              </a:ext>
            </a:extLst>
          </p:cNvPr>
          <p:cNvSpPr>
            <a:spLocks noChangeArrowheads="1"/>
          </p:cNvSpPr>
          <p:nvPr/>
        </p:nvSpPr>
        <p:spPr bwMode="auto">
          <a:xfrm>
            <a:off x="685800" y="5413375"/>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solidFill>
                  <a:srgbClr val="FF0000"/>
                </a:solidFill>
              </a:rPr>
              <a:t>The computer interpreted the number in miles...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F3F5183-C5E4-438E-BF30-E68244DEC78A}"/>
              </a:ext>
            </a:extLst>
          </p:cNvPr>
          <p:cNvSpPr>
            <a:spLocks noGrp="1" noChangeArrowheads="1"/>
          </p:cNvSpPr>
          <p:nvPr>
            <p:ph type="title"/>
          </p:nvPr>
        </p:nvSpPr>
        <p:spPr/>
        <p:txBody>
          <a:bodyPr lIns="92407" tIns="45420" rIns="92407" bIns="45420"/>
          <a:lstStyle/>
          <a:p>
            <a:r>
              <a:rPr lang="en-US" altLang="en-US"/>
              <a:t>First step in identifying the Requirements: </a:t>
            </a:r>
            <a:br>
              <a:rPr lang="en-US" altLang="en-US"/>
            </a:br>
            <a:r>
              <a:rPr lang="en-US" altLang="en-US"/>
              <a:t>System identification</a:t>
            </a:r>
          </a:p>
        </p:txBody>
      </p:sp>
      <p:sp>
        <p:nvSpPr>
          <p:cNvPr id="11267" name="Rectangle 3">
            <a:extLst>
              <a:ext uri="{FF2B5EF4-FFF2-40B4-BE49-F238E27FC236}">
                <a16:creationId xmlns:a16="http://schemas.microsoft.com/office/drawing/2014/main" id="{BF23B2FA-E2FE-42E2-8CDE-5AAC1FD77D5F}"/>
              </a:ext>
            </a:extLst>
          </p:cNvPr>
          <p:cNvSpPr>
            <a:spLocks noGrp="1" noChangeArrowheads="1"/>
          </p:cNvSpPr>
          <p:nvPr>
            <p:ph idx="1"/>
          </p:nvPr>
        </p:nvSpPr>
        <p:spPr>
          <a:xfrm>
            <a:off x="533400" y="1295400"/>
            <a:ext cx="8001000" cy="4862513"/>
          </a:xfrm>
        </p:spPr>
        <p:txBody>
          <a:bodyPr lIns="92407" tIns="45420" rIns="92407" bIns="45420"/>
          <a:lstStyle/>
          <a:p>
            <a:pPr marL="457200" indent="-457200"/>
            <a:r>
              <a:rPr lang="en-US" altLang="en-US" b="1"/>
              <a:t>Two questions need to be answered</a:t>
            </a:r>
            <a:r>
              <a:rPr lang="en-US" altLang="en-US"/>
              <a:t>: </a:t>
            </a:r>
          </a:p>
          <a:p>
            <a:pPr marL="781050" lvl="1" indent="-381000">
              <a:buFont typeface="Arial" panose="020B0604020202020204" pitchFamily="34" charset="0"/>
              <a:buAutoNum type="arabicPeriod"/>
            </a:pPr>
            <a:r>
              <a:rPr lang="en-US" altLang="en-US"/>
              <a:t>How can we identify the purpose of a system? </a:t>
            </a:r>
          </a:p>
          <a:p>
            <a:pPr marL="781050" lvl="1" indent="-381000">
              <a:buFont typeface="Arial" panose="020B0604020202020204" pitchFamily="34" charset="0"/>
              <a:buAutoNum type="arabicPeriod"/>
            </a:pPr>
            <a:r>
              <a:rPr lang="en-US" altLang="en-US"/>
              <a:t>What is inside, what is outside the system?</a:t>
            </a:r>
          </a:p>
          <a:p>
            <a:pPr marL="457200" indent="-457200"/>
            <a:r>
              <a:rPr lang="en-US" altLang="en-US"/>
              <a:t>These two questions are answered during requirements elicitation and analysis</a:t>
            </a:r>
          </a:p>
          <a:p>
            <a:pPr marL="457200" indent="-457200"/>
            <a:r>
              <a:rPr lang="en-US" altLang="en-US">
                <a:solidFill>
                  <a:srgbClr val="D5000A"/>
                </a:solidFill>
              </a:rPr>
              <a:t>Requirements elicitation:</a:t>
            </a:r>
            <a:endParaRPr lang="en-US" altLang="en-US"/>
          </a:p>
          <a:p>
            <a:pPr marL="781050" lvl="1" indent="-381000"/>
            <a:r>
              <a:rPr lang="en-US" altLang="en-US"/>
              <a:t> Definition of the system in terms understood by the customer </a:t>
            </a:r>
            <a:r>
              <a:rPr lang="en-US" altLang="en-US">
                <a:solidFill>
                  <a:srgbClr val="0000FF"/>
                </a:solidFill>
              </a:rPr>
              <a:t>(“Requirements specification”)</a:t>
            </a:r>
            <a:endParaRPr lang="en-US" altLang="en-US">
              <a:solidFill>
                <a:srgbClr val="D30315"/>
              </a:solidFill>
            </a:endParaRPr>
          </a:p>
          <a:p>
            <a:pPr marL="457200" indent="-457200"/>
            <a:r>
              <a:rPr lang="en-US" altLang="en-US">
                <a:solidFill>
                  <a:srgbClr val="D5000A"/>
                </a:solidFill>
              </a:rPr>
              <a:t>Analysis:</a:t>
            </a:r>
            <a:r>
              <a:rPr lang="en-US" altLang="en-US"/>
              <a:t> </a:t>
            </a:r>
          </a:p>
          <a:p>
            <a:pPr marL="1123950" lvl="2" indent="-381000"/>
            <a:r>
              <a:rPr lang="en-US" altLang="en-US"/>
              <a:t>Definition of the system in terms understood by the developer </a:t>
            </a:r>
            <a:r>
              <a:rPr lang="en-US" altLang="en-US">
                <a:solidFill>
                  <a:srgbClr val="0000FF"/>
                </a:solidFill>
              </a:rPr>
              <a:t>(</a:t>
            </a:r>
            <a:r>
              <a:rPr lang="en-US" altLang="en-US"/>
              <a:t>Technical specification, </a:t>
            </a:r>
            <a:r>
              <a:rPr lang="en-US" altLang="en-US">
                <a:solidFill>
                  <a:srgbClr val="0000FF"/>
                </a:solidFill>
              </a:rPr>
              <a:t>“Analysis model”)</a:t>
            </a:r>
          </a:p>
          <a:p>
            <a:pPr marL="457200" indent="-457200"/>
            <a:r>
              <a:rPr lang="en-US" altLang="en-US" sz="2000">
                <a:solidFill>
                  <a:srgbClr val="D5000A"/>
                </a:solidFill>
              </a:rPr>
              <a:t>Requirements Process:</a:t>
            </a:r>
            <a:r>
              <a:rPr lang="en-US" altLang="en-US" sz="2000"/>
              <a:t> Contains the activities Requirements Elicitation and Analysis</a:t>
            </a:r>
            <a:r>
              <a:rPr lang="en-US" altLang="en-US"/>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7E778A1C-413B-48F3-BAA6-5FF430DE5C42}"/>
              </a:ext>
            </a:extLst>
          </p:cNvPr>
          <p:cNvSpPr>
            <a:spLocks noGrp="1" noChangeArrowheads="1"/>
          </p:cNvSpPr>
          <p:nvPr>
            <p:ph type="title"/>
          </p:nvPr>
        </p:nvSpPr>
        <p:spPr/>
        <p:txBody>
          <a:bodyPr/>
          <a:lstStyle/>
          <a:p>
            <a:r>
              <a:rPr lang="en-US" altLang="en-US"/>
              <a:t>Example of an Unintended Feature</a:t>
            </a:r>
          </a:p>
        </p:txBody>
      </p:sp>
      <p:sp>
        <p:nvSpPr>
          <p:cNvPr id="103427" name="Rectangle 2">
            <a:extLst>
              <a:ext uri="{FF2B5EF4-FFF2-40B4-BE49-F238E27FC236}">
                <a16:creationId xmlns:a16="http://schemas.microsoft.com/office/drawing/2014/main" id="{DACB30CF-87B7-40F0-A810-5AB30296BA31}"/>
              </a:ext>
            </a:extLst>
          </p:cNvPr>
          <p:cNvSpPr>
            <a:spLocks noGrp="1" noChangeArrowheads="1"/>
          </p:cNvSpPr>
          <p:nvPr>
            <p:ph idx="1"/>
          </p:nvPr>
        </p:nvSpPr>
        <p:spPr>
          <a:xfrm>
            <a:off x="647700" y="1143000"/>
            <a:ext cx="7772400" cy="660400"/>
          </a:xfrm>
        </p:spPr>
        <p:txBody>
          <a:bodyPr/>
          <a:lstStyle/>
          <a:p>
            <a:pPr marL="0" indent="0">
              <a:lnSpc>
                <a:spcPct val="80000"/>
              </a:lnSpc>
              <a:buFont typeface="Times" panose="02020603050405020304" pitchFamily="18" charset="0"/>
              <a:buNone/>
            </a:pPr>
            <a:r>
              <a:rPr lang="en-US" altLang="en-US" b="1">
                <a:solidFill>
                  <a:srgbClr val="FF0000"/>
                </a:solidFill>
              </a:rPr>
              <a:t>From the News: London underground train leaves station without driver!</a:t>
            </a:r>
            <a:endParaRPr lang="en-US" altLang="en-US">
              <a:solidFill>
                <a:srgbClr val="FF0000"/>
              </a:solidFill>
            </a:endParaRPr>
          </a:p>
          <a:p>
            <a:pPr marL="0" indent="0">
              <a:lnSpc>
                <a:spcPct val="80000"/>
              </a:lnSpc>
              <a:buFont typeface="Times" panose="02020603050405020304" pitchFamily="18" charset="0"/>
              <a:buNone/>
            </a:pPr>
            <a:endParaRPr lang="en-US" altLang="en-US" sz="2000"/>
          </a:p>
          <a:p>
            <a:pPr marL="0" indent="0">
              <a:lnSpc>
                <a:spcPct val="80000"/>
              </a:lnSpc>
              <a:buFont typeface="Times" panose="02020603050405020304" pitchFamily="18" charset="0"/>
              <a:buNone/>
            </a:pPr>
            <a:endParaRPr lang="en-US" altLang="en-US" sz="2000"/>
          </a:p>
        </p:txBody>
      </p:sp>
      <p:sp>
        <p:nvSpPr>
          <p:cNvPr id="103428" name="Rectangle 4">
            <a:extLst>
              <a:ext uri="{FF2B5EF4-FFF2-40B4-BE49-F238E27FC236}">
                <a16:creationId xmlns:a16="http://schemas.microsoft.com/office/drawing/2014/main" id="{6B4DD757-6433-450B-8980-A86614FF1907}"/>
              </a:ext>
            </a:extLst>
          </p:cNvPr>
          <p:cNvSpPr>
            <a:spLocks noChangeArrowheads="1"/>
          </p:cNvSpPr>
          <p:nvPr/>
        </p:nvSpPr>
        <p:spPr bwMode="auto">
          <a:xfrm>
            <a:off x="496888" y="3478213"/>
            <a:ext cx="837088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lvl="1">
              <a:lnSpc>
                <a:spcPct val="110000"/>
              </a:lnSpc>
              <a:spcBef>
                <a:spcPct val="0"/>
              </a:spcBef>
              <a:buClrTx/>
              <a:buSzTx/>
              <a:buFontTx/>
              <a:buChar char="•"/>
            </a:pPr>
            <a:r>
              <a:rPr lang="en-US" altLang="en-US" sz="2400"/>
              <a:t>He left the driver door open</a:t>
            </a:r>
          </a:p>
          <a:p>
            <a:pPr lvl="1">
              <a:lnSpc>
                <a:spcPct val="110000"/>
              </a:lnSpc>
              <a:spcBef>
                <a:spcPct val="0"/>
              </a:spcBef>
              <a:buClrTx/>
              <a:buSzTx/>
              <a:buFontTx/>
              <a:buChar char="•"/>
            </a:pPr>
            <a:r>
              <a:rPr lang="en-US" altLang="en-US" sz="2400"/>
              <a:t>He relied on the specification that said the train does not move if at least one door is open </a:t>
            </a:r>
          </a:p>
        </p:txBody>
      </p:sp>
      <p:sp>
        <p:nvSpPr>
          <p:cNvPr id="103429" name="Rectangle 5">
            <a:extLst>
              <a:ext uri="{FF2B5EF4-FFF2-40B4-BE49-F238E27FC236}">
                <a16:creationId xmlns:a16="http://schemas.microsoft.com/office/drawing/2014/main" id="{64AEAFBE-196C-44A7-AD16-2D72AB102CA0}"/>
              </a:ext>
            </a:extLst>
          </p:cNvPr>
          <p:cNvSpPr>
            <a:spLocks noChangeArrowheads="1"/>
          </p:cNvSpPr>
          <p:nvPr/>
        </p:nvSpPr>
        <p:spPr bwMode="auto">
          <a:xfrm>
            <a:off x="747713" y="2733675"/>
            <a:ext cx="7772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Char char="•"/>
            </a:pPr>
            <a:r>
              <a:rPr lang="en-US" altLang="en-US"/>
              <a:t> The driver left his train to close the passenger door</a:t>
            </a:r>
          </a:p>
        </p:txBody>
      </p:sp>
      <p:sp>
        <p:nvSpPr>
          <p:cNvPr id="103430" name="Rectangle 6">
            <a:extLst>
              <a:ext uri="{FF2B5EF4-FFF2-40B4-BE49-F238E27FC236}">
                <a16:creationId xmlns:a16="http://schemas.microsoft.com/office/drawing/2014/main" id="{9D0005DA-524D-4FB1-88B2-A98801D6CA11}"/>
              </a:ext>
            </a:extLst>
          </p:cNvPr>
          <p:cNvSpPr>
            <a:spLocks noChangeArrowheads="1"/>
          </p:cNvSpPr>
          <p:nvPr/>
        </p:nvSpPr>
        <p:spPr bwMode="auto">
          <a:xfrm>
            <a:off x="750888" y="4710113"/>
            <a:ext cx="8069262"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Char char="•"/>
            </a:pPr>
            <a:r>
              <a:rPr lang="en-US" altLang="en-US"/>
              <a:t> When he shut the passenger door,</a:t>
            </a:r>
            <a:br>
              <a:rPr lang="en-US" altLang="en-US"/>
            </a:br>
            <a:r>
              <a:rPr lang="en-US" altLang="en-US"/>
              <a:t>   the train left the station without him</a:t>
            </a:r>
          </a:p>
        </p:txBody>
      </p:sp>
      <p:sp>
        <p:nvSpPr>
          <p:cNvPr id="103431" name="Rectangle 7">
            <a:extLst>
              <a:ext uri="{FF2B5EF4-FFF2-40B4-BE49-F238E27FC236}">
                <a16:creationId xmlns:a16="http://schemas.microsoft.com/office/drawing/2014/main" id="{7A1D1BFD-7F1D-4E76-96A7-55E5CAE171FE}"/>
              </a:ext>
            </a:extLst>
          </p:cNvPr>
          <p:cNvSpPr>
            <a:spLocks noChangeArrowheads="1"/>
          </p:cNvSpPr>
          <p:nvPr/>
        </p:nvSpPr>
        <p:spPr bwMode="auto">
          <a:xfrm>
            <a:off x="725488" y="1862138"/>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What happened?</a:t>
            </a:r>
          </a:p>
          <a:p>
            <a:pPr>
              <a:lnSpc>
                <a:spcPct val="100000"/>
              </a:lnSpc>
              <a:spcBef>
                <a:spcPct val="0"/>
              </a:spcBef>
              <a:buClrTx/>
              <a:buFontTx/>
              <a:buChar char="•"/>
            </a:pPr>
            <a:r>
              <a:rPr lang="en-US" altLang="en-US"/>
              <a:t> A passenger door was stuck and did not close</a:t>
            </a:r>
          </a:p>
        </p:txBody>
      </p:sp>
      <p:pic>
        <p:nvPicPr>
          <p:cNvPr id="103432" name="Picture 10">
            <a:extLst>
              <a:ext uri="{FF2B5EF4-FFF2-40B4-BE49-F238E27FC236}">
                <a16:creationId xmlns:a16="http://schemas.microsoft.com/office/drawing/2014/main" id="{00E505D4-E8D8-480B-AF0E-706C62483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5111750"/>
            <a:ext cx="14081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EC1386DF-0EB4-4442-8ECB-EE777A47FBED}"/>
              </a:ext>
            </a:extLst>
          </p:cNvPr>
          <p:cNvSpPr>
            <a:spLocks noGrp="1" noChangeArrowheads="1"/>
          </p:cNvSpPr>
          <p:nvPr>
            <p:ph type="title"/>
          </p:nvPr>
        </p:nvSpPr>
        <p:spPr/>
        <p:txBody>
          <a:bodyPr/>
          <a:lstStyle/>
          <a:p>
            <a:r>
              <a:rPr lang="en-US" altLang="en-US"/>
              <a:t>Example of an Unintended Feature</a:t>
            </a:r>
          </a:p>
        </p:txBody>
      </p:sp>
      <p:sp>
        <p:nvSpPr>
          <p:cNvPr id="105475" name="Rectangle 2">
            <a:extLst>
              <a:ext uri="{FF2B5EF4-FFF2-40B4-BE49-F238E27FC236}">
                <a16:creationId xmlns:a16="http://schemas.microsoft.com/office/drawing/2014/main" id="{877E504F-BAE3-4AD9-86BB-2B04C322075D}"/>
              </a:ext>
            </a:extLst>
          </p:cNvPr>
          <p:cNvSpPr>
            <a:spLocks noGrp="1" noChangeArrowheads="1"/>
          </p:cNvSpPr>
          <p:nvPr>
            <p:ph idx="1"/>
          </p:nvPr>
        </p:nvSpPr>
        <p:spPr>
          <a:xfrm>
            <a:off x="647700" y="1143000"/>
            <a:ext cx="7772400" cy="660400"/>
          </a:xfrm>
        </p:spPr>
        <p:txBody>
          <a:bodyPr/>
          <a:lstStyle/>
          <a:p>
            <a:pPr marL="0" indent="0">
              <a:lnSpc>
                <a:spcPct val="80000"/>
              </a:lnSpc>
              <a:buFont typeface="Times" panose="02020603050405020304" pitchFamily="18" charset="0"/>
              <a:buNone/>
            </a:pPr>
            <a:r>
              <a:rPr lang="en-US" altLang="en-US" b="1">
                <a:solidFill>
                  <a:srgbClr val="FF0000"/>
                </a:solidFill>
              </a:rPr>
              <a:t>From the News: London underground train leaves station without driver!</a:t>
            </a:r>
            <a:endParaRPr lang="en-US" altLang="en-US">
              <a:solidFill>
                <a:srgbClr val="FF0000"/>
              </a:solidFill>
            </a:endParaRPr>
          </a:p>
          <a:p>
            <a:pPr marL="0" indent="0">
              <a:lnSpc>
                <a:spcPct val="80000"/>
              </a:lnSpc>
              <a:buFont typeface="Times" panose="02020603050405020304" pitchFamily="18" charset="0"/>
              <a:buNone/>
            </a:pPr>
            <a:endParaRPr lang="en-US" altLang="en-US" sz="2000"/>
          </a:p>
          <a:p>
            <a:pPr marL="0" indent="0">
              <a:lnSpc>
                <a:spcPct val="80000"/>
              </a:lnSpc>
              <a:buFont typeface="Times" panose="02020603050405020304" pitchFamily="18" charset="0"/>
              <a:buNone/>
            </a:pPr>
            <a:endParaRPr lang="en-US" altLang="en-US" sz="2000"/>
          </a:p>
        </p:txBody>
      </p:sp>
      <p:sp>
        <p:nvSpPr>
          <p:cNvPr id="105476" name="Rectangle 4">
            <a:extLst>
              <a:ext uri="{FF2B5EF4-FFF2-40B4-BE49-F238E27FC236}">
                <a16:creationId xmlns:a16="http://schemas.microsoft.com/office/drawing/2014/main" id="{10262BA1-64A6-4D7A-A49C-D4F26F1A8231}"/>
              </a:ext>
            </a:extLst>
          </p:cNvPr>
          <p:cNvSpPr>
            <a:spLocks noChangeArrowheads="1"/>
          </p:cNvSpPr>
          <p:nvPr/>
        </p:nvSpPr>
        <p:spPr bwMode="auto">
          <a:xfrm>
            <a:off x="496888" y="3478213"/>
            <a:ext cx="837088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lvl="1">
              <a:lnSpc>
                <a:spcPct val="110000"/>
              </a:lnSpc>
              <a:spcBef>
                <a:spcPct val="0"/>
              </a:spcBef>
              <a:buClrTx/>
              <a:buSzTx/>
              <a:buFontTx/>
              <a:buChar char="•"/>
            </a:pPr>
            <a:r>
              <a:rPr lang="en-US" altLang="en-US" sz="2400"/>
              <a:t>He left the driver door open</a:t>
            </a:r>
          </a:p>
          <a:p>
            <a:pPr lvl="1">
              <a:lnSpc>
                <a:spcPct val="110000"/>
              </a:lnSpc>
              <a:spcBef>
                <a:spcPct val="0"/>
              </a:spcBef>
              <a:buClrTx/>
              <a:buSzTx/>
              <a:buFontTx/>
              <a:buChar char="•"/>
            </a:pPr>
            <a:r>
              <a:rPr lang="en-US" altLang="en-US" sz="2400"/>
              <a:t>He relied on the specification that said the train does not move if at least one door is open </a:t>
            </a:r>
          </a:p>
        </p:txBody>
      </p:sp>
      <p:sp>
        <p:nvSpPr>
          <p:cNvPr id="105477" name="Rectangle 5">
            <a:extLst>
              <a:ext uri="{FF2B5EF4-FFF2-40B4-BE49-F238E27FC236}">
                <a16:creationId xmlns:a16="http://schemas.microsoft.com/office/drawing/2014/main" id="{CA4457E6-CABC-4F6E-AFAB-F57B3F56AC33}"/>
              </a:ext>
            </a:extLst>
          </p:cNvPr>
          <p:cNvSpPr>
            <a:spLocks noChangeArrowheads="1"/>
          </p:cNvSpPr>
          <p:nvPr/>
        </p:nvSpPr>
        <p:spPr bwMode="auto">
          <a:xfrm>
            <a:off x="747713" y="2733675"/>
            <a:ext cx="7772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Char char="•"/>
            </a:pPr>
            <a:r>
              <a:rPr lang="en-US" altLang="en-US"/>
              <a:t> The driver left his train to close the passenger door</a:t>
            </a:r>
          </a:p>
        </p:txBody>
      </p:sp>
      <p:sp>
        <p:nvSpPr>
          <p:cNvPr id="126982" name="Rectangle 6">
            <a:extLst>
              <a:ext uri="{FF2B5EF4-FFF2-40B4-BE49-F238E27FC236}">
                <a16:creationId xmlns:a16="http://schemas.microsoft.com/office/drawing/2014/main" id="{810CEEA6-4B2D-4289-97B6-390812F32404}"/>
              </a:ext>
            </a:extLst>
          </p:cNvPr>
          <p:cNvSpPr>
            <a:spLocks noChangeArrowheads="1"/>
          </p:cNvSpPr>
          <p:nvPr/>
        </p:nvSpPr>
        <p:spPr bwMode="auto">
          <a:xfrm>
            <a:off x="750888" y="4710113"/>
            <a:ext cx="8069262" cy="1481137"/>
          </a:xfrm>
          <a:prstGeom prst="rect">
            <a:avLst/>
          </a:prstGeom>
          <a:noFill/>
          <a:ln w="9525">
            <a:noFill/>
            <a:miter lim="800000"/>
            <a:headEnd/>
            <a:tailEnd/>
          </a:ln>
        </p:spPr>
        <p:txBody>
          <a:bodyPr/>
          <a:lstStyle/>
          <a:p>
            <a:pPr>
              <a:buFontTx/>
              <a:buChar char="•"/>
              <a:defRPr/>
            </a:pPr>
            <a:r>
              <a:rPr lang="en-US" sz="2400" dirty="0">
                <a:latin typeface="Verdana" pitchFamily="34" charset="0"/>
                <a:ea typeface="ＭＳ Ｐゴシック" charset="-128"/>
              </a:rPr>
              <a:t> When he shut the passenger door,</a:t>
            </a:r>
            <a:br>
              <a:rPr lang="en-US" sz="2400" dirty="0">
                <a:latin typeface="Verdana" pitchFamily="34" charset="0"/>
                <a:ea typeface="ＭＳ Ｐゴシック" charset="-128"/>
              </a:rPr>
            </a:br>
            <a:r>
              <a:rPr lang="en-US" sz="2400" dirty="0">
                <a:latin typeface="Verdana" pitchFamily="34" charset="0"/>
                <a:ea typeface="ＭＳ Ｐゴシック" charset="-128"/>
              </a:rPr>
              <a:t>   the train left the station without him</a:t>
            </a:r>
          </a:p>
          <a:p>
            <a:pPr marL="285750" indent="-285750">
              <a:buFontTx/>
              <a:buChar char="•"/>
              <a:defRPr/>
            </a:pPr>
            <a:r>
              <a:rPr lang="en-US" sz="2400" dirty="0">
                <a:solidFill>
                  <a:srgbClr val="FF0000"/>
                </a:solidFill>
                <a:latin typeface="Verdana" pitchFamily="34" charset="0"/>
                <a:ea typeface="ＭＳ Ｐゴシック" charset="-128"/>
              </a:rPr>
              <a:t>The driver door was not treated</a:t>
            </a:r>
            <a:br>
              <a:rPr lang="en-US" sz="2400" dirty="0">
                <a:solidFill>
                  <a:srgbClr val="FF0000"/>
                </a:solidFill>
                <a:latin typeface="Verdana" pitchFamily="34" charset="0"/>
                <a:ea typeface="ＭＳ Ｐゴシック" charset="-128"/>
              </a:rPr>
            </a:br>
            <a:r>
              <a:rPr lang="en-US" sz="2400" dirty="0">
                <a:solidFill>
                  <a:srgbClr val="FF0000"/>
                </a:solidFill>
                <a:latin typeface="Verdana" pitchFamily="34" charset="0"/>
                <a:ea typeface="ＭＳ Ｐゴシック" charset="-128"/>
              </a:rPr>
              <a:t>as a door in the source code!</a:t>
            </a:r>
          </a:p>
        </p:txBody>
      </p:sp>
      <p:sp>
        <p:nvSpPr>
          <p:cNvPr id="105479" name="Rectangle 7">
            <a:extLst>
              <a:ext uri="{FF2B5EF4-FFF2-40B4-BE49-F238E27FC236}">
                <a16:creationId xmlns:a16="http://schemas.microsoft.com/office/drawing/2014/main" id="{87869E12-276B-475A-8869-FDBE881A4A3B}"/>
              </a:ext>
            </a:extLst>
          </p:cNvPr>
          <p:cNvSpPr>
            <a:spLocks noChangeArrowheads="1"/>
          </p:cNvSpPr>
          <p:nvPr/>
        </p:nvSpPr>
        <p:spPr bwMode="auto">
          <a:xfrm>
            <a:off x="725488" y="1927225"/>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t>What happened?</a:t>
            </a:r>
          </a:p>
          <a:p>
            <a:pPr>
              <a:lnSpc>
                <a:spcPct val="100000"/>
              </a:lnSpc>
              <a:spcBef>
                <a:spcPct val="0"/>
              </a:spcBef>
              <a:buClrTx/>
              <a:buFontTx/>
              <a:buChar char="•"/>
            </a:pPr>
            <a:r>
              <a:rPr lang="en-US" altLang="en-US"/>
              <a:t> A passenger door was stuck and did not close</a:t>
            </a:r>
          </a:p>
        </p:txBody>
      </p:sp>
      <p:pic>
        <p:nvPicPr>
          <p:cNvPr id="105480" name="Picture 10">
            <a:extLst>
              <a:ext uri="{FF2B5EF4-FFF2-40B4-BE49-F238E27FC236}">
                <a16:creationId xmlns:a16="http://schemas.microsoft.com/office/drawing/2014/main" id="{11DCA20D-69C4-4D3B-ACB7-30822B138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5111750"/>
            <a:ext cx="14081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a:extLst>
              <a:ext uri="{FF2B5EF4-FFF2-40B4-BE49-F238E27FC236}">
                <a16:creationId xmlns:a16="http://schemas.microsoft.com/office/drawing/2014/main" id="{3A5B739E-9E05-4DA4-B23B-3063CF5B8854}"/>
              </a:ext>
            </a:extLst>
          </p:cNvPr>
          <p:cNvSpPr>
            <a:spLocks noGrp="1" noChangeArrowheads="1"/>
          </p:cNvSpPr>
          <p:nvPr>
            <p:ph type="title"/>
          </p:nvPr>
        </p:nvSpPr>
        <p:spPr/>
        <p:txBody>
          <a:bodyPr/>
          <a:lstStyle/>
          <a:p>
            <a:r>
              <a:rPr lang="en-US" altLang="en-US"/>
              <a:t>Scenario example from earlier: </a:t>
            </a:r>
            <a:br>
              <a:rPr lang="en-US" altLang="en-US"/>
            </a:br>
            <a:r>
              <a:rPr lang="en-US" altLang="en-US"/>
              <a:t>Warehouse on Fire</a:t>
            </a:r>
          </a:p>
        </p:txBody>
      </p:sp>
      <p:sp>
        <p:nvSpPr>
          <p:cNvPr id="107523" name="Rectangle 5">
            <a:extLst>
              <a:ext uri="{FF2B5EF4-FFF2-40B4-BE49-F238E27FC236}">
                <a16:creationId xmlns:a16="http://schemas.microsoft.com/office/drawing/2014/main" id="{5010AC88-73A3-4645-A3BD-735C8DC5FE04}"/>
              </a:ext>
            </a:extLst>
          </p:cNvPr>
          <p:cNvSpPr>
            <a:spLocks noGrp="1" noChangeArrowheads="1"/>
          </p:cNvSpPr>
          <p:nvPr>
            <p:ph idx="1"/>
          </p:nvPr>
        </p:nvSpPr>
        <p:spPr>
          <a:xfrm>
            <a:off x="533400" y="1206500"/>
            <a:ext cx="8001000" cy="5114925"/>
          </a:xfrm>
        </p:spPr>
        <p:txBody>
          <a:bodyPr/>
          <a:lstStyle/>
          <a:p>
            <a:r>
              <a:rPr lang="en-US" altLang="en-US" sz="2000"/>
              <a:t>Bob, driving down main street in his patrol car notices smoke coming out of a warehouse. His partner, Alice, reports the emergency from her car. </a:t>
            </a:r>
          </a:p>
          <a:p>
            <a:endParaRPr lang="en-US" altLang="en-US" sz="2000"/>
          </a:p>
          <a:p>
            <a:r>
              <a:rPr lang="en-US" altLang="en-US" sz="2000"/>
              <a:t>Alice enters the address of the building into her wearable computer , a brief description of its location (i.e., north west corner), and an emergency level.</a:t>
            </a:r>
          </a:p>
          <a:p>
            <a:r>
              <a:rPr lang="en-US" altLang="en-US" sz="2000"/>
              <a:t>She confirms her input and waits for an acknowledgment.</a:t>
            </a:r>
          </a:p>
          <a:p>
            <a:r>
              <a:rPr lang="en-US" altLang="en-US" sz="2000"/>
              <a:t>John, the dispatcher, is alerted to the emergency by a beep of his workstation. He reviews the information submitted by Alice and acknowledges the report. He allocates a fire unit and sends the </a:t>
            </a:r>
            <a:r>
              <a:rPr lang="en-US" altLang="en-US" sz="2000" b="1"/>
              <a:t>e</a:t>
            </a:r>
            <a:r>
              <a:rPr lang="en-US" altLang="en-US" sz="2000"/>
              <a:t>stimated </a:t>
            </a:r>
            <a:r>
              <a:rPr lang="en-US" altLang="en-US" sz="2000" b="1"/>
              <a:t>a</a:t>
            </a:r>
            <a:r>
              <a:rPr lang="en-US" altLang="en-US" sz="2000"/>
              <a:t>rrival </a:t>
            </a:r>
            <a:r>
              <a:rPr lang="en-US" altLang="en-US" sz="2000" b="1"/>
              <a:t>t</a:t>
            </a:r>
            <a:r>
              <a:rPr lang="en-US" altLang="en-US" sz="2000"/>
              <a:t>ime (</a:t>
            </a:r>
            <a:r>
              <a:rPr lang="en-US" altLang="en-US" sz="2000" b="1"/>
              <a:t>ETA</a:t>
            </a:r>
            <a:r>
              <a:rPr lang="en-US" altLang="en-US" sz="2000"/>
              <a:t>) to Alice.</a:t>
            </a:r>
          </a:p>
          <a:p>
            <a:endParaRPr lang="en-US" altLang="en-US" sz="2000"/>
          </a:p>
          <a:p>
            <a:r>
              <a:rPr lang="en-US" altLang="en-US" sz="2000"/>
              <a:t>Alice received the acknowledgment and the ETA.</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53DA24D-49C4-4166-9023-926589E82973}"/>
              </a:ext>
            </a:extLst>
          </p:cNvPr>
          <p:cNvSpPr>
            <a:spLocks noGrp="1" noChangeArrowheads="1"/>
          </p:cNvSpPr>
          <p:nvPr>
            <p:ph type="title"/>
          </p:nvPr>
        </p:nvSpPr>
        <p:spPr/>
        <p:txBody>
          <a:bodyPr lIns="92407" tIns="45420" rIns="92407" bIns="45420"/>
          <a:lstStyle/>
          <a:p>
            <a:r>
              <a:rPr lang="en-US" altLang="en-US"/>
              <a:t>Observations about Warehouse on Fire Scenario</a:t>
            </a:r>
          </a:p>
        </p:txBody>
      </p:sp>
      <p:sp>
        <p:nvSpPr>
          <p:cNvPr id="109571" name="Rectangle 3">
            <a:extLst>
              <a:ext uri="{FF2B5EF4-FFF2-40B4-BE49-F238E27FC236}">
                <a16:creationId xmlns:a16="http://schemas.microsoft.com/office/drawing/2014/main" id="{71188887-C89E-43C6-8A7D-14FA114B4F2A}"/>
              </a:ext>
            </a:extLst>
          </p:cNvPr>
          <p:cNvSpPr>
            <a:spLocks noGrp="1" noChangeArrowheads="1"/>
          </p:cNvSpPr>
          <p:nvPr>
            <p:ph idx="1"/>
          </p:nvPr>
        </p:nvSpPr>
        <p:spPr/>
        <p:txBody>
          <a:bodyPr lIns="92407" tIns="45420" rIns="92407" bIns="45420"/>
          <a:lstStyle/>
          <a:p>
            <a:r>
              <a:rPr lang="en-US" altLang="en-US">
                <a:solidFill>
                  <a:srgbClr val="FF0000"/>
                </a:solidFill>
              </a:rPr>
              <a:t>Concrete scenario</a:t>
            </a:r>
          </a:p>
          <a:p>
            <a:pPr lvl="1"/>
            <a:r>
              <a:rPr lang="en-US" altLang="en-US" sz="2400"/>
              <a:t>Describes a single instance of reporting a fire incident.</a:t>
            </a:r>
          </a:p>
          <a:p>
            <a:pPr lvl="1"/>
            <a:r>
              <a:rPr lang="en-US" altLang="en-US" sz="2400"/>
              <a:t>Does not describe all possible situations in which a fire can be reported.</a:t>
            </a:r>
            <a:br>
              <a:rPr lang="en-US" altLang="en-US"/>
            </a:br>
            <a:endParaRPr lang="en-US" altLang="en-US"/>
          </a:p>
          <a:p>
            <a:r>
              <a:rPr lang="en-US" altLang="en-US">
                <a:solidFill>
                  <a:srgbClr val="FF0000"/>
                </a:solidFill>
              </a:rPr>
              <a:t>Participating actors</a:t>
            </a:r>
          </a:p>
          <a:p>
            <a:pPr lvl="1"/>
            <a:r>
              <a:rPr lang="en-US" altLang="en-US" sz="2400"/>
              <a:t>Bob, Alice and  John</a:t>
            </a:r>
            <a:br>
              <a:rPr lang="en-US" altLang="en-US" sz="2400"/>
            </a:br>
            <a:endParaRPr lang="en-US" altLang="en-US" sz="2400"/>
          </a:p>
          <a:p>
            <a:endParaRPr lang="en-US" altLang="en-US" sz="28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
            <a:extLst>
              <a:ext uri="{FF2B5EF4-FFF2-40B4-BE49-F238E27FC236}">
                <a16:creationId xmlns:a16="http://schemas.microsoft.com/office/drawing/2014/main" id="{D5DCD3CD-B6DB-40F6-91C6-26E3B5353472}"/>
              </a:ext>
            </a:extLst>
          </p:cNvPr>
          <p:cNvSpPr>
            <a:spLocks noGrp="1" noChangeArrowheads="1"/>
          </p:cNvSpPr>
          <p:nvPr>
            <p:ph type="title"/>
          </p:nvPr>
        </p:nvSpPr>
        <p:spPr/>
        <p:txBody>
          <a:bodyPr/>
          <a:lstStyle/>
          <a:p>
            <a:r>
              <a:rPr lang="en-US" altLang="en-US"/>
              <a:t>After the scenarios are formulated</a:t>
            </a:r>
          </a:p>
        </p:txBody>
      </p:sp>
      <p:sp>
        <p:nvSpPr>
          <p:cNvPr id="111619" name="Rectangle 11">
            <a:extLst>
              <a:ext uri="{FF2B5EF4-FFF2-40B4-BE49-F238E27FC236}">
                <a16:creationId xmlns:a16="http://schemas.microsoft.com/office/drawing/2014/main" id="{7B39529C-F2C7-485D-9D87-371597B0EEA3}"/>
              </a:ext>
            </a:extLst>
          </p:cNvPr>
          <p:cNvSpPr>
            <a:spLocks noGrp="1" noChangeArrowheads="1"/>
          </p:cNvSpPr>
          <p:nvPr>
            <p:ph idx="1"/>
          </p:nvPr>
        </p:nvSpPr>
        <p:spPr/>
        <p:txBody>
          <a:bodyPr/>
          <a:lstStyle/>
          <a:p>
            <a:r>
              <a:rPr lang="en-US" altLang="en-US">
                <a:solidFill>
                  <a:srgbClr val="FF0000"/>
                </a:solidFill>
              </a:rPr>
              <a:t>Find all the use cases in the scenario that specify all instances of how to report a fire</a:t>
            </a:r>
          </a:p>
          <a:p>
            <a:pPr lvl="1"/>
            <a:r>
              <a:rPr lang="en-US" altLang="en-US"/>
              <a:t>Example: “Report Emergency“ in the first paragraph of the scenario is a candidate for a use case</a:t>
            </a:r>
          </a:p>
          <a:p>
            <a:r>
              <a:rPr lang="en-US" altLang="en-US">
                <a:solidFill>
                  <a:srgbClr val="FF0000"/>
                </a:solidFill>
              </a:rPr>
              <a:t>Describe each of these use cases in more detail</a:t>
            </a:r>
            <a:r>
              <a:rPr lang="en-US" altLang="en-US"/>
              <a:t> </a:t>
            </a:r>
          </a:p>
          <a:p>
            <a:pPr lvl="1"/>
            <a:r>
              <a:rPr lang="en-US" altLang="en-US"/>
              <a:t>Participating actors</a:t>
            </a:r>
          </a:p>
          <a:p>
            <a:pPr lvl="1"/>
            <a:r>
              <a:rPr lang="en-US" altLang="en-US"/>
              <a:t>Describe the entry condition </a:t>
            </a:r>
          </a:p>
          <a:p>
            <a:pPr lvl="1"/>
            <a:r>
              <a:rPr lang="en-US" altLang="en-US"/>
              <a:t>Describe the flow of events  </a:t>
            </a:r>
          </a:p>
          <a:p>
            <a:pPr lvl="1"/>
            <a:r>
              <a:rPr lang="en-US" altLang="en-US"/>
              <a:t>Describe the exit condition </a:t>
            </a:r>
          </a:p>
          <a:p>
            <a:pPr lvl="1"/>
            <a:r>
              <a:rPr lang="en-US" altLang="en-US"/>
              <a:t>Describe exceptions</a:t>
            </a:r>
          </a:p>
          <a:p>
            <a:pPr lvl="1"/>
            <a:r>
              <a:rPr lang="en-US" altLang="en-US"/>
              <a:t>Describe nonfunctional requirements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047F938-7EC5-45A1-A038-EDD45B7C97FF}"/>
              </a:ext>
            </a:extLst>
          </p:cNvPr>
          <p:cNvSpPr>
            <a:spLocks noGrp="1" noChangeArrowheads="1"/>
          </p:cNvSpPr>
          <p:nvPr>
            <p:ph type="title"/>
          </p:nvPr>
        </p:nvSpPr>
        <p:spPr/>
        <p:txBody>
          <a:bodyPr lIns="92407" tIns="45420" rIns="92407" bIns="45420"/>
          <a:lstStyle/>
          <a:p>
            <a:r>
              <a:rPr lang="en-US" altLang="en-US"/>
              <a:t>Use Case View for Incident Management</a:t>
            </a:r>
          </a:p>
        </p:txBody>
      </p:sp>
      <p:sp>
        <p:nvSpPr>
          <p:cNvPr id="113667" name="Oval 4">
            <a:extLst>
              <a:ext uri="{FF2B5EF4-FFF2-40B4-BE49-F238E27FC236}">
                <a16:creationId xmlns:a16="http://schemas.microsoft.com/office/drawing/2014/main" id="{3D87DE2F-F20C-4F9B-8E83-C715A2904611}"/>
              </a:ext>
            </a:extLst>
          </p:cNvPr>
          <p:cNvSpPr>
            <a:spLocks noChangeArrowheads="1"/>
          </p:cNvSpPr>
          <p:nvPr/>
        </p:nvSpPr>
        <p:spPr bwMode="auto">
          <a:xfrm>
            <a:off x="2365375" y="3335338"/>
            <a:ext cx="1201738" cy="5127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13668" name="Rectangle 5">
            <a:extLst>
              <a:ext uri="{FF2B5EF4-FFF2-40B4-BE49-F238E27FC236}">
                <a16:creationId xmlns:a16="http://schemas.microsoft.com/office/drawing/2014/main" id="{DBAB7EF1-61EA-4EC5-A831-8342CA5AEF74}"/>
              </a:ext>
            </a:extLst>
          </p:cNvPr>
          <p:cNvSpPr>
            <a:spLocks noChangeArrowheads="1"/>
          </p:cNvSpPr>
          <p:nvPr/>
        </p:nvSpPr>
        <p:spPr bwMode="auto">
          <a:xfrm>
            <a:off x="2189163" y="3875088"/>
            <a:ext cx="19510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ReportEmergency</a:t>
            </a:r>
            <a:endParaRPr lang="en-US" altLang="en-US" sz="1700">
              <a:latin typeface="Lucida Sans Typewriter" panose="020B0509030504030204" pitchFamily="49" charset="0"/>
            </a:endParaRPr>
          </a:p>
        </p:txBody>
      </p:sp>
      <p:sp>
        <p:nvSpPr>
          <p:cNvPr id="113669" name="Freeform 6">
            <a:extLst>
              <a:ext uri="{FF2B5EF4-FFF2-40B4-BE49-F238E27FC236}">
                <a16:creationId xmlns:a16="http://schemas.microsoft.com/office/drawing/2014/main" id="{B213C7ED-1FC3-45AD-A021-DCDEABACB1D7}"/>
              </a:ext>
            </a:extLst>
          </p:cNvPr>
          <p:cNvSpPr>
            <a:spLocks/>
          </p:cNvSpPr>
          <p:nvPr/>
        </p:nvSpPr>
        <p:spPr bwMode="auto">
          <a:xfrm>
            <a:off x="1050925" y="2155825"/>
            <a:ext cx="247650" cy="665163"/>
          </a:xfrm>
          <a:custGeom>
            <a:avLst/>
            <a:gdLst>
              <a:gd name="T0" fmla="*/ 2147483646 w 156"/>
              <a:gd name="T1" fmla="*/ 0 h 419"/>
              <a:gd name="T2" fmla="*/ 2147483646 w 156"/>
              <a:gd name="T3" fmla="*/ 2147483646 h 419"/>
              <a:gd name="T4" fmla="*/ 0 w 156"/>
              <a:gd name="T5" fmla="*/ 2147483646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4"/>
                </a:lnTo>
                <a:lnTo>
                  <a:pt x="0" y="419"/>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0" name="Line 7">
            <a:extLst>
              <a:ext uri="{FF2B5EF4-FFF2-40B4-BE49-F238E27FC236}">
                <a16:creationId xmlns:a16="http://schemas.microsoft.com/office/drawing/2014/main" id="{7859FD1D-9C86-4613-A728-7E16320398CE}"/>
              </a:ext>
            </a:extLst>
          </p:cNvPr>
          <p:cNvSpPr>
            <a:spLocks noChangeShapeType="1"/>
          </p:cNvSpPr>
          <p:nvPr/>
        </p:nvSpPr>
        <p:spPr bwMode="auto">
          <a:xfrm>
            <a:off x="1298575" y="2574925"/>
            <a:ext cx="228600" cy="246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1" name="Line 8">
            <a:extLst>
              <a:ext uri="{FF2B5EF4-FFF2-40B4-BE49-F238E27FC236}">
                <a16:creationId xmlns:a16="http://schemas.microsoft.com/office/drawing/2014/main" id="{8FA625C1-321F-441F-AC95-37B091A9D691}"/>
              </a:ext>
            </a:extLst>
          </p:cNvPr>
          <p:cNvSpPr>
            <a:spLocks noChangeShapeType="1"/>
          </p:cNvSpPr>
          <p:nvPr/>
        </p:nvSpPr>
        <p:spPr bwMode="auto">
          <a:xfrm>
            <a:off x="1050925" y="232727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2" name="Oval 9">
            <a:extLst>
              <a:ext uri="{FF2B5EF4-FFF2-40B4-BE49-F238E27FC236}">
                <a16:creationId xmlns:a16="http://schemas.microsoft.com/office/drawing/2014/main" id="{27AF4EB0-A491-457D-85FB-61330943A2DF}"/>
              </a:ext>
            </a:extLst>
          </p:cNvPr>
          <p:cNvSpPr>
            <a:spLocks noChangeArrowheads="1"/>
          </p:cNvSpPr>
          <p:nvPr/>
        </p:nvSpPr>
        <p:spPr bwMode="auto">
          <a:xfrm>
            <a:off x="1184275" y="1985963"/>
            <a:ext cx="228600" cy="227012"/>
          </a:xfrm>
          <a:prstGeom prst="ellipse">
            <a:avLst/>
          </a:prstGeom>
          <a:solidFill>
            <a:srgbClr val="FFFFFF"/>
          </a:solidFill>
          <a:ln w="19050">
            <a:solidFill>
              <a:srgbClr val="000000"/>
            </a:solidFill>
            <a:round/>
            <a:headEnd/>
            <a:tailEnd/>
          </a:ln>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13673" name="Rectangle 10">
            <a:extLst>
              <a:ext uri="{FF2B5EF4-FFF2-40B4-BE49-F238E27FC236}">
                <a16:creationId xmlns:a16="http://schemas.microsoft.com/office/drawing/2014/main" id="{58B8F5C4-12C5-468F-8615-0B93E4DD3E7F}"/>
              </a:ext>
            </a:extLst>
          </p:cNvPr>
          <p:cNvSpPr>
            <a:spLocks noChangeArrowheads="1"/>
          </p:cNvSpPr>
          <p:nvPr/>
        </p:nvSpPr>
        <p:spPr bwMode="auto">
          <a:xfrm>
            <a:off x="777875" y="2849563"/>
            <a:ext cx="15605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FieldOfficer</a:t>
            </a:r>
            <a:endParaRPr lang="en-US" altLang="en-US" sz="1700">
              <a:latin typeface="Lucida Sans Typewriter" panose="020B0509030504030204" pitchFamily="49" charset="0"/>
            </a:endParaRPr>
          </a:p>
        </p:txBody>
      </p:sp>
      <p:sp>
        <p:nvSpPr>
          <p:cNvPr id="113674" name="Freeform 13">
            <a:extLst>
              <a:ext uri="{FF2B5EF4-FFF2-40B4-BE49-F238E27FC236}">
                <a16:creationId xmlns:a16="http://schemas.microsoft.com/office/drawing/2014/main" id="{217383B8-B4A6-4C51-93A9-158925299F66}"/>
              </a:ext>
            </a:extLst>
          </p:cNvPr>
          <p:cNvSpPr>
            <a:spLocks/>
          </p:cNvSpPr>
          <p:nvPr/>
        </p:nvSpPr>
        <p:spPr bwMode="auto">
          <a:xfrm>
            <a:off x="5243513" y="2062163"/>
            <a:ext cx="247650" cy="665162"/>
          </a:xfrm>
          <a:custGeom>
            <a:avLst/>
            <a:gdLst>
              <a:gd name="T0" fmla="*/ 2147483646 w 156"/>
              <a:gd name="T1" fmla="*/ 0 h 419"/>
              <a:gd name="T2" fmla="*/ 2147483646 w 156"/>
              <a:gd name="T3" fmla="*/ 2147483646 h 419"/>
              <a:gd name="T4" fmla="*/ 0 w 156"/>
              <a:gd name="T5" fmla="*/ 2147483646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3"/>
                </a:lnTo>
                <a:lnTo>
                  <a:pt x="0" y="419"/>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5" name="Line 14">
            <a:extLst>
              <a:ext uri="{FF2B5EF4-FFF2-40B4-BE49-F238E27FC236}">
                <a16:creationId xmlns:a16="http://schemas.microsoft.com/office/drawing/2014/main" id="{5A219F98-125D-4876-8023-96C30E48D66D}"/>
              </a:ext>
            </a:extLst>
          </p:cNvPr>
          <p:cNvSpPr>
            <a:spLocks noChangeShapeType="1"/>
          </p:cNvSpPr>
          <p:nvPr/>
        </p:nvSpPr>
        <p:spPr bwMode="auto">
          <a:xfrm>
            <a:off x="5491163" y="2479675"/>
            <a:ext cx="228600" cy="247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Line 15">
            <a:extLst>
              <a:ext uri="{FF2B5EF4-FFF2-40B4-BE49-F238E27FC236}">
                <a16:creationId xmlns:a16="http://schemas.microsoft.com/office/drawing/2014/main" id="{2763B655-41B7-4CB8-9FFC-53A1DFB411A2}"/>
              </a:ext>
            </a:extLst>
          </p:cNvPr>
          <p:cNvSpPr>
            <a:spLocks noChangeShapeType="1"/>
          </p:cNvSpPr>
          <p:nvPr/>
        </p:nvSpPr>
        <p:spPr bwMode="auto">
          <a:xfrm>
            <a:off x="5243513" y="223202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7" name="Oval 16">
            <a:extLst>
              <a:ext uri="{FF2B5EF4-FFF2-40B4-BE49-F238E27FC236}">
                <a16:creationId xmlns:a16="http://schemas.microsoft.com/office/drawing/2014/main" id="{361D3CE8-FEDD-4D4D-A84D-8AB068AAAD7E}"/>
              </a:ext>
            </a:extLst>
          </p:cNvPr>
          <p:cNvSpPr>
            <a:spLocks noChangeArrowheads="1"/>
          </p:cNvSpPr>
          <p:nvPr/>
        </p:nvSpPr>
        <p:spPr bwMode="auto">
          <a:xfrm>
            <a:off x="5376863" y="1890713"/>
            <a:ext cx="228600" cy="227012"/>
          </a:xfrm>
          <a:prstGeom prst="ellipse">
            <a:avLst/>
          </a:prstGeom>
          <a:solidFill>
            <a:srgbClr val="FFFFFF"/>
          </a:solidFill>
          <a:ln w="19050">
            <a:solidFill>
              <a:srgbClr val="000000"/>
            </a:solidFill>
            <a:round/>
            <a:headEnd/>
            <a:tailEnd/>
          </a:ln>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13678" name="Rectangle 17">
            <a:extLst>
              <a:ext uri="{FF2B5EF4-FFF2-40B4-BE49-F238E27FC236}">
                <a16:creationId xmlns:a16="http://schemas.microsoft.com/office/drawing/2014/main" id="{06C2F434-D386-45E9-8ECF-DF6EC58DDDF0}"/>
              </a:ext>
            </a:extLst>
          </p:cNvPr>
          <p:cNvSpPr>
            <a:spLocks noChangeArrowheads="1"/>
          </p:cNvSpPr>
          <p:nvPr/>
        </p:nvSpPr>
        <p:spPr bwMode="auto">
          <a:xfrm>
            <a:off x="5016500" y="2754313"/>
            <a:ext cx="1300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Dispatcher</a:t>
            </a:r>
            <a:endParaRPr lang="en-US" altLang="en-US" sz="1700">
              <a:latin typeface="Lucida Sans Typewriter" panose="020B0509030504030204" pitchFamily="49" charset="0"/>
            </a:endParaRPr>
          </a:p>
        </p:txBody>
      </p:sp>
      <p:sp>
        <p:nvSpPr>
          <p:cNvPr id="113679" name="Line 18">
            <a:extLst>
              <a:ext uri="{FF2B5EF4-FFF2-40B4-BE49-F238E27FC236}">
                <a16:creationId xmlns:a16="http://schemas.microsoft.com/office/drawing/2014/main" id="{468AEDA3-A842-4FC1-9FB5-B2380A8230F8}"/>
              </a:ext>
            </a:extLst>
          </p:cNvPr>
          <p:cNvSpPr>
            <a:spLocks noChangeShapeType="1"/>
          </p:cNvSpPr>
          <p:nvPr/>
        </p:nvSpPr>
        <p:spPr bwMode="auto">
          <a:xfrm>
            <a:off x="1774825" y="2460625"/>
            <a:ext cx="1201738"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0" name="Oval 19">
            <a:extLst>
              <a:ext uri="{FF2B5EF4-FFF2-40B4-BE49-F238E27FC236}">
                <a16:creationId xmlns:a16="http://schemas.microsoft.com/office/drawing/2014/main" id="{6381E827-4DD9-4474-AAB6-F21585A80860}"/>
              </a:ext>
            </a:extLst>
          </p:cNvPr>
          <p:cNvSpPr>
            <a:spLocks noChangeArrowheads="1"/>
          </p:cNvSpPr>
          <p:nvPr/>
        </p:nvSpPr>
        <p:spPr bwMode="auto">
          <a:xfrm>
            <a:off x="7378700" y="2346325"/>
            <a:ext cx="1200150" cy="5127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13681" name="Rectangle 20">
            <a:extLst>
              <a:ext uri="{FF2B5EF4-FFF2-40B4-BE49-F238E27FC236}">
                <a16:creationId xmlns:a16="http://schemas.microsoft.com/office/drawing/2014/main" id="{33F2F87E-DE3C-4A19-A473-7CC4E98D13B6}"/>
              </a:ext>
            </a:extLst>
          </p:cNvPr>
          <p:cNvSpPr>
            <a:spLocks noChangeArrowheads="1"/>
          </p:cNvSpPr>
          <p:nvPr/>
        </p:nvSpPr>
        <p:spPr bwMode="auto">
          <a:xfrm>
            <a:off x="7370763" y="2887663"/>
            <a:ext cx="15605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OpenIncident</a:t>
            </a:r>
            <a:endParaRPr lang="en-US" altLang="en-US" sz="1700">
              <a:latin typeface="Lucida Sans Typewriter" panose="020B0509030504030204" pitchFamily="49" charset="0"/>
            </a:endParaRPr>
          </a:p>
        </p:txBody>
      </p:sp>
      <p:sp>
        <p:nvSpPr>
          <p:cNvPr id="113682" name="Oval 21">
            <a:extLst>
              <a:ext uri="{FF2B5EF4-FFF2-40B4-BE49-F238E27FC236}">
                <a16:creationId xmlns:a16="http://schemas.microsoft.com/office/drawing/2014/main" id="{CD2980F4-3F94-4090-9C7C-3A8B0CFEA71F}"/>
              </a:ext>
            </a:extLst>
          </p:cNvPr>
          <p:cNvSpPr>
            <a:spLocks noChangeArrowheads="1"/>
          </p:cNvSpPr>
          <p:nvPr/>
        </p:nvSpPr>
        <p:spPr bwMode="auto">
          <a:xfrm>
            <a:off x="6978650" y="4322763"/>
            <a:ext cx="1200150" cy="5143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13683" name="Rectangle 22">
            <a:extLst>
              <a:ext uri="{FF2B5EF4-FFF2-40B4-BE49-F238E27FC236}">
                <a16:creationId xmlns:a16="http://schemas.microsoft.com/office/drawing/2014/main" id="{5E59B0AD-F005-4CD6-AB3A-FE498CEA3A43}"/>
              </a:ext>
            </a:extLst>
          </p:cNvPr>
          <p:cNvSpPr>
            <a:spLocks noChangeArrowheads="1"/>
          </p:cNvSpPr>
          <p:nvPr/>
        </p:nvSpPr>
        <p:spPr bwMode="auto">
          <a:xfrm>
            <a:off x="6780213" y="4864100"/>
            <a:ext cx="22113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AllocateResources</a:t>
            </a:r>
            <a:endParaRPr lang="en-US" altLang="en-US" sz="1700">
              <a:latin typeface="Lucida Sans Typewriter" panose="020B0509030504030204" pitchFamily="49" charset="0"/>
            </a:endParaRPr>
          </a:p>
        </p:txBody>
      </p:sp>
      <p:sp>
        <p:nvSpPr>
          <p:cNvPr id="113684" name="Line 23">
            <a:extLst>
              <a:ext uri="{FF2B5EF4-FFF2-40B4-BE49-F238E27FC236}">
                <a16:creationId xmlns:a16="http://schemas.microsoft.com/office/drawing/2014/main" id="{5B77EF0A-FEC5-413A-AB6C-098FB375D8D0}"/>
              </a:ext>
            </a:extLst>
          </p:cNvPr>
          <p:cNvSpPr>
            <a:spLocks noChangeShapeType="1"/>
          </p:cNvSpPr>
          <p:nvPr/>
        </p:nvSpPr>
        <p:spPr bwMode="auto">
          <a:xfrm>
            <a:off x="5662613" y="3106738"/>
            <a:ext cx="1430337" cy="1120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5" name="Line 24">
            <a:extLst>
              <a:ext uri="{FF2B5EF4-FFF2-40B4-BE49-F238E27FC236}">
                <a16:creationId xmlns:a16="http://schemas.microsoft.com/office/drawing/2014/main" id="{2C5DB471-57DE-4523-B210-5FEF4661B982}"/>
              </a:ext>
            </a:extLst>
          </p:cNvPr>
          <p:cNvSpPr>
            <a:spLocks noChangeShapeType="1"/>
          </p:cNvSpPr>
          <p:nvPr/>
        </p:nvSpPr>
        <p:spPr bwMode="auto">
          <a:xfrm>
            <a:off x="5929313" y="2536825"/>
            <a:ext cx="1163637" cy="57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6" name="Line 25">
            <a:extLst>
              <a:ext uri="{FF2B5EF4-FFF2-40B4-BE49-F238E27FC236}">
                <a16:creationId xmlns:a16="http://schemas.microsoft.com/office/drawing/2014/main" id="{8DE15C84-5B1A-4EFE-B88F-D2914B1D9930}"/>
              </a:ext>
            </a:extLst>
          </p:cNvPr>
          <p:cNvSpPr>
            <a:spLocks noChangeShapeType="1"/>
          </p:cNvSpPr>
          <p:nvPr/>
        </p:nvSpPr>
        <p:spPr bwMode="auto">
          <a:xfrm flipV="1">
            <a:off x="3586163" y="2574925"/>
            <a:ext cx="1370012" cy="665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7" name="Rectangle 30">
            <a:extLst>
              <a:ext uri="{FF2B5EF4-FFF2-40B4-BE49-F238E27FC236}">
                <a16:creationId xmlns:a16="http://schemas.microsoft.com/office/drawing/2014/main" id="{ED6E2B9A-C5C2-46AB-A8B1-415133357EF0}"/>
              </a:ext>
            </a:extLst>
          </p:cNvPr>
          <p:cNvSpPr>
            <a:spLocks noChangeArrowheads="1"/>
          </p:cNvSpPr>
          <p:nvPr/>
        </p:nvSpPr>
        <p:spPr bwMode="auto">
          <a:xfrm>
            <a:off x="2008188" y="2274888"/>
            <a:ext cx="18748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&lt;&lt;initiates&gt;&gt;</a:t>
            </a:r>
          </a:p>
        </p:txBody>
      </p:sp>
      <p:sp>
        <p:nvSpPr>
          <p:cNvPr id="113688" name="Rectangle 31">
            <a:extLst>
              <a:ext uri="{FF2B5EF4-FFF2-40B4-BE49-F238E27FC236}">
                <a16:creationId xmlns:a16="http://schemas.microsoft.com/office/drawing/2014/main" id="{F9085DB8-2E61-4926-BC49-DFDA081C4E30}"/>
              </a:ext>
            </a:extLst>
          </p:cNvPr>
          <p:cNvSpPr>
            <a:spLocks noChangeArrowheads="1"/>
          </p:cNvSpPr>
          <p:nvPr/>
        </p:nvSpPr>
        <p:spPr bwMode="auto">
          <a:xfrm>
            <a:off x="5915025" y="1990725"/>
            <a:ext cx="1874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&lt;&lt;initiates&gt;&gt;</a:t>
            </a:r>
          </a:p>
        </p:txBody>
      </p:sp>
      <p:sp>
        <p:nvSpPr>
          <p:cNvPr id="113689" name="Rectangle 32">
            <a:extLst>
              <a:ext uri="{FF2B5EF4-FFF2-40B4-BE49-F238E27FC236}">
                <a16:creationId xmlns:a16="http://schemas.microsoft.com/office/drawing/2014/main" id="{E04BB26E-2C77-419A-8EBE-E1FC019A2FB5}"/>
              </a:ext>
            </a:extLst>
          </p:cNvPr>
          <p:cNvSpPr>
            <a:spLocks noChangeArrowheads="1"/>
          </p:cNvSpPr>
          <p:nvPr/>
        </p:nvSpPr>
        <p:spPr bwMode="auto">
          <a:xfrm>
            <a:off x="6332538" y="3384550"/>
            <a:ext cx="18748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&lt;&lt;initiates&gt;&gt;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a:extLst>
              <a:ext uri="{FF2B5EF4-FFF2-40B4-BE49-F238E27FC236}">
                <a16:creationId xmlns:a16="http://schemas.microsoft.com/office/drawing/2014/main" id="{E32A2DB9-31C9-4F46-8AA1-082E6610FA6C}"/>
              </a:ext>
            </a:extLst>
          </p:cNvPr>
          <p:cNvSpPr>
            <a:spLocks noGrp="1" noChangeArrowheads="1"/>
          </p:cNvSpPr>
          <p:nvPr>
            <p:ph type="title"/>
          </p:nvPr>
        </p:nvSpPr>
        <p:spPr/>
        <p:txBody>
          <a:bodyPr/>
          <a:lstStyle/>
          <a:p>
            <a:r>
              <a:rPr lang="en-US" altLang="en-US"/>
              <a:t>How to find Use Cases</a:t>
            </a:r>
          </a:p>
        </p:txBody>
      </p:sp>
      <p:sp>
        <p:nvSpPr>
          <p:cNvPr id="115715" name="Rectangle 5">
            <a:extLst>
              <a:ext uri="{FF2B5EF4-FFF2-40B4-BE49-F238E27FC236}">
                <a16:creationId xmlns:a16="http://schemas.microsoft.com/office/drawing/2014/main" id="{C8FFC121-9756-41BF-BE67-B7D8F773BB0B}"/>
              </a:ext>
            </a:extLst>
          </p:cNvPr>
          <p:cNvSpPr>
            <a:spLocks noGrp="1" noChangeArrowheads="1"/>
          </p:cNvSpPr>
          <p:nvPr>
            <p:ph idx="1"/>
          </p:nvPr>
        </p:nvSpPr>
        <p:spPr/>
        <p:txBody>
          <a:bodyPr/>
          <a:lstStyle/>
          <a:p>
            <a:r>
              <a:rPr lang="en-US" altLang="en-US">
                <a:solidFill>
                  <a:srgbClr val="FF0000"/>
                </a:solidFill>
              </a:rPr>
              <a:t>Select a narrow vertical slice of the system (i.e. one scenario)  </a:t>
            </a:r>
          </a:p>
          <a:p>
            <a:pPr lvl="1"/>
            <a:r>
              <a:rPr lang="en-US" altLang="en-US"/>
              <a:t>Discuss it in detail with the user to understand the user’s preferred style of interaction</a:t>
            </a:r>
          </a:p>
          <a:p>
            <a:r>
              <a:rPr lang="en-US" altLang="en-US">
                <a:solidFill>
                  <a:srgbClr val="FF0000"/>
                </a:solidFill>
              </a:rPr>
              <a:t>Select a horizontal slice (i.e. many scenarios) to define the scope of the system. </a:t>
            </a:r>
          </a:p>
          <a:p>
            <a:pPr lvl="1"/>
            <a:r>
              <a:rPr lang="en-US" altLang="en-US"/>
              <a:t>Discuss the scope with the user</a:t>
            </a:r>
          </a:p>
          <a:p>
            <a:r>
              <a:rPr lang="en-US" altLang="en-US">
                <a:solidFill>
                  <a:srgbClr val="FF0000"/>
                </a:solidFill>
              </a:rPr>
              <a:t>Use illustrative prototypes (mock-ups) as visual support</a:t>
            </a:r>
          </a:p>
          <a:p>
            <a:r>
              <a:rPr lang="en-US" altLang="en-US">
                <a:solidFill>
                  <a:srgbClr val="FF0000"/>
                </a:solidFill>
              </a:rPr>
              <a:t>Find out what the user does</a:t>
            </a:r>
          </a:p>
          <a:p>
            <a:pPr lvl="1"/>
            <a:r>
              <a:rPr lang="en-US" altLang="en-US"/>
              <a:t>Task observation (Good)</a:t>
            </a:r>
          </a:p>
          <a:p>
            <a:pPr lvl="1"/>
            <a:r>
              <a:rPr lang="en-US" altLang="en-US"/>
              <a:t>Questionnaires (Bad)</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CE3290C-66F2-4709-B51B-36FAB91E9041}"/>
              </a:ext>
            </a:extLst>
          </p:cNvPr>
          <p:cNvSpPr>
            <a:spLocks noGrp="1" noChangeArrowheads="1"/>
          </p:cNvSpPr>
          <p:nvPr>
            <p:ph type="title"/>
          </p:nvPr>
        </p:nvSpPr>
        <p:spPr/>
        <p:txBody>
          <a:bodyPr lIns="92407" tIns="45420" rIns="92407" bIns="45420"/>
          <a:lstStyle/>
          <a:p>
            <a:r>
              <a:rPr lang="en-US" altLang="en-US"/>
              <a:t>Use Case Example: ReportEmergency</a:t>
            </a:r>
          </a:p>
        </p:txBody>
      </p:sp>
      <p:sp>
        <p:nvSpPr>
          <p:cNvPr id="117763" name="Rectangle 3">
            <a:extLst>
              <a:ext uri="{FF2B5EF4-FFF2-40B4-BE49-F238E27FC236}">
                <a16:creationId xmlns:a16="http://schemas.microsoft.com/office/drawing/2014/main" id="{D813E631-6828-4A31-869D-5E37AEA79093}"/>
              </a:ext>
            </a:extLst>
          </p:cNvPr>
          <p:cNvSpPr>
            <a:spLocks noGrp="1" noChangeArrowheads="1"/>
          </p:cNvSpPr>
          <p:nvPr>
            <p:ph idx="1"/>
          </p:nvPr>
        </p:nvSpPr>
        <p:spPr/>
        <p:txBody>
          <a:bodyPr lIns="92407" tIns="45420" rIns="92407" bIns="45420"/>
          <a:lstStyle/>
          <a:p>
            <a:pPr>
              <a:lnSpc>
                <a:spcPct val="80000"/>
              </a:lnSpc>
            </a:pPr>
            <a:r>
              <a:rPr lang="en-US" altLang="en-US">
                <a:solidFill>
                  <a:srgbClr val="FF0000"/>
                </a:solidFill>
              </a:rPr>
              <a:t>Use case name: </a:t>
            </a:r>
            <a:r>
              <a:rPr lang="en-US" altLang="en-US"/>
              <a:t>ReportEmergency</a:t>
            </a:r>
          </a:p>
          <a:p>
            <a:pPr>
              <a:lnSpc>
                <a:spcPct val="80000"/>
              </a:lnSpc>
            </a:pPr>
            <a:r>
              <a:rPr lang="en-US" altLang="en-US">
                <a:solidFill>
                  <a:srgbClr val="FF0000"/>
                </a:solidFill>
              </a:rPr>
              <a:t>Participating Actors:</a:t>
            </a:r>
          </a:p>
          <a:p>
            <a:pPr lvl="1">
              <a:lnSpc>
                <a:spcPct val="80000"/>
              </a:lnSpc>
            </a:pPr>
            <a:r>
              <a:rPr lang="en-US" altLang="en-US"/>
              <a:t>Field Officer (Bob and Alice in the Scenario)</a:t>
            </a:r>
          </a:p>
          <a:p>
            <a:pPr lvl="1">
              <a:lnSpc>
                <a:spcPct val="80000"/>
              </a:lnSpc>
            </a:pPr>
            <a:r>
              <a:rPr lang="en-US" altLang="en-US"/>
              <a:t>Dispatcher (John in the Scenario)</a:t>
            </a:r>
          </a:p>
          <a:p>
            <a:pPr>
              <a:lnSpc>
                <a:spcPct val="80000"/>
              </a:lnSpc>
            </a:pPr>
            <a:r>
              <a:rPr lang="en-US" altLang="en-US">
                <a:solidFill>
                  <a:srgbClr val="FF0000"/>
                </a:solidFill>
              </a:rPr>
              <a:t>Exceptions:</a:t>
            </a:r>
          </a:p>
          <a:p>
            <a:pPr lvl="1">
              <a:lnSpc>
                <a:spcPct val="80000"/>
              </a:lnSpc>
            </a:pPr>
            <a:r>
              <a:rPr lang="en-US" altLang="en-US"/>
              <a:t>The FieldOfficer is notified immediately if the connection between terminal and central is lost.</a:t>
            </a:r>
          </a:p>
          <a:p>
            <a:pPr lvl="1">
              <a:lnSpc>
                <a:spcPct val="80000"/>
              </a:lnSpc>
            </a:pPr>
            <a:r>
              <a:rPr lang="en-US" altLang="en-US"/>
              <a:t>The Dispatcher is notified immediately if the connection between a FieldOfficer and central is lost.</a:t>
            </a:r>
          </a:p>
          <a:p>
            <a:pPr>
              <a:lnSpc>
                <a:spcPct val="80000"/>
              </a:lnSpc>
            </a:pPr>
            <a:r>
              <a:rPr lang="en-US" altLang="en-US">
                <a:solidFill>
                  <a:srgbClr val="FF0000"/>
                </a:solidFill>
              </a:rPr>
              <a:t>Flow of Events: </a:t>
            </a:r>
            <a:r>
              <a:rPr lang="en-US" altLang="en-US" b="1">
                <a:solidFill>
                  <a:srgbClr val="0C0CCF"/>
                </a:solidFill>
              </a:rPr>
              <a:t>on</a:t>
            </a:r>
            <a:r>
              <a:rPr lang="en-US" altLang="en-US">
                <a:solidFill>
                  <a:srgbClr val="0C0CCF"/>
                </a:solidFill>
              </a:rPr>
              <a:t> </a:t>
            </a:r>
            <a:r>
              <a:rPr lang="en-US" altLang="en-US" b="1">
                <a:solidFill>
                  <a:srgbClr val="0C0CCF"/>
                </a:solidFill>
              </a:rPr>
              <a:t>next slide</a:t>
            </a:r>
            <a:r>
              <a:rPr lang="en-US" altLang="en-US" b="1"/>
              <a:t>.</a:t>
            </a:r>
            <a:endParaRPr lang="en-US" altLang="en-US"/>
          </a:p>
          <a:p>
            <a:pPr>
              <a:lnSpc>
                <a:spcPct val="80000"/>
              </a:lnSpc>
            </a:pPr>
            <a:r>
              <a:rPr lang="en-US" altLang="en-US">
                <a:solidFill>
                  <a:srgbClr val="FF0000"/>
                </a:solidFill>
              </a:rPr>
              <a:t>Special Requirements:</a:t>
            </a:r>
          </a:p>
          <a:p>
            <a:pPr lvl="1">
              <a:lnSpc>
                <a:spcPct val="80000"/>
              </a:lnSpc>
            </a:pPr>
            <a:r>
              <a:rPr lang="en-US" altLang="en-US"/>
              <a:t>The Field Officer's report is acknowledged within 30 seconds. The selected response arrives no later than 30 seconds after it is sent by the Dispatcher.</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77F41B6B-E03A-4BCE-B39D-00E848893D07}"/>
              </a:ext>
            </a:extLst>
          </p:cNvPr>
          <p:cNvSpPr>
            <a:spLocks noGrp="1" noChangeArrowheads="1"/>
          </p:cNvSpPr>
          <p:nvPr>
            <p:ph type="title"/>
          </p:nvPr>
        </p:nvSpPr>
        <p:spPr>
          <a:xfrm>
            <a:off x="419100" y="222250"/>
            <a:ext cx="8115300" cy="863600"/>
          </a:xfrm>
        </p:spPr>
        <p:txBody>
          <a:bodyPr lIns="92407" tIns="45420" rIns="92407" bIns="45420"/>
          <a:lstStyle/>
          <a:p>
            <a:r>
              <a:rPr lang="en-US" altLang="en-US"/>
              <a:t>Use Case Example: ReportEmergency</a:t>
            </a:r>
            <a:br>
              <a:rPr lang="en-US" altLang="en-US"/>
            </a:br>
            <a:r>
              <a:rPr lang="en-US" altLang="en-US">
                <a:solidFill>
                  <a:srgbClr val="FF0000"/>
                </a:solidFill>
              </a:rPr>
              <a:t>Flow of Events </a:t>
            </a:r>
          </a:p>
        </p:txBody>
      </p:sp>
      <p:sp>
        <p:nvSpPr>
          <p:cNvPr id="119811" name="Rectangle 3">
            <a:extLst>
              <a:ext uri="{FF2B5EF4-FFF2-40B4-BE49-F238E27FC236}">
                <a16:creationId xmlns:a16="http://schemas.microsoft.com/office/drawing/2014/main" id="{18238A98-7863-48D2-8BE4-6B92FD3D9567}"/>
              </a:ext>
            </a:extLst>
          </p:cNvPr>
          <p:cNvSpPr>
            <a:spLocks noGrp="1" noChangeArrowheads="1"/>
          </p:cNvSpPr>
          <p:nvPr>
            <p:ph idx="1"/>
          </p:nvPr>
        </p:nvSpPr>
        <p:spPr>
          <a:xfrm>
            <a:off x="252413" y="1195388"/>
            <a:ext cx="8551862" cy="4921250"/>
          </a:xfrm>
        </p:spPr>
        <p:txBody>
          <a:bodyPr lIns="92407" tIns="45420" rIns="92407" bIns="45420"/>
          <a:lstStyle/>
          <a:p>
            <a:pPr marL="381000" indent="-381000">
              <a:buFont typeface="Arial" panose="020B0604020202020204" pitchFamily="34" charset="0"/>
              <a:buAutoNum type="arabicPeriod"/>
            </a:pPr>
            <a:r>
              <a:rPr lang="en-US" altLang="en-US"/>
              <a:t>The </a:t>
            </a:r>
            <a:r>
              <a:rPr lang="en-US" altLang="en-US" b="1"/>
              <a:t>FieldOfficer</a:t>
            </a:r>
            <a:r>
              <a:rPr lang="en-US" altLang="en-US"/>
              <a:t> activates the “Report Emergency” function of her terminal. FRIEND responds by presenting a form to the officer.</a:t>
            </a:r>
          </a:p>
          <a:p>
            <a:pPr marL="381000" indent="-381000">
              <a:buFont typeface="Arial" panose="020B0604020202020204" pitchFamily="34" charset="0"/>
              <a:buAutoNum type="arabicPeriod"/>
            </a:pPr>
            <a:r>
              <a:rPr lang="en-US" altLang="en-US"/>
              <a:t>The FieldOfficer fills the form, by selecting the emergency level, type, location, and brief description of the situation. The FieldOfficer also describes a response to the emergency situation. Once the form is completed, the FieldOfficer submits the form, and the </a:t>
            </a:r>
            <a:r>
              <a:rPr lang="en-US" altLang="en-US" b="1"/>
              <a:t>Dispatcher</a:t>
            </a:r>
            <a:r>
              <a:rPr lang="en-US" altLang="en-US"/>
              <a:t> is notified.</a:t>
            </a:r>
          </a:p>
          <a:p>
            <a:pPr marL="381000" indent="-381000">
              <a:buFont typeface="Arial" panose="020B0604020202020204" pitchFamily="34" charset="0"/>
              <a:buAutoNum type="arabicPeriod"/>
            </a:pPr>
            <a:r>
              <a:rPr lang="en-US" altLang="en-US"/>
              <a:t>The Dispatcher creates an Incident in the database by invoking the OpenIncident use case. He selects a response and acknowledges the report.</a:t>
            </a:r>
          </a:p>
          <a:p>
            <a:pPr marL="381000" indent="-381000">
              <a:buFont typeface="Arial" panose="020B0604020202020204" pitchFamily="34" charset="0"/>
              <a:buAutoNum type="arabicPeriod"/>
            </a:pPr>
            <a:r>
              <a:rPr lang="en-US" altLang="en-US"/>
              <a:t>The FieldOfficer receives the acknowledgment and the selected response.</a:t>
            </a:r>
            <a:endParaRPr lang="en-US" altLang="en-US" sz="28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a:extLst>
              <a:ext uri="{FF2B5EF4-FFF2-40B4-BE49-F238E27FC236}">
                <a16:creationId xmlns:a16="http://schemas.microsoft.com/office/drawing/2014/main" id="{FA3B1E6F-FA33-408A-843F-B96A5A3E9C2A}"/>
              </a:ext>
            </a:extLst>
          </p:cNvPr>
          <p:cNvSpPr>
            <a:spLocks noGrp="1" noChangeArrowheads="1"/>
          </p:cNvSpPr>
          <p:nvPr>
            <p:ph type="title"/>
          </p:nvPr>
        </p:nvSpPr>
        <p:spPr/>
        <p:txBody>
          <a:bodyPr/>
          <a:lstStyle/>
          <a:p>
            <a:r>
              <a:rPr lang="en-US" altLang="en-US"/>
              <a:t>Order of steps when formulating use cases</a:t>
            </a:r>
          </a:p>
        </p:txBody>
      </p:sp>
      <p:sp>
        <p:nvSpPr>
          <p:cNvPr id="121859" name="Rectangle 5">
            <a:extLst>
              <a:ext uri="{FF2B5EF4-FFF2-40B4-BE49-F238E27FC236}">
                <a16:creationId xmlns:a16="http://schemas.microsoft.com/office/drawing/2014/main" id="{EF5F7F74-984F-4872-9692-536DBB31B6B0}"/>
              </a:ext>
            </a:extLst>
          </p:cNvPr>
          <p:cNvSpPr>
            <a:spLocks noGrp="1" noChangeArrowheads="1"/>
          </p:cNvSpPr>
          <p:nvPr>
            <p:ph idx="1"/>
          </p:nvPr>
        </p:nvSpPr>
        <p:spPr/>
        <p:txBody>
          <a:bodyPr/>
          <a:lstStyle/>
          <a:p>
            <a:r>
              <a:rPr lang="en-US" altLang="en-US">
                <a:solidFill>
                  <a:srgbClr val="FF0000"/>
                </a:solidFill>
              </a:rPr>
              <a:t>First step: Name the use case</a:t>
            </a:r>
          </a:p>
          <a:p>
            <a:pPr lvl="1"/>
            <a:r>
              <a:rPr lang="en-US" altLang="en-US"/>
              <a:t>Use case name: ReportEmergency	</a:t>
            </a:r>
          </a:p>
          <a:p>
            <a:pPr lvl="1"/>
            <a:endParaRPr lang="en-US" altLang="en-US"/>
          </a:p>
          <a:p>
            <a:r>
              <a:rPr lang="en-US" altLang="en-US">
                <a:solidFill>
                  <a:srgbClr val="FF0000"/>
                </a:solidFill>
              </a:rPr>
              <a:t>Second step: Find the actors</a:t>
            </a:r>
          </a:p>
          <a:p>
            <a:pPr lvl="1"/>
            <a:r>
              <a:rPr lang="en-US" altLang="en-US"/>
              <a:t>Generalize the concrete names (“Bob”) to participating actors (“Field officer”)</a:t>
            </a:r>
          </a:p>
          <a:p>
            <a:pPr lvl="1"/>
            <a:r>
              <a:rPr lang="en-US" altLang="en-US"/>
              <a:t>Participating Actors:</a:t>
            </a:r>
          </a:p>
          <a:p>
            <a:pPr lvl="2"/>
            <a:r>
              <a:rPr lang="en-US" altLang="en-US"/>
              <a:t>Field Officer (Bob and Alice in the Scenario)</a:t>
            </a:r>
          </a:p>
          <a:p>
            <a:pPr lvl="2"/>
            <a:r>
              <a:rPr lang="en-US" altLang="en-US"/>
              <a:t>Dispatcher (John in the Scenario)	</a:t>
            </a:r>
          </a:p>
          <a:p>
            <a:r>
              <a:rPr lang="en-US" altLang="en-US">
                <a:solidFill>
                  <a:srgbClr val="FF0000"/>
                </a:solidFill>
              </a:rPr>
              <a:t>Third step: Concentrate on the flow of events</a:t>
            </a:r>
          </a:p>
          <a:p>
            <a:pPr lvl="1"/>
            <a:r>
              <a:rPr lang="en-US" altLang="en-US"/>
              <a:t>Use informal natural language</a:t>
            </a:r>
          </a:p>
          <a:p>
            <a:pPr lvl="1"/>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CDC5A333-F7CE-4075-A415-E486D9604BB8}"/>
              </a:ext>
            </a:extLst>
          </p:cNvPr>
          <p:cNvSpPr>
            <a:spLocks noGrp="1" noChangeArrowheads="1"/>
          </p:cNvSpPr>
          <p:nvPr>
            <p:ph type="title"/>
          </p:nvPr>
        </p:nvSpPr>
        <p:spPr/>
        <p:txBody>
          <a:bodyPr/>
          <a:lstStyle/>
          <a:p>
            <a:r>
              <a:rPr lang="en-US" altLang="en-US"/>
              <a:t>Types of Requirements</a:t>
            </a:r>
          </a:p>
        </p:txBody>
      </p:sp>
      <p:sp>
        <p:nvSpPr>
          <p:cNvPr id="13315" name="Rectangle 9">
            <a:extLst>
              <a:ext uri="{FF2B5EF4-FFF2-40B4-BE49-F238E27FC236}">
                <a16:creationId xmlns:a16="http://schemas.microsoft.com/office/drawing/2014/main" id="{05913E06-AC7D-471E-85A5-B12DFBD10FFD}"/>
              </a:ext>
            </a:extLst>
          </p:cNvPr>
          <p:cNvSpPr>
            <a:spLocks noGrp="1" noChangeArrowheads="1"/>
          </p:cNvSpPr>
          <p:nvPr>
            <p:ph idx="1"/>
          </p:nvPr>
        </p:nvSpPr>
        <p:spPr>
          <a:xfrm>
            <a:off x="533400" y="1295400"/>
            <a:ext cx="8001000" cy="4964113"/>
          </a:xfrm>
        </p:spPr>
        <p:txBody>
          <a:bodyPr/>
          <a:lstStyle/>
          <a:p>
            <a:r>
              <a:rPr lang="en-US" altLang="en-US">
                <a:solidFill>
                  <a:srgbClr val="FF0000"/>
                </a:solidFill>
              </a:rPr>
              <a:t>Functional requirements</a:t>
            </a:r>
          </a:p>
          <a:p>
            <a:pPr lvl="1"/>
            <a:r>
              <a:rPr lang="en-US" altLang="en-US"/>
              <a:t>Describe the interactions between the system and its environment independent from the implementation</a:t>
            </a:r>
          </a:p>
          <a:p>
            <a:pPr lvl="2">
              <a:buFont typeface="Times" panose="02020603050405020304" pitchFamily="18" charset="0"/>
              <a:buNone/>
            </a:pPr>
            <a:r>
              <a:rPr lang="en-US" altLang="en-US"/>
              <a:t>“An operator must be able to define a new game.“</a:t>
            </a:r>
          </a:p>
          <a:p>
            <a:pPr lvl="2">
              <a:buFont typeface="Times" panose="02020603050405020304" pitchFamily="18" charset="0"/>
              <a:buNone/>
            </a:pPr>
            <a:endParaRPr lang="en-US" altLang="en-US"/>
          </a:p>
          <a:p>
            <a:r>
              <a:rPr lang="en-US" altLang="en-US">
                <a:solidFill>
                  <a:srgbClr val="FF0000"/>
                </a:solidFill>
              </a:rPr>
              <a:t>Nonfunctional requirements</a:t>
            </a:r>
          </a:p>
          <a:p>
            <a:pPr lvl="1"/>
            <a:r>
              <a:rPr lang="en-US" altLang="en-US"/>
              <a:t>Aspects not directly related to functional behavior. </a:t>
            </a:r>
          </a:p>
          <a:p>
            <a:pPr lvl="2">
              <a:buFont typeface="Times" panose="02020603050405020304" pitchFamily="18" charset="0"/>
              <a:buNone/>
            </a:pPr>
            <a:r>
              <a:rPr lang="en-US" altLang="en-US"/>
              <a:t>“The response time must be less than 1 second”</a:t>
            </a:r>
          </a:p>
          <a:p>
            <a:pPr lvl="2">
              <a:buFont typeface="Times" panose="02020603050405020304" pitchFamily="18" charset="0"/>
              <a:buNone/>
            </a:pPr>
            <a:endParaRPr lang="en-US" altLang="en-US"/>
          </a:p>
          <a:p>
            <a:r>
              <a:rPr lang="en-US" altLang="en-US">
                <a:solidFill>
                  <a:srgbClr val="FF0000"/>
                </a:solidFill>
              </a:rPr>
              <a:t>Constraints</a:t>
            </a:r>
          </a:p>
          <a:p>
            <a:pPr lvl="1"/>
            <a:r>
              <a:rPr lang="en-US" altLang="en-US"/>
              <a:t>Imposed by the client or the environment </a:t>
            </a:r>
          </a:p>
          <a:p>
            <a:pPr lvl="2"/>
            <a:r>
              <a:rPr lang="en-US" altLang="en-US"/>
              <a:t>“The implementation language must be Java “</a:t>
            </a:r>
          </a:p>
          <a:p>
            <a:pPr lvl="1"/>
            <a:r>
              <a:rPr lang="en-US" altLang="en-US"/>
              <a:t>Called </a:t>
            </a:r>
            <a:r>
              <a:rPr lang="en-US" altLang="en-US">
                <a:solidFill>
                  <a:srgbClr val="FDAD23"/>
                </a:solidFill>
              </a:rPr>
              <a:t>“Pseudo requirements” </a:t>
            </a:r>
            <a:r>
              <a:rPr lang="en-US" altLang="en-US"/>
              <a:t>in the textbook.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a:extLst>
              <a:ext uri="{FF2B5EF4-FFF2-40B4-BE49-F238E27FC236}">
                <a16:creationId xmlns:a16="http://schemas.microsoft.com/office/drawing/2014/main" id="{53B72058-5199-4619-82B8-6040A146139D}"/>
              </a:ext>
            </a:extLst>
          </p:cNvPr>
          <p:cNvSpPr>
            <a:spLocks noGrp="1" noChangeArrowheads="1"/>
          </p:cNvSpPr>
          <p:nvPr>
            <p:ph type="title"/>
          </p:nvPr>
        </p:nvSpPr>
        <p:spPr/>
        <p:txBody>
          <a:bodyPr/>
          <a:lstStyle/>
          <a:p>
            <a:r>
              <a:rPr lang="en-US" altLang="en-US"/>
              <a:t>Use Case Associations </a:t>
            </a:r>
          </a:p>
        </p:txBody>
      </p:sp>
      <p:sp>
        <p:nvSpPr>
          <p:cNvPr id="123907" name="Rectangle 5">
            <a:extLst>
              <a:ext uri="{FF2B5EF4-FFF2-40B4-BE49-F238E27FC236}">
                <a16:creationId xmlns:a16="http://schemas.microsoft.com/office/drawing/2014/main" id="{FBE38843-5486-42E4-80CB-AAEE2C6FF2B0}"/>
              </a:ext>
            </a:extLst>
          </p:cNvPr>
          <p:cNvSpPr>
            <a:spLocks noGrp="1" noChangeArrowheads="1"/>
          </p:cNvSpPr>
          <p:nvPr>
            <p:ph idx="1"/>
          </p:nvPr>
        </p:nvSpPr>
        <p:spPr/>
        <p:txBody>
          <a:bodyPr/>
          <a:lstStyle/>
          <a:p>
            <a:r>
              <a:rPr lang="en-US" altLang="en-US">
                <a:solidFill>
                  <a:srgbClr val="FF0000"/>
                </a:solidFill>
              </a:rPr>
              <a:t>Dependencies between use cases </a:t>
            </a:r>
            <a:r>
              <a:rPr lang="en-US" altLang="en-US"/>
              <a:t>are represented with </a:t>
            </a:r>
            <a:r>
              <a:rPr lang="en-US" altLang="en-US">
                <a:solidFill>
                  <a:srgbClr val="0C0CCF"/>
                </a:solidFill>
              </a:rPr>
              <a:t>use case associations</a:t>
            </a:r>
            <a:endParaRPr lang="en-US" altLang="en-US"/>
          </a:p>
          <a:p>
            <a:r>
              <a:rPr lang="en-US" altLang="en-US">
                <a:solidFill>
                  <a:srgbClr val="FF0000"/>
                </a:solidFill>
              </a:rPr>
              <a:t>Associations are used to reduce complexity</a:t>
            </a:r>
          </a:p>
          <a:p>
            <a:pPr lvl="1"/>
            <a:r>
              <a:rPr lang="en-US" altLang="en-US"/>
              <a:t>Decompose a long use case into shorter ones</a:t>
            </a:r>
          </a:p>
          <a:p>
            <a:pPr lvl="1"/>
            <a:r>
              <a:rPr lang="en-US" altLang="en-US"/>
              <a:t>Separate alternate flows of events</a:t>
            </a:r>
          </a:p>
          <a:p>
            <a:pPr lvl="1"/>
            <a:r>
              <a:rPr lang="en-US" altLang="en-US"/>
              <a:t>Refine abstract use cases</a:t>
            </a:r>
          </a:p>
          <a:p>
            <a:r>
              <a:rPr lang="en-US" altLang="en-US">
                <a:solidFill>
                  <a:srgbClr val="FF0000"/>
                </a:solidFill>
              </a:rPr>
              <a:t>Types of use case associations</a:t>
            </a:r>
          </a:p>
          <a:p>
            <a:pPr lvl="1"/>
            <a:r>
              <a:rPr lang="en-US" altLang="en-US">
                <a:solidFill>
                  <a:srgbClr val="00B050"/>
                </a:solidFill>
              </a:rPr>
              <a:t>Includes</a:t>
            </a:r>
          </a:p>
          <a:p>
            <a:pPr lvl="1"/>
            <a:r>
              <a:rPr lang="en-US" altLang="en-US">
                <a:solidFill>
                  <a:srgbClr val="00B050"/>
                </a:solidFill>
              </a:rPr>
              <a:t>Extends</a:t>
            </a:r>
          </a:p>
          <a:p>
            <a:pPr lvl="1"/>
            <a:r>
              <a:rPr lang="en-US" altLang="en-US">
                <a:solidFill>
                  <a:srgbClr val="00B050"/>
                </a:solidFill>
              </a:rPr>
              <a:t>Generalization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8FCE8FA-DA58-44A7-B755-4FB5DDBA5087}"/>
              </a:ext>
            </a:extLst>
          </p:cNvPr>
          <p:cNvSpPr>
            <a:spLocks noGrp="1" noChangeArrowheads="1"/>
          </p:cNvSpPr>
          <p:nvPr>
            <p:ph type="title"/>
          </p:nvPr>
        </p:nvSpPr>
        <p:spPr/>
        <p:txBody>
          <a:bodyPr lIns="92407" tIns="45420" rIns="92407" bIns="45420"/>
          <a:lstStyle/>
          <a:p>
            <a:r>
              <a:rPr lang="en-US" altLang="en-US"/>
              <a:t>&lt;&lt;include&gt;&gt;: Functional Decomposition</a:t>
            </a:r>
          </a:p>
        </p:txBody>
      </p:sp>
      <p:sp>
        <p:nvSpPr>
          <p:cNvPr id="125955" name="Rectangle 3">
            <a:extLst>
              <a:ext uri="{FF2B5EF4-FFF2-40B4-BE49-F238E27FC236}">
                <a16:creationId xmlns:a16="http://schemas.microsoft.com/office/drawing/2014/main" id="{B87C7FFB-1AFD-4007-9574-09EBBBFD662E}"/>
              </a:ext>
            </a:extLst>
          </p:cNvPr>
          <p:cNvSpPr>
            <a:spLocks noGrp="1" noChangeArrowheads="1"/>
          </p:cNvSpPr>
          <p:nvPr>
            <p:ph idx="1"/>
          </p:nvPr>
        </p:nvSpPr>
        <p:spPr>
          <a:xfrm>
            <a:off x="381000" y="1069975"/>
            <a:ext cx="8253413" cy="4921250"/>
          </a:xfrm>
        </p:spPr>
        <p:txBody>
          <a:bodyPr lIns="92407" tIns="45420" rIns="92407" bIns="45420"/>
          <a:lstStyle/>
          <a:p>
            <a:r>
              <a:rPr lang="en-US" altLang="en-US"/>
              <a:t>Problem: </a:t>
            </a:r>
          </a:p>
          <a:p>
            <a:pPr lvl="1"/>
            <a:r>
              <a:rPr lang="en-US" altLang="en-US">
                <a:solidFill>
                  <a:srgbClr val="FF0000"/>
                </a:solidFill>
              </a:rPr>
              <a:t>A function in the original problem statement is too complex</a:t>
            </a:r>
          </a:p>
          <a:p>
            <a:r>
              <a:rPr lang="en-US" altLang="en-US"/>
              <a:t>Solution: </a:t>
            </a:r>
          </a:p>
          <a:p>
            <a:pPr lvl="1"/>
            <a:r>
              <a:rPr lang="en-US" altLang="en-US">
                <a:solidFill>
                  <a:srgbClr val="FF0000"/>
                </a:solidFill>
              </a:rPr>
              <a:t>Describe the function as the aggregation of a set of simpler functions.</a:t>
            </a:r>
            <a:r>
              <a:rPr lang="en-US" altLang="en-US"/>
              <a:t> The associated use case is decomposed into shorter use cases</a:t>
            </a:r>
          </a:p>
        </p:txBody>
      </p:sp>
      <p:grpSp>
        <p:nvGrpSpPr>
          <p:cNvPr id="125956" name="Group 18">
            <a:extLst>
              <a:ext uri="{FF2B5EF4-FFF2-40B4-BE49-F238E27FC236}">
                <a16:creationId xmlns:a16="http://schemas.microsoft.com/office/drawing/2014/main" id="{FC2C7972-6B21-4E3F-A8EA-1B055FC9866D}"/>
              </a:ext>
            </a:extLst>
          </p:cNvPr>
          <p:cNvGrpSpPr>
            <a:grpSpLocks/>
          </p:cNvGrpSpPr>
          <p:nvPr/>
        </p:nvGrpSpPr>
        <p:grpSpPr bwMode="auto">
          <a:xfrm>
            <a:off x="3636963" y="3543300"/>
            <a:ext cx="3622675" cy="603250"/>
            <a:chOff x="2291" y="2160"/>
            <a:chExt cx="2282" cy="380"/>
          </a:xfrm>
        </p:grpSpPr>
        <p:sp>
          <p:nvSpPr>
            <p:cNvPr id="125970" name="Oval 4">
              <a:extLst>
                <a:ext uri="{FF2B5EF4-FFF2-40B4-BE49-F238E27FC236}">
                  <a16:creationId xmlns:a16="http://schemas.microsoft.com/office/drawing/2014/main" id="{1252FAFE-2881-4EDD-910A-277FFE66AC4A}"/>
                </a:ext>
              </a:extLst>
            </p:cNvPr>
            <p:cNvSpPr>
              <a:spLocks noChangeArrowheads="1"/>
            </p:cNvSpPr>
            <p:nvPr/>
          </p:nvSpPr>
          <p:spPr bwMode="auto">
            <a:xfrm>
              <a:off x="2291" y="2160"/>
              <a:ext cx="919" cy="3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5971" name="Rectangle 5">
              <a:extLst>
                <a:ext uri="{FF2B5EF4-FFF2-40B4-BE49-F238E27FC236}">
                  <a16:creationId xmlns:a16="http://schemas.microsoft.com/office/drawing/2014/main" id="{E9F58A9A-62F9-4EA4-AFAE-278A3C53FFFF}"/>
                </a:ext>
              </a:extLst>
            </p:cNvPr>
            <p:cNvSpPr>
              <a:spLocks noChangeArrowheads="1"/>
            </p:cNvSpPr>
            <p:nvPr/>
          </p:nvSpPr>
          <p:spPr bwMode="auto">
            <a:xfrm>
              <a:off x="3314" y="2275"/>
              <a:ext cx="1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ManageIncident</a:t>
              </a:r>
            </a:p>
          </p:txBody>
        </p:sp>
      </p:grpSp>
      <p:grpSp>
        <p:nvGrpSpPr>
          <p:cNvPr id="125957" name="Group 17">
            <a:extLst>
              <a:ext uri="{FF2B5EF4-FFF2-40B4-BE49-F238E27FC236}">
                <a16:creationId xmlns:a16="http://schemas.microsoft.com/office/drawing/2014/main" id="{6149606F-9CE5-443A-8F02-B3CA1BA46E09}"/>
              </a:ext>
            </a:extLst>
          </p:cNvPr>
          <p:cNvGrpSpPr>
            <a:grpSpLocks/>
          </p:cNvGrpSpPr>
          <p:nvPr/>
        </p:nvGrpSpPr>
        <p:grpSpPr bwMode="auto">
          <a:xfrm>
            <a:off x="1266825" y="4054475"/>
            <a:ext cx="6827838" cy="2222500"/>
            <a:chOff x="798" y="2554"/>
            <a:chExt cx="4301" cy="1400"/>
          </a:xfrm>
        </p:grpSpPr>
        <p:sp>
          <p:nvSpPr>
            <p:cNvPr id="125960" name="Oval 6">
              <a:extLst>
                <a:ext uri="{FF2B5EF4-FFF2-40B4-BE49-F238E27FC236}">
                  <a16:creationId xmlns:a16="http://schemas.microsoft.com/office/drawing/2014/main" id="{C5EF31C6-8F06-4B2E-9C57-48B6F5BBAB54}"/>
                </a:ext>
              </a:extLst>
            </p:cNvPr>
            <p:cNvSpPr>
              <a:spLocks noChangeArrowheads="1"/>
            </p:cNvSpPr>
            <p:nvPr/>
          </p:nvSpPr>
          <p:spPr bwMode="auto">
            <a:xfrm>
              <a:off x="837" y="3297"/>
              <a:ext cx="920" cy="3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5961" name="Rectangle 7">
              <a:extLst>
                <a:ext uri="{FF2B5EF4-FFF2-40B4-BE49-F238E27FC236}">
                  <a16:creationId xmlns:a16="http://schemas.microsoft.com/office/drawing/2014/main" id="{BCAB78F9-B44B-4F19-9015-5E72160D9C45}"/>
                </a:ext>
              </a:extLst>
            </p:cNvPr>
            <p:cNvSpPr>
              <a:spLocks noChangeArrowheads="1"/>
            </p:cNvSpPr>
            <p:nvPr/>
          </p:nvSpPr>
          <p:spPr bwMode="auto">
            <a:xfrm>
              <a:off x="798" y="3735"/>
              <a:ext cx="1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CreateIncident</a:t>
              </a:r>
            </a:p>
          </p:txBody>
        </p:sp>
        <p:sp>
          <p:nvSpPr>
            <p:cNvPr id="125962" name="Oval 8">
              <a:extLst>
                <a:ext uri="{FF2B5EF4-FFF2-40B4-BE49-F238E27FC236}">
                  <a16:creationId xmlns:a16="http://schemas.microsoft.com/office/drawing/2014/main" id="{B00B7165-15BA-43EB-8796-7342DBC66058}"/>
                </a:ext>
              </a:extLst>
            </p:cNvPr>
            <p:cNvSpPr>
              <a:spLocks noChangeArrowheads="1"/>
            </p:cNvSpPr>
            <p:nvPr/>
          </p:nvSpPr>
          <p:spPr bwMode="auto">
            <a:xfrm>
              <a:off x="2536" y="3225"/>
              <a:ext cx="920" cy="3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5963" name="Rectangle 9">
              <a:extLst>
                <a:ext uri="{FF2B5EF4-FFF2-40B4-BE49-F238E27FC236}">
                  <a16:creationId xmlns:a16="http://schemas.microsoft.com/office/drawing/2014/main" id="{123E680D-6886-4AF1-9146-49E8FC8AB4EB}"/>
                </a:ext>
              </a:extLst>
            </p:cNvPr>
            <p:cNvSpPr>
              <a:spLocks noChangeArrowheads="1"/>
            </p:cNvSpPr>
            <p:nvPr/>
          </p:nvSpPr>
          <p:spPr bwMode="auto">
            <a:xfrm>
              <a:off x="2427" y="3699"/>
              <a:ext cx="1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HandleIncident</a:t>
              </a:r>
            </a:p>
          </p:txBody>
        </p:sp>
        <p:sp>
          <p:nvSpPr>
            <p:cNvPr id="125964" name="Oval 10">
              <a:extLst>
                <a:ext uri="{FF2B5EF4-FFF2-40B4-BE49-F238E27FC236}">
                  <a16:creationId xmlns:a16="http://schemas.microsoft.com/office/drawing/2014/main" id="{F547672E-1ECE-43E6-A5E8-8C5B204F3A5E}"/>
                </a:ext>
              </a:extLst>
            </p:cNvPr>
            <p:cNvSpPr>
              <a:spLocks noChangeArrowheads="1"/>
            </p:cNvSpPr>
            <p:nvPr/>
          </p:nvSpPr>
          <p:spPr bwMode="auto">
            <a:xfrm>
              <a:off x="3882" y="3210"/>
              <a:ext cx="919" cy="3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5965" name="Rectangle 11">
              <a:extLst>
                <a:ext uri="{FF2B5EF4-FFF2-40B4-BE49-F238E27FC236}">
                  <a16:creationId xmlns:a16="http://schemas.microsoft.com/office/drawing/2014/main" id="{A08D4F9B-EC1F-4093-AB68-81778283345B}"/>
                </a:ext>
              </a:extLst>
            </p:cNvPr>
            <p:cNvSpPr>
              <a:spLocks noChangeArrowheads="1"/>
            </p:cNvSpPr>
            <p:nvPr/>
          </p:nvSpPr>
          <p:spPr bwMode="auto">
            <a:xfrm>
              <a:off x="3922" y="3671"/>
              <a:ext cx="117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274" tIns="43854" rIns="89274" bIns="43854">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700">
                  <a:solidFill>
                    <a:srgbClr val="000000"/>
                  </a:solidFill>
                  <a:latin typeface="Lucida Sans Typewriter" panose="020B0509030504030204" pitchFamily="49" charset="0"/>
                </a:rPr>
                <a:t>CloseIncident</a:t>
              </a:r>
            </a:p>
          </p:txBody>
        </p:sp>
        <p:sp>
          <p:nvSpPr>
            <p:cNvPr id="125966" name="Line 12">
              <a:extLst>
                <a:ext uri="{FF2B5EF4-FFF2-40B4-BE49-F238E27FC236}">
                  <a16:creationId xmlns:a16="http://schemas.microsoft.com/office/drawing/2014/main" id="{1FA713AB-47A5-4D8A-82C3-6CA39980E3B8}"/>
                </a:ext>
              </a:extLst>
            </p:cNvPr>
            <p:cNvSpPr>
              <a:spLocks noChangeShapeType="1"/>
            </p:cNvSpPr>
            <p:nvPr/>
          </p:nvSpPr>
          <p:spPr bwMode="auto">
            <a:xfrm flipH="1">
              <a:off x="1489" y="2617"/>
              <a:ext cx="876" cy="56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7" name="Line 13">
              <a:extLst>
                <a:ext uri="{FF2B5EF4-FFF2-40B4-BE49-F238E27FC236}">
                  <a16:creationId xmlns:a16="http://schemas.microsoft.com/office/drawing/2014/main" id="{D329C27B-16C1-4318-8EFC-861F0DD06AC4}"/>
                </a:ext>
              </a:extLst>
            </p:cNvPr>
            <p:cNvSpPr>
              <a:spLocks noChangeShapeType="1"/>
            </p:cNvSpPr>
            <p:nvPr/>
          </p:nvSpPr>
          <p:spPr bwMode="auto">
            <a:xfrm>
              <a:off x="2795" y="2657"/>
              <a:ext cx="119" cy="48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8" name="Line 14">
              <a:extLst>
                <a:ext uri="{FF2B5EF4-FFF2-40B4-BE49-F238E27FC236}">
                  <a16:creationId xmlns:a16="http://schemas.microsoft.com/office/drawing/2014/main" id="{32E4CEFF-EAC2-4A29-97EA-E7A73E984448}"/>
                </a:ext>
              </a:extLst>
            </p:cNvPr>
            <p:cNvSpPr>
              <a:spLocks noChangeShapeType="1"/>
            </p:cNvSpPr>
            <p:nvPr/>
          </p:nvSpPr>
          <p:spPr bwMode="auto">
            <a:xfrm>
              <a:off x="3158" y="2554"/>
              <a:ext cx="955" cy="569"/>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69" name="Rectangle 16">
              <a:extLst>
                <a:ext uri="{FF2B5EF4-FFF2-40B4-BE49-F238E27FC236}">
                  <a16:creationId xmlns:a16="http://schemas.microsoft.com/office/drawing/2014/main" id="{83465BCA-EEB4-4123-A713-C406518C040E}"/>
                </a:ext>
              </a:extLst>
            </p:cNvPr>
            <p:cNvSpPr>
              <a:spLocks noChangeArrowheads="1"/>
            </p:cNvSpPr>
            <p:nvPr/>
          </p:nvSpPr>
          <p:spPr bwMode="auto">
            <a:xfrm>
              <a:off x="4032" y="2880"/>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&lt;&lt;include&gt;&gt;</a:t>
              </a:r>
              <a:endParaRPr lang="en-US" altLang="en-US" sz="1800">
                <a:latin typeface="Lucida Sans Typewriter" panose="020B0509030504030204" pitchFamily="49" charset="0"/>
              </a:endParaRPr>
            </a:p>
          </p:txBody>
        </p:sp>
      </p:grpSp>
      <p:sp>
        <p:nvSpPr>
          <p:cNvPr id="125958" name="Rectangle 16">
            <a:extLst>
              <a:ext uri="{FF2B5EF4-FFF2-40B4-BE49-F238E27FC236}">
                <a16:creationId xmlns:a16="http://schemas.microsoft.com/office/drawing/2014/main" id="{668786BA-129E-41B6-8D46-48C04F97502C}"/>
              </a:ext>
            </a:extLst>
          </p:cNvPr>
          <p:cNvSpPr>
            <a:spLocks noChangeArrowheads="1"/>
          </p:cNvSpPr>
          <p:nvPr/>
        </p:nvSpPr>
        <p:spPr bwMode="auto">
          <a:xfrm>
            <a:off x="1300163" y="44688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&lt;&lt;include&gt;&gt;</a:t>
            </a:r>
            <a:endParaRPr lang="en-US" altLang="en-US" sz="1800">
              <a:latin typeface="Lucida Sans Typewriter" panose="020B0509030504030204" pitchFamily="49" charset="0"/>
            </a:endParaRPr>
          </a:p>
        </p:txBody>
      </p:sp>
      <p:sp>
        <p:nvSpPr>
          <p:cNvPr id="125959" name="Rectangle 16">
            <a:extLst>
              <a:ext uri="{FF2B5EF4-FFF2-40B4-BE49-F238E27FC236}">
                <a16:creationId xmlns:a16="http://schemas.microsoft.com/office/drawing/2014/main" id="{3FCCEC8F-C88D-4EC4-AC1C-4F91F0DBBE01}"/>
              </a:ext>
            </a:extLst>
          </p:cNvPr>
          <p:cNvSpPr>
            <a:spLocks noChangeArrowheads="1"/>
          </p:cNvSpPr>
          <p:nvPr/>
        </p:nvSpPr>
        <p:spPr bwMode="auto">
          <a:xfrm>
            <a:off x="3683000" y="44053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&lt;&lt;include&gt;&gt;</a:t>
            </a:r>
            <a:endParaRPr lang="en-US" altLang="en-US" sz="1800">
              <a:latin typeface="Lucida Sans Typewriter" panose="020B0509030504030204" pitchFamily="49"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7BF7C4B-9708-465B-80EF-FC3F5D114DF9}"/>
              </a:ext>
            </a:extLst>
          </p:cNvPr>
          <p:cNvSpPr>
            <a:spLocks noGrp="1" noChangeArrowheads="1"/>
          </p:cNvSpPr>
          <p:nvPr>
            <p:ph type="title"/>
          </p:nvPr>
        </p:nvSpPr>
        <p:spPr>
          <a:xfrm>
            <a:off x="419100" y="222250"/>
            <a:ext cx="8420100" cy="704850"/>
          </a:xfrm>
        </p:spPr>
        <p:txBody>
          <a:bodyPr lIns="92407" tIns="45420" rIns="92407" bIns="45420"/>
          <a:lstStyle/>
          <a:p>
            <a:r>
              <a:rPr lang="en-US" altLang="en-US"/>
              <a:t>&lt;&lt;include&gt;&gt;: Reuse of Existing Functionality</a:t>
            </a:r>
          </a:p>
        </p:txBody>
      </p:sp>
      <p:sp>
        <p:nvSpPr>
          <p:cNvPr id="128003" name="Rectangle 3">
            <a:extLst>
              <a:ext uri="{FF2B5EF4-FFF2-40B4-BE49-F238E27FC236}">
                <a16:creationId xmlns:a16="http://schemas.microsoft.com/office/drawing/2014/main" id="{0FEE1E1E-720A-4C37-9C51-A17078BFFD80}"/>
              </a:ext>
            </a:extLst>
          </p:cNvPr>
          <p:cNvSpPr>
            <a:spLocks noGrp="1" noChangeArrowheads="1"/>
          </p:cNvSpPr>
          <p:nvPr>
            <p:ph idx="1"/>
          </p:nvPr>
        </p:nvSpPr>
        <p:spPr>
          <a:xfrm>
            <a:off x="525463" y="838200"/>
            <a:ext cx="8307387" cy="2895600"/>
          </a:xfrm>
        </p:spPr>
        <p:txBody>
          <a:bodyPr lIns="84576" tIns="42288" rIns="84576" bIns="42288"/>
          <a:lstStyle/>
          <a:p>
            <a:pPr marL="314325" indent="-314325" defTabSz="839788">
              <a:lnSpc>
                <a:spcPct val="80000"/>
              </a:lnSpc>
            </a:pPr>
            <a:r>
              <a:rPr lang="en-US" altLang="en-US">
                <a:solidFill>
                  <a:srgbClr val="0C0CCF"/>
                </a:solidFill>
              </a:rPr>
              <a:t>Problem:</a:t>
            </a:r>
            <a:r>
              <a:rPr lang="en-US" altLang="en-US"/>
              <a:t>  There are overlaps among use cases. How can we </a:t>
            </a:r>
            <a:r>
              <a:rPr lang="en-US" altLang="en-US" i="1"/>
              <a:t>reuse</a:t>
            </a:r>
            <a:r>
              <a:rPr lang="en-US" altLang="en-US"/>
              <a:t> flows of events instead of duplicating them?</a:t>
            </a:r>
          </a:p>
          <a:p>
            <a:pPr marL="314325" indent="-314325" defTabSz="839788">
              <a:lnSpc>
                <a:spcPct val="80000"/>
              </a:lnSpc>
            </a:pPr>
            <a:r>
              <a:rPr lang="en-US" altLang="en-US">
                <a:solidFill>
                  <a:srgbClr val="0C0CCF"/>
                </a:solidFill>
              </a:rPr>
              <a:t>Solution:</a:t>
            </a:r>
            <a:r>
              <a:rPr lang="en-US" altLang="en-US"/>
              <a:t>  The </a:t>
            </a:r>
            <a:r>
              <a:rPr lang="en-US" altLang="en-US" i="1"/>
              <a:t>includes association</a:t>
            </a:r>
            <a:r>
              <a:rPr lang="en-US" altLang="en-US"/>
              <a:t> from use case A to use case B indicates that an instance of use case A performs all the behavior described in use case B (“A delegates to B”)</a:t>
            </a:r>
          </a:p>
          <a:p>
            <a:pPr marL="314325" indent="-314325" defTabSz="839788">
              <a:lnSpc>
                <a:spcPct val="80000"/>
              </a:lnSpc>
            </a:pPr>
            <a:r>
              <a:rPr lang="en-US" altLang="en-US">
                <a:solidFill>
                  <a:srgbClr val="0C0CCF"/>
                </a:solidFill>
              </a:rPr>
              <a:t>Example:</a:t>
            </a:r>
            <a:r>
              <a:rPr lang="en-US" altLang="en-US"/>
              <a:t>  Use case “ViewMap” describes behavior that can be used by use case “OpenIncident” (“ViewMap”  is factored out)</a:t>
            </a:r>
          </a:p>
        </p:txBody>
      </p:sp>
      <p:grpSp>
        <p:nvGrpSpPr>
          <p:cNvPr id="128004" name="Group 24">
            <a:extLst>
              <a:ext uri="{FF2B5EF4-FFF2-40B4-BE49-F238E27FC236}">
                <a16:creationId xmlns:a16="http://schemas.microsoft.com/office/drawing/2014/main" id="{DCE2FFE0-1C33-4338-A0D5-752141C237B2}"/>
              </a:ext>
            </a:extLst>
          </p:cNvPr>
          <p:cNvGrpSpPr>
            <a:grpSpLocks/>
          </p:cNvGrpSpPr>
          <p:nvPr/>
        </p:nvGrpSpPr>
        <p:grpSpPr bwMode="auto">
          <a:xfrm>
            <a:off x="5715000" y="4667250"/>
            <a:ext cx="1398588" cy="884238"/>
            <a:chOff x="3648" y="2880"/>
            <a:chExt cx="881" cy="557"/>
          </a:xfrm>
        </p:grpSpPr>
        <p:sp>
          <p:nvSpPr>
            <p:cNvPr id="128022" name="Oval 5">
              <a:extLst>
                <a:ext uri="{FF2B5EF4-FFF2-40B4-BE49-F238E27FC236}">
                  <a16:creationId xmlns:a16="http://schemas.microsoft.com/office/drawing/2014/main" id="{5925DC97-2DA1-4E9E-9AB1-107F173EF73E}"/>
                </a:ext>
              </a:extLst>
            </p:cNvPr>
            <p:cNvSpPr>
              <a:spLocks noChangeArrowheads="1"/>
            </p:cNvSpPr>
            <p:nvPr/>
          </p:nvSpPr>
          <p:spPr bwMode="auto">
            <a:xfrm>
              <a:off x="3648" y="2880"/>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8023" name="Rectangle 6">
              <a:extLst>
                <a:ext uri="{FF2B5EF4-FFF2-40B4-BE49-F238E27FC236}">
                  <a16:creationId xmlns:a16="http://schemas.microsoft.com/office/drawing/2014/main" id="{C93E3741-EC7D-4616-80B4-9414D883B265}"/>
                </a:ext>
              </a:extLst>
            </p:cNvPr>
            <p:cNvSpPr>
              <a:spLocks noChangeArrowheads="1"/>
            </p:cNvSpPr>
            <p:nvPr/>
          </p:nvSpPr>
          <p:spPr bwMode="auto">
            <a:xfrm>
              <a:off x="3744" y="3264"/>
              <a:ext cx="6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ViewMap</a:t>
              </a:r>
              <a:endParaRPr lang="en-US" altLang="en-US" sz="1800">
                <a:latin typeface="Lucida Sans Typewriter" panose="020B0509030504030204" pitchFamily="49" charset="0"/>
              </a:endParaRPr>
            </a:p>
          </p:txBody>
        </p:sp>
      </p:grpSp>
      <p:grpSp>
        <p:nvGrpSpPr>
          <p:cNvPr id="128005" name="Group 22">
            <a:extLst>
              <a:ext uri="{FF2B5EF4-FFF2-40B4-BE49-F238E27FC236}">
                <a16:creationId xmlns:a16="http://schemas.microsoft.com/office/drawing/2014/main" id="{1BD8806C-2E98-4D05-99A4-A883E59024D0}"/>
              </a:ext>
            </a:extLst>
          </p:cNvPr>
          <p:cNvGrpSpPr>
            <a:grpSpLocks/>
          </p:cNvGrpSpPr>
          <p:nvPr/>
        </p:nvGrpSpPr>
        <p:grpSpPr bwMode="auto">
          <a:xfrm>
            <a:off x="2162175" y="4378325"/>
            <a:ext cx="1662113" cy="904875"/>
            <a:chOff x="1410" y="2698"/>
            <a:chExt cx="1047" cy="570"/>
          </a:xfrm>
        </p:grpSpPr>
        <p:sp>
          <p:nvSpPr>
            <p:cNvPr id="128020" name="Oval 8">
              <a:extLst>
                <a:ext uri="{FF2B5EF4-FFF2-40B4-BE49-F238E27FC236}">
                  <a16:creationId xmlns:a16="http://schemas.microsoft.com/office/drawing/2014/main" id="{5510757F-4C0B-4844-A5C5-A6F849B034A3}"/>
                </a:ext>
              </a:extLst>
            </p:cNvPr>
            <p:cNvSpPr>
              <a:spLocks noChangeArrowheads="1"/>
            </p:cNvSpPr>
            <p:nvPr/>
          </p:nvSpPr>
          <p:spPr bwMode="auto">
            <a:xfrm>
              <a:off x="1410" y="2698"/>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8021" name="Rectangle 9">
              <a:extLst>
                <a:ext uri="{FF2B5EF4-FFF2-40B4-BE49-F238E27FC236}">
                  <a16:creationId xmlns:a16="http://schemas.microsoft.com/office/drawing/2014/main" id="{B3D938F1-A3E1-4B90-A319-3581CC554FE2}"/>
                </a:ext>
              </a:extLst>
            </p:cNvPr>
            <p:cNvSpPr>
              <a:spLocks noChangeArrowheads="1"/>
            </p:cNvSpPr>
            <p:nvPr/>
          </p:nvSpPr>
          <p:spPr bwMode="auto">
            <a:xfrm>
              <a:off x="1416" y="3095"/>
              <a:ext cx="10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OpenIncident</a:t>
              </a:r>
              <a:endParaRPr lang="en-US" altLang="en-US" sz="1800">
                <a:latin typeface="Lucida Sans Typewriter" panose="020B0509030504030204" pitchFamily="49" charset="0"/>
              </a:endParaRPr>
            </a:p>
          </p:txBody>
        </p:sp>
      </p:grpSp>
      <p:grpSp>
        <p:nvGrpSpPr>
          <p:cNvPr id="128006" name="Group 27">
            <a:extLst>
              <a:ext uri="{FF2B5EF4-FFF2-40B4-BE49-F238E27FC236}">
                <a16:creationId xmlns:a16="http://schemas.microsoft.com/office/drawing/2014/main" id="{E5EAC82E-F66A-4731-8E08-337149BE76B0}"/>
              </a:ext>
            </a:extLst>
          </p:cNvPr>
          <p:cNvGrpSpPr>
            <a:grpSpLocks/>
          </p:cNvGrpSpPr>
          <p:nvPr/>
        </p:nvGrpSpPr>
        <p:grpSpPr bwMode="auto">
          <a:xfrm>
            <a:off x="2895600" y="5200650"/>
            <a:ext cx="3419475" cy="1133475"/>
            <a:chOff x="1872" y="3216"/>
            <a:chExt cx="2154" cy="714"/>
          </a:xfrm>
        </p:grpSpPr>
        <p:grpSp>
          <p:nvGrpSpPr>
            <p:cNvPr id="128014" name="Group 25">
              <a:extLst>
                <a:ext uri="{FF2B5EF4-FFF2-40B4-BE49-F238E27FC236}">
                  <a16:creationId xmlns:a16="http://schemas.microsoft.com/office/drawing/2014/main" id="{C29C57BF-8D6D-4C43-AD74-424EBFA341D8}"/>
                </a:ext>
              </a:extLst>
            </p:cNvPr>
            <p:cNvGrpSpPr>
              <a:grpSpLocks/>
            </p:cNvGrpSpPr>
            <p:nvPr/>
          </p:nvGrpSpPr>
          <p:grpSpPr bwMode="auto">
            <a:xfrm>
              <a:off x="1872" y="3216"/>
              <a:ext cx="1776" cy="714"/>
              <a:chOff x="1872" y="3216"/>
              <a:chExt cx="1776" cy="714"/>
            </a:xfrm>
          </p:grpSpPr>
          <p:grpSp>
            <p:nvGrpSpPr>
              <p:cNvPr id="128016" name="Group 23">
                <a:extLst>
                  <a:ext uri="{FF2B5EF4-FFF2-40B4-BE49-F238E27FC236}">
                    <a16:creationId xmlns:a16="http://schemas.microsoft.com/office/drawing/2014/main" id="{ECF6C864-D023-40ED-AE79-934DEA56C682}"/>
                  </a:ext>
                </a:extLst>
              </p:cNvPr>
              <p:cNvGrpSpPr>
                <a:grpSpLocks/>
              </p:cNvGrpSpPr>
              <p:nvPr/>
            </p:nvGrpSpPr>
            <p:grpSpPr bwMode="auto">
              <a:xfrm>
                <a:off x="1872" y="3360"/>
                <a:ext cx="1475" cy="570"/>
                <a:chOff x="1872" y="3360"/>
                <a:chExt cx="1475" cy="570"/>
              </a:xfrm>
            </p:grpSpPr>
            <p:sp>
              <p:nvSpPr>
                <p:cNvPr id="128018" name="Oval 10">
                  <a:extLst>
                    <a:ext uri="{FF2B5EF4-FFF2-40B4-BE49-F238E27FC236}">
                      <a16:creationId xmlns:a16="http://schemas.microsoft.com/office/drawing/2014/main" id="{064F1599-7035-498A-B1ED-7376A06CB624}"/>
                    </a:ext>
                  </a:extLst>
                </p:cNvPr>
                <p:cNvSpPr>
                  <a:spLocks noChangeArrowheads="1"/>
                </p:cNvSpPr>
                <p:nvPr/>
              </p:nvSpPr>
              <p:spPr bwMode="auto">
                <a:xfrm>
                  <a:off x="2005" y="3360"/>
                  <a:ext cx="882"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28019" name="Rectangle 11">
                  <a:extLst>
                    <a:ext uri="{FF2B5EF4-FFF2-40B4-BE49-F238E27FC236}">
                      <a16:creationId xmlns:a16="http://schemas.microsoft.com/office/drawing/2014/main" id="{6D5652E7-3181-4D28-9C0A-F9BC18E64782}"/>
                    </a:ext>
                  </a:extLst>
                </p:cNvPr>
                <p:cNvSpPr>
                  <a:spLocks noChangeArrowheads="1"/>
                </p:cNvSpPr>
                <p:nvPr/>
              </p:nvSpPr>
              <p:spPr bwMode="auto">
                <a:xfrm>
                  <a:off x="1872" y="3757"/>
                  <a:ext cx="14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AllocateResources</a:t>
                  </a:r>
                  <a:endParaRPr lang="en-US" altLang="en-US" sz="1800">
                    <a:latin typeface="Lucida Sans Typewriter" panose="020B0509030504030204" pitchFamily="49" charset="0"/>
                  </a:endParaRPr>
                </a:p>
              </p:txBody>
            </p:sp>
          </p:grpSp>
          <p:sp>
            <p:nvSpPr>
              <p:cNvPr id="128017" name="Line 17">
                <a:extLst>
                  <a:ext uri="{FF2B5EF4-FFF2-40B4-BE49-F238E27FC236}">
                    <a16:creationId xmlns:a16="http://schemas.microsoft.com/office/drawing/2014/main" id="{2B6DF66C-CB59-4C57-8398-60D2F5D7831E}"/>
                  </a:ext>
                </a:extLst>
              </p:cNvPr>
              <p:cNvSpPr>
                <a:spLocks noChangeShapeType="1"/>
              </p:cNvSpPr>
              <p:nvPr/>
            </p:nvSpPr>
            <p:spPr bwMode="auto">
              <a:xfrm flipV="1">
                <a:off x="2928" y="3216"/>
                <a:ext cx="720" cy="288"/>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28015" name="Rectangle 18">
              <a:extLst>
                <a:ext uri="{FF2B5EF4-FFF2-40B4-BE49-F238E27FC236}">
                  <a16:creationId xmlns:a16="http://schemas.microsoft.com/office/drawing/2014/main" id="{BBDEA287-F910-4399-AF03-880DB6A22B1B}"/>
                </a:ext>
              </a:extLst>
            </p:cNvPr>
            <p:cNvSpPr>
              <a:spLocks noChangeArrowheads="1"/>
            </p:cNvSpPr>
            <p:nvPr/>
          </p:nvSpPr>
          <p:spPr bwMode="auto">
            <a:xfrm>
              <a:off x="3072" y="3504"/>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&lt;&lt;include&gt;&gt;</a:t>
              </a:r>
              <a:endParaRPr lang="en-US" altLang="en-US" sz="1800">
                <a:latin typeface="Lucida Sans Typewriter" panose="020B0509030504030204" pitchFamily="49" charset="0"/>
              </a:endParaRPr>
            </a:p>
          </p:txBody>
        </p:sp>
      </p:grpSp>
      <p:grpSp>
        <p:nvGrpSpPr>
          <p:cNvPr id="128007" name="Group 26">
            <a:extLst>
              <a:ext uri="{FF2B5EF4-FFF2-40B4-BE49-F238E27FC236}">
                <a16:creationId xmlns:a16="http://schemas.microsoft.com/office/drawing/2014/main" id="{BBCE3426-D320-403D-93B0-4DEDEBAE7797}"/>
              </a:ext>
            </a:extLst>
          </p:cNvPr>
          <p:cNvGrpSpPr>
            <a:grpSpLocks/>
          </p:cNvGrpSpPr>
          <p:nvPr/>
        </p:nvGrpSpPr>
        <p:grpSpPr bwMode="auto">
          <a:xfrm>
            <a:off x="3760788" y="4362450"/>
            <a:ext cx="1944687" cy="609600"/>
            <a:chOff x="2417" y="2688"/>
            <a:chExt cx="1225" cy="384"/>
          </a:xfrm>
        </p:grpSpPr>
        <p:sp>
          <p:nvSpPr>
            <p:cNvPr id="128012" name="Line 14">
              <a:extLst>
                <a:ext uri="{FF2B5EF4-FFF2-40B4-BE49-F238E27FC236}">
                  <a16:creationId xmlns:a16="http://schemas.microsoft.com/office/drawing/2014/main" id="{F76A926F-466A-48C1-82A8-A16121259346}"/>
                </a:ext>
              </a:extLst>
            </p:cNvPr>
            <p:cNvSpPr>
              <a:spLocks noChangeShapeType="1"/>
            </p:cNvSpPr>
            <p:nvPr/>
          </p:nvSpPr>
          <p:spPr bwMode="auto">
            <a:xfrm>
              <a:off x="2417" y="2865"/>
              <a:ext cx="1183" cy="207"/>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8013" name="Rectangle 19">
              <a:extLst>
                <a:ext uri="{FF2B5EF4-FFF2-40B4-BE49-F238E27FC236}">
                  <a16:creationId xmlns:a16="http://schemas.microsoft.com/office/drawing/2014/main" id="{991BD936-2EBE-4B3F-90FA-34ED96B630A8}"/>
                </a:ext>
              </a:extLst>
            </p:cNvPr>
            <p:cNvSpPr>
              <a:spLocks noChangeArrowheads="1"/>
            </p:cNvSpPr>
            <p:nvPr/>
          </p:nvSpPr>
          <p:spPr bwMode="auto">
            <a:xfrm>
              <a:off x="2688" y="2688"/>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&lt;&lt;include&gt;&gt;</a:t>
              </a:r>
              <a:endParaRPr lang="en-US" altLang="en-US" sz="1800">
                <a:latin typeface="Lucida Sans Typewriter" panose="020B0509030504030204" pitchFamily="49" charset="0"/>
              </a:endParaRPr>
            </a:p>
          </p:txBody>
        </p:sp>
      </p:grpSp>
      <p:sp>
        <p:nvSpPr>
          <p:cNvPr id="128008" name="AutoShape 20">
            <a:extLst>
              <a:ext uri="{FF2B5EF4-FFF2-40B4-BE49-F238E27FC236}">
                <a16:creationId xmlns:a16="http://schemas.microsoft.com/office/drawing/2014/main" id="{1C47494D-3838-4275-B5D4-FA14A9C84C1C}"/>
              </a:ext>
            </a:extLst>
          </p:cNvPr>
          <p:cNvSpPr>
            <a:spLocks noChangeArrowheads="1"/>
          </p:cNvSpPr>
          <p:nvPr/>
        </p:nvSpPr>
        <p:spPr bwMode="auto">
          <a:xfrm>
            <a:off x="280988" y="5018088"/>
            <a:ext cx="1752600" cy="914400"/>
          </a:xfrm>
          <a:prstGeom prst="cloudCallout">
            <a:avLst>
              <a:gd name="adj1" fmla="val 57880"/>
              <a:gd name="adj2" fmla="val -98958"/>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Base Use</a:t>
            </a:r>
          </a:p>
          <a:p>
            <a:pPr algn="ctr">
              <a:lnSpc>
                <a:spcPct val="100000"/>
              </a:lnSpc>
              <a:spcBef>
                <a:spcPct val="0"/>
              </a:spcBef>
              <a:buClrTx/>
              <a:buFontTx/>
              <a:buNone/>
            </a:pPr>
            <a:r>
              <a:rPr lang="en-US" altLang="en-US" sz="1800">
                <a:solidFill>
                  <a:srgbClr val="FFFFFF"/>
                </a:solidFill>
                <a:latin typeface="Palatino"/>
              </a:rPr>
              <a:t>Case</a:t>
            </a:r>
          </a:p>
        </p:txBody>
      </p:sp>
      <p:sp>
        <p:nvSpPr>
          <p:cNvPr id="128009" name="AutoShape 21">
            <a:extLst>
              <a:ext uri="{FF2B5EF4-FFF2-40B4-BE49-F238E27FC236}">
                <a16:creationId xmlns:a16="http://schemas.microsoft.com/office/drawing/2014/main" id="{3FD5821E-6BFD-40B0-AD8B-FB6E96123F08}"/>
              </a:ext>
            </a:extLst>
          </p:cNvPr>
          <p:cNvSpPr>
            <a:spLocks noChangeArrowheads="1"/>
          </p:cNvSpPr>
          <p:nvPr/>
        </p:nvSpPr>
        <p:spPr bwMode="auto">
          <a:xfrm>
            <a:off x="7086600" y="5734050"/>
            <a:ext cx="1752600" cy="914400"/>
          </a:xfrm>
          <a:prstGeom prst="cloudCallout">
            <a:avLst>
              <a:gd name="adj1" fmla="val -50995"/>
              <a:gd name="adj2" fmla="val -103648"/>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Supplier</a:t>
            </a:r>
          </a:p>
          <a:p>
            <a:pPr algn="ctr">
              <a:lnSpc>
                <a:spcPct val="100000"/>
              </a:lnSpc>
              <a:spcBef>
                <a:spcPct val="0"/>
              </a:spcBef>
              <a:buClrTx/>
              <a:buFontTx/>
              <a:buNone/>
            </a:pPr>
            <a:r>
              <a:rPr lang="en-US" altLang="en-US" sz="1800">
                <a:solidFill>
                  <a:srgbClr val="FFFFFF"/>
                </a:solidFill>
                <a:latin typeface="Palatino"/>
              </a:rPr>
              <a:t>Use Case</a:t>
            </a:r>
          </a:p>
        </p:txBody>
      </p:sp>
      <p:sp>
        <p:nvSpPr>
          <p:cNvPr id="128010" name="Rectangle 28">
            <a:extLst>
              <a:ext uri="{FF2B5EF4-FFF2-40B4-BE49-F238E27FC236}">
                <a16:creationId xmlns:a16="http://schemas.microsoft.com/office/drawing/2014/main" id="{3FD185BE-86CF-4C34-A1AC-029A922B6CE4}"/>
              </a:ext>
            </a:extLst>
          </p:cNvPr>
          <p:cNvSpPr>
            <a:spLocks noChangeArrowheads="1"/>
          </p:cNvSpPr>
          <p:nvPr/>
        </p:nvSpPr>
        <p:spPr bwMode="auto">
          <a:xfrm>
            <a:off x="457200" y="5943600"/>
            <a:ext cx="8042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4576" tIns="42288" rIns="84576" bIns="42288"/>
          <a:lstStyle>
            <a:lvl1pPr marL="314325" indent="-314325" defTabSz="839788">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839788">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839788">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839788">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839788">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80000"/>
              </a:lnSpc>
              <a:spcBef>
                <a:spcPct val="0"/>
              </a:spcBef>
              <a:buClrTx/>
              <a:buFontTx/>
              <a:buNone/>
            </a:pPr>
            <a:endParaRPr lang="sw-KE" altLang="en-US">
              <a:latin typeface="Times" panose="02020603050405020304" pitchFamily="18" charset="0"/>
            </a:endParaRPr>
          </a:p>
        </p:txBody>
      </p:sp>
      <p:sp>
        <p:nvSpPr>
          <p:cNvPr id="128011" name="AutoShape 20">
            <a:extLst>
              <a:ext uri="{FF2B5EF4-FFF2-40B4-BE49-F238E27FC236}">
                <a16:creationId xmlns:a16="http://schemas.microsoft.com/office/drawing/2014/main" id="{3141469B-26E8-4BF3-9EE3-96C88507985C}"/>
              </a:ext>
            </a:extLst>
          </p:cNvPr>
          <p:cNvSpPr>
            <a:spLocks noChangeArrowheads="1"/>
          </p:cNvSpPr>
          <p:nvPr/>
        </p:nvSpPr>
        <p:spPr bwMode="auto">
          <a:xfrm>
            <a:off x="1355725" y="5924550"/>
            <a:ext cx="1752600" cy="914400"/>
          </a:xfrm>
          <a:prstGeom prst="cloudCallout">
            <a:avLst>
              <a:gd name="adj1" fmla="val 57880"/>
              <a:gd name="adj2" fmla="val -98958"/>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Base Use</a:t>
            </a:r>
          </a:p>
          <a:p>
            <a:pPr algn="ctr">
              <a:lnSpc>
                <a:spcPct val="100000"/>
              </a:lnSpc>
              <a:spcBef>
                <a:spcPct val="0"/>
              </a:spcBef>
              <a:buClrTx/>
              <a:buFontTx/>
              <a:buNone/>
            </a:pPr>
            <a:r>
              <a:rPr lang="en-US" altLang="en-US" sz="1800">
                <a:solidFill>
                  <a:srgbClr val="FFFFFF"/>
                </a:solidFill>
                <a:latin typeface="Palatino"/>
              </a:rPr>
              <a:t>Case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27CB0AA-A585-463C-BFC8-F9B00C93EC00}"/>
              </a:ext>
            </a:extLst>
          </p:cNvPr>
          <p:cNvSpPr>
            <a:spLocks noGrp="1" noChangeArrowheads="1"/>
          </p:cNvSpPr>
          <p:nvPr>
            <p:ph type="title"/>
          </p:nvPr>
        </p:nvSpPr>
        <p:spPr/>
        <p:txBody>
          <a:bodyPr lIns="92407" tIns="45420" rIns="92407" bIns="45420"/>
          <a:lstStyle/>
          <a:p>
            <a:r>
              <a:rPr lang="en-US" altLang="en-US"/>
              <a:t>&lt;&lt;extend&gt;&gt; Association  for Use Cases</a:t>
            </a:r>
          </a:p>
        </p:txBody>
      </p:sp>
      <p:sp>
        <p:nvSpPr>
          <p:cNvPr id="130051" name="Rectangle 3">
            <a:extLst>
              <a:ext uri="{FF2B5EF4-FFF2-40B4-BE49-F238E27FC236}">
                <a16:creationId xmlns:a16="http://schemas.microsoft.com/office/drawing/2014/main" id="{32964109-378A-4275-A92D-98F962FA4F87}"/>
              </a:ext>
            </a:extLst>
          </p:cNvPr>
          <p:cNvSpPr>
            <a:spLocks noGrp="1" noChangeArrowheads="1"/>
          </p:cNvSpPr>
          <p:nvPr>
            <p:ph idx="1"/>
          </p:nvPr>
        </p:nvSpPr>
        <p:spPr>
          <a:xfrm>
            <a:off x="466725" y="1074738"/>
            <a:ext cx="8213725" cy="2624137"/>
          </a:xfrm>
        </p:spPr>
        <p:txBody>
          <a:bodyPr lIns="84576" tIns="42288" rIns="84576" bIns="42288"/>
          <a:lstStyle/>
          <a:p>
            <a:pPr marL="314325" indent="-314325" defTabSz="839788">
              <a:lnSpc>
                <a:spcPct val="80000"/>
              </a:lnSpc>
            </a:pPr>
            <a:r>
              <a:rPr lang="en-US" altLang="en-US" sz="2600">
                <a:solidFill>
                  <a:srgbClr val="0C0CCF"/>
                </a:solidFill>
              </a:rPr>
              <a:t>Problem:</a:t>
            </a:r>
            <a:r>
              <a:rPr lang="en-US" altLang="en-US" sz="2600"/>
              <a:t> </a:t>
            </a:r>
            <a:r>
              <a:rPr lang="en-US" altLang="en-US"/>
              <a:t>The functionality in the original problem statement needs to be extended.</a:t>
            </a:r>
          </a:p>
          <a:p>
            <a:pPr marL="314325" indent="-314325" defTabSz="839788">
              <a:lnSpc>
                <a:spcPct val="80000"/>
              </a:lnSpc>
            </a:pPr>
            <a:r>
              <a:rPr lang="en-US" altLang="en-US" sz="2600">
                <a:solidFill>
                  <a:srgbClr val="0C0CCF"/>
                </a:solidFill>
              </a:rPr>
              <a:t>Solution:</a:t>
            </a:r>
            <a:r>
              <a:rPr lang="en-US" altLang="en-US" sz="2600"/>
              <a:t> </a:t>
            </a:r>
            <a:r>
              <a:rPr lang="en-US" altLang="en-US"/>
              <a:t>An </a:t>
            </a:r>
            <a:r>
              <a:rPr lang="en-US" altLang="en-US" i="1"/>
              <a:t>extend association</a:t>
            </a:r>
            <a:r>
              <a:rPr lang="en-US" altLang="en-US"/>
              <a:t> from use case A to use case B</a:t>
            </a:r>
          </a:p>
          <a:p>
            <a:pPr marL="314325" indent="-314325" defTabSz="839788">
              <a:lnSpc>
                <a:spcPct val="80000"/>
              </a:lnSpc>
            </a:pPr>
            <a:r>
              <a:rPr lang="en-US" altLang="en-US" sz="2600">
                <a:solidFill>
                  <a:srgbClr val="0C0CCF"/>
                </a:solidFill>
              </a:rPr>
              <a:t>Example:</a:t>
            </a:r>
            <a:r>
              <a:rPr lang="en-US" altLang="en-US" sz="2600"/>
              <a:t> </a:t>
            </a:r>
            <a:r>
              <a:rPr lang="en-US" altLang="en-US"/>
              <a:t>“ReportEmergency” is complete by itself, but </a:t>
            </a:r>
            <a:r>
              <a:rPr lang="en-US" altLang="en-US">
                <a:solidFill>
                  <a:srgbClr val="FF0000"/>
                </a:solidFill>
              </a:rPr>
              <a:t>may</a:t>
            </a:r>
            <a:r>
              <a:rPr lang="en-US" altLang="en-US"/>
              <a:t> be extended by use case “Help” for a scenario in which the user requires help </a:t>
            </a:r>
          </a:p>
        </p:txBody>
      </p:sp>
      <p:grpSp>
        <p:nvGrpSpPr>
          <p:cNvPr id="130052" name="Group 23">
            <a:extLst>
              <a:ext uri="{FF2B5EF4-FFF2-40B4-BE49-F238E27FC236}">
                <a16:creationId xmlns:a16="http://schemas.microsoft.com/office/drawing/2014/main" id="{916BB724-8729-4407-A7EF-E9E8E39D812C}"/>
              </a:ext>
            </a:extLst>
          </p:cNvPr>
          <p:cNvGrpSpPr>
            <a:grpSpLocks/>
          </p:cNvGrpSpPr>
          <p:nvPr/>
        </p:nvGrpSpPr>
        <p:grpSpPr bwMode="auto">
          <a:xfrm>
            <a:off x="1524000" y="4387850"/>
            <a:ext cx="4195763" cy="1882775"/>
            <a:chOff x="1200" y="2891"/>
            <a:chExt cx="2643" cy="1186"/>
          </a:xfrm>
        </p:grpSpPr>
        <p:sp>
          <p:nvSpPr>
            <p:cNvPr id="130059" name="Oval 10">
              <a:extLst>
                <a:ext uri="{FF2B5EF4-FFF2-40B4-BE49-F238E27FC236}">
                  <a16:creationId xmlns:a16="http://schemas.microsoft.com/office/drawing/2014/main" id="{C852225A-FB1D-4FB4-B0E5-45690EEBC521}"/>
                </a:ext>
              </a:extLst>
            </p:cNvPr>
            <p:cNvSpPr>
              <a:spLocks noChangeArrowheads="1"/>
            </p:cNvSpPr>
            <p:nvPr/>
          </p:nvSpPr>
          <p:spPr bwMode="auto">
            <a:xfrm>
              <a:off x="1465" y="2891"/>
              <a:ext cx="164" cy="164"/>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0060" name="Oval 5">
              <a:extLst>
                <a:ext uri="{FF2B5EF4-FFF2-40B4-BE49-F238E27FC236}">
                  <a16:creationId xmlns:a16="http://schemas.microsoft.com/office/drawing/2014/main" id="{55E2D930-DEE1-4A80-9F56-0898B28A1D79}"/>
                </a:ext>
              </a:extLst>
            </p:cNvPr>
            <p:cNvSpPr>
              <a:spLocks noChangeArrowheads="1"/>
            </p:cNvSpPr>
            <p:nvPr/>
          </p:nvSpPr>
          <p:spPr bwMode="auto">
            <a:xfrm>
              <a:off x="2654" y="3547"/>
              <a:ext cx="796" cy="339"/>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0061" name="Rectangle 6">
              <a:extLst>
                <a:ext uri="{FF2B5EF4-FFF2-40B4-BE49-F238E27FC236}">
                  <a16:creationId xmlns:a16="http://schemas.microsoft.com/office/drawing/2014/main" id="{B8B3379E-A103-49DF-962C-B5D0C4461EE3}"/>
                </a:ext>
              </a:extLst>
            </p:cNvPr>
            <p:cNvSpPr>
              <a:spLocks noChangeArrowheads="1"/>
            </p:cNvSpPr>
            <p:nvPr/>
          </p:nvSpPr>
          <p:spPr bwMode="auto">
            <a:xfrm>
              <a:off x="2542" y="3904"/>
              <a:ext cx="1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ReportEmergency</a:t>
              </a:r>
              <a:endParaRPr lang="en-US" altLang="en-US" sz="2000">
                <a:latin typeface="Lucida Sans Typewriter" panose="020B0509030504030204" pitchFamily="49" charset="0"/>
              </a:endParaRPr>
            </a:p>
          </p:txBody>
        </p:sp>
        <p:sp>
          <p:nvSpPr>
            <p:cNvPr id="130062" name="Freeform 7">
              <a:extLst>
                <a:ext uri="{FF2B5EF4-FFF2-40B4-BE49-F238E27FC236}">
                  <a16:creationId xmlns:a16="http://schemas.microsoft.com/office/drawing/2014/main" id="{124595C5-1BF5-469C-986B-BDDA061164D8}"/>
                </a:ext>
              </a:extLst>
            </p:cNvPr>
            <p:cNvSpPr>
              <a:spLocks/>
            </p:cNvSpPr>
            <p:nvPr/>
          </p:nvSpPr>
          <p:spPr bwMode="auto">
            <a:xfrm>
              <a:off x="1389" y="3017"/>
              <a:ext cx="152" cy="427"/>
            </a:xfrm>
            <a:custGeom>
              <a:avLst/>
              <a:gdLst>
                <a:gd name="T0" fmla="*/ 124 w 154"/>
                <a:gd name="T1" fmla="*/ 0 h 433"/>
                <a:gd name="T2" fmla="*/ 124 w 154"/>
                <a:gd name="T3" fmla="*/ 228 h 433"/>
                <a:gd name="T4" fmla="*/ 0 w 154"/>
                <a:gd name="T5" fmla="*/ 351 h 433"/>
                <a:gd name="T6" fmla="*/ 0 60000 65536"/>
                <a:gd name="T7" fmla="*/ 0 60000 65536"/>
                <a:gd name="T8" fmla="*/ 0 60000 65536"/>
                <a:gd name="T9" fmla="*/ 0 w 154"/>
                <a:gd name="T10" fmla="*/ 0 h 433"/>
                <a:gd name="T11" fmla="*/ 154 w 154"/>
                <a:gd name="T12" fmla="*/ 433 h 433"/>
              </a:gdLst>
              <a:ahLst/>
              <a:cxnLst>
                <a:cxn ang="T6">
                  <a:pos x="T0" y="T1"/>
                </a:cxn>
                <a:cxn ang="T7">
                  <a:pos x="T2" y="T3"/>
                </a:cxn>
                <a:cxn ang="T8">
                  <a:pos x="T4" y="T5"/>
                </a:cxn>
              </a:cxnLst>
              <a:rect l="T9" t="T10" r="T11" b="T12"/>
              <a:pathLst>
                <a:path w="154" h="433">
                  <a:moveTo>
                    <a:pt x="154" y="0"/>
                  </a:moveTo>
                  <a:lnTo>
                    <a:pt x="154" y="280"/>
                  </a:lnTo>
                  <a:lnTo>
                    <a:pt x="0" y="43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US"/>
            </a:p>
          </p:txBody>
        </p:sp>
        <p:sp>
          <p:nvSpPr>
            <p:cNvPr id="130063" name="Line 8">
              <a:extLst>
                <a:ext uri="{FF2B5EF4-FFF2-40B4-BE49-F238E27FC236}">
                  <a16:creationId xmlns:a16="http://schemas.microsoft.com/office/drawing/2014/main" id="{BE84FA20-B7C2-4CF6-B5E9-E1368950F5E9}"/>
                </a:ext>
              </a:extLst>
            </p:cNvPr>
            <p:cNvSpPr>
              <a:spLocks noChangeShapeType="1"/>
            </p:cNvSpPr>
            <p:nvPr/>
          </p:nvSpPr>
          <p:spPr bwMode="auto">
            <a:xfrm>
              <a:off x="1541" y="3293"/>
              <a:ext cx="164" cy="15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30064" name="Line 9">
              <a:extLst>
                <a:ext uri="{FF2B5EF4-FFF2-40B4-BE49-F238E27FC236}">
                  <a16:creationId xmlns:a16="http://schemas.microsoft.com/office/drawing/2014/main" id="{AE815005-259F-4C94-BEEF-3523819ECF13}"/>
                </a:ext>
              </a:extLst>
            </p:cNvPr>
            <p:cNvSpPr>
              <a:spLocks noChangeShapeType="1"/>
            </p:cNvSpPr>
            <p:nvPr/>
          </p:nvSpPr>
          <p:spPr bwMode="auto">
            <a:xfrm>
              <a:off x="1389" y="3131"/>
              <a:ext cx="3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30065" name="Rectangle 11">
              <a:extLst>
                <a:ext uri="{FF2B5EF4-FFF2-40B4-BE49-F238E27FC236}">
                  <a16:creationId xmlns:a16="http://schemas.microsoft.com/office/drawing/2014/main" id="{312A3DBC-0C96-4864-8C5C-1FC7F4BCB33A}"/>
                </a:ext>
              </a:extLst>
            </p:cNvPr>
            <p:cNvSpPr>
              <a:spLocks noChangeArrowheads="1"/>
            </p:cNvSpPr>
            <p:nvPr/>
          </p:nvSpPr>
          <p:spPr bwMode="auto">
            <a:xfrm>
              <a:off x="1200" y="3475"/>
              <a:ext cx="10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FieldOfficer</a:t>
              </a:r>
              <a:endParaRPr lang="en-US" altLang="en-US" sz="2000">
                <a:latin typeface="Lucida Sans Typewriter" panose="020B0509030504030204" pitchFamily="49" charset="0"/>
              </a:endParaRPr>
            </a:p>
          </p:txBody>
        </p:sp>
        <p:sp>
          <p:nvSpPr>
            <p:cNvPr id="130066" name="Rectangle 12">
              <a:extLst>
                <a:ext uri="{FF2B5EF4-FFF2-40B4-BE49-F238E27FC236}">
                  <a16:creationId xmlns:a16="http://schemas.microsoft.com/office/drawing/2014/main" id="{9917F929-9268-41FF-80D5-15B6F29510AA}"/>
                </a:ext>
              </a:extLst>
            </p:cNvPr>
            <p:cNvSpPr>
              <a:spLocks noChangeArrowheads="1"/>
            </p:cNvSpPr>
            <p:nvPr/>
          </p:nvSpPr>
          <p:spPr bwMode="auto">
            <a:xfrm>
              <a:off x="1647" y="3475"/>
              <a:ext cx="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2000">
                <a:latin typeface="Lucida Sans Typewriter" panose="020B0509030504030204" pitchFamily="49" charset="0"/>
              </a:endParaRPr>
            </a:p>
          </p:txBody>
        </p:sp>
        <p:sp>
          <p:nvSpPr>
            <p:cNvPr id="130067" name="Rectangle 13">
              <a:extLst>
                <a:ext uri="{FF2B5EF4-FFF2-40B4-BE49-F238E27FC236}">
                  <a16:creationId xmlns:a16="http://schemas.microsoft.com/office/drawing/2014/main" id="{01B09D90-286F-4EC7-985E-A38C432A0C40}"/>
                </a:ext>
              </a:extLst>
            </p:cNvPr>
            <p:cNvSpPr>
              <a:spLocks noChangeArrowheads="1"/>
            </p:cNvSpPr>
            <p:nvPr/>
          </p:nvSpPr>
          <p:spPr bwMode="auto">
            <a:xfrm>
              <a:off x="1682" y="3475"/>
              <a:ext cx="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2000">
                <a:latin typeface="Lucida Sans Typewriter" panose="020B0509030504030204" pitchFamily="49" charset="0"/>
              </a:endParaRPr>
            </a:p>
          </p:txBody>
        </p:sp>
        <p:sp>
          <p:nvSpPr>
            <p:cNvPr id="130068" name="Line 14">
              <a:extLst>
                <a:ext uri="{FF2B5EF4-FFF2-40B4-BE49-F238E27FC236}">
                  <a16:creationId xmlns:a16="http://schemas.microsoft.com/office/drawing/2014/main" id="{F266B66D-65BB-4D32-915D-D86F6359613A}"/>
                </a:ext>
              </a:extLst>
            </p:cNvPr>
            <p:cNvSpPr>
              <a:spLocks noChangeShapeType="1"/>
            </p:cNvSpPr>
            <p:nvPr/>
          </p:nvSpPr>
          <p:spPr bwMode="auto">
            <a:xfrm>
              <a:off x="1776" y="3216"/>
              <a:ext cx="1002" cy="336"/>
            </a:xfrm>
            <a:prstGeom prst="line">
              <a:avLst/>
            </a:prstGeom>
            <a:noFill/>
            <a:ln w="20638">
              <a:solidFill>
                <a:srgbClr val="00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30053" name="Group 24">
            <a:extLst>
              <a:ext uri="{FF2B5EF4-FFF2-40B4-BE49-F238E27FC236}">
                <a16:creationId xmlns:a16="http://schemas.microsoft.com/office/drawing/2014/main" id="{4027B7A9-D68A-47C5-A9E5-5A9CBC792ED2}"/>
              </a:ext>
            </a:extLst>
          </p:cNvPr>
          <p:cNvGrpSpPr>
            <a:grpSpLocks/>
          </p:cNvGrpSpPr>
          <p:nvPr/>
        </p:nvGrpSpPr>
        <p:grpSpPr bwMode="auto">
          <a:xfrm>
            <a:off x="5029200" y="4556125"/>
            <a:ext cx="3133725" cy="1203325"/>
            <a:chOff x="3498" y="2993"/>
            <a:chExt cx="1974" cy="758"/>
          </a:xfrm>
        </p:grpSpPr>
        <p:sp>
          <p:nvSpPr>
            <p:cNvPr id="130055" name="Oval 15">
              <a:extLst>
                <a:ext uri="{FF2B5EF4-FFF2-40B4-BE49-F238E27FC236}">
                  <a16:creationId xmlns:a16="http://schemas.microsoft.com/office/drawing/2014/main" id="{1E09DEEA-6EE1-406C-944A-E9ED629178C7}"/>
                </a:ext>
              </a:extLst>
            </p:cNvPr>
            <p:cNvSpPr>
              <a:spLocks noChangeArrowheads="1"/>
            </p:cNvSpPr>
            <p:nvPr/>
          </p:nvSpPr>
          <p:spPr bwMode="auto">
            <a:xfrm>
              <a:off x="4676" y="2993"/>
              <a:ext cx="796" cy="340"/>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0056" name="Rectangle 16">
              <a:extLst>
                <a:ext uri="{FF2B5EF4-FFF2-40B4-BE49-F238E27FC236}">
                  <a16:creationId xmlns:a16="http://schemas.microsoft.com/office/drawing/2014/main" id="{3B2C9E3B-A269-4989-8981-DDF3E80A832E}"/>
                </a:ext>
              </a:extLst>
            </p:cNvPr>
            <p:cNvSpPr>
              <a:spLocks noChangeArrowheads="1"/>
            </p:cNvSpPr>
            <p:nvPr/>
          </p:nvSpPr>
          <p:spPr bwMode="auto">
            <a:xfrm>
              <a:off x="4941" y="3352"/>
              <a:ext cx="3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Help</a:t>
              </a:r>
              <a:endParaRPr lang="en-US" altLang="en-US" sz="2000">
                <a:latin typeface="Lucida Sans Typewriter" panose="020B0509030504030204" pitchFamily="49" charset="0"/>
              </a:endParaRPr>
            </a:p>
          </p:txBody>
        </p:sp>
        <p:sp>
          <p:nvSpPr>
            <p:cNvPr id="130057" name="Line 19">
              <a:extLst>
                <a:ext uri="{FF2B5EF4-FFF2-40B4-BE49-F238E27FC236}">
                  <a16:creationId xmlns:a16="http://schemas.microsoft.com/office/drawing/2014/main" id="{ADE412C7-AAA9-4F7B-98BF-D9177F12CAC3}"/>
                </a:ext>
              </a:extLst>
            </p:cNvPr>
            <p:cNvSpPr>
              <a:spLocks noChangeShapeType="1"/>
            </p:cNvSpPr>
            <p:nvPr/>
          </p:nvSpPr>
          <p:spPr bwMode="auto">
            <a:xfrm flipH="1">
              <a:off x="3498" y="3245"/>
              <a:ext cx="1065" cy="403"/>
            </a:xfrm>
            <a:prstGeom prst="line">
              <a:avLst/>
            </a:prstGeom>
            <a:noFill/>
            <a:ln w="20638">
              <a:solidFill>
                <a:srgbClr val="00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0058" name="Rectangle 20">
              <a:extLst>
                <a:ext uri="{FF2B5EF4-FFF2-40B4-BE49-F238E27FC236}">
                  <a16:creationId xmlns:a16="http://schemas.microsoft.com/office/drawing/2014/main" id="{8332251F-F203-4F63-8515-EF345E4ABCD2}"/>
                </a:ext>
              </a:extLst>
            </p:cNvPr>
            <p:cNvSpPr>
              <a:spLocks noChangeArrowheads="1"/>
            </p:cNvSpPr>
            <p:nvPr/>
          </p:nvSpPr>
          <p:spPr bwMode="auto">
            <a:xfrm>
              <a:off x="3939" y="3578"/>
              <a:ext cx="8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90170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9017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9017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&lt;&lt;extend&gt;&gt;</a:t>
              </a:r>
              <a:endParaRPr lang="en-US" altLang="en-US" sz="2000">
                <a:latin typeface="Lucida Sans Typewriter" panose="020B0509030504030204" pitchFamily="49" charset="0"/>
              </a:endParaRPr>
            </a:p>
          </p:txBody>
        </p:sp>
      </p:grpSp>
      <p:sp>
        <p:nvSpPr>
          <p:cNvPr id="130054" name="Rectangle 25">
            <a:extLst>
              <a:ext uri="{FF2B5EF4-FFF2-40B4-BE49-F238E27FC236}">
                <a16:creationId xmlns:a16="http://schemas.microsoft.com/office/drawing/2014/main" id="{B3F3A292-3C51-4797-9D1F-6CC0257715B8}"/>
              </a:ext>
            </a:extLst>
          </p:cNvPr>
          <p:cNvSpPr>
            <a:spLocks noChangeArrowheads="1"/>
          </p:cNvSpPr>
          <p:nvPr/>
        </p:nvSpPr>
        <p:spPr bwMode="auto">
          <a:xfrm>
            <a:off x="838200" y="5645150"/>
            <a:ext cx="78914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4576" tIns="42288" rIns="84576" bIns="42288"/>
          <a:lstStyle>
            <a:lvl1pPr marL="314325" indent="-314325" defTabSz="839788">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defTabSz="839788">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defTabSz="839788">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defTabSz="839788">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defTabSz="839788">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defTabSz="839788"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80000"/>
              </a:lnSpc>
              <a:spcBef>
                <a:spcPct val="0"/>
              </a:spcBef>
              <a:buClrTx/>
              <a:buFontTx/>
              <a:buNone/>
            </a:pPr>
            <a:endParaRPr lang="sw-KE" altLang="en-US" sz="2000" b="1">
              <a:latin typeface="Times"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4">
            <a:extLst>
              <a:ext uri="{FF2B5EF4-FFF2-40B4-BE49-F238E27FC236}">
                <a16:creationId xmlns:a16="http://schemas.microsoft.com/office/drawing/2014/main" id="{6B210A25-A162-4B3E-8FB6-9828C1F463E0}"/>
              </a:ext>
            </a:extLst>
          </p:cNvPr>
          <p:cNvSpPr>
            <a:spLocks noGrp="1" noChangeArrowheads="1"/>
          </p:cNvSpPr>
          <p:nvPr>
            <p:ph type="title"/>
          </p:nvPr>
        </p:nvSpPr>
        <p:spPr/>
        <p:txBody>
          <a:bodyPr/>
          <a:lstStyle/>
          <a:p>
            <a:r>
              <a:rPr lang="en-US" altLang="en-US"/>
              <a:t>Generalization in Use Cases</a:t>
            </a:r>
          </a:p>
        </p:txBody>
      </p:sp>
      <p:sp>
        <p:nvSpPr>
          <p:cNvPr id="132099" name="Rectangle 5">
            <a:extLst>
              <a:ext uri="{FF2B5EF4-FFF2-40B4-BE49-F238E27FC236}">
                <a16:creationId xmlns:a16="http://schemas.microsoft.com/office/drawing/2014/main" id="{483DE249-DFD0-4A40-8ECA-19D3EB52DF06}"/>
              </a:ext>
            </a:extLst>
          </p:cNvPr>
          <p:cNvSpPr>
            <a:spLocks noGrp="1" noChangeArrowheads="1"/>
          </p:cNvSpPr>
          <p:nvPr>
            <p:ph idx="1"/>
          </p:nvPr>
        </p:nvSpPr>
        <p:spPr>
          <a:xfrm>
            <a:off x="304800" y="990600"/>
            <a:ext cx="8570913" cy="3141663"/>
          </a:xfrm>
        </p:spPr>
        <p:txBody>
          <a:bodyPr/>
          <a:lstStyle/>
          <a:p>
            <a:pPr>
              <a:lnSpc>
                <a:spcPct val="80000"/>
              </a:lnSpc>
            </a:pPr>
            <a:r>
              <a:rPr lang="en-US" altLang="en-US">
                <a:solidFill>
                  <a:srgbClr val="0C0CCF"/>
                </a:solidFill>
              </a:rPr>
              <a:t>Problem:</a:t>
            </a:r>
            <a:r>
              <a:rPr lang="en-US" altLang="en-US" sz="2800"/>
              <a:t> </a:t>
            </a:r>
            <a:r>
              <a:rPr lang="en-US" altLang="en-US"/>
              <a:t>We want to factor out common (but not identical) behavior. </a:t>
            </a:r>
          </a:p>
          <a:p>
            <a:pPr>
              <a:lnSpc>
                <a:spcPct val="80000"/>
              </a:lnSpc>
            </a:pPr>
            <a:r>
              <a:rPr lang="en-US" altLang="en-US">
                <a:solidFill>
                  <a:srgbClr val="0C0CCF"/>
                </a:solidFill>
              </a:rPr>
              <a:t>Solution:</a:t>
            </a:r>
            <a:r>
              <a:rPr lang="en-US" altLang="en-US" sz="2800"/>
              <a:t> </a:t>
            </a:r>
            <a:r>
              <a:rPr lang="en-US" altLang="en-US"/>
              <a:t>The child use cases inherit the behavior and meaning of the parent use case and add or override some behavior.</a:t>
            </a:r>
          </a:p>
          <a:p>
            <a:pPr>
              <a:lnSpc>
                <a:spcPct val="80000"/>
              </a:lnSpc>
            </a:pPr>
            <a:r>
              <a:rPr lang="en-US" altLang="en-US">
                <a:solidFill>
                  <a:srgbClr val="0C0CCF"/>
                </a:solidFill>
              </a:rPr>
              <a:t>Example:</a:t>
            </a:r>
            <a:r>
              <a:rPr lang="en-US" altLang="en-US" sz="2800"/>
              <a:t>  </a:t>
            </a:r>
            <a:r>
              <a:rPr lang="en-US" altLang="en-US"/>
              <a:t>“ValidateUser” is responsible for verifying the identity of the user. The customer might require two realizations: “CheckPassword” and “CheckFingerprint</a:t>
            </a:r>
            <a:r>
              <a:rPr lang="en-US" altLang="en-US" sz="2800"/>
              <a:t>”</a:t>
            </a:r>
          </a:p>
        </p:txBody>
      </p:sp>
      <p:grpSp>
        <p:nvGrpSpPr>
          <p:cNvPr id="132100" name="Group 19">
            <a:extLst>
              <a:ext uri="{FF2B5EF4-FFF2-40B4-BE49-F238E27FC236}">
                <a16:creationId xmlns:a16="http://schemas.microsoft.com/office/drawing/2014/main" id="{4B01AA6F-6D2E-4789-9F8D-38FDC68CBC70}"/>
              </a:ext>
            </a:extLst>
          </p:cNvPr>
          <p:cNvGrpSpPr>
            <a:grpSpLocks/>
          </p:cNvGrpSpPr>
          <p:nvPr/>
        </p:nvGrpSpPr>
        <p:grpSpPr bwMode="auto">
          <a:xfrm>
            <a:off x="2438400" y="5029200"/>
            <a:ext cx="1652588" cy="960438"/>
            <a:chOff x="1536" y="3168"/>
            <a:chExt cx="1041" cy="605"/>
          </a:xfrm>
        </p:grpSpPr>
        <p:sp>
          <p:nvSpPr>
            <p:cNvPr id="132118" name="Oval 6">
              <a:extLst>
                <a:ext uri="{FF2B5EF4-FFF2-40B4-BE49-F238E27FC236}">
                  <a16:creationId xmlns:a16="http://schemas.microsoft.com/office/drawing/2014/main" id="{322BCBFB-A6A3-4ED9-B25A-5C96661B6CD3}"/>
                </a:ext>
              </a:extLst>
            </p:cNvPr>
            <p:cNvSpPr>
              <a:spLocks noChangeArrowheads="1"/>
            </p:cNvSpPr>
            <p:nvPr/>
          </p:nvSpPr>
          <p:spPr bwMode="auto">
            <a:xfrm flipH="1">
              <a:off x="1536" y="3168"/>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2119" name="Rectangle 7">
              <a:extLst>
                <a:ext uri="{FF2B5EF4-FFF2-40B4-BE49-F238E27FC236}">
                  <a16:creationId xmlns:a16="http://schemas.microsoft.com/office/drawing/2014/main" id="{C3C5D3E5-7291-45E3-8636-D560758820E9}"/>
                </a:ext>
              </a:extLst>
            </p:cNvPr>
            <p:cNvSpPr>
              <a:spLocks noChangeArrowheads="1"/>
            </p:cNvSpPr>
            <p:nvPr/>
          </p:nvSpPr>
          <p:spPr bwMode="auto">
            <a:xfrm flipH="1">
              <a:off x="1536" y="3600"/>
              <a:ext cx="10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ValidateUser</a:t>
              </a:r>
              <a:endParaRPr lang="en-US" altLang="en-US" sz="1800">
                <a:latin typeface="Lucida Sans Typewriter" panose="020B0509030504030204" pitchFamily="49" charset="0"/>
              </a:endParaRPr>
            </a:p>
          </p:txBody>
        </p:sp>
      </p:grpSp>
      <p:sp>
        <p:nvSpPr>
          <p:cNvPr id="132101" name="AutoShape 16">
            <a:extLst>
              <a:ext uri="{FF2B5EF4-FFF2-40B4-BE49-F238E27FC236}">
                <a16:creationId xmlns:a16="http://schemas.microsoft.com/office/drawing/2014/main" id="{CE229BBC-24F7-4D3F-8E31-74717E619770}"/>
              </a:ext>
            </a:extLst>
          </p:cNvPr>
          <p:cNvSpPr>
            <a:spLocks noChangeArrowheads="1"/>
          </p:cNvSpPr>
          <p:nvPr/>
        </p:nvSpPr>
        <p:spPr bwMode="auto">
          <a:xfrm>
            <a:off x="304800" y="5410200"/>
            <a:ext cx="1752600" cy="914400"/>
          </a:xfrm>
          <a:prstGeom prst="cloudCallout">
            <a:avLst>
              <a:gd name="adj1" fmla="val 75361"/>
              <a:gd name="adj2" fmla="val -43921"/>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Parent</a:t>
            </a:r>
          </a:p>
          <a:p>
            <a:pPr algn="ctr">
              <a:lnSpc>
                <a:spcPct val="100000"/>
              </a:lnSpc>
              <a:spcBef>
                <a:spcPct val="0"/>
              </a:spcBef>
              <a:buClrTx/>
              <a:buFontTx/>
              <a:buNone/>
            </a:pPr>
            <a:r>
              <a:rPr lang="en-US" altLang="en-US" sz="1800">
                <a:solidFill>
                  <a:srgbClr val="FFFFFF"/>
                </a:solidFill>
                <a:latin typeface="Palatino"/>
              </a:rPr>
              <a:t>Case</a:t>
            </a:r>
          </a:p>
        </p:txBody>
      </p:sp>
      <p:sp>
        <p:nvSpPr>
          <p:cNvPr id="132102" name="AutoShape 17">
            <a:extLst>
              <a:ext uri="{FF2B5EF4-FFF2-40B4-BE49-F238E27FC236}">
                <a16:creationId xmlns:a16="http://schemas.microsoft.com/office/drawing/2014/main" id="{3C0D9B30-B135-487C-B929-998288FFF9DC}"/>
              </a:ext>
            </a:extLst>
          </p:cNvPr>
          <p:cNvSpPr>
            <a:spLocks noChangeArrowheads="1"/>
          </p:cNvSpPr>
          <p:nvPr/>
        </p:nvSpPr>
        <p:spPr bwMode="auto">
          <a:xfrm>
            <a:off x="7334250" y="4387850"/>
            <a:ext cx="1752600" cy="914400"/>
          </a:xfrm>
          <a:prstGeom prst="cloudCallout">
            <a:avLst>
              <a:gd name="adj1" fmla="val -85324"/>
              <a:gd name="adj2" fmla="val -4167"/>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Child</a:t>
            </a:r>
          </a:p>
          <a:p>
            <a:pPr algn="ctr">
              <a:lnSpc>
                <a:spcPct val="100000"/>
              </a:lnSpc>
              <a:spcBef>
                <a:spcPct val="0"/>
              </a:spcBef>
              <a:buClrTx/>
              <a:buFontTx/>
              <a:buNone/>
            </a:pPr>
            <a:r>
              <a:rPr lang="en-US" altLang="en-US" sz="1800">
                <a:solidFill>
                  <a:srgbClr val="FFFFFF"/>
                </a:solidFill>
                <a:latin typeface="Palatino"/>
              </a:rPr>
              <a:t>Use Case</a:t>
            </a:r>
          </a:p>
        </p:txBody>
      </p:sp>
      <p:grpSp>
        <p:nvGrpSpPr>
          <p:cNvPr id="132103" name="Group 31">
            <a:extLst>
              <a:ext uri="{FF2B5EF4-FFF2-40B4-BE49-F238E27FC236}">
                <a16:creationId xmlns:a16="http://schemas.microsoft.com/office/drawing/2014/main" id="{81826431-966C-4591-B333-A67BB4B7F124}"/>
              </a:ext>
            </a:extLst>
          </p:cNvPr>
          <p:cNvGrpSpPr>
            <a:grpSpLocks/>
          </p:cNvGrpSpPr>
          <p:nvPr/>
        </p:nvGrpSpPr>
        <p:grpSpPr bwMode="auto">
          <a:xfrm>
            <a:off x="3792538" y="4495800"/>
            <a:ext cx="3333750" cy="960438"/>
            <a:chOff x="2389" y="2832"/>
            <a:chExt cx="2100" cy="605"/>
          </a:xfrm>
        </p:grpSpPr>
        <p:grpSp>
          <p:nvGrpSpPr>
            <p:cNvPr id="132112" name="Group 30">
              <a:extLst>
                <a:ext uri="{FF2B5EF4-FFF2-40B4-BE49-F238E27FC236}">
                  <a16:creationId xmlns:a16="http://schemas.microsoft.com/office/drawing/2014/main" id="{C7F10ABF-3898-4A73-8C92-72CBC20ABEF6}"/>
                </a:ext>
              </a:extLst>
            </p:cNvPr>
            <p:cNvGrpSpPr>
              <a:grpSpLocks/>
            </p:cNvGrpSpPr>
            <p:nvPr/>
          </p:nvGrpSpPr>
          <p:grpSpPr bwMode="auto">
            <a:xfrm>
              <a:off x="3361" y="2832"/>
              <a:ext cx="1128" cy="605"/>
              <a:chOff x="3361" y="2832"/>
              <a:chExt cx="1128" cy="605"/>
            </a:xfrm>
          </p:grpSpPr>
          <p:sp>
            <p:nvSpPr>
              <p:cNvPr id="132116" name="Oval 8">
                <a:extLst>
                  <a:ext uri="{FF2B5EF4-FFF2-40B4-BE49-F238E27FC236}">
                    <a16:creationId xmlns:a16="http://schemas.microsoft.com/office/drawing/2014/main" id="{0C621F2E-48C9-45F0-8931-B79153F65BAA}"/>
                  </a:ext>
                </a:extLst>
              </p:cNvPr>
              <p:cNvSpPr>
                <a:spLocks noChangeArrowheads="1"/>
              </p:cNvSpPr>
              <p:nvPr/>
            </p:nvSpPr>
            <p:spPr bwMode="auto">
              <a:xfrm flipH="1">
                <a:off x="3408" y="2832"/>
                <a:ext cx="881" cy="376"/>
              </a:xfrm>
              <a:prstGeom prst="ellipse">
                <a:avLst/>
              </a:prstGeom>
              <a:solidFill>
                <a:srgbClr val="FFFFFF"/>
              </a:solidFill>
              <a:ln w="22225">
                <a:solidFill>
                  <a:srgbClr val="000000"/>
                </a:solidFill>
                <a:round/>
                <a:headEnd/>
                <a:tailEnd/>
              </a:ln>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2117" name="Rectangle 9">
                <a:extLst>
                  <a:ext uri="{FF2B5EF4-FFF2-40B4-BE49-F238E27FC236}">
                    <a16:creationId xmlns:a16="http://schemas.microsoft.com/office/drawing/2014/main" id="{5561D680-F41C-48FB-A644-16893A75B142}"/>
                  </a:ext>
                </a:extLst>
              </p:cNvPr>
              <p:cNvSpPr>
                <a:spLocks noChangeArrowheads="1"/>
              </p:cNvSpPr>
              <p:nvPr/>
            </p:nvSpPr>
            <p:spPr bwMode="auto">
              <a:xfrm flipH="1">
                <a:off x="3361" y="3264"/>
                <a:ext cx="1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CheckPassword</a:t>
                </a:r>
                <a:endParaRPr lang="en-US" altLang="en-US" sz="1800">
                  <a:latin typeface="Lucida Sans Typewriter" panose="020B0509030504030204" pitchFamily="49" charset="0"/>
                </a:endParaRPr>
              </a:p>
            </p:txBody>
          </p:sp>
        </p:grpSp>
        <p:grpSp>
          <p:nvGrpSpPr>
            <p:cNvPr id="132113" name="Group 24">
              <a:extLst>
                <a:ext uri="{FF2B5EF4-FFF2-40B4-BE49-F238E27FC236}">
                  <a16:creationId xmlns:a16="http://schemas.microsoft.com/office/drawing/2014/main" id="{8CFF4629-6494-484E-BED3-66A722DEE92B}"/>
                </a:ext>
              </a:extLst>
            </p:cNvPr>
            <p:cNvGrpSpPr>
              <a:grpSpLocks/>
            </p:cNvGrpSpPr>
            <p:nvPr/>
          </p:nvGrpSpPr>
          <p:grpSpPr bwMode="auto">
            <a:xfrm rot="-820530">
              <a:off x="2389" y="3051"/>
              <a:ext cx="1027" cy="194"/>
              <a:chOff x="1893" y="2579"/>
              <a:chExt cx="1027" cy="194"/>
            </a:xfrm>
          </p:grpSpPr>
          <p:sp>
            <p:nvSpPr>
              <p:cNvPr id="132114" name="AutoShape 22">
                <a:extLst>
                  <a:ext uri="{FF2B5EF4-FFF2-40B4-BE49-F238E27FC236}">
                    <a16:creationId xmlns:a16="http://schemas.microsoft.com/office/drawing/2014/main" id="{374D64F3-47D6-4BED-A380-C74652FBF43C}"/>
                  </a:ext>
                </a:extLst>
              </p:cNvPr>
              <p:cNvSpPr>
                <a:spLocks noChangeArrowheads="1"/>
              </p:cNvSpPr>
              <p:nvPr/>
            </p:nvSpPr>
            <p:spPr bwMode="auto">
              <a:xfrm rot="-5400000">
                <a:off x="1880" y="2592"/>
                <a:ext cx="194" cy="168"/>
              </a:xfrm>
              <a:prstGeom prst="triangle">
                <a:avLst>
                  <a:gd name="adj" fmla="val 50000"/>
                </a:avLst>
              </a:prstGeom>
              <a:solidFill>
                <a:schemeClr val="bg1"/>
              </a:solidFill>
              <a:ln w="22225">
                <a:solidFill>
                  <a:schemeClr val="tx1"/>
                </a:solidFill>
                <a:miter lim="800000"/>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2115" name="Line 23">
                <a:extLst>
                  <a:ext uri="{FF2B5EF4-FFF2-40B4-BE49-F238E27FC236}">
                    <a16:creationId xmlns:a16="http://schemas.microsoft.com/office/drawing/2014/main" id="{35E7FD1A-8A9A-42AA-AC20-C22AA8858C65}"/>
                  </a:ext>
                </a:extLst>
              </p:cNvPr>
              <p:cNvSpPr>
                <a:spLocks noChangeShapeType="1"/>
              </p:cNvSpPr>
              <p:nvPr/>
            </p:nvSpPr>
            <p:spPr bwMode="auto">
              <a:xfrm>
                <a:off x="2064" y="2680"/>
                <a:ext cx="85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2104" name="Group 32">
            <a:extLst>
              <a:ext uri="{FF2B5EF4-FFF2-40B4-BE49-F238E27FC236}">
                <a16:creationId xmlns:a16="http://schemas.microsoft.com/office/drawing/2014/main" id="{388A13F0-09D2-429D-9222-5A267BB086AB}"/>
              </a:ext>
            </a:extLst>
          </p:cNvPr>
          <p:cNvGrpSpPr>
            <a:grpSpLocks/>
          </p:cNvGrpSpPr>
          <p:nvPr/>
        </p:nvGrpSpPr>
        <p:grpSpPr bwMode="auto">
          <a:xfrm>
            <a:off x="3792538" y="5465763"/>
            <a:ext cx="3516312" cy="981075"/>
            <a:chOff x="2389" y="3443"/>
            <a:chExt cx="2215" cy="618"/>
          </a:xfrm>
        </p:grpSpPr>
        <p:grpSp>
          <p:nvGrpSpPr>
            <p:cNvPr id="132106" name="Group 29">
              <a:extLst>
                <a:ext uri="{FF2B5EF4-FFF2-40B4-BE49-F238E27FC236}">
                  <a16:creationId xmlns:a16="http://schemas.microsoft.com/office/drawing/2014/main" id="{229EA84A-6B47-490A-9C4C-447DD7C5D035}"/>
                </a:ext>
              </a:extLst>
            </p:cNvPr>
            <p:cNvGrpSpPr>
              <a:grpSpLocks/>
            </p:cNvGrpSpPr>
            <p:nvPr/>
          </p:nvGrpSpPr>
          <p:grpSpPr bwMode="auto">
            <a:xfrm>
              <a:off x="3216" y="3456"/>
              <a:ext cx="1388" cy="605"/>
              <a:chOff x="3216" y="3456"/>
              <a:chExt cx="1388" cy="605"/>
            </a:xfrm>
          </p:grpSpPr>
          <p:sp>
            <p:nvSpPr>
              <p:cNvPr id="132110" name="Oval 10">
                <a:extLst>
                  <a:ext uri="{FF2B5EF4-FFF2-40B4-BE49-F238E27FC236}">
                    <a16:creationId xmlns:a16="http://schemas.microsoft.com/office/drawing/2014/main" id="{EE67F41D-AB2C-42E0-9527-F4245BB0248E}"/>
                  </a:ext>
                </a:extLst>
              </p:cNvPr>
              <p:cNvSpPr>
                <a:spLocks noChangeArrowheads="1"/>
              </p:cNvSpPr>
              <p:nvPr/>
            </p:nvSpPr>
            <p:spPr bwMode="auto">
              <a:xfrm flipH="1">
                <a:off x="3408" y="3456"/>
                <a:ext cx="882"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2111" name="Rectangle 11">
                <a:extLst>
                  <a:ext uri="{FF2B5EF4-FFF2-40B4-BE49-F238E27FC236}">
                    <a16:creationId xmlns:a16="http://schemas.microsoft.com/office/drawing/2014/main" id="{FBA6751A-FEEA-4125-B065-C0A8808BD260}"/>
                  </a:ext>
                </a:extLst>
              </p:cNvPr>
              <p:cNvSpPr>
                <a:spLocks noChangeArrowheads="1"/>
              </p:cNvSpPr>
              <p:nvPr/>
            </p:nvSpPr>
            <p:spPr bwMode="auto">
              <a:xfrm flipH="1">
                <a:off x="3216" y="3888"/>
                <a:ext cx="13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000000"/>
                    </a:solidFill>
                    <a:latin typeface="Lucida Sans Typewriter" panose="020B0509030504030204" pitchFamily="49" charset="0"/>
                  </a:rPr>
                  <a:t>CheckFingerprint</a:t>
                </a:r>
                <a:endParaRPr lang="en-US" altLang="en-US" sz="1800">
                  <a:latin typeface="Lucida Sans Typewriter" panose="020B0509030504030204" pitchFamily="49" charset="0"/>
                </a:endParaRPr>
              </a:p>
            </p:txBody>
          </p:sp>
        </p:grpSp>
        <p:grpSp>
          <p:nvGrpSpPr>
            <p:cNvPr id="132107" name="Group 26">
              <a:extLst>
                <a:ext uri="{FF2B5EF4-FFF2-40B4-BE49-F238E27FC236}">
                  <a16:creationId xmlns:a16="http://schemas.microsoft.com/office/drawing/2014/main" id="{4BCA5B5C-817F-4B11-8DC2-53CB85FF28B2}"/>
                </a:ext>
              </a:extLst>
            </p:cNvPr>
            <p:cNvGrpSpPr>
              <a:grpSpLocks/>
            </p:cNvGrpSpPr>
            <p:nvPr/>
          </p:nvGrpSpPr>
          <p:grpSpPr bwMode="auto">
            <a:xfrm rot="692653">
              <a:off x="2389" y="3443"/>
              <a:ext cx="1027" cy="194"/>
              <a:chOff x="1893" y="2579"/>
              <a:chExt cx="1027" cy="194"/>
            </a:xfrm>
          </p:grpSpPr>
          <p:sp>
            <p:nvSpPr>
              <p:cNvPr id="132108" name="AutoShape 27">
                <a:extLst>
                  <a:ext uri="{FF2B5EF4-FFF2-40B4-BE49-F238E27FC236}">
                    <a16:creationId xmlns:a16="http://schemas.microsoft.com/office/drawing/2014/main" id="{4E879FBD-E4C8-4A9D-83A5-1D20AEDEFF8B}"/>
                  </a:ext>
                </a:extLst>
              </p:cNvPr>
              <p:cNvSpPr>
                <a:spLocks noChangeArrowheads="1"/>
              </p:cNvSpPr>
              <p:nvPr/>
            </p:nvSpPr>
            <p:spPr bwMode="auto">
              <a:xfrm rot="-5400000">
                <a:off x="1880" y="2592"/>
                <a:ext cx="194" cy="168"/>
              </a:xfrm>
              <a:prstGeom prst="triangle">
                <a:avLst>
                  <a:gd name="adj" fmla="val 50000"/>
                </a:avLst>
              </a:prstGeom>
              <a:solidFill>
                <a:schemeClr val="bg1"/>
              </a:solidFill>
              <a:ln w="22225">
                <a:solidFill>
                  <a:schemeClr val="tx1"/>
                </a:solidFill>
                <a:miter lim="800000"/>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sw-KE" altLang="en-US" sz="1800">
                  <a:latin typeface="Palatino"/>
                </a:endParaRPr>
              </a:p>
            </p:txBody>
          </p:sp>
          <p:sp>
            <p:nvSpPr>
              <p:cNvPr id="132109" name="Line 28">
                <a:extLst>
                  <a:ext uri="{FF2B5EF4-FFF2-40B4-BE49-F238E27FC236}">
                    <a16:creationId xmlns:a16="http://schemas.microsoft.com/office/drawing/2014/main" id="{D9ACE16F-375B-48A9-BACE-97DE6E190350}"/>
                  </a:ext>
                </a:extLst>
              </p:cNvPr>
              <p:cNvSpPr>
                <a:spLocks noChangeShapeType="1"/>
              </p:cNvSpPr>
              <p:nvPr/>
            </p:nvSpPr>
            <p:spPr bwMode="auto">
              <a:xfrm>
                <a:off x="2064" y="2680"/>
                <a:ext cx="85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2105" name="AutoShape 17">
            <a:extLst>
              <a:ext uri="{FF2B5EF4-FFF2-40B4-BE49-F238E27FC236}">
                <a16:creationId xmlns:a16="http://schemas.microsoft.com/office/drawing/2014/main" id="{2AF16227-79EE-468E-A844-ED8446126D02}"/>
              </a:ext>
            </a:extLst>
          </p:cNvPr>
          <p:cNvSpPr>
            <a:spLocks noChangeArrowheads="1"/>
          </p:cNvSpPr>
          <p:nvPr/>
        </p:nvSpPr>
        <p:spPr bwMode="auto">
          <a:xfrm>
            <a:off x="7473950" y="5368925"/>
            <a:ext cx="1752600" cy="914400"/>
          </a:xfrm>
          <a:prstGeom prst="cloudCallout">
            <a:avLst>
              <a:gd name="adj1" fmla="val -85324"/>
              <a:gd name="adj2" fmla="val -4167"/>
            </a:avLst>
          </a:prstGeom>
          <a:solidFill>
            <a:srgbClr val="D30315"/>
          </a:solidFill>
          <a:ln w="12700">
            <a:solidFill>
              <a:schemeClr val="tx1"/>
            </a:solidFill>
            <a:round/>
            <a:headEnd/>
            <a:tailEnd/>
          </a:ln>
        </p:spPr>
        <p:txBody>
          <a:bodyPr wrap="none" anchor="ctr"/>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FFFF"/>
                </a:solidFill>
                <a:latin typeface="Palatino"/>
              </a:rPr>
              <a:t>Child</a:t>
            </a:r>
          </a:p>
          <a:p>
            <a:pPr algn="ctr">
              <a:lnSpc>
                <a:spcPct val="100000"/>
              </a:lnSpc>
              <a:spcBef>
                <a:spcPct val="0"/>
              </a:spcBef>
              <a:buClrTx/>
              <a:buFontTx/>
              <a:buNone/>
            </a:pPr>
            <a:r>
              <a:rPr lang="en-US" altLang="en-US" sz="1800">
                <a:solidFill>
                  <a:srgbClr val="FFFFFF"/>
                </a:solidFill>
                <a:latin typeface="Palatino"/>
              </a:rPr>
              <a:t>Use Case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6C72B96-926A-416C-A7BF-CEF016BF390E}"/>
              </a:ext>
            </a:extLst>
          </p:cNvPr>
          <p:cNvSpPr>
            <a:spLocks noGrp="1" noChangeArrowheads="1"/>
          </p:cNvSpPr>
          <p:nvPr>
            <p:ph type="title"/>
          </p:nvPr>
        </p:nvSpPr>
        <p:spPr/>
        <p:txBody>
          <a:bodyPr/>
          <a:lstStyle/>
          <a:p>
            <a:r>
              <a:rPr lang="en-US" altLang="en-US"/>
              <a:t>Another Use Case Example</a:t>
            </a:r>
          </a:p>
        </p:txBody>
      </p:sp>
      <p:sp>
        <p:nvSpPr>
          <p:cNvPr id="134147" name="Rectangle 3">
            <a:extLst>
              <a:ext uri="{FF2B5EF4-FFF2-40B4-BE49-F238E27FC236}">
                <a16:creationId xmlns:a16="http://schemas.microsoft.com/office/drawing/2014/main" id="{861F2933-FFE8-4C43-8795-8CA8D8D049CE}"/>
              </a:ext>
            </a:extLst>
          </p:cNvPr>
          <p:cNvSpPr>
            <a:spLocks noGrp="1" noChangeArrowheads="1"/>
          </p:cNvSpPr>
          <p:nvPr>
            <p:ph idx="1"/>
          </p:nvPr>
        </p:nvSpPr>
        <p:spPr/>
        <p:txBody>
          <a:bodyPr/>
          <a:lstStyle/>
          <a:p>
            <a:pPr>
              <a:buFont typeface="Times" panose="02020603050405020304" pitchFamily="18" charset="0"/>
              <a:buNone/>
            </a:pPr>
            <a:r>
              <a:rPr lang="en-US" altLang="en-US" b="1">
                <a:solidFill>
                  <a:srgbClr val="FF0000"/>
                </a:solidFill>
              </a:rPr>
              <a:t>Actor</a:t>
            </a:r>
            <a:r>
              <a:rPr lang="en-US" altLang="en-US" b="1"/>
              <a:t> Bank Customer</a:t>
            </a:r>
            <a:endParaRPr lang="en-US" altLang="en-US"/>
          </a:p>
          <a:p>
            <a:r>
              <a:rPr lang="en-US" altLang="en-US"/>
              <a:t>Person who owns one or more Accounts in the Bank.</a:t>
            </a:r>
          </a:p>
          <a:p>
            <a:pPr>
              <a:buFont typeface="Times" panose="02020603050405020304" pitchFamily="18" charset="0"/>
              <a:buNone/>
            </a:pPr>
            <a:r>
              <a:rPr lang="en-US" altLang="en-US" b="1">
                <a:solidFill>
                  <a:srgbClr val="FF0000"/>
                </a:solidFill>
              </a:rPr>
              <a:t>Withdraw Money</a:t>
            </a:r>
            <a:endParaRPr lang="en-US" altLang="en-US">
              <a:solidFill>
                <a:srgbClr val="FF0000"/>
              </a:solidFill>
            </a:endParaRPr>
          </a:p>
          <a:p>
            <a:r>
              <a:rPr lang="en-US" altLang="en-US"/>
              <a:t>The Bank Customer specifies an Account and provides credentials to the Bank proving that s/he is authorized to access the Bank Account.</a:t>
            </a:r>
          </a:p>
          <a:p>
            <a:r>
              <a:rPr lang="en-US" altLang="en-US"/>
              <a:t>The Bank Customer specifies the amount of money s/he wishes to withdraw.</a:t>
            </a:r>
          </a:p>
          <a:p>
            <a:r>
              <a:rPr lang="en-US" altLang="en-US"/>
              <a:t>The Bank checks if the amount is consistent with the rules of the Bank and the state of the Bank Customer’s account. If that is the case, the Bank Customer receives the money in cash.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557052B-8049-49F5-ABFC-3262A54491BC}"/>
              </a:ext>
            </a:extLst>
          </p:cNvPr>
          <p:cNvSpPr>
            <a:spLocks noGrp="1" noChangeArrowheads="1"/>
          </p:cNvSpPr>
          <p:nvPr>
            <p:ph type="title"/>
          </p:nvPr>
        </p:nvSpPr>
        <p:spPr/>
        <p:txBody>
          <a:bodyPr/>
          <a:lstStyle/>
          <a:p>
            <a:r>
              <a:rPr lang="en-US" altLang="en-US"/>
              <a:t>Use Case Attributes</a:t>
            </a:r>
          </a:p>
        </p:txBody>
      </p:sp>
      <p:sp>
        <p:nvSpPr>
          <p:cNvPr id="136195" name="Rectangle 3">
            <a:extLst>
              <a:ext uri="{FF2B5EF4-FFF2-40B4-BE49-F238E27FC236}">
                <a16:creationId xmlns:a16="http://schemas.microsoft.com/office/drawing/2014/main" id="{121E56F9-864C-4FC9-8F05-9A9A3003F3C1}"/>
              </a:ext>
            </a:extLst>
          </p:cNvPr>
          <p:cNvSpPr>
            <a:spLocks noGrp="1" noChangeArrowheads="1"/>
          </p:cNvSpPr>
          <p:nvPr>
            <p:ph idx="1"/>
          </p:nvPr>
        </p:nvSpPr>
        <p:spPr>
          <a:xfrm>
            <a:off x="355600" y="1244600"/>
            <a:ext cx="8255000" cy="4921250"/>
          </a:xfrm>
        </p:spPr>
        <p:txBody>
          <a:bodyPr/>
          <a:lstStyle/>
          <a:p>
            <a:pPr>
              <a:lnSpc>
                <a:spcPct val="80000"/>
              </a:lnSpc>
              <a:buFont typeface="Times" panose="02020603050405020304" pitchFamily="18" charset="0"/>
              <a:buNone/>
            </a:pPr>
            <a:r>
              <a:rPr lang="en-US" altLang="en-US">
                <a:solidFill>
                  <a:srgbClr val="FF0000"/>
                </a:solidFill>
              </a:rPr>
              <a:t>Use Case </a:t>
            </a:r>
            <a:r>
              <a:rPr lang="en-US" altLang="en-US" b="1"/>
              <a:t>Withdraw Money Using ATM</a:t>
            </a:r>
            <a:endParaRPr lang="en-US" altLang="en-US"/>
          </a:p>
          <a:p>
            <a:pPr>
              <a:lnSpc>
                <a:spcPct val="40000"/>
              </a:lnSpc>
              <a:buFont typeface="Times" panose="02020603050405020304" pitchFamily="18" charset="0"/>
              <a:buNone/>
            </a:pPr>
            <a:endParaRPr lang="en-US" altLang="en-US" i="1"/>
          </a:p>
          <a:p>
            <a:pPr>
              <a:lnSpc>
                <a:spcPct val="80000"/>
              </a:lnSpc>
              <a:buFont typeface="Times" panose="02020603050405020304" pitchFamily="18" charset="0"/>
              <a:buNone/>
            </a:pPr>
            <a:r>
              <a:rPr lang="en-US" altLang="en-US">
                <a:solidFill>
                  <a:srgbClr val="FF0000"/>
                </a:solidFill>
              </a:rPr>
              <a:t>Initiatiating actor:</a:t>
            </a:r>
            <a:endParaRPr lang="en-US" altLang="en-US" i="1">
              <a:solidFill>
                <a:srgbClr val="FF0000"/>
              </a:solidFill>
            </a:endParaRPr>
          </a:p>
          <a:p>
            <a:pPr>
              <a:lnSpc>
                <a:spcPct val="80000"/>
              </a:lnSpc>
            </a:pPr>
            <a:r>
              <a:rPr lang="en-US" altLang="en-US"/>
              <a:t>Bank Customer</a:t>
            </a:r>
          </a:p>
          <a:p>
            <a:pPr>
              <a:lnSpc>
                <a:spcPct val="30000"/>
              </a:lnSpc>
              <a:buFont typeface="Times" panose="02020603050405020304" pitchFamily="18" charset="0"/>
              <a:buNone/>
            </a:pPr>
            <a:endParaRPr lang="en-US" altLang="en-US"/>
          </a:p>
          <a:p>
            <a:pPr>
              <a:lnSpc>
                <a:spcPct val="80000"/>
              </a:lnSpc>
              <a:buFont typeface="Times" panose="02020603050405020304" pitchFamily="18" charset="0"/>
              <a:buNone/>
            </a:pPr>
            <a:r>
              <a:rPr lang="en-US" altLang="en-US">
                <a:solidFill>
                  <a:srgbClr val="FF0000"/>
                </a:solidFill>
              </a:rPr>
              <a:t>Preconditions:</a:t>
            </a:r>
            <a:endParaRPr lang="en-US" altLang="en-US" i="1">
              <a:solidFill>
                <a:srgbClr val="FF0000"/>
              </a:solidFill>
            </a:endParaRPr>
          </a:p>
          <a:p>
            <a:pPr>
              <a:lnSpc>
                <a:spcPct val="80000"/>
              </a:lnSpc>
            </a:pPr>
            <a:r>
              <a:rPr lang="en-US" altLang="en-US"/>
              <a:t>Bank Customer has opened a Bank Account with the Bank </a:t>
            </a:r>
            <a:r>
              <a:rPr lang="en-US" altLang="en-US" b="1" i="1"/>
              <a:t>and</a:t>
            </a:r>
            <a:endParaRPr lang="en-US" altLang="en-US"/>
          </a:p>
          <a:p>
            <a:pPr>
              <a:lnSpc>
                <a:spcPct val="80000"/>
              </a:lnSpc>
            </a:pPr>
            <a:r>
              <a:rPr lang="en-US" altLang="en-US"/>
              <a:t>Bank Customer has received an ATM Card and PIN</a:t>
            </a:r>
          </a:p>
          <a:p>
            <a:pPr>
              <a:lnSpc>
                <a:spcPct val="20000"/>
              </a:lnSpc>
            </a:pPr>
            <a:endParaRPr lang="en-US" altLang="en-US"/>
          </a:p>
          <a:p>
            <a:pPr>
              <a:lnSpc>
                <a:spcPct val="80000"/>
              </a:lnSpc>
              <a:buFont typeface="Times" panose="02020603050405020304" pitchFamily="18" charset="0"/>
              <a:buNone/>
            </a:pPr>
            <a:r>
              <a:rPr lang="en-US" altLang="en-US">
                <a:solidFill>
                  <a:srgbClr val="FF0000"/>
                </a:solidFill>
              </a:rPr>
              <a:t>Postconditions:</a:t>
            </a:r>
            <a:endParaRPr lang="en-US" altLang="en-US" i="1">
              <a:solidFill>
                <a:srgbClr val="FF0000"/>
              </a:solidFill>
            </a:endParaRPr>
          </a:p>
          <a:p>
            <a:pPr>
              <a:lnSpc>
                <a:spcPct val="80000"/>
              </a:lnSpc>
            </a:pPr>
            <a:r>
              <a:rPr lang="en-US" altLang="en-US"/>
              <a:t>Bank Customer has the requested cash </a:t>
            </a:r>
            <a:r>
              <a:rPr lang="en-US" altLang="en-US" b="1" i="1"/>
              <a:t>or</a:t>
            </a:r>
            <a:endParaRPr lang="en-US" altLang="en-US"/>
          </a:p>
          <a:p>
            <a:pPr>
              <a:lnSpc>
                <a:spcPct val="80000"/>
              </a:lnSpc>
            </a:pPr>
            <a:r>
              <a:rPr lang="en-US" altLang="en-US"/>
              <a:t>Bank Customer receives an explanation from the ATM about why the cash could not be dispensed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03CEBCFE-8E48-4693-B7C4-775F60BEBD1A}"/>
              </a:ext>
            </a:extLst>
          </p:cNvPr>
          <p:cNvSpPr>
            <a:spLocks noChangeArrowheads="1"/>
          </p:cNvSpPr>
          <p:nvPr/>
        </p:nvSpPr>
        <p:spPr bwMode="auto">
          <a:xfrm>
            <a:off x="355600" y="5216525"/>
            <a:ext cx="4051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FF0000"/>
                </a:solidFill>
              </a:rPr>
              <a:t>7. The Bank Customer inputs an amount.</a:t>
            </a:r>
          </a:p>
        </p:txBody>
      </p:sp>
      <p:sp>
        <p:nvSpPr>
          <p:cNvPr id="138243" name="Rectangle 5">
            <a:extLst>
              <a:ext uri="{FF2B5EF4-FFF2-40B4-BE49-F238E27FC236}">
                <a16:creationId xmlns:a16="http://schemas.microsoft.com/office/drawing/2014/main" id="{D6FA53CA-B677-40C0-8B76-E1DE27A6A2A0}"/>
              </a:ext>
            </a:extLst>
          </p:cNvPr>
          <p:cNvSpPr>
            <a:spLocks noGrp="1" noChangeArrowheads="1"/>
          </p:cNvSpPr>
          <p:nvPr>
            <p:ph type="title"/>
          </p:nvPr>
        </p:nvSpPr>
        <p:spPr/>
        <p:txBody>
          <a:bodyPr/>
          <a:lstStyle/>
          <a:p>
            <a:r>
              <a:rPr lang="en-US" altLang="en-US"/>
              <a:t>Use Case Flow of Events</a:t>
            </a:r>
          </a:p>
        </p:txBody>
      </p:sp>
      <p:sp>
        <p:nvSpPr>
          <p:cNvPr id="138244" name="Rectangle 3">
            <a:extLst>
              <a:ext uri="{FF2B5EF4-FFF2-40B4-BE49-F238E27FC236}">
                <a16:creationId xmlns:a16="http://schemas.microsoft.com/office/drawing/2014/main" id="{7E74C1E7-E06A-4313-9515-97DA7FB5CA61}"/>
              </a:ext>
            </a:extLst>
          </p:cNvPr>
          <p:cNvSpPr>
            <a:spLocks noGrp="1" noChangeArrowheads="1"/>
          </p:cNvSpPr>
          <p:nvPr>
            <p:ph sz="half" idx="1"/>
          </p:nvPr>
        </p:nvSpPr>
        <p:spPr>
          <a:xfrm>
            <a:off x="355600" y="2495550"/>
            <a:ext cx="3925888" cy="674688"/>
          </a:xfrm>
        </p:spPr>
        <p:txBody>
          <a:bodyPr/>
          <a:lstStyle/>
          <a:p>
            <a:pPr>
              <a:buFont typeface="Times" panose="02020603050405020304" pitchFamily="18" charset="0"/>
              <a:buNone/>
            </a:pPr>
            <a:r>
              <a:rPr lang="en-US" altLang="en-US" sz="1800">
                <a:solidFill>
                  <a:srgbClr val="FF0000"/>
                </a:solidFill>
              </a:rPr>
              <a:t>3.	The Bank Customer types in PIN.</a:t>
            </a:r>
          </a:p>
        </p:txBody>
      </p:sp>
      <p:sp>
        <p:nvSpPr>
          <p:cNvPr id="138245" name="Rectangle 4">
            <a:extLst>
              <a:ext uri="{FF2B5EF4-FFF2-40B4-BE49-F238E27FC236}">
                <a16:creationId xmlns:a16="http://schemas.microsoft.com/office/drawing/2014/main" id="{603DD054-BCD4-4348-BA5A-7CCACDCFA7FD}"/>
              </a:ext>
            </a:extLst>
          </p:cNvPr>
          <p:cNvSpPr>
            <a:spLocks noChangeArrowheads="1"/>
          </p:cNvSpPr>
          <p:nvPr/>
        </p:nvSpPr>
        <p:spPr bwMode="auto">
          <a:xfrm>
            <a:off x="355600" y="3944938"/>
            <a:ext cx="4051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solidFill>
                  <a:srgbClr val="FF0000"/>
                </a:solidFill>
              </a:rPr>
              <a:t>5. The Bank Customer selects an account.</a:t>
            </a:r>
          </a:p>
        </p:txBody>
      </p:sp>
      <p:sp>
        <p:nvSpPr>
          <p:cNvPr id="138246" name="Rectangle 6">
            <a:extLst>
              <a:ext uri="{FF2B5EF4-FFF2-40B4-BE49-F238E27FC236}">
                <a16:creationId xmlns:a16="http://schemas.microsoft.com/office/drawing/2014/main" id="{C0E6FFB3-F46E-496B-9C64-0C2DBF0A8194}"/>
              </a:ext>
            </a:extLst>
          </p:cNvPr>
          <p:cNvSpPr>
            <a:spLocks noChangeArrowheads="1"/>
          </p:cNvSpPr>
          <p:nvPr/>
        </p:nvSpPr>
        <p:spPr bwMode="auto">
          <a:xfrm>
            <a:off x="355600" y="927100"/>
            <a:ext cx="40513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en-US" altLang="en-US" sz="2000"/>
          </a:p>
          <a:p>
            <a:pPr>
              <a:lnSpc>
                <a:spcPct val="100000"/>
              </a:lnSpc>
              <a:spcBef>
                <a:spcPct val="0"/>
              </a:spcBef>
              <a:buClrTx/>
              <a:buFontTx/>
              <a:buNone/>
            </a:pPr>
            <a:endParaRPr lang="en-US" altLang="en-US" sz="2000"/>
          </a:p>
          <a:p>
            <a:pPr>
              <a:lnSpc>
                <a:spcPct val="100000"/>
              </a:lnSpc>
              <a:spcBef>
                <a:spcPct val="0"/>
              </a:spcBef>
              <a:buClrTx/>
              <a:buFontTx/>
              <a:buNone/>
            </a:pPr>
            <a:endParaRPr lang="en-US" altLang="en-US" sz="2000"/>
          </a:p>
        </p:txBody>
      </p:sp>
      <p:sp>
        <p:nvSpPr>
          <p:cNvPr id="138247" name="Rectangle 7">
            <a:extLst>
              <a:ext uri="{FF2B5EF4-FFF2-40B4-BE49-F238E27FC236}">
                <a16:creationId xmlns:a16="http://schemas.microsoft.com/office/drawing/2014/main" id="{94B0CC27-D8ED-4863-BBC5-388A1C70820A}"/>
              </a:ext>
            </a:extLst>
          </p:cNvPr>
          <p:cNvSpPr>
            <a:spLocks noChangeArrowheads="1"/>
          </p:cNvSpPr>
          <p:nvPr/>
        </p:nvSpPr>
        <p:spPr bwMode="auto">
          <a:xfrm>
            <a:off x="355600" y="1384300"/>
            <a:ext cx="40513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1800">
                <a:solidFill>
                  <a:srgbClr val="FF0000"/>
                </a:solidFill>
              </a:rPr>
              <a:t>1.The Bank Customer inputs the card into the ATM.</a:t>
            </a:r>
          </a:p>
        </p:txBody>
      </p:sp>
      <p:sp>
        <p:nvSpPr>
          <p:cNvPr id="138248" name="Rectangle 8">
            <a:extLst>
              <a:ext uri="{FF2B5EF4-FFF2-40B4-BE49-F238E27FC236}">
                <a16:creationId xmlns:a16="http://schemas.microsoft.com/office/drawing/2014/main" id="{FEEA21C0-6FEB-4070-A79B-DDEC9922A7A9}"/>
              </a:ext>
            </a:extLst>
          </p:cNvPr>
          <p:cNvSpPr>
            <a:spLocks noChangeArrowheads="1"/>
          </p:cNvSpPr>
          <p:nvPr/>
        </p:nvSpPr>
        <p:spPr bwMode="auto">
          <a:xfrm>
            <a:off x="4732338" y="5648325"/>
            <a:ext cx="44116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t>8.The ATM outputs the money and a receipt and stops the interaction.</a:t>
            </a:r>
          </a:p>
        </p:txBody>
      </p:sp>
      <p:sp>
        <p:nvSpPr>
          <p:cNvPr id="138249" name="Rectangle 9">
            <a:extLst>
              <a:ext uri="{FF2B5EF4-FFF2-40B4-BE49-F238E27FC236}">
                <a16:creationId xmlns:a16="http://schemas.microsoft.com/office/drawing/2014/main" id="{ADAAC583-386C-498E-83A2-299C64497B3B}"/>
              </a:ext>
            </a:extLst>
          </p:cNvPr>
          <p:cNvSpPr>
            <a:spLocks noChangeArrowheads="1"/>
          </p:cNvSpPr>
          <p:nvPr/>
        </p:nvSpPr>
        <p:spPr bwMode="auto">
          <a:xfrm>
            <a:off x="4732338" y="2830513"/>
            <a:ext cx="44116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t>4. If several accounts are recorded on the card, the ATM offers a choice of the account numbers for selection by the Bank Customer</a:t>
            </a:r>
          </a:p>
        </p:txBody>
      </p:sp>
      <p:sp>
        <p:nvSpPr>
          <p:cNvPr id="138250" name="Rectangle 10">
            <a:extLst>
              <a:ext uri="{FF2B5EF4-FFF2-40B4-BE49-F238E27FC236}">
                <a16:creationId xmlns:a16="http://schemas.microsoft.com/office/drawing/2014/main" id="{3CF282CF-B7EC-4DB0-923B-3B2D3AC51541}"/>
              </a:ext>
            </a:extLst>
          </p:cNvPr>
          <p:cNvSpPr>
            <a:spLocks noChangeArrowheads="1"/>
          </p:cNvSpPr>
          <p:nvPr/>
        </p:nvSpPr>
        <p:spPr bwMode="auto">
          <a:xfrm>
            <a:off x="4732338" y="4229100"/>
            <a:ext cx="441166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t>6.If only one account is recorded on the card or after the selection, the ATM requests the amount to be withdrawn. </a:t>
            </a:r>
          </a:p>
        </p:txBody>
      </p:sp>
      <p:sp>
        <p:nvSpPr>
          <p:cNvPr id="138251" name="Rectangle 11">
            <a:extLst>
              <a:ext uri="{FF2B5EF4-FFF2-40B4-BE49-F238E27FC236}">
                <a16:creationId xmlns:a16="http://schemas.microsoft.com/office/drawing/2014/main" id="{D1F9A21B-551B-4163-8E5F-D6DB9E1E0853}"/>
              </a:ext>
            </a:extLst>
          </p:cNvPr>
          <p:cNvSpPr>
            <a:spLocks noChangeArrowheads="1"/>
          </p:cNvSpPr>
          <p:nvPr/>
        </p:nvSpPr>
        <p:spPr bwMode="auto">
          <a:xfrm>
            <a:off x="4732338" y="850900"/>
            <a:ext cx="40513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2000" b="1"/>
              <a:t>System steps</a:t>
            </a:r>
            <a:endParaRPr lang="en-US" altLang="en-US" sz="2000"/>
          </a:p>
        </p:txBody>
      </p:sp>
      <p:sp>
        <p:nvSpPr>
          <p:cNvPr id="138252" name="Rectangle 12">
            <a:extLst>
              <a:ext uri="{FF2B5EF4-FFF2-40B4-BE49-F238E27FC236}">
                <a16:creationId xmlns:a16="http://schemas.microsoft.com/office/drawing/2014/main" id="{8BD1E4A2-79DB-458B-BC01-4B1111D9A61E}"/>
              </a:ext>
            </a:extLst>
          </p:cNvPr>
          <p:cNvSpPr>
            <a:spLocks noChangeArrowheads="1"/>
          </p:cNvSpPr>
          <p:nvPr/>
        </p:nvSpPr>
        <p:spPr bwMode="auto">
          <a:xfrm>
            <a:off x="4732338" y="1882775"/>
            <a:ext cx="4051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sz="1800"/>
              <a:t>2.The ATM requests the input of a four-digit PIN. </a:t>
            </a:r>
          </a:p>
        </p:txBody>
      </p:sp>
      <p:sp>
        <p:nvSpPr>
          <p:cNvPr id="138253" name="Rectangle 14">
            <a:extLst>
              <a:ext uri="{FF2B5EF4-FFF2-40B4-BE49-F238E27FC236}">
                <a16:creationId xmlns:a16="http://schemas.microsoft.com/office/drawing/2014/main" id="{24B3FEC5-9275-4DB1-804F-E4C3E89CB2B4}"/>
              </a:ext>
            </a:extLst>
          </p:cNvPr>
          <p:cNvSpPr>
            <a:spLocks noChangeArrowheads="1"/>
          </p:cNvSpPr>
          <p:nvPr/>
        </p:nvSpPr>
        <p:spPr bwMode="auto">
          <a:xfrm>
            <a:off x="349250" y="954088"/>
            <a:ext cx="40513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sz="2000" b="1"/>
              <a:t>Actor steps</a:t>
            </a:r>
            <a:endParaRPr lang="en-US"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BD3DC1A-C62B-45B8-ADE0-5DFB413C5781}"/>
              </a:ext>
            </a:extLst>
          </p:cNvPr>
          <p:cNvSpPr>
            <a:spLocks noGrp="1" noChangeArrowheads="1"/>
          </p:cNvSpPr>
          <p:nvPr>
            <p:ph type="title"/>
          </p:nvPr>
        </p:nvSpPr>
        <p:spPr/>
        <p:txBody>
          <a:bodyPr/>
          <a:lstStyle/>
          <a:p>
            <a:r>
              <a:rPr lang="en-US" altLang="en-US"/>
              <a:t>Use Case </a:t>
            </a:r>
            <a:r>
              <a:rPr lang="en-US" altLang="en-US">
                <a:solidFill>
                  <a:srgbClr val="FF0000"/>
                </a:solidFill>
              </a:rPr>
              <a:t>Exceptions</a:t>
            </a:r>
          </a:p>
        </p:txBody>
      </p:sp>
      <p:sp>
        <p:nvSpPr>
          <p:cNvPr id="140291" name="Rectangle 3">
            <a:extLst>
              <a:ext uri="{FF2B5EF4-FFF2-40B4-BE49-F238E27FC236}">
                <a16:creationId xmlns:a16="http://schemas.microsoft.com/office/drawing/2014/main" id="{519CD6E5-5399-402F-BFD6-6C366D823CBF}"/>
              </a:ext>
            </a:extLst>
          </p:cNvPr>
          <p:cNvSpPr>
            <a:spLocks noGrp="1" noChangeArrowheads="1"/>
          </p:cNvSpPr>
          <p:nvPr>
            <p:ph sz="half" idx="1"/>
          </p:nvPr>
        </p:nvSpPr>
        <p:spPr>
          <a:xfrm>
            <a:off x="406400" y="1295400"/>
            <a:ext cx="3925888" cy="4800600"/>
          </a:xfrm>
        </p:spPr>
        <p:txBody>
          <a:bodyPr/>
          <a:lstStyle/>
          <a:p>
            <a:pPr>
              <a:buFont typeface="Times" panose="02020603050405020304" pitchFamily="18" charset="0"/>
              <a:buNone/>
            </a:pPr>
            <a:r>
              <a:rPr lang="en-US" altLang="en-US" sz="2000" b="1"/>
              <a:t>Actor steps</a:t>
            </a:r>
          </a:p>
          <a:p>
            <a:pPr>
              <a:buFont typeface="Times" panose="02020603050405020304" pitchFamily="18" charset="0"/>
              <a:buNone/>
            </a:pPr>
            <a:r>
              <a:rPr lang="en-US" altLang="en-US" sz="2000"/>
              <a:t>1.	The Bank Customer inputs her card into the ATM</a:t>
            </a:r>
            <a:r>
              <a:rPr lang="en-US" altLang="en-US" sz="2000" b="1"/>
              <a:t>.</a:t>
            </a:r>
            <a:r>
              <a:rPr lang="en-US" altLang="en-US" sz="2000" b="1">
                <a:solidFill>
                  <a:srgbClr val="D5000A"/>
                </a:solidFill>
              </a:rPr>
              <a:t>[Invalid card]</a:t>
            </a:r>
            <a:endParaRPr lang="en-US" altLang="en-US" sz="2000"/>
          </a:p>
          <a:p>
            <a:pPr>
              <a:buFont typeface="Times" panose="02020603050405020304" pitchFamily="18" charset="0"/>
              <a:buNone/>
            </a:pPr>
            <a:endParaRPr lang="en-US" altLang="en-US" sz="2000"/>
          </a:p>
          <a:p>
            <a:pPr>
              <a:buFont typeface="Times" panose="02020603050405020304" pitchFamily="18" charset="0"/>
              <a:buNone/>
            </a:pPr>
            <a:r>
              <a:rPr lang="en-US" altLang="en-US" sz="2000"/>
              <a:t>3.	The Bank Customer types in PIN. </a:t>
            </a:r>
            <a:r>
              <a:rPr lang="en-US" altLang="en-US" sz="2000" b="1">
                <a:solidFill>
                  <a:srgbClr val="D5000A"/>
                </a:solidFill>
              </a:rPr>
              <a:t>[Invalid PIN]</a:t>
            </a:r>
            <a:endParaRPr lang="en-US" altLang="en-US" sz="2000"/>
          </a:p>
          <a:p>
            <a:pPr>
              <a:buFont typeface="Times" panose="02020603050405020304" pitchFamily="18" charset="0"/>
              <a:buNone/>
            </a:pPr>
            <a:endParaRPr lang="en-US" altLang="en-US" sz="2000"/>
          </a:p>
          <a:p>
            <a:pPr>
              <a:buFont typeface="Times" panose="02020603050405020304" pitchFamily="18" charset="0"/>
              <a:buNone/>
            </a:pPr>
            <a:r>
              <a:rPr lang="en-US" altLang="en-US" sz="2000"/>
              <a:t>5. The Bank Customer selects an account .</a:t>
            </a:r>
          </a:p>
          <a:p>
            <a:pPr>
              <a:buFont typeface="Times" panose="02020603050405020304" pitchFamily="18" charset="0"/>
              <a:buNone/>
            </a:pPr>
            <a:endParaRPr lang="en-US" altLang="en-US" sz="2000"/>
          </a:p>
          <a:p>
            <a:pPr>
              <a:buFont typeface="Times" panose="02020603050405020304" pitchFamily="18" charset="0"/>
              <a:buNone/>
            </a:pPr>
            <a:r>
              <a:rPr lang="en-US" altLang="en-US" sz="2000"/>
              <a:t>7. The Bank Customer inputs an amount. </a:t>
            </a:r>
            <a:r>
              <a:rPr lang="en-US" altLang="en-US" sz="2000" b="1">
                <a:solidFill>
                  <a:srgbClr val="D5000A"/>
                </a:solidFill>
              </a:rPr>
              <a:t>[Amount over limit]</a:t>
            </a:r>
            <a:endParaRPr lang="en-US" altLang="en-US" sz="2000" b="1"/>
          </a:p>
        </p:txBody>
      </p:sp>
      <p:sp>
        <p:nvSpPr>
          <p:cNvPr id="140292" name="Rectangle 4">
            <a:extLst>
              <a:ext uri="{FF2B5EF4-FFF2-40B4-BE49-F238E27FC236}">
                <a16:creationId xmlns:a16="http://schemas.microsoft.com/office/drawing/2014/main" id="{8D6E029B-4DB9-4141-8C0F-0D59E298CC81}"/>
              </a:ext>
            </a:extLst>
          </p:cNvPr>
          <p:cNvSpPr>
            <a:spLocks noGrp="1" noChangeArrowheads="1"/>
          </p:cNvSpPr>
          <p:nvPr>
            <p:ph sz="half" idx="2"/>
          </p:nvPr>
        </p:nvSpPr>
        <p:spPr>
          <a:xfrm>
            <a:off x="4356100" y="863600"/>
            <a:ext cx="4584700" cy="5584825"/>
          </a:xfrm>
          <a:solidFill>
            <a:srgbClr val="FFFF99"/>
          </a:solidFill>
        </p:spPr>
        <p:txBody>
          <a:bodyPr/>
          <a:lstStyle/>
          <a:p>
            <a:pPr>
              <a:buFont typeface="Times" panose="02020603050405020304" pitchFamily="18" charset="0"/>
              <a:buNone/>
            </a:pPr>
            <a:r>
              <a:rPr lang="en-US" altLang="en-US" sz="2000">
                <a:solidFill>
                  <a:srgbClr val="D5000A"/>
                </a:solidFill>
              </a:rPr>
              <a:t>[Invalid card]</a:t>
            </a:r>
            <a:br>
              <a:rPr lang="en-US" altLang="en-US" sz="2000"/>
            </a:br>
            <a:r>
              <a:rPr lang="en-US" altLang="en-US" sz="2000"/>
              <a:t>The ATM outputs the card and stops the interaction. </a:t>
            </a:r>
            <a:br>
              <a:rPr lang="en-US" altLang="en-US" sz="2000"/>
            </a:br>
            <a:endParaRPr lang="en-US" altLang="en-US" sz="2000"/>
          </a:p>
          <a:p>
            <a:pPr>
              <a:buFont typeface="Times" panose="02020603050405020304" pitchFamily="18" charset="0"/>
              <a:buNone/>
            </a:pPr>
            <a:r>
              <a:rPr lang="en-US" altLang="en-US" sz="2000">
                <a:solidFill>
                  <a:srgbClr val="D5000A"/>
                </a:solidFill>
              </a:rPr>
              <a:t>[Invalid PIN]</a:t>
            </a:r>
            <a:br>
              <a:rPr lang="en-US" altLang="en-US" sz="2000"/>
            </a:br>
            <a:r>
              <a:rPr lang="en-US" altLang="en-US" sz="2000"/>
              <a:t>The ATM announces the failure and offers a 2nd try as well as canceling the whole use case. After 3 failures, it announces the possible retention of the card. After the 4th failure it keeps the card and stops the interaction. </a:t>
            </a:r>
            <a:br>
              <a:rPr lang="en-US" altLang="en-US" sz="2000"/>
            </a:br>
            <a:endParaRPr lang="en-US" altLang="en-US" sz="2000"/>
          </a:p>
          <a:p>
            <a:pPr>
              <a:buFont typeface="Times" panose="02020603050405020304" pitchFamily="18" charset="0"/>
              <a:buNone/>
            </a:pPr>
            <a:r>
              <a:rPr lang="en-US" altLang="en-US" sz="2000">
                <a:solidFill>
                  <a:srgbClr val="D5000A"/>
                </a:solidFill>
              </a:rPr>
              <a:t>[Amount over limit]</a:t>
            </a:r>
            <a:r>
              <a:rPr lang="en-US" altLang="en-US" sz="2000"/>
              <a:t> </a:t>
            </a:r>
            <a:br>
              <a:rPr lang="en-US" altLang="en-US" sz="2000"/>
            </a:br>
            <a:r>
              <a:rPr lang="en-US" altLang="en-US" sz="2000"/>
              <a:t>The ATM announces the failure and the available limit and offers a second try as well as canceling the whole use case.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a:extLst>
              <a:ext uri="{FF2B5EF4-FFF2-40B4-BE49-F238E27FC236}">
                <a16:creationId xmlns:a16="http://schemas.microsoft.com/office/drawing/2014/main" id="{2C0E67CD-371B-472E-BF9F-70A8FA5305CD}"/>
              </a:ext>
            </a:extLst>
          </p:cNvPr>
          <p:cNvSpPr>
            <a:spLocks noGrp="1" noChangeArrowheads="1"/>
          </p:cNvSpPr>
          <p:nvPr>
            <p:ph type="title"/>
          </p:nvPr>
        </p:nvSpPr>
        <p:spPr/>
        <p:txBody>
          <a:bodyPr/>
          <a:lstStyle/>
          <a:p>
            <a:r>
              <a:rPr lang="en-US" altLang="en-US"/>
              <a:t>Guidelines for Formulation of Use Cases (1)</a:t>
            </a:r>
          </a:p>
        </p:txBody>
      </p:sp>
      <p:sp>
        <p:nvSpPr>
          <p:cNvPr id="142339" name="Rectangle 5">
            <a:extLst>
              <a:ext uri="{FF2B5EF4-FFF2-40B4-BE49-F238E27FC236}">
                <a16:creationId xmlns:a16="http://schemas.microsoft.com/office/drawing/2014/main" id="{5DD19CFF-4645-4B75-8D5F-12AA3269A8B4}"/>
              </a:ext>
            </a:extLst>
          </p:cNvPr>
          <p:cNvSpPr>
            <a:spLocks noGrp="1" noChangeArrowheads="1"/>
          </p:cNvSpPr>
          <p:nvPr>
            <p:ph idx="1"/>
          </p:nvPr>
        </p:nvSpPr>
        <p:spPr/>
        <p:txBody>
          <a:bodyPr/>
          <a:lstStyle/>
          <a:p>
            <a:r>
              <a:rPr lang="en-US" altLang="en-US">
                <a:solidFill>
                  <a:srgbClr val="FF0000"/>
                </a:solidFill>
              </a:rPr>
              <a:t>Name</a:t>
            </a:r>
          </a:p>
          <a:p>
            <a:pPr lvl="1"/>
            <a:r>
              <a:rPr lang="en-US" altLang="en-US">
                <a:solidFill>
                  <a:srgbClr val="00B050"/>
                </a:solidFill>
              </a:rPr>
              <a:t>Use a verb phrase to name the use case</a:t>
            </a:r>
            <a:r>
              <a:rPr lang="en-US" altLang="en-US"/>
              <a:t>.</a:t>
            </a:r>
          </a:p>
          <a:p>
            <a:pPr lvl="1"/>
            <a:r>
              <a:rPr lang="en-US" altLang="en-US"/>
              <a:t>The name should indicate what the user is trying to accomplish.</a:t>
            </a:r>
          </a:p>
          <a:p>
            <a:pPr lvl="1"/>
            <a:r>
              <a:rPr lang="en-US" altLang="en-US"/>
              <a:t>Examples:</a:t>
            </a:r>
          </a:p>
          <a:p>
            <a:pPr lvl="2"/>
            <a:r>
              <a:rPr lang="en-US" altLang="en-US">
                <a:solidFill>
                  <a:srgbClr val="00B050"/>
                </a:solidFill>
              </a:rPr>
              <a:t>“Request Meeting”, “Schedule Meeting”, “Propose Alternate Date”</a:t>
            </a:r>
          </a:p>
          <a:p>
            <a:r>
              <a:rPr lang="en-US" altLang="en-US">
                <a:solidFill>
                  <a:srgbClr val="FF0000"/>
                </a:solidFill>
              </a:rPr>
              <a:t>Length</a:t>
            </a:r>
          </a:p>
          <a:p>
            <a:pPr lvl="1"/>
            <a:r>
              <a:rPr lang="en-US" altLang="en-US"/>
              <a:t>A use case description </a:t>
            </a:r>
            <a:r>
              <a:rPr lang="en-US" altLang="en-US">
                <a:solidFill>
                  <a:srgbClr val="00B050"/>
                </a:solidFill>
              </a:rPr>
              <a:t>should not exceed 1-2 pages. If longer, use include relationships.</a:t>
            </a:r>
          </a:p>
          <a:p>
            <a:pPr lvl="1"/>
            <a:r>
              <a:rPr lang="en-US" altLang="en-US"/>
              <a:t>A use case should describe a complete set of interactions.</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164883-4689-437C-8E06-36F97225DD3C}"/>
              </a:ext>
            </a:extLst>
          </p:cNvPr>
          <p:cNvSpPr>
            <a:spLocks noGrp="1" noChangeArrowheads="1"/>
          </p:cNvSpPr>
          <p:nvPr>
            <p:ph type="title"/>
          </p:nvPr>
        </p:nvSpPr>
        <p:spPr/>
        <p:txBody>
          <a:bodyPr/>
          <a:lstStyle/>
          <a:p>
            <a:r>
              <a:rPr lang="en-US" altLang="en-US"/>
              <a:t>Functional vs. Nonfunctional Requirements</a:t>
            </a:r>
          </a:p>
        </p:txBody>
      </p:sp>
      <p:sp>
        <p:nvSpPr>
          <p:cNvPr id="15363" name="Rectangle 3">
            <a:extLst>
              <a:ext uri="{FF2B5EF4-FFF2-40B4-BE49-F238E27FC236}">
                <a16:creationId xmlns:a16="http://schemas.microsoft.com/office/drawing/2014/main" id="{81380E9C-C825-4ED1-BE3B-ADD4474B41FA}"/>
              </a:ext>
            </a:extLst>
          </p:cNvPr>
          <p:cNvSpPr>
            <a:spLocks noGrp="1" noChangeArrowheads="1"/>
          </p:cNvSpPr>
          <p:nvPr>
            <p:ph sz="half" idx="1"/>
          </p:nvPr>
        </p:nvSpPr>
        <p:spPr>
          <a:xfrm>
            <a:off x="352425" y="1295400"/>
            <a:ext cx="4048125" cy="4800600"/>
          </a:xfrm>
        </p:spPr>
        <p:txBody>
          <a:bodyPr/>
          <a:lstStyle/>
          <a:p>
            <a:pPr>
              <a:buFont typeface="Times" panose="02020603050405020304" pitchFamily="18" charset="0"/>
              <a:buNone/>
            </a:pPr>
            <a:r>
              <a:rPr lang="en-US" altLang="en-US" sz="2400">
                <a:solidFill>
                  <a:srgbClr val="0C0CCF"/>
                </a:solidFill>
              </a:rPr>
              <a:t>Functional Requirements</a:t>
            </a:r>
            <a:endParaRPr lang="en-US" altLang="en-US" sz="2400"/>
          </a:p>
          <a:p>
            <a:r>
              <a:rPr lang="en-US" altLang="en-US" sz="2400">
                <a:solidFill>
                  <a:srgbClr val="FF0000"/>
                </a:solidFill>
              </a:rPr>
              <a:t>Describe user tasks that the system needs to support</a:t>
            </a:r>
          </a:p>
          <a:p>
            <a:r>
              <a:rPr lang="en-US" altLang="en-US" sz="2400"/>
              <a:t>Phrased as actions</a:t>
            </a:r>
          </a:p>
          <a:p>
            <a:pPr lvl="1">
              <a:buFont typeface="Times" panose="02020603050405020304" pitchFamily="18" charset="0"/>
              <a:buNone/>
            </a:pPr>
            <a:r>
              <a:rPr lang="en-US" altLang="en-US" sz="2000"/>
              <a:t>“</a:t>
            </a:r>
            <a:r>
              <a:rPr lang="en-US" altLang="en-US" sz="2000">
                <a:solidFill>
                  <a:srgbClr val="00B050"/>
                </a:solidFill>
              </a:rPr>
              <a:t>Advertise a new league”</a:t>
            </a:r>
          </a:p>
          <a:p>
            <a:pPr lvl="1">
              <a:buFont typeface="Times" panose="02020603050405020304" pitchFamily="18" charset="0"/>
              <a:buNone/>
            </a:pPr>
            <a:r>
              <a:rPr lang="en-US" altLang="en-US" sz="2000">
                <a:solidFill>
                  <a:srgbClr val="00B050"/>
                </a:solidFill>
              </a:rPr>
              <a:t>“Schedule tournament”</a:t>
            </a:r>
          </a:p>
          <a:p>
            <a:pPr lvl="1">
              <a:buFont typeface="Times" panose="02020603050405020304" pitchFamily="18" charset="0"/>
              <a:buNone/>
            </a:pPr>
            <a:r>
              <a:rPr lang="en-US" altLang="en-US" sz="2000">
                <a:solidFill>
                  <a:srgbClr val="00B050"/>
                </a:solidFill>
              </a:rPr>
              <a:t>“Notify an interest group</a:t>
            </a:r>
            <a:r>
              <a:rPr lang="en-US" altLang="en-US" sz="2000"/>
              <a:t>”</a:t>
            </a:r>
          </a:p>
          <a:p>
            <a:endParaRPr lang="en-US" altLang="en-US" sz="2400"/>
          </a:p>
          <a:p>
            <a:pPr lvl="1"/>
            <a:endParaRPr lang="en-US" altLang="en-US" sz="1800"/>
          </a:p>
        </p:txBody>
      </p:sp>
      <p:sp>
        <p:nvSpPr>
          <p:cNvPr id="15364" name="Rectangle 4">
            <a:extLst>
              <a:ext uri="{FF2B5EF4-FFF2-40B4-BE49-F238E27FC236}">
                <a16:creationId xmlns:a16="http://schemas.microsoft.com/office/drawing/2014/main" id="{A8E2CC64-BEF5-4734-BB38-4DF33276D498}"/>
              </a:ext>
            </a:extLst>
          </p:cNvPr>
          <p:cNvSpPr>
            <a:spLocks noGrp="1" noChangeArrowheads="1"/>
          </p:cNvSpPr>
          <p:nvPr>
            <p:ph sz="half" idx="2"/>
          </p:nvPr>
        </p:nvSpPr>
        <p:spPr>
          <a:xfrm>
            <a:off x="4465638" y="1312863"/>
            <a:ext cx="4678362" cy="4800600"/>
          </a:xfrm>
        </p:spPr>
        <p:txBody>
          <a:bodyPr/>
          <a:lstStyle/>
          <a:p>
            <a:pPr>
              <a:buFont typeface="Times" panose="02020603050405020304" pitchFamily="18" charset="0"/>
              <a:buNone/>
            </a:pPr>
            <a:r>
              <a:rPr lang="en-US" altLang="en-US" sz="2400">
                <a:solidFill>
                  <a:srgbClr val="0C0CCF"/>
                </a:solidFill>
              </a:rPr>
              <a:t>Nonfunctional Requirements</a:t>
            </a:r>
          </a:p>
          <a:p>
            <a:r>
              <a:rPr lang="en-US" altLang="en-US" sz="2400">
                <a:solidFill>
                  <a:srgbClr val="FF0000"/>
                </a:solidFill>
              </a:rPr>
              <a:t>Describe properties of the system or the domain</a:t>
            </a:r>
          </a:p>
          <a:p>
            <a:r>
              <a:rPr lang="en-US" altLang="en-US" sz="2400"/>
              <a:t>Phrased as constraints or negative assertions</a:t>
            </a:r>
          </a:p>
          <a:p>
            <a:pPr lvl="1">
              <a:buFont typeface="Times" panose="02020603050405020304" pitchFamily="18" charset="0"/>
              <a:buNone/>
            </a:pPr>
            <a:r>
              <a:rPr lang="en-US" altLang="en-US" sz="2000"/>
              <a:t>“</a:t>
            </a:r>
            <a:r>
              <a:rPr lang="en-US" altLang="en-US" sz="2000">
                <a:solidFill>
                  <a:srgbClr val="00B050"/>
                </a:solidFill>
              </a:rPr>
              <a:t>All user inputs should be acknowledged within 1 second”</a:t>
            </a:r>
          </a:p>
          <a:p>
            <a:pPr lvl="1">
              <a:buFont typeface="Times" panose="02020603050405020304" pitchFamily="18" charset="0"/>
              <a:buNone/>
            </a:pPr>
            <a:r>
              <a:rPr lang="en-US" altLang="en-US" sz="2000">
                <a:solidFill>
                  <a:srgbClr val="00B050"/>
                </a:solidFill>
              </a:rPr>
              <a:t>“A system crash should not result in data loss</a:t>
            </a:r>
            <a:r>
              <a:rPr lang="en-US" altLang="en-US" sz="2000"/>
              <a:t>”.</a:t>
            </a:r>
          </a:p>
        </p:txBody>
      </p:sp>
      <p:sp>
        <p:nvSpPr>
          <p:cNvPr id="82949" name="Rectangle 5">
            <a:extLst>
              <a:ext uri="{FF2B5EF4-FFF2-40B4-BE49-F238E27FC236}">
                <a16:creationId xmlns:a16="http://schemas.microsoft.com/office/drawing/2014/main" id="{0500BDEF-A619-47F1-BF43-AC920E41971E}"/>
              </a:ext>
            </a:extLst>
          </p:cNvPr>
          <p:cNvSpPr>
            <a:spLocks noChangeArrowheads="1"/>
          </p:cNvSpPr>
          <p:nvPr/>
        </p:nvSpPr>
        <p:spPr bwMode="auto">
          <a:xfrm>
            <a:off x="431800" y="5419725"/>
            <a:ext cx="8216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endParaRPr lang="de-DE" altLang="en-US">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a:extLst>
              <a:ext uri="{FF2B5EF4-FFF2-40B4-BE49-F238E27FC236}">
                <a16:creationId xmlns:a16="http://schemas.microsoft.com/office/drawing/2014/main" id="{E11AC433-44B3-413F-BE19-FCB5E8BF56EA}"/>
              </a:ext>
            </a:extLst>
          </p:cNvPr>
          <p:cNvSpPr>
            <a:spLocks noGrp="1" noChangeArrowheads="1"/>
          </p:cNvSpPr>
          <p:nvPr>
            <p:ph type="title"/>
          </p:nvPr>
        </p:nvSpPr>
        <p:spPr/>
        <p:txBody>
          <a:bodyPr/>
          <a:lstStyle/>
          <a:p>
            <a:r>
              <a:rPr lang="en-US" altLang="en-US"/>
              <a:t>Guidelines for Formulation of Use Cases (2)</a:t>
            </a:r>
          </a:p>
        </p:txBody>
      </p:sp>
      <p:sp>
        <p:nvSpPr>
          <p:cNvPr id="144387" name="Rectangle 7">
            <a:extLst>
              <a:ext uri="{FF2B5EF4-FFF2-40B4-BE49-F238E27FC236}">
                <a16:creationId xmlns:a16="http://schemas.microsoft.com/office/drawing/2014/main" id="{C220B368-CBF0-4937-9CB6-75D56751B41E}"/>
              </a:ext>
            </a:extLst>
          </p:cNvPr>
          <p:cNvSpPr>
            <a:spLocks noGrp="1" noChangeArrowheads="1"/>
          </p:cNvSpPr>
          <p:nvPr>
            <p:ph idx="1"/>
          </p:nvPr>
        </p:nvSpPr>
        <p:spPr/>
        <p:txBody>
          <a:bodyPr/>
          <a:lstStyle/>
          <a:p>
            <a:pPr>
              <a:buFont typeface="Times" panose="02020603050405020304" pitchFamily="18" charset="0"/>
              <a:buNone/>
            </a:pPr>
            <a:r>
              <a:rPr lang="en-US" altLang="en-US">
                <a:solidFill>
                  <a:srgbClr val="00B050"/>
                </a:solidFill>
              </a:rPr>
              <a:t>Flow of events:</a:t>
            </a:r>
          </a:p>
          <a:p>
            <a:r>
              <a:rPr lang="en-US" altLang="en-US"/>
              <a:t>Use the active voice. Steps should start either with “The Actor” or “The System …”.</a:t>
            </a:r>
          </a:p>
          <a:p>
            <a:r>
              <a:rPr lang="en-US" altLang="en-US"/>
              <a:t>The causal relationship between the steps should be clear.</a:t>
            </a:r>
          </a:p>
          <a:p>
            <a:r>
              <a:rPr lang="en-US" altLang="en-US"/>
              <a:t>All flow of events should be described (not only the main flow of event).</a:t>
            </a:r>
          </a:p>
          <a:p>
            <a:r>
              <a:rPr lang="en-US" altLang="en-US"/>
              <a:t>The boundaries of the system should be clear. Components external to the system should be described as such.</a:t>
            </a:r>
          </a:p>
          <a:p>
            <a:r>
              <a:rPr lang="en-US" altLang="en-US"/>
              <a:t>Define important terms in the glossary.</a:t>
            </a:r>
          </a:p>
          <a:p>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4">
            <a:extLst>
              <a:ext uri="{FF2B5EF4-FFF2-40B4-BE49-F238E27FC236}">
                <a16:creationId xmlns:a16="http://schemas.microsoft.com/office/drawing/2014/main" id="{ABE36533-35D7-45DC-BDEB-E33B59FE21D0}"/>
              </a:ext>
            </a:extLst>
          </p:cNvPr>
          <p:cNvSpPr>
            <a:spLocks noGrp="1" noChangeArrowheads="1"/>
          </p:cNvSpPr>
          <p:nvPr>
            <p:ph type="title"/>
          </p:nvPr>
        </p:nvSpPr>
        <p:spPr/>
        <p:txBody>
          <a:bodyPr/>
          <a:lstStyle/>
          <a:p>
            <a:r>
              <a:rPr lang="en-US" altLang="en-US"/>
              <a:t>Example of a </a:t>
            </a:r>
            <a:r>
              <a:rPr lang="en-US" altLang="en-US">
                <a:solidFill>
                  <a:srgbClr val="FF0000"/>
                </a:solidFill>
              </a:rPr>
              <a:t>badly written Use Case</a:t>
            </a:r>
          </a:p>
        </p:txBody>
      </p:sp>
      <p:sp>
        <p:nvSpPr>
          <p:cNvPr id="146435" name="Rectangle 5">
            <a:extLst>
              <a:ext uri="{FF2B5EF4-FFF2-40B4-BE49-F238E27FC236}">
                <a16:creationId xmlns:a16="http://schemas.microsoft.com/office/drawing/2014/main" id="{13D3B34F-46E5-4C4E-9822-FB32CA48171E}"/>
              </a:ext>
            </a:extLst>
          </p:cNvPr>
          <p:cNvSpPr>
            <a:spLocks noGrp="1" noChangeArrowheads="1"/>
          </p:cNvSpPr>
          <p:nvPr>
            <p:ph idx="1"/>
          </p:nvPr>
        </p:nvSpPr>
        <p:spPr/>
        <p:txBody>
          <a:bodyPr/>
          <a:lstStyle/>
          <a:p>
            <a:pPr>
              <a:buFont typeface="Times" panose="02020603050405020304" pitchFamily="18" charset="0"/>
              <a:buNone/>
            </a:pPr>
            <a:r>
              <a:rPr lang="en-US" altLang="en-US"/>
              <a:t>“The driver arrives at the parking gate, the driver receives a ticket from the distributor, the gate is opened, the driver drives through.”</a:t>
            </a:r>
          </a:p>
          <a:p>
            <a:pPr lvl="1"/>
            <a:endParaRPr lang="en-US" altLang="en-US" sz="2400"/>
          </a:p>
          <a:p>
            <a:r>
              <a:rPr lang="en-US" altLang="en-US"/>
              <a:t>What is wrong with this use case?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C3408FD-63ED-4FE9-946E-3B714FC4330A}"/>
              </a:ext>
            </a:extLst>
          </p:cNvPr>
          <p:cNvSpPr>
            <a:spLocks noGrp="1" noChangeArrowheads="1"/>
          </p:cNvSpPr>
          <p:nvPr>
            <p:ph type="title"/>
          </p:nvPr>
        </p:nvSpPr>
        <p:spPr/>
        <p:txBody>
          <a:bodyPr/>
          <a:lstStyle/>
          <a:p>
            <a:r>
              <a:rPr lang="en-US" altLang="en-US"/>
              <a:t>Example of a </a:t>
            </a:r>
            <a:r>
              <a:rPr lang="en-US" altLang="en-US">
                <a:solidFill>
                  <a:srgbClr val="FF0000"/>
                </a:solidFill>
              </a:rPr>
              <a:t>badly written Use Case</a:t>
            </a:r>
          </a:p>
        </p:txBody>
      </p:sp>
      <p:sp>
        <p:nvSpPr>
          <p:cNvPr id="148483" name="Rectangle 3">
            <a:extLst>
              <a:ext uri="{FF2B5EF4-FFF2-40B4-BE49-F238E27FC236}">
                <a16:creationId xmlns:a16="http://schemas.microsoft.com/office/drawing/2014/main" id="{816506CD-57D3-4E3B-9570-690BD0B47DB7}"/>
              </a:ext>
            </a:extLst>
          </p:cNvPr>
          <p:cNvSpPr>
            <a:spLocks noGrp="1" noChangeArrowheads="1"/>
          </p:cNvSpPr>
          <p:nvPr>
            <p:ph idx="1"/>
          </p:nvPr>
        </p:nvSpPr>
        <p:spPr/>
        <p:txBody>
          <a:bodyPr/>
          <a:lstStyle/>
          <a:p>
            <a:pPr>
              <a:buFont typeface="Times" panose="02020603050405020304" pitchFamily="18" charset="0"/>
              <a:buNone/>
            </a:pPr>
            <a:r>
              <a:rPr lang="en-US" altLang="en-US"/>
              <a:t>“The driver arrives at the parking gate, the driver receives a ticket from the distributor, the gate is opened, the driver drives through.” </a:t>
            </a:r>
          </a:p>
          <a:p>
            <a:endParaRPr lang="en-US" altLang="en-US"/>
          </a:p>
          <a:p>
            <a:endParaRPr lang="en-US" altLang="en-US">
              <a:solidFill>
                <a:srgbClr val="000000"/>
              </a:solidFill>
              <a:latin typeface="Helvetica" panose="020B0604020202020204" pitchFamily="34" charset="0"/>
            </a:endParaRPr>
          </a:p>
        </p:txBody>
      </p:sp>
      <p:sp>
        <p:nvSpPr>
          <p:cNvPr id="189444" name="Rectangle 4">
            <a:extLst>
              <a:ext uri="{FF2B5EF4-FFF2-40B4-BE49-F238E27FC236}">
                <a16:creationId xmlns:a16="http://schemas.microsoft.com/office/drawing/2014/main" id="{BA4452EE-BA1D-4724-98B2-222A81B2AD8D}"/>
              </a:ext>
            </a:extLst>
          </p:cNvPr>
          <p:cNvSpPr>
            <a:spLocks noChangeArrowheads="1"/>
          </p:cNvSpPr>
          <p:nvPr/>
        </p:nvSpPr>
        <p:spPr bwMode="auto">
          <a:xfrm>
            <a:off x="563563" y="2528888"/>
            <a:ext cx="80010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nSpc>
                <a:spcPct val="100000"/>
              </a:lnSpc>
              <a:spcBef>
                <a:spcPct val="0"/>
              </a:spcBef>
              <a:buClrTx/>
              <a:buFontTx/>
              <a:buNone/>
            </a:pPr>
            <a:r>
              <a:rPr lang="en-US" altLang="en-US">
                <a:solidFill>
                  <a:srgbClr val="FF0000"/>
                </a:solidFill>
                <a:latin typeface="Helvetica" panose="020B0604020202020204" pitchFamily="34" charset="0"/>
              </a:rPr>
              <a:t>It contains no actors</a:t>
            </a:r>
          </a:p>
          <a:p>
            <a:pPr>
              <a:lnSpc>
                <a:spcPct val="100000"/>
              </a:lnSpc>
              <a:spcBef>
                <a:spcPct val="0"/>
              </a:spcBef>
              <a:buClrTx/>
              <a:buFontTx/>
              <a:buNone/>
            </a:pPr>
            <a:r>
              <a:rPr lang="en-US" altLang="en-US">
                <a:solidFill>
                  <a:srgbClr val="FF0000"/>
                </a:solidFill>
                <a:latin typeface="Helvetica" panose="020B0604020202020204" pitchFamily="34" charset="0"/>
              </a:rPr>
              <a:t>It is not clear which action triggers the ticket being issued</a:t>
            </a:r>
          </a:p>
          <a:p>
            <a:pPr>
              <a:lnSpc>
                <a:spcPct val="100000"/>
              </a:lnSpc>
              <a:spcBef>
                <a:spcPct val="0"/>
              </a:spcBef>
              <a:buClrTx/>
              <a:buFontTx/>
              <a:buNone/>
            </a:pPr>
            <a:r>
              <a:rPr lang="en-US" altLang="en-US">
                <a:solidFill>
                  <a:srgbClr val="FF0000"/>
                </a:solidFill>
                <a:latin typeface="Helvetica" panose="020B0604020202020204" pitchFamily="34" charset="0"/>
              </a:rPr>
              <a:t>Because of the passive form, it is not clear who opens the gate  (The driver? The computer? A gate keeper?)</a:t>
            </a:r>
          </a:p>
          <a:p>
            <a:pPr>
              <a:lnSpc>
                <a:spcPct val="100000"/>
              </a:lnSpc>
              <a:spcBef>
                <a:spcPct val="0"/>
              </a:spcBef>
              <a:buClrTx/>
              <a:buFontTx/>
              <a:buNone/>
            </a:pPr>
            <a:r>
              <a:rPr lang="en-US" altLang="en-US">
                <a:solidFill>
                  <a:srgbClr val="FF0000"/>
                </a:solidFill>
                <a:latin typeface="Times" panose="02020603050405020304" pitchFamily="18" charset="0"/>
              </a:rPr>
              <a:t>It</a:t>
            </a:r>
            <a:r>
              <a:rPr lang="en-US" altLang="en-US">
                <a:solidFill>
                  <a:srgbClr val="FF0000"/>
                </a:solidFill>
                <a:latin typeface="Helvetica" panose="020B0604020202020204" pitchFamily="34" charset="0"/>
              </a:rPr>
              <a:t> is not a complete transaction.  A complete transaction would also describe the driver paying for the parking and driving out of the parking lot.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94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86B89980-383F-49FD-B4CD-D0C21DFFC06E}"/>
              </a:ext>
            </a:extLst>
          </p:cNvPr>
          <p:cNvSpPr>
            <a:spLocks noGrp="1" noChangeArrowheads="1"/>
          </p:cNvSpPr>
          <p:nvPr>
            <p:ph type="title"/>
          </p:nvPr>
        </p:nvSpPr>
        <p:spPr/>
        <p:txBody>
          <a:bodyPr lIns="92407" tIns="45420" rIns="92407" bIns="45420"/>
          <a:lstStyle/>
          <a:p>
            <a:r>
              <a:rPr lang="en-US" altLang="en-US"/>
              <a:t>How to write a use case (Summary)</a:t>
            </a:r>
          </a:p>
        </p:txBody>
      </p:sp>
      <p:sp>
        <p:nvSpPr>
          <p:cNvPr id="150531" name="Rectangle 3">
            <a:extLst>
              <a:ext uri="{FF2B5EF4-FFF2-40B4-BE49-F238E27FC236}">
                <a16:creationId xmlns:a16="http://schemas.microsoft.com/office/drawing/2014/main" id="{B5CD456F-A707-47D3-AA80-690BA95ECA20}"/>
              </a:ext>
            </a:extLst>
          </p:cNvPr>
          <p:cNvSpPr>
            <a:spLocks noGrp="1" noChangeArrowheads="1"/>
          </p:cNvSpPr>
          <p:nvPr>
            <p:ph idx="1"/>
          </p:nvPr>
        </p:nvSpPr>
        <p:spPr>
          <a:xfrm>
            <a:off x="457200" y="1104900"/>
            <a:ext cx="8255000" cy="4921250"/>
          </a:xfrm>
        </p:spPr>
        <p:txBody>
          <a:bodyPr lIns="92407" tIns="45420" rIns="92407" bIns="45420"/>
          <a:lstStyle/>
          <a:p>
            <a:pPr>
              <a:lnSpc>
                <a:spcPct val="80000"/>
              </a:lnSpc>
            </a:pPr>
            <a:r>
              <a:rPr lang="en-US" altLang="en-US">
                <a:solidFill>
                  <a:srgbClr val="FF0000"/>
                </a:solidFill>
              </a:rPr>
              <a:t>Name of Use Case</a:t>
            </a:r>
            <a:endParaRPr lang="en-US" altLang="en-US" u="sng">
              <a:solidFill>
                <a:srgbClr val="FF0000"/>
              </a:solidFill>
            </a:endParaRPr>
          </a:p>
          <a:p>
            <a:pPr>
              <a:lnSpc>
                <a:spcPct val="80000"/>
              </a:lnSpc>
            </a:pPr>
            <a:r>
              <a:rPr lang="en-US" altLang="en-US">
                <a:solidFill>
                  <a:srgbClr val="FF0000"/>
                </a:solidFill>
              </a:rPr>
              <a:t>Actors </a:t>
            </a:r>
          </a:p>
          <a:p>
            <a:pPr lvl="1">
              <a:lnSpc>
                <a:spcPct val="80000"/>
              </a:lnSpc>
            </a:pPr>
            <a:r>
              <a:rPr lang="en-US" altLang="en-US"/>
              <a:t>Description of Actors involved in use case</a:t>
            </a:r>
          </a:p>
          <a:p>
            <a:pPr>
              <a:lnSpc>
                <a:spcPct val="80000"/>
              </a:lnSpc>
            </a:pPr>
            <a:r>
              <a:rPr lang="en-US" altLang="en-US">
                <a:solidFill>
                  <a:srgbClr val="FF0000"/>
                </a:solidFill>
              </a:rPr>
              <a:t>Entry condition</a:t>
            </a:r>
            <a:r>
              <a:rPr lang="en-US" altLang="en-US" u="sng">
                <a:solidFill>
                  <a:srgbClr val="FF0000"/>
                </a:solidFill>
              </a:rPr>
              <a:t> </a:t>
            </a:r>
          </a:p>
          <a:p>
            <a:pPr lvl="1">
              <a:lnSpc>
                <a:spcPct val="80000"/>
              </a:lnSpc>
            </a:pPr>
            <a:r>
              <a:rPr lang="en-US" altLang="en-US"/>
              <a:t>“This use case starts when…”</a:t>
            </a:r>
          </a:p>
          <a:p>
            <a:pPr>
              <a:lnSpc>
                <a:spcPct val="80000"/>
              </a:lnSpc>
            </a:pPr>
            <a:r>
              <a:rPr lang="en-US" altLang="en-US">
                <a:solidFill>
                  <a:srgbClr val="FF0000"/>
                </a:solidFill>
              </a:rPr>
              <a:t>Flow of Events </a:t>
            </a:r>
          </a:p>
          <a:p>
            <a:pPr lvl="1">
              <a:lnSpc>
                <a:spcPct val="80000"/>
              </a:lnSpc>
            </a:pPr>
            <a:r>
              <a:rPr lang="en-US" altLang="en-US"/>
              <a:t>Free form,  informal natural language</a:t>
            </a:r>
          </a:p>
          <a:p>
            <a:pPr>
              <a:lnSpc>
                <a:spcPct val="80000"/>
              </a:lnSpc>
            </a:pPr>
            <a:r>
              <a:rPr lang="en-US" altLang="en-US">
                <a:solidFill>
                  <a:srgbClr val="FF0000"/>
                </a:solidFill>
              </a:rPr>
              <a:t>Exit condition </a:t>
            </a:r>
          </a:p>
          <a:p>
            <a:pPr lvl="1">
              <a:lnSpc>
                <a:spcPct val="80000"/>
              </a:lnSpc>
            </a:pPr>
            <a:r>
              <a:rPr lang="en-US" altLang="en-US"/>
              <a:t>“This use cases terminates when…”</a:t>
            </a:r>
          </a:p>
          <a:p>
            <a:pPr>
              <a:lnSpc>
                <a:spcPct val="80000"/>
              </a:lnSpc>
            </a:pPr>
            <a:r>
              <a:rPr lang="en-US" altLang="en-US">
                <a:solidFill>
                  <a:srgbClr val="FF0000"/>
                </a:solidFill>
              </a:rPr>
              <a:t>Exceptions </a:t>
            </a:r>
          </a:p>
          <a:p>
            <a:pPr lvl="1">
              <a:lnSpc>
                <a:spcPct val="80000"/>
              </a:lnSpc>
            </a:pPr>
            <a:r>
              <a:rPr lang="en-US" altLang="en-US"/>
              <a:t>Describe what happens if things go wrong</a:t>
            </a:r>
          </a:p>
          <a:p>
            <a:pPr>
              <a:lnSpc>
                <a:spcPct val="80000"/>
              </a:lnSpc>
            </a:pPr>
            <a:r>
              <a:rPr lang="en-US" altLang="en-US">
                <a:solidFill>
                  <a:srgbClr val="FF0000"/>
                </a:solidFill>
              </a:rPr>
              <a:t>Special Requirements </a:t>
            </a:r>
          </a:p>
          <a:p>
            <a:pPr lvl="1">
              <a:lnSpc>
                <a:spcPct val="80000"/>
              </a:lnSpc>
            </a:pPr>
            <a:r>
              <a:rPr lang="en-US" altLang="en-US"/>
              <a:t>Nonfunctional Requirements, Constraints</a:t>
            </a:r>
            <a:endParaRPr lang="en-US" altLang="en-US" u="sng"/>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4">
            <a:extLst>
              <a:ext uri="{FF2B5EF4-FFF2-40B4-BE49-F238E27FC236}">
                <a16:creationId xmlns:a16="http://schemas.microsoft.com/office/drawing/2014/main" id="{4B560CA0-1A04-4A63-B351-75FEE17C19F9}"/>
              </a:ext>
            </a:extLst>
          </p:cNvPr>
          <p:cNvSpPr>
            <a:spLocks noGrp="1" noChangeArrowheads="1"/>
          </p:cNvSpPr>
          <p:nvPr>
            <p:ph type="title"/>
          </p:nvPr>
        </p:nvSpPr>
        <p:spPr/>
        <p:txBody>
          <a:bodyPr/>
          <a:lstStyle/>
          <a:p>
            <a:r>
              <a:rPr lang="en-US" altLang="en-US"/>
              <a:t>Summary</a:t>
            </a:r>
          </a:p>
        </p:txBody>
      </p:sp>
      <p:sp>
        <p:nvSpPr>
          <p:cNvPr id="152579" name="Rectangle 5">
            <a:extLst>
              <a:ext uri="{FF2B5EF4-FFF2-40B4-BE49-F238E27FC236}">
                <a16:creationId xmlns:a16="http://schemas.microsoft.com/office/drawing/2014/main" id="{351461C9-C684-4CA2-987D-C67A4BB8E0A5}"/>
              </a:ext>
            </a:extLst>
          </p:cNvPr>
          <p:cNvSpPr>
            <a:spLocks noGrp="1" noChangeArrowheads="1"/>
          </p:cNvSpPr>
          <p:nvPr>
            <p:ph idx="1"/>
          </p:nvPr>
        </p:nvSpPr>
        <p:spPr/>
        <p:txBody>
          <a:bodyPr/>
          <a:lstStyle/>
          <a:p>
            <a:r>
              <a:rPr lang="en-US" altLang="en-US"/>
              <a:t>Scenarios:</a:t>
            </a:r>
          </a:p>
          <a:p>
            <a:pPr lvl="1"/>
            <a:r>
              <a:rPr lang="en-US" altLang="en-US"/>
              <a:t>Great way to establish communication with client</a:t>
            </a:r>
          </a:p>
          <a:p>
            <a:pPr lvl="1"/>
            <a:r>
              <a:rPr lang="en-US" altLang="en-US"/>
              <a:t>Different types of scenarios: As-Is, visionary, evaluation and training</a:t>
            </a:r>
          </a:p>
          <a:p>
            <a:r>
              <a:rPr lang="en-US" altLang="en-US"/>
              <a:t>Use cases</a:t>
            </a:r>
          </a:p>
          <a:p>
            <a:pPr lvl="1"/>
            <a:r>
              <a:rPr lang="en-US" altLang="en-US"/>
              <a:t>Abstractions of scenarios</a:t>
            </a:r>
          </a:p>
          <a:p>
            <a:r>
              <a:rPr lang="en-US" altLang="en-US"/>
              <a:t>Use cases bridge the transition between functional requirements and objects.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2A0AABD-BA4C-40FE-8328-9D74A1C6DF3D}"/>
              </a:ext>
            </a:extLst>
          </p:cNvPr>
          <p:cNvSpPr>
            <a:spLocks noGrp="1" noChangeArrowheads="1"/>
          </p:cNvSpPr>
          <p:nvPr>
            <p:ph type="title"/>
          </p:nvPr>
        </p:nvSpPr>
        <p:spPr/>
        <p:txBody>
          <a:bodyPr/>
          <a:lstStyle/>
          <a:p>
            <a:r>
              <a:rPr lang="en-US" altLang="en-US"/>
              <a:t>Types of </a:t>
            </a:r>
            <a:r>
              <a:rPr lang="en-US" altLang="en-US">
                <a:solidFill>
                  <a:schemeClr val="tx1"/>
                </a:solidFill>
              </a:rPr>
              <a:t>Nonfunctional</a:t>
            </a:r>
            <a:r>
              <a:rPr lang="en-US" altLang="en-US"/>
              <a:t> Requirements</a:t>
            </a:r>
          </a:p>
        </p:txBody>
      </p:sp>
      <p:sp>
        <p:nvSpPr>
          <p:cNvPr id="17411" name="Rectangle 3">
            <a:extLst>
              <a:ext uri="{FF2B5EF4-FFF2-40B4-BE49-F238E27FC236}">
                <a16:creationId xmlns:a16="http://schemas.microsoft.com/office/drawing/2014/main" id="{F32047E7-86AF-4641-970B-56D04A730FF6}"/>
              </a:ext>
            </a:extLst>
          </p:cNvPr>
          <p:cNvSpPr>
            <a:spLocks noGrp="1" noChangeArrowheads="1"/>
          </p:cNvSpPr>
          <p:nvPr>
            <p:ph sz="half" idx="1"/>
          </p:nvPr>
        </p:nvSpPr>
        <p:spPr>
          <a:xfrm>
            <a:off x="403225" y="1695450"/>
            <a:ext cx="8631238" cy="4830763"/>
          </a:xfrm>
        </p:spPr>
        <p:txBody>
          <a:bodyPr/>
          <a:lstStyle/>
          <a:p>
            <a:r>
              <a:rPr lang="en-US" altLang="en-US" sz="2400">
                <a:solidFill>
                  <a:srgbClr val="D5000A"/>
                </a:solidFill>
              </a:rPr>
              <a:t>Usability - </a:t>
            </a:r>
            <a:r>
              <a:rPr lang="en-US" altLang="en-US" sz="2000"/>
              <a:t>the ease with which a user can learn to operate, prepare inputs for, and interpret outputs of a system or component.</a:t>
            </a:r>
          </a:p>
          <a:p>
            <a:r>
              <a:rPr lang="en-US" altLang="en-US" sz="2400">
                <a:solidFill>
                  <a:srgbClr val="D5000A"/>
                </a:solidFill>
              </a:rPr>
              <a:t>Reliability - </a:t>
            </a:r>
            <a:r>
              <a:rPr lang="en-US" altLang="en-US" sz="2000"/>
              <a:t>the ability of a system or component to perform its required functions under stated conditions for a specified period of time. Recently, this category is often replaced by </a:t>
            </a:r>
            <a:r>
              <a:rPr lang="en-US" altLang="en-US" sz="2000" b="1"/>
              <a:t>dependability</a:t>
            </a:r>
            <a:r>
              <a:rPr lang="en-US" altLang="en-US" sz="2000"/>
              <a:t>, which is the property of a computer system such that reliance can justifiably be placed on the service it delivers. </a:t>
            </a:r>
            <a:r>
              <a:rPr lang="en-US" altLang="en-US" sz="2000" b="1">
                <a:solidFill>
                  <a:srgbClr val="FF0000"/>
                </a:solidFill>
              </a:rPr>
              <a:t>Dependability</a:t>
            </a:r>
            <a:r>
              <a:rPr lang="en-US" altLang="en-US" sz="2000"/>
              <a:t> includes </a:t>
            </a:r>
            <a:r>
              <a:rPr lang="en-US" altLang="en-US" sz="2000" b="1"/>
              <a:t>robustness</a:t>
            </a:r>
            <a:r>
              <a:rPr lang="en-US" altLang="en-US" sz="2000"/>
              <a:t> and </a:t>
            </a:r>
            <a:r>
              <a:rPr lang="en-US" altLang="en-US" sz="2000" b="1"/>
              <a:t>safety</a:t>
            </a:r>
            <a:r>
              <a:rPr lang="en-US" altLang="en-US" sz="2000"/>
              <a:t>.</a:t>
            </a:r>
          </a:p>
          <a:p>
            <a:r>
              <a:rPr lang="en-US" altLang="en-US" sz="2400">
                <a:solidFill>
                  <a:srgbClr val="FF0000"/>
                </a:solidFill>
              </a:rPr>
              <a:t>Performance requirements </a:t>
            </a:r>
            <a:r>
              <a:rPr lang="en-US" altLang="en-US" sz="2000">
                <a:solidFill>
                  <a:srgbClr val="FF0000"/>
                </a:solidFill>
              </a:rPr>
              <a:t>-</a:t>
            </a:r>
            <a:r>
              <a:rPr lang="en-US" altLang="en-US" sz="2000"/>
              <a:t> are concerned with quantifiable attributes of the system, such as: </a:t>
            </a:r>
            <a:r>
              <a:rPr lang="en-US" altLang="en-US" sz="2000" b="1"/>
              <a:t>Response time</a:t>
            </a:r>
            <a:r>
              <a:rPr lang="en-US" altLang="en-US" sz="2000"/>
              <a:t>, </a:t>
            </a:r>
            <a:r>
              <a:rPr lang="en-US" altLang="en-US" sz="2000" b="1"/>
              <a:t>Throughput</a:t>
            </a:r>
            <a:r>
              <a:rPr lang="en-US" altLang="en-US" sz="2000"/>
              <a:t>, </a:t>
            </a:r>
            <a:r>
              <a:rPr lang="en-US" altLang="en-US" sz="2000" b="1"/>
              <a:t>Availability</a:t>
            </a:r>
          </a:p>
        </p:txBody>
      </p:sp>
      <p:sp>
        <p:nvSpPr>
          <p:cNvPr id="17412" name="Rectangle 5">
            <a:extLst>
              <a:ext uri="{FF2B5EF4-FFF2-40B4-BE49-F238E27FC236}">
                <a16:creationId xmlns:a16="http://schemas.microsoft.com/office/drawing/2014/main" id="{CABEF34B-F057-4A78-929C-E73DCD7D99B2}"/>
              </a:ext>
            </a:extLst>
          </p:cNvPr>
          <p:cNvSpPr>
            <a:spLocks noChangeArrowheads="1"/>
          </p:cNvSpPr>
          <p:nvPr/>
        </p:nvSpPr>
        <p:spPr bwMode="auto">
          <a:xfrm>
            <a:off x="258763" y="973138"/>
            <a:ext cx="4051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b="1">
                <a:solidFill>
                  <a:srgbClr val="0070C0"/>
                </a:solidFill>
              </a:rPr>
              <a:t>Quality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13B7C02-B6D4-4642-936B-2D5EBE7BB36A}"/>
              </a:ext>
            </a:extLst>
          </p:cNvPr>
          <p:cNvSpPr>
            <a:spLocks noGrp="1" noChangeArrowheads="1"/>
          </p:cNvSpPr>
          <p:nvPr>
            <p:ph type="title"/>
          </p:nvPr>
        </p:nvSpPr>
        <p:spPr/>
        <p:txBody>
          <a:bodyPr/>
          <a:lstStyle/>
          <a:p>
            <a:r>
              <a:rPr lang="en-US" altLang="en-US"/>
              <a:t>Types of </a:t>
            </a:r>
            <a:r>
              <a:rPr lang="en-US" altLang="en-US">
                <a:solidFill>
                  <a:schemeClr val="tx1"/>
                </a:solidFill>
              </a:rPr>
              <a:t>Nonfunctional</a:t>
            </a:r>
            <a:r>
              <a:rPr lang="en-US" altLang="en-US"/>
              <a:t> Requirements_2</a:t>
            </a:r>
          </a:p>
        </p:txBody>
      </p:sp>
      <p:sp>
        <p:nvSpPr>
          <p:cNvPr id="22531" name="Rectangle 3">
            <a:extLst>
              <a:ext uri="{FF2B5EF4-FFF2-40B4-BE49-F238E27FC236}">
                <a16:creationId xmlns:a16="http://schemas.microsoft.com/office/drawing/2014/main" id="{A9AF7922-7E2F-4564-8652-04A3470076BF}"/>
              </a:ext>
            </a:extLst>
          </p:cNvPr>
          <p:cNvSpPr>
            <a:spLocks noGrp="1" noChangeArrowheads="1"/>
          </p:cNvSpPr>
          <p:nvPr>
            <p:ph sz="half" idx="1"/>
          </p:nvPr>
        </p:nvSpPr>
        <p:spPr>
          <a:xfrm>
            <a:off x="403225" y="1695450"/>
            <a:ext cx="8631238" cy="4411663"/>
          </a:xfrm>
        </p:spPr>
        <p:txBody>
          <a:bodyPr/>
          <a:lstStyle/>
          <a:p>
            <a:pPr>
              <a:defRPr/>
            </a:pPr>
            <a:r>
              <a:rPr lang="en-US" altLang="en-US" sz="2400" dirty="0">
                <a:solidFill>
                  <a:srgbClr val="FF0000"/>
                </a:solidFill>
              </a:rPr>
              <a:t>Supportability </a:t>
            </a:r>
            <a:r>
              <a:rPr lang="en-US" sz="2400" dirty="0">
                <a:solidFill>
                  <a:srgbClr val="FF0000"/>
                </a:solidFill>
              </a:rPr>
              <a:t>requirements - </a:t>
            </a:r>
            <a:r>
              <a:rPr lang="en-US" sz="2000" dirty="0"/>
              <a:t>are concerned with the ease of changes to the system after deployment, including for example, </a:t>
            </a:r>
            <a:r>
              <a:rPr lang="en-US" sz="2000" b="1" dirty="0"/>
              <a:t>adaptability </a:t>
            </a:r>
            <a:r>
              <a:rPr lang="en-US" sz="2000" dirty="0"/>
              <a:t>(the ability to change the system to deal with additional application domain concepts), </a:t>
            </a:r>
            <a:r>
              <a:rPr lang="en-US" sz="2000" b="1" dirty="0"/>
              <a:t>maintainability </a:t>
            </a:r>
            <a:r>
              <a:rPr lang="en-US" sz="2000" dirty="0"/>
              <a:t>(the ability to change the system to deal with new technology or to fix defects), and internationalization.</a:t>
            </a:r>
          </a:p>
          <a:p>
            <a:pPr marL="0" indent="0">
              <a:buFont typeface="Times" panose="02020603050405020304" pitchFamily="18" charset="0"/>
              <a:buNone/>
              <a:defRPr/>
            </a:pPr>
            <a:endParaRPr lang="en-US" altLang="en-US" sz="2000" dirty="0"/>
          </a:p>
          <a:p>
            <a:pPr marL="0" indent="0">
              <a:buFont typeface="Times" panose="02020603050405020304" pitchFamily="18" charset="0"/>
              <a:buNone/>
              <a:defRPr/>
            </a:pPr>
            <a:r>
              <a:rPr lang="en-US" altLang="en-US" sz="2400" b="1" dirty="0">
                <a:solidFill>
                  <a:srgbClr val="0070C0"/>
                </a:solidFill>
              </a:rPr>
              <a:t>Constraints (Pseudo requirements)</a:t>
            </a:r>
          </a:p>
          <a:p>
            <a:pPr marL="0" indent="0">
              <a:buFont typeface="Times" panose="02020603050405020304" pitchFamily="18" charset="0"/>
              <a:buNone/>
              <a:defRPr/>
            </a:pPr>
            <a:endParaRPr lang="en-US" altLang="en-US" sz="2400" b="1" dirty="0">
              <a:solidFill>
                <a:srgbClr val="0070C0"/>
              </a:solidFill>
            </a:endParaRPr>
          </a:p>
          <a:p>
            <a:pPr>
              <a:defRPr/>
            </a:pPr>
            <a:r>
              <a:rPr lang="en-US" sz="2400" dirty="0">
                <a:solidFill>
                  <a:srgbClr val="FF0000"/>
                </a:solidFill>
              </a:rPr>
              <a:t>Implementation requirements - </a:t>
            </a:r>
            <a:r>
              <a:rPr lang="en-US" sz="2000" dirty="0"/>
              <a:t>are constraints on the implementation of the system, including the use of specific tools, programming languages, or hardware platforms.</a:t>
            </a:r>
            <a:endParaRPr lang="en-US" altLang="en-US" sz="2000" b="1" dirty="0">
              <a:solidFill>
                <a:srgbClr val="0070C0"/>
              </a:solidFill>
            </a:endParaRPr>
          </a:p>
        </p:txBody>
      </p:sp>
      <p:sp>
        <p:nvSpPr>
          <p:cNvPr id="19460" name="Rectangle 5">
            <a:extLst>
              <a:ext uri="{FF2B5EF4-FFF2-40B4-BE49-F238E27FC236}">
                <a16:creationId xmlns:a16="http://schemas.microsoft.com/office/drawing/2014/main" id="{F2E16F79-F249-4DB0-ADE3-5039D6F84E8F}"/>
              </a:ext>
            </a:extLst>
          </p:cNvPr>
          <p:cNvSpPr>
            <a:spLocks noChangeArrowheads="1"/>
          </p:cNvSpPr>
          <p:nvPr/>
        </p:nvSpPr>
        <p:spPr bwMode="auto">
          <a:xfrm>
            <a:off x="258763" y="973138"/>
            <a:ext cx="4051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lnSpc>
                <a:spcPct val="90000"/>
              </a:lnSpc>
              <a:spcBef>
                <a:spcPct val="30000"/>
              </a:spcBef>
              <a:buClr>
                <a:schemeClr val="tx2"/>
              </a:buClr>
              <a:buFont typeface="Times" panose="02020603050405020304" pitchFamily="18" charset="0"/>
              <a:buChar char="•"/>
              <a:defRPr sz="2400">
                <a:solidFill>
                  <a:schemeClr val="tx1"/>
                </a:solidFill>
                <a:latin typeface="Verdana" panose="020B0604030504040204" pitchFamily="34" charset="0"/>
                <a:ea typeface="MS PGothic" panose="020B0600070205080204" pitchFamily="34" charset="-128"/>
              </a:defRPr>
            </a:lvl1pPr>
            <a:lvl2pPr marL="742950" indent="-285750">
              <a:lnSpc>
                <a:spcPct val="90000"/>
              </a:lnSpc>
              <a:spcBef>
                <a:spcPct val="30000"/>
              </a:spcBef>
              <a:buClr>
                <a:schemeClr val="hlink"/>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lnSpc>
                <a:spcPct val="90000"/>
              </a:lnSpc>
              <a:spcBef>
                <a:spcPct val="30000"/>
              </a:spcBef>
              <a:buClr>
                <a:schemeClr val="tx2"/>
              </a:buClr>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4pPr>
            <a:lvl5pPr marL="2057400" indent="-228600">
              <a:lnSpc>
                <a:spcPct val="90000"/>
              </a:lnSpc>
              <a:spcBef>
                <a:spcPct val="30000"/>
              </a:spcBef>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9pPr>
          </a:lstStyle>
          <a:p>
            <a:pPr algn="ctr">
              <a:lnSpc>
                <a:spcPct val="100000"/>
              </a:lnSpc>
              <a:spcBef>
                <a:spcPct val="0"/>
              </a:spcBef>
              <a:buClrTx/>
              <a:buFontTx/>
              <a:buNone/>
            </a:pPr>
            <a:r>
              <a:rPr lang="en-US" altLang="en-US" b="1">
                <a:solidFill>
                  <a:srgbClr val="0070C0"/>
                </a:solidFill>
              </a:rPr>
              <a:t>Quality requirements</a:t>
            </a:r>
          </a:p>
        </p:txBody>
      </p:sp>
    </p:spTree>
  </p:cSld>
  <p:clrMapOvr>
    <a:masterClrMapping/>
  </p:clrMapOvr>
</p:sld>
</file>

<file path=ppt/theme/theme1.xml><?xml version="1.0" encoding="utf-8"?>
<a:theme xmlns:a="http://schemas.openxmlformats.org/drawingml/2006/main" name="L1_Introduc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_Introduc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Palatino" charset="0"/>
          </a:defRPr>
        </a:defPPr>
      </a:lstStyle>
    </a:lnDef>
  </a:objectDefaults>
  <a:extraClrSchemeLst>
    <a:extraClrScheme>
      <a:clrScheme name="L1_Introduc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_Introduc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_Introduc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_Introduc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_Introduc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_Introduc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_Introduc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E2255-6881-4715-9534-FF4907FF3D8F}"/>
</file>

<file path=customXml/itemProps2.xml><?xml version="1.0" encoding="utf-8"?>
<ds:datastoreItem xmlns:ds="http://schemas.openxmlformats.org/officeDocument/2006/customXml" ds:itemID="{FE2D53D3-81AE-445E-BA46-A6240601DEEA}"/>
</file>

<file path=customXml/itemProps3.xml><?xml version="1.0" encoding="utf-8"?>
<ds:datastoreItem xmlns:ds="http://schemas.openxmlformats.org/officeDocument/2006/customXml" ds:itemID="{AD562E66-78FD-4ABD-8179-E5E5E4061815}"/>
</file>

<file path=docProps/app.xml><?xml version="1.0" encoding="utf-8"?>
<Properties xmlns="http://schemas.openxmlformats.org/officeDocument/2006/extended-properties" xmlns:vt="http://schemas.openxmlformats.org/officeDocument/2006/docPropsVTypes">
  <TotalTime>1145</TotalTime>
  <Words>7130</Words>
  <Application>Microsoft Office PowerPoint</Application>
  <PresentationFormat>On-screen Show (4:3)</PresentationFormat>
  <Paragraphs>860</Paragraphs>
  <Slides>74</Slides>
  <Notes>73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74</vt:i4>
      </vt:variant>
    </vt:vector>
  </HeadingPairs>
  <TitlesOfParts>
    <vt:vector size="92" baseType="lpstr">
      <vt:lpstr>Palatino</vt:lpstr>
      <vt:lpstr>MS PGothic</vt:lpstr>
      <vt:lpstr>Arial</vt:lpstr>
      <vt:lpstr>Century Gothic</vt:lpstr>
      <vt:lpstr>Verdana</vt:lpstr>
      <vt:lpstr>Times</vt:lpstr>
      <vt:lpstr>Book Antiqua</vt:lpstr>
      <vt:lpstr>Times-Italic</vt:lpstr>
      <vt:lpstr>Times-Roman</vt:lpstr>
      <vt:lpstr>Wingdings</vt:lpstr>
      <vt:lpstr>Abadi MT Condensed Light</vt:lpstr>
      <vt:lpstr>Lucida Sans Typewriter</vt:lpstr>
      <vt:lpstr>Helvetica</vt:lpstr>
      <vt:lpstr>ITCCheltenham BookCond</vt:lpstr>
      <vt:lpstr>Symbol</vt:lpstr>
      <vt:lpstr>MS Reference Sans Serif</vt:lpstr>
      <vt:lpstr>ヒラギノ角ゴ Pro W3</vt:lpstr>
      <vt:lpstr>L1_Introduction</vt:lpstr>
      <vt:lpstr>PowerPoint Presentation</vt:lpstr>
      <vt:lpstr>Requirement, requirements engineering, requirements elicitation and analysis </vt:lpstr>
      <vt:lpstr>Requirement, requirements engineering, requirements elicitation and analysis_2 </vt:lpstr>
      <vt:lpstr>Requirements elicitation - definition:  </vt:lpstr>
      <vt:lpstr>First step in identifying the Requirements:  System identification</vt:lpstr>
      <vt:lpstr>Types of Requirements</vt:lpstr>
      <vt:lpstr>Functional vs. Nonfunctional Requirements</vt:lpstr>
      <vt:lpstr>Types of Nonfunctional Requirements</vt:lpstr>
      <vt:lpstr>Types of Nonfunctional Requirements_2</vt:lpstr>
      <vt:lpstr>Types of Nonfunctional Requirements_3</vt:lpstr>
      <vt:lpstr>Types of Nonfunctional Requirements_4</vt:lpstr>
      <vt:lpstr>Nonfunctional Requirements (Quality): Examples </vt:lpstr>
      <vt:lpstr>What should not  be in the Requirements?</vt:lpstr>
      <vt:lpstr>Requirements Validation</vt:lpstr>
      <vt:lpstr>Requirements Validation (2)</vt:lpstr>
      <vt:lpstr>We can specify Requirements for “Requirements Management”</vt:lpstr>
      <vt:lpstr>Different Types of Requirements Elicitation</vt:lpstr>
      <vt:lpstr>Prioritizing requirements</vt:lpstr>
      <vt:lpstr>Requirements Specification vs Analysis Model</vt:lpstr>
      <vt:lpstr>Requirements Process</vt:lpstr>
      <vt:lpstr>Techniques to elicit Requirements</vt:lpstr>
      <vt:lpstr>Scenario-Based Design</vt:lpstr>
      <vt:lpstr>Types of Scenarios</vt:lpstr>
      <vt:lpstr>Additional Types of Scenarios (2)</vt:lpstr>
      <vt:lpstr>How do we find scenarios?</vt:lpstr>
      <vt:lpstr>Heuristics for finding scenarios</vt:lpstr>
      <vt:lpstr>Software Lifecycle Activities</vt:lpstr>
      <vt:lpstr>Requirements Analysis Document Template</vt:lpstr>
      <vt:lpstr>Requirement Document Desiderata</vt:lpstr>
      <vt:lpstr>Identify Scenarios</vt:lpstr>
      <vt:lpstr>Identify Scenarios - Warehouse on Fire</vt:lpstr>
      <vt:lpstr>Identify Scenarios - cont</vt:lpstr>
      <vt:lpstr>Identify Actors</vt:lpstr>
      <vt:lpstr>Identifying Use Cases</vt:lpstr>
      <vt:lpstr>Identifying Use Cases_2</vt:lpstr>
      <vt:lpstr>Identifying Use Cases_3</vt:lpstr>
      <vt:lpstr>Simple Use Case Writing Guide</vt:lpstr>
      <vt:lpstr>Simple Use Case Writing Guide_cont</vt:lpstr>
      <vt:lpstr>Simple Use Case Writing Guide_cont</vt:lpstr>
      <vt:lpstr>Refine the Use case view</vt:lpstr>
      <vt:lpstr>Identify Relationships Among Actors &amp; Use cases</vt:lpstr>
      <vt:lpstr>Identify Initial Analysis Objects</vt:lpstr>
      <vt:lpstr>Identify Nonfunctional Requirements</vt:lpstr>
      <vt:lpstr>Example of questions for eliciting nonfunctional requirements</vt:lpstr>
      <vt:lpstr>Example of questions for eliciting nonfunctional requirements</vt:lpstr>
      <vt:lpstr>To Do List</vt:lpstr>
      <vt:lpstr>Requirements Elicitation: Difficulties and Challenges</vt:lpstr>
      <vt:lpstr>Example of an Ambiguous Specification</vt:lpstr>
      <vt:lpstr>Example of an Ambiguous Specification</vt:lpstr>
      <vt:lpstr>Example of an Unintended Feature</vt:lpstr>
      <vt:lpstr>Example of an Unintended Feature</vt:lpstr>
      <vt:lpstr>Scenario example from earlier:  Warehouse on Fire</vt:lpstr>
      <vt:lpstr>Observations about Warehouse on Fire Scenario</vt:lpstr>
      <vt:lpstr>After the scenarios are formulated</vt:lpstr>
      <vt:lpstr>Use Case View for Incident Management</vt:lpstr>
      <vt:lpstr>How to find Use Cases</vt:lpstr>
      <vt:lpstr>Use Case Example: ReportEmergency</vt:lpstr>
      <vt:lpstr>Use Case Example: ReportEmergency Flow of Events </vt:lpstr>
      <vt:lpstr>Order of steps when formulating use cases</vt:lpstr>
      <vt:lpstr>Use Case Associations </vt:lpstr>
      <vt:lpstr>&lt;&lt;include&gt;&gt;: Functional Decomposition</vt:lpstr>
      <vt:lpstr>&lt;&lt;include&gt;&gt;: Reuse of Existing Functionality</vt:lpstr>
      <vt:lpstr>&lt;&lt;extend&gt;&gt; Association  for Use Cases</vt:lpstr>
      <vt:lpstr>Generalization in Use Cases</vt:lpstr>
      <vt:lpstr>Another Use Case Example</vt:lpstr>
      <vt:lpstr>Use Case Attributes</vt:lpstr>
      <vt:lpstr>Use Case Flow of Events</vt:lpstr>
      <vt:lpstr>Use Case Exceptions</vt:lpstr>
      <vt:lpstr>Guidelines for Formulation of Use Cases (1)</vt:lpstr>
      <vt:lpstr>Guidelines for Formulation of Use Cases (2)</vt:lpstr>
      <vt:lpstr>Example of a badly written Use Case</vt:lpstr>
      <vt:lpstr>Example of a badly written Use Case</vt:lpstr>
      <vt:lpstr>How to write a use case (Summary)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CHIOREAN</dc:creator>
  <cp:lastModifiedBy>Dan</cp:lastModifiedBy>
  <cp:revision>19</cp:revision>
  <dcterms:created xsi:type="dcterms:W3CDTF">2020-03-11T14:11:35Z</dcterms:created>
  <dcterms:modified xsi:type="dcterms:W3CDTF">2021-03-10T05:26:42Z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