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8" r:id="rId2"/>
    <p:sldId id="293" r:id="rId3"/>
    <p:sldId id="397" r:id="rId4"/>
    <p:sldId id="398" r:id="rId5"/>
    <p:sldId id="374" r:id="rId6"/>
    <p:sldId id="375" r:id="rId7"/>
    <p:sldId id="376" r:id="rId8"/>
    <p:sldId id="377" r:id="rId9"/>
    <p:sldId id="280" r:id="rId10"/>
    <p:sldId id="385" r:id="rId11"/>
    <p:sldId id="386" r:id="rId12"/>
    <p:sldId id="281" r:id="rId13"/>
    <p:sldId id="384" r:id="rId14"/>
    <p:sldId id="282" r:id="rId15"/>
    <p:sldId id="283" r:id="rId16"/>
    <p:sldId id="284" r:id="rId17"/>
    <p:sldId id="274" r:id="rId18"/>
    <p:sldId id="387" r:id="rId19"/>
    <p:sldId id="388" r:id="rId20"/>
    <p:sldId id="389" r:id="rId21"/>
    <p:sldId id="390" r:id="rId22"/>
    <p:sldId id="275" r:id="rId23"/>
    <p:sldId id="276" r:id="rId24"/>
    <p:sldId id="277" r:id="rId25"/>
    <p:sldId id="294" r:id="rId26"/>
    <p:sldId id="259" r:id="rId27"/>
    <p:sldId id="257" r:id="rId28"/>
    <p:sldId id="258" r:id="rId29"/>
    <p:sldId id="295" r:id="rId30"/>
    <p:sldId id="296" r:id="rId31"/>
    <p:sldId id="299" r:id="rId32"/>
    <p:sldId id="287" r:id="rId33"/>
    <p:sldId id="321" r:id="rId34"/>
    <p:sldId id="322" r:id="rId35"/>
    <p:sldId id="395" r:id="rId36"/>
    <p:sldId id="323" r:id="rId37"/>
    <p:sldId id="396" r:id="rId38"/>
    <p:sldId id="314" r:id="rId39"/>
    <p:sldId id="311" r:id="rId40"/>
    <p:sldId id="309" r:id="rId41"/>
    <p:sldId id="394" r:id="rId42"/>
    <p:sldId id="393" r:id="rId43"/>
    <p:sldId id="38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9E7CC3-039A-49F6-8176-144DA2780910}">
          <p14:sldIdLst>
            <p14:sldId id="278"/>
            <p14:sldId id="293"/>
            <p14:sldId id="397"/>
            <p14:sldId id="398"/>
            <p14:sldId id="374"/>
            <p14:sldId id="375"/>
            <p14:sldId id="376"/>
            <p14:sldId id="377"/>
            <p14:sldId id="280"/>
            <p14:sldId id="385"/>
            <p14:sldId id="386"/>
            <p14:sldId id="281"/>
            <p14:sldId id="384"/>
            <p14:sldId id="282"/>
            <p14:sldId id="283"/>
            <p14:sldId id="284"/>
            <p14:sldId id="274"/>
            <p14:sldId id="387"/>
            <p14:sldId id="388"/>
            <p14:sldId id="389"/>
            <p14:sldId id="390"/>
            <p14:sldId id="275"/>
            <p14:sldId id="276"/>
            <p14:sldId id="277"/>
            <p14:sldId id="294"/>
            <p14:sldId id="259"/>
            <p14:sldId id="257"/>
            <p14:sldId id="258"/>
            <p14:sldId id="295"/>
            <p14:sldId id="296"/>
            <p14:sldId id="299"/>
            <p14:sldId id="287"/>
            <p14:sldId id="321"/>
            <p14:sldId id="322"/>
            <p14:sldId id="395"/>
            <p14:sldId id="323"/>
            <p14:sldId id="396"/>
            <p14:sldId id="314"/>
            <p14:sldId id="311"/>
            <p14:sldId id="309"/>
            <p14:sldId id="394"/>
            <p14:sldId id="393"/>
            <p14:sldId id="3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EE65F-C4D6-4F42-875F-29A15E29622D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C896-3046-4AB8-8C6E-E71F8CA2A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6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05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5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9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3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57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06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76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0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6FD4-8F16-48EB-AA45-5B5F4BE7BD6F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F002-F701-4A01-9D69-D4C45B010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9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pdf/1605.07146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pdf/1611.0543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9.01507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lilianweng.github.io/lil-log/2020/08/06/neural-architecture-search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applications/" TargetMode="External"/><Relationship Id="rId7" Type="http://schemas.microsoft.com/office/2007/relationships/hdphoto" Target="../media/hdphoto1.wdp"/><Relationship Id="rId2" Type="http://schemas.openxmlformats.org/officeDocument/2006/relationships/hyperlink" Target="https://github.com/tensorflow/model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s://modelzoo.co/" TargetMode="External"/><Relationship Id="rId4" Type="http://schemas.openxmlformats.org/officeDocument/2006/relationships/hyperlink" Target="https://github.com/pytorch/visio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pdf/1611.00851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watch?v=UdXfsAr4Gjw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dXfsAr4Gjw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imagesearch.com/2020/11/30/siamese-networks-with-keras-tensorflow-and-deep-learnin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imagesearch.com/2020/11/30/siamese-networks-with-keras-tensorflow-and-deep-learnin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Computer Vision and Deep Learning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</a:t>
            </a:r>
            <a:r>
              <a:rPr lang="en-GB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Wide RESNET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/>
          <a:lstStyle/>
          <a:p>
            <a:r>
              <a:rPr lang="en-GB" dirty="0" smtClean="0"/>
              <a:t>Use wider residual blocks (larger number of filters)</a:t>
            </a:r>
          </a:p>
          <a:p>
            <a:r>
              <a:rPr lang="en-GB" dirty="0" smtClean="0"/>
              <a:t>50 layer wide </a:t>
            </a:r>
            <a:r>
              <a:rPr lang="en-GB" dirty="0" err="1" smtClean="0"/>
              <a:t>resnet</a:t>
            </a:r>
            <a:r>
              <a:rPr lang="en-GB" dirty="0" smtClean="0"/>
              <a:t> is better than 101 layer classical </a:t>
            </a:r>
            <a:r>
              <a:rPr lang="en-GB" dirty="0" err="1" smtClean="0"/>
              <a:t>resnet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453336"/>
            <a:ext cx="37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arxiv.org/pdf/1605.07146.pdf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8194" name="Picture 2" descr="https://pytorch.org/assets/images/wide_res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887" y="2924943"/>
            <a:ext cx="5098882" cy="208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9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 smtClean="0"/>
              <a:t>ResNext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3" y="1556792"/>
            <a:ext cx="4372679" cy="4525963"/>
          </a:xfrm>
        </p:spPr>
        <p:txBody>
          <a:bodyPr/>
          <a:lstStyle/>
          <a:p>
            <a:r>
              <a:rPr lang="en-GB" dirty="0" smtClean="0"/>
              <a:t>Again increase the width of the networks, but this time through parallel branches in a block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525344"/>
            <a:ext cx="37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arxiv.org/pdf/1611.05431.pdf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83" y="2708920"/>
            <a:ext cx="4663817" cy="30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0" y="4365104"/>
            <a:ext cx="3806746" cy="199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7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901C58-7AD2-49FA-A39B-901481D8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/>
              <a:t>SENet</a:t>
            </a:r>
            <a:endParaRPr lang="en-GB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4" y="1196752"/>
            <a:ext cx="8760296" cy="203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99" y="6484694"/>
            <a:ext cx="593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Squeeze-and-Excitation </a:t>
            </a:r>
            <a:r>
              <a:rPr lang="en-GB" sz="1400" dirty="0" smtClean="0"/>
              <a:t>Networks, </a:t>
            </a:r>
            <a:r>
              <a:rPr lang="en-GB" sz="1400" dirty="0"/>
              <a:t>2018: </a:t>
            </a:r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arxiv.org/pdf/1709.01507.pdf</a:t>
            </a:r>
            <a:r>
              <a:rPr lang="en-GB" sz="1400" dirty="0" smtClean="0"/>
              <a:t>  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89698"/>
            <a:ext cx="458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ImageNet</a:t>
            </a:r>
            <a:r>
              <a:rPr lang="en-GB" dirty="0" smtClean="0"/>
              <a:t> </a:t>
            </a:r>
            <a:r>
              <a:rPr lang="en-GB" dirty="0" smtClean="0"/>
              <a:t>2017 winner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2.3% top-5 accuracy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7170" name="Picture 2" descr="Review: SENet — Squeeze-and-Excitation Network, Winner of ILSVRC 2017  (Image Classification) | by Sik-Ho Tsang | Towards Data Sci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89030"/>
            <a:ext cx="4677702" cy="208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Compute weight for each feature map: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/>
              <a:t>Global average pooling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/>
              <a:t>2FC layers</a:t>
            </a:r>
          </a:p>
        </p:txBody>
      </p:sp>
    </p:spTree>
    <p:extLst>
      <p:ext uri="{BB962C8B-B14F-4D97-AF65-F5344CB8AC3E}">
        <p14:creationId xmlns:p14="http://schemas.microsoft.com/office/powerpoint/2010/main" val="119805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 smtClean="0"/>
              <a:t>SENet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u="sng" dirty="0" smtClean="0"/>
              <a:t>Squeeze</a:t>
            </a:r>
            <a:r>
              <a:rPr lang="en-GB" sz="2000" dirty="0"/>
              <a:t> </a:t>
            </a:r>
            <a:r>
              <a:rPr lang="en-GB" sz="2000" dirty="0" smtClean="0"/>
              <a:t>(</a:t>
            </a:r>
            <a:r>
              <a:rPr lang="en-GB" sz="2000" b="1" dirty="0" smtClean="0"/>
              <a:t>Global </a:t>
            </a:r>
            <a:r>
              <a:rPr lang="en-GB" sz="2000" b="1" dirty="0"/>
              <a:t>Information </a:t>
            </a:r>
            <a:r>
              <a:rPr lang="en-GB" sz="2000" b="1" dirty="0" smtClean="0"/>
              <a:t>Embedding</a:t>
            </a:r>
            <a:r>
              <a:rPr lang="en-GB" sz="2000" dirty="0" smtClean="0"/>
              <a:t>) </a:t>
            </a:r>
            <a:r>
              <a:rPr lang="en-GB" sz="2000" dirty="0"/>
              <a:t>squeeze global spatial information into a channel </a:t>
            </a:r>
            <a:r>
              <a:rPr lang="en-GB" sz="2000" dirty="0" smtClean="0"/>
              <a:t>descriptor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u="sng" dirty="0" smtClean="0"/>
              <a:t>Excitation</a:t>
            </a:r>
            <a:r>
              <a:rPr lang="en-GB" sz="2000" dirty="0"/>
              <a:t> </a:t>
            </a:r>
            <a:r>
              <a:rPr lang="en-GB" sz="2000" dirty="0" smtClean="0"/>
              <a:t>(</a:t>
            </a:r>
            <a:r>
              <a:rPr lang="en-GB" sz="2000" b="1" dirty="0" smtClean="0"/>
              <a:t>Adaptive Recalibration</a:t>
            </a:r>
            <a:r>
              <a:rPr lang="en-GB" sz="2000" dirty="0"/>
              <a:t>) </a:t>
            </a:r>
            <a:endParaRPr lang="en-GB" sz="2000" dirty="0" smtClean="0"/>
          </a:p>
          <a:p>
            <a:pPr>
              <a:buFontTx/>
              <a:buChar char="-"/>
            </a:pPr>
            <a:r>
              <a:rPr lang="en-GB" sz="2000" dirty="0" smtClean="0"/>
              <a:t>capture </a:t>
            </a:r>
            <a:r>
              <a:rPr lang="en-GB" sz="2000" dirty="0"/>
              <a:t>channel-wise </a:t>
            </a:r>
            <a:r>
              <a:rPr lang="en-GB" sz="2000" dirty="0" smtClean="0"/>
              <a:t>dependencies</a:t>
            </a:r>
          </a:p>
          <a:p>
            <a:pPr>
              <a:buFontTx/>
              <a:buChar char="-"/>
            </a:pPr>
            <a:r>
              <a:rPr lang="en-GB" sz="2000" dirty="0" smtClean="0"/>
              <a:t>dynamics </a:t>
            </a:r>
            <a:r>
              <a:rPr lang="en-GB" sz="2000" dirty="0"/>
              <a:t>conditioned on the </a:t>
            </a:r>
            <a:r>
              <a:rPr lang="en-GB" sz="2000" dirty="0" smtClean="0"/>
              <a:t>input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636912"/>
            <a:ext cx="3395629" cy="336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52700"/>
            <a:ext cx="4191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254294"/>
            <a:ext cx="59245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2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708129"/>
            <a:ext cx="1765176" cy="168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FF8040-B9F6-400B-8243-59F4078C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Fractal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1BA59A-1498-45A8-9B04-661A37D9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dirty="0" smtClean="0">
                <a:latin typeface="+mj-lt"/>
              </a:rPr>
              <a:t>non-residual-network approach</a:t>
            </a:r>
            <a:endParaRPr lang="en-US" sz="2600" dirty="0">
              <a:latin typeface="+mj-lt"/>
            </a:endParaRPr>
          </a:p>
          <a:p>
            <a:pPr algn="just"/>
            <a:r>
              <a:rPr lang="en-US" sz="2600" b="0" i="0" u="none" strike="noStrike" baseline="0" dirty="0" smtClean="0">
                <a:latin typeface="+mj-lt"/>
              </a:rPr>
              <a:t>neural </a:t>
            </a:r>
            <a:r>
              <a:rPr lang="en-US" sz="2600" b="0" i="0" u="none" strike="noStrike" baseline="0" dirty="0">
                <a:latin typeface="+mj-lt"/>
              </a:rPr>
              <a:t>network macro-architecture based on </a:t>
            </a:r>
            <a:r>
              <a:rPr lang="en-US" sz="2600" b="0" i="0" u="none" strike="noStrike" baseline="0" dirty="0" smtClean="0">
                <a:latin typeface="+mj-lt"/>
              </a:rPr>
              <a:t>self-similarity</a:t>
            </a:r>
          </a:p>
          <a:p>
            <a:pPr lvl="1"/>
            <a:r>
              <a:rPr lang="en-GB" sz="2600" dirty="0">
                <a:latin typeface="+mj-lt"/>
              </a:rPr>
              <a:t>b</a:t>
            </a:r>
            <a:r>
              <a:rPr lang="en-GB" sz="2600" dirty="0" smtClean="0">
                <a:latin typeface="+mj-lt"/>
              </a:rPr>
              <a:t>oth shallow </a:t>
            </a:r>
            <a:r>
              <a:rPr lang="en-GB" sz="2600" dirty="0">
                <a:latin typeface="+mj-lt"/>
              </a:rPr>
              <a:t>and deep paths to output</a:t>
            </a:r>
            <a:endParaRPr lang="en-US" sz="2600" b="0" i="0" u="none" strike="noStrike" baseline="0" dirty="0">
              <a:latin typeface="+mj-lt"/>
            </a:endParaRPr>
          </a:p>
          <a:p>
            <a:pPr algn="just"/>
            <a:r>
              <a:rPr lang="en-US" sz="2600" b="0" i="0" u="none" strike="noStrike" baseline="0" dirty="0">
                <a:latin typeface="+mj-lt"/>
              </a:rPr>
              <a:t>the key may be the ability to transition, during training, from </a:t>
            </a:r>
            <a:r>
              <a:rPr lang="en-GB" sz="2600" b="0" i="0" u="none" strike="noStrike" baseline="0" dirty="0">
                <a:latin typeface="+mj-lt"/>
              </a:rPr>
              <a:t>effectively shallow to </a:t>
            </a:r>
            <a:r>
              <a:rPr lang="en-GB" sz="2600" b="0" i="0" u="none" strike="noStrike" baseline="0" dirty="0" smtClean="0">
                <a:latin typeface="+mj-lt"/>
              </a:rPr>
              <a:t>deep</a:t>
            </a:r>
          </a:p>
          <a:p>
            <a:pPr marL="0" indent="0" algn="just">
              <a:buNone/>
            </a:pP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48EC55-37B0-4371-9DC2-83A49724B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604115"/>
            <a:ext cx="2174540" cy="2091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A536646-E34F-4A46-A8AC-A92083C60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279" y="0"/>
            <a:ext cx="4323451" cy="4872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38" y="6309320"/>
            <a:ext cx="6342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FractalNet</a:t>
            </a:r>
            <a:r>
              <a:rPr lang="en-GB" dirty="0"/>
              <a:t>: Ultra-Deep Neural Networks without </a:t>
            </a:r>
            <a:r>
              <a:rPr lang="en-GB" dirty="0" smtClean="0"/>
              <a:t>Residuals, 2017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5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C821A-62C5-4BFD-A3EC-15C92FE1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295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Fractal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6FF9A8-992F-4209-8E4A-9B3FF336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10" y="908720"/>
            <a:ext cx="8229600" cy="1621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/>
              <a:t>Drop path</a:t>
            </a:r>
            <a:r>
              <a:rPr lang="en-GB" sz="2400" dirty="0"/>
              <a:t> - </a:t>
            </a:r>
            <a:r>
              <a:rPr lang="en-US" sz="2400" b="0" i="0" u="none" strike="noStrike" baseline="0" dirty="0">
                <a:latin typeface="NimbusRomNo9L-Regu"/>
              </a:rPr>
              <a:t>prevents co-adaptation of parallel paths by randomly dropping operands of the </a:t>
            </a:r>
            <a:r>
              <a:rPr lang="en-US" sz="2400" b="0" i="0" u="none" strike="noStrike" baseline="0" dirty="0">
                <a:latin typeface="CMR10"/>
              </a:rPr>
              <a:t>join </a:t>
            </a:r>
            <a:r>
              <a:rPr lang="en-US" sz="2400" b="0" i="0" u="none" strike="noStrike" baseline="0" dirty="0">
                <a:latin typeface="NimbusRomNo9L-Regu"/>
              </a:rPr>
              <a:t>layers</a:t>
            </a:r>
          </a:p>
          <a:p>
            <a:pPr lvl="1"/>
            <a:r>
              <a:rPr lang="en-US" sz="2000" dirty="0">
                <a:latin typeface="NimbusRomNo9L-Regu"/>
              </a:rPr>
              <a:t>Global: a single path is selected for the entire network</a:t>
            </a:r>
          </a:p>
          <a:p>
            <a:pPr lvl="1"/>
            <a:r>
              <a:rPr lang="en-US" sz="2000" b="0" i="0" u="none" strike="noStrike" baseline="0" dirty="0">
                <a:latin typeface="NimbusRomNo9L-Regu"/>
              </a:rPr>
              <a:t>Local: drops each input with fixed probability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6E5415E-B689-4B0B-830F-61EF3624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3875"/>
            <a:ext cx="9144000" cy="44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Densely connected networks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45024"/>
            <a:ext cx="8420100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24" y="1340768"/>
            <a:ext cx="3453894" cy="2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8261" y="1540510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Dense block</a:t>
            </a:r>
            <a:r>
              <a:rPr lang="en-GB" dirty="0" smtClean="0"/>
              <a:t>: each </a:t>
            </a:r>
            <a:r>
              <a:rPr lang="en-GB" dirty="0"/>
              <a:t>layer </a:t>
            </a:r>
            <a:r>
              <a:rPr lang="en-GB" dirty="0" smtClean="0"/>
              <a:t>is connected </a:t>
            </a:r>
            <a:r>
              <a:rPr lang="en-GB" dirty="0"/>
              <a:t>to every other layer </a:t>
            </a:r>
            <a:r>
              <a:rPr lang="en-GB" dirty="0" smtClean="0"/>
              <a:t>in feed-forward fashion</a:t>
            </a:r>
          </a:p>
          <a:p>
            <a:endParaRPr lang="en-GB" dirty="0"/>
          </a:p>
          <a:p>
            <a:r>
              <a:rPr lang="en-GB" dirty="0" smtClean="0"/>
              <a:t>- strengthens </a:t>
            </a:r>
            <a:r>
              <a:rPr lang="en-GB" dirty="0"/>
              <a:t>feature propagation,</a:t>
            </a:r>
          </a:p>
          <a:p>
            <a:r>
              <a:rPr lang="en-GB" dirty="0" smtClean="0"/>
              <a:t>- encourages </a:t>
            </a:r>
            <a:r>
              <a:rPr lang="en-GB" dirty="0"/>
              <a:t>feature </a:t>
            </a:r>
            <a:r>
              <a:rPr lang="en-GB" dirty="0" smtClean="0"/>
              <a:t>reuse</a:t>
            </a:r>
          </a:p>
          <a:p>
            <a:r>
              <a:rPr lang="en-GB" dirty="0" smtClean="0"/>
              <a:t>- helps with the vanishing gradients problem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107525"/>
            <a:ext cx="487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Densely Connected Convolutional </a:t>
            </a:r>
            <a:r>
              <a:rPr lang="en-GB" dirty="0" smtClean="0"/>
              <a:t>Networks,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6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C8F661-3E9B-405B-87AB-FCC9C572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Efficient nets</a:t>
            </a:r>
          </a:p>
        </p:txBody>
      </p:sp>
      <p:pic>
        <p:nvPicPr>
          <p:cNvPr id="2050" name="Picture 2" descr="https://1.bp.blogspot.com/-Cdtb97FtgdA/XO3BHsB7oEI/AAAAAAAAEKE/bmtkonwgs8cmWyI5esVo8wJPnhPLQ5bGQCLcBGAs/s640/image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04056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82" y="3933056"/>
            <a:ext cx="5465508" cy="274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Efficient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carefully </a:t>
            </a:r>
            <a:r>
              <a:rPr lang="en-GB" dirty="0"/>
              <a:t>balancing network depth, width, and resolution can lead to better </a:t>
            </a:r>
            <a:r>
              <a:rPr lang="en-GB" dirty="0" smtClean="0"/>
              <a:t>performance</a:t>
            </a:r>
          </a:p>
          <a:p>
            <a:r>
              <a:rPr lang="en-GB" dirty="0"/>
              <a:t>design a new baseline network and scale it up to obtain a family of models, called </a:t>
            </a:r>
            <a:r>
              <a:rPr lang="en-GB" i="1" dirty="0" err="1" smtClean="0"/>
              <a:t>EfficientNets</a:t>
            </a:r>
            <a:endParaRPr lang="en-GB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4196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3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Efficient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α </a:t>
            </a:r>
            <a:r>
              <a:rPr lang="en-GB" dirty="0"/>
              <a:t>· β </a:t>
            </a:r>
            <a:r>
              <a:rPr lang="en-GB" baseline="30000" dirty="0"/>
              <a:t>2</a:t>
            </a:r>
            <a:r>
              <a:rPr lang="en-GB" dirty="0"/>
              <a:t> · γ </a:t>
            </a:r>
            <a:r>
              <a:rPr lang="en-GB" baseline="30000" dirty="0"/>
              <a:t>2</a:t>
            </a:r>
            <a:r>
              <a:rPr lang="en-GB" dirty="0"/>
              <a:t> ≈ 2 such that for any new φ, the total FLOPS will </a:t>
            </a:r>
            <a:r>
              <a:rPr lang="en-GB" dirty="0" smtClean="0"/>
              <a:t>approximately </a:t>
            </a:r>
            <a:r>
              <a:rPr lang="en-GB" dirty="0"/>
              <a:t>increase by </a:t>
            </a:r>
            <a:r>
              <a:rPr lang="en-GB" dirty="0" smtClean="0"/>
              <a:t>2</a:t>
            </a:r>
            <a:r>
              <a:rPr lang="en-GB" baseline="30000" dirty="0" smtClean="0"/>
              <a:t>φ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3356992"/>
            <a:ext cx="194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Combined scaling: </a:t>
            </a: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1048"/>
            <a:ext cx="3557588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4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Last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CNN architectures</a:t>
            </a:r>
          </a:p>
          <a:p>
            <a:pPr lvl="1"/>
            <a:r>
              <a:rPr lang="en-GB" dirty="0" err="1" smtClean="0"/>
              <a:t>Alexnet</a:t>
            </a:r>
            <a:endParaRPr lang="en-GB" dirty="0" smtClean="0"/>
          </a:p>
          <a:p>
            <a:pPr lvl="1"/>
            <a:r>
              <a:rPr lang="en-GB" dirty="0" smtClean="0"/>
              <a:t>VGG</a:t>
            </a:r>
          </a:p>
          <a:p>
            <a:pPr lvl="1"/>
            <a:r>
              <a:rPr lang="en-GB" dirty="0" err="1" smtClean="0"/>
              <a:t>GoogLe</a:t>
            </a:r>
            <a:r>
              <a:rPr lang="en-GB" dirty="0" smtClean="0"/>
              <a:t> Net</a:t>
            </a:r>
          </a:p>
          <a:p>
            <a:pPr lvl="1"/>
            <a:r>
              <a:rPr lang="en-GB" dirty="0" err="1" smtClean="0"/>
              <a:t>ResNet</a:t>
            </a:r>
            <a:endParaRPr lang="en-GB" dirty="0" smtClean="0"/>
          </a:p>
          <a:p>
            <a:pPr lvl="1"/>
            <a:r>
              <a:rPr lang="en-GB" dirty="0" err="1" smtClean="0"/>
              <a:t>Mobilenets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MBConv</a:t>
            </a:r>
            <a:r>
              <a:rPr lang="en-GB" dirty="0" smtClean="0"/>
              <a:t> block</a:t>
            </a:r>
            <a:endParaRPr lang="en-GB" dirty="0"/>
          </a:p>
        </p:txBody>
      </p:sp>
      <p:pic>
        <p:nvPicPr>
          <p:cNvPr id="5122" name="Picture 2" descr="https://miro.medium.com/max/765/1*jFCQv8hphvYJ25t-4uQQ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09" y="1556792"/>
            <a:ext cx="58293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69151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4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Random grid search to determine </a:t>
            </a:r>
            <a:r>
              <a:rPr lang="el-GR" dirty="0"/>
              <a:t>α = 1.2, β = 1.1, γ = </a:t>
            </a:r>
            <a:r>
              <a:rPr lang="el-GR" dirty="0" smtClean="0"/>
              <a:t>1.1</a:t>
            </a:r>
            <a:endParaRPr lang="en-GB" dirty="0" smtClean="0"/>
          </a:p>
          <a:p>
            <a:r>
              <a:rPr lang="en-GB" dirty="0" smtClean="0"/>
              <a:t>Fix α</a:t>
            </a:r>
            <a:r>
              <a:rPr lang="en-GB" dirty="0"/>
              <a:t>, β, γ as constants and scale up baseline network with different φ (</a:t>
            </a:r>
            <a:r>
              <a:rPr lang="en-GB" dirty="0" smtClean="0"/>
              <a:t>EfficientNet-B1 </a:t>
            </a:r>
            <a:r>
              <a:rPr lang="en-GB" dirty="0"/>
              <a:t>to </a:t>
            </a:r>
            <a:r>
              <a:rPr lang="en-GB" dirty="0" smtClean="0"/>
              <a:t>B7)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01838"/>
            <a:ext cx="50101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0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373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/>
              <a:t>Neural network architectural search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594" y="3212976"/>
            <a:ext cx="8075240" cy="33123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b="1" dirty="0" smtClean="0"/>
              <a:t>Search space: </a:t>
            </a:r>
            <a:r>
              <a:rPr lang="en-GB" sz="2400" dirty="0" smtClean="0"/>
              <a:t>define a </a:t>
            </a:r>
            <a:r>
              <a:rPr lang="en-GB" sz="2400" dirty="0"/>
              <a:t>set of operations </a:t>
            </a:r>
            <a:r>
              <a:rPr lang="en-GB" sz="2400" dirty="0" smtClean="0"/>
              <a:t> and </a:t>
            </a:r>
            <a:r>
              <a:rPr lang="en-GB" sz="2400" dirty="0"/>
              <a:t>how </a:t>
            </a:r>
            <a:r>
              <a:rPr lang="en-GB" sz="2400" dirty="0" smtClean="0"/>
              <a:t>they </a:t>
            </a:r>
            <a:r>
              <a:rPr lang="en-GB" sz="2400" dirty="0"/>
              <a:t>can be </a:t>
            </a:r>
            <a:r>
              <a:rPr lang="en-GB" sz="2400" dirty="0" smtClean="0"/>
              <a:t>connected.</a:t>
            </a:r>
          </a:p>
          <a:p>
            <a:pPr marL="0" indent="0">
              <a:buNone/>
            </a:pPr>
            <a:r>
              <a:rPr lang="en-GB" sz="2400" b="1" dirty="0" smtClean="0"/>
              <a:t>Search strategy: </a:t>
            </a:r>
            <a:r>
              <a:rPr lang="en-GB" sz="2400" dirty="0"/>
              <a:t> samples a population of network architecture </a:t>
            </a:r>
            <a:r>
              <a:rPr lang="en-GB" sz="2400" dirty="0" smtClean="0"/>
              <a:t>candidates: child </a:t>
            </a:r>
            <a:r>
              <a:rPr lang="en-GB" sz="2400" dirty="0"/>
              <a:t>model performance metrics as rewards </a:t>
            </a:r>
            <a:r>
              <a:rPr lang="en-GB" sz="2400" dirty="0" smtClean="0"/>
              <a:t>and </a:t>
            </a:r>
            <a:r>
              <a:rPr lang="en-GB" sz="2400" dirty="0"/>
              <a:t>optimizes to generate high-performance architecture candidates.</a:t>
            </a:r>
            <a:endParaRPr lang="en-GB" sz="2400" b="1" dirty="0" smtClean="0"/>
          </a:p>
          <a:p>
            <a:pPr marL="0" indent="0">
              <a:buNone/>
            </a:pPr>
            <a:r>
              <a:rPr lang="en-GB" sz="2400" b="1" dirty="0" smtClean="0"/>
              <a:t>Performance estimation strategy</a:t>
            </a:r>
            <a:r>
              <a:rPr lang="en-GB" sz="2400" dirty="0"/>
              <a:t>:  measure, estimate, or predict the performance of </a:t>
            </a:r>
            <a:r>
              <a:rPr lang="en-GB" sz="2400" dirty="0" smtClean="0"/>
              <a:t>the </a:t>
            </a:r>
            <a:r>
              <a:rPr lang="en-GB" sz="2400" dirty="0"/>
              <a:t>proposed child models in order to obtain feedback for the search algorithm to </a:t>
            </a:r>
            <a:r>
              <a:rPr lang="en-GB" sz="2400" dirty="0" smtClean="0"/>
              <a:t>learn</a:t>
            </a:r>
          </a:p>
          <a:p>
            <a:pPr marL="0" indent="0">
              <a:buNone/>
            </a:pPr>
            <a:endParaRPr lang="en-GB" sz="1100" dirty="0" smtClean="0">
              <a:hlinkClick r:id="rId2"/>
            </a:endParaRPr>
          </a:p>
          <a:p>
            <a:pPr marL="0" indent="0">
              <a:buNone/>
            </a:pPr>
            <a:r>
              <a:rPr lang="en-GB" sz="1100" dirty="0" smtClean="0">
                <a:hlinkClick r:id="rId2"/>
              </a:rPr>
              <a:t>https</a:t>
            </a:r>
            <a:r>
              <a:rPr lang="en-GB" sz="1100" dirty="0">
                <a:hlinkClick r:id="rId2"/>
              </a:rPr>
              <a:t>://</a:t>
            </a:r>
            <a:r>
              <a:rPr lang="en-GB" sz="1100" dirty="0" smtClean="0">
                <a:hlinkClick r:id="rId2"/>
              </a:rPr>
              <a:t>lilianweng.github.io/lil-log/2020/08/06/neural-architecture-search.html</a:t>
            </a:r>
            <a:r>
              <a:rPr lang="en-GB" sz="1100" dirty="0" smtClean="0"/>
              <a:t> </a:t>
            </a:r>
            <a:endParaRPr lang="en-GB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52" y="548680"/>
            <a:ext cx="77057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Summary – CNN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Networks are getting more and more deep</a:t>
            </a:r>
          </a:p>
          <a:p>
            <a:r>
              <a:rPr lang="en-GB" dirty="0" smtClean="0"/>
              <a:t>The trend is to not use fully connected layers anymore</a:t>
            </a:r>
          </a:p>
          <a:p>
            <a:r>
              <a:rPr lang="en-GB" dirty="0" smtClean="0"/>
              <a:t>Pre-trained models on large datasets are available</a:t>
            </a:r>
          </a:p>
          <a:p>
            <a:r>
              <a:rPr lang="en-GB" dirty="0" err="1" smtClean="0"/>
              <a:t>ResNet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err="1"/>
              <a:t>SENet</a:t>
            </a:r>
            <a:r>
              <a:rPr lang="en-GB" dirty="0"/>
              <a:t> currently good defaults to </a:t>
            </a:r>
            <a:r>
              <a:rPr lang="en-GB" dirty="0" smtClean="0"/>
              <a:t>use</a:t>
            </a:r>
          </a:p>
          <a:p>
            <a:r>
              <a:rPr lang="en-GB" dirty="0" smtClean="0"/>
              <a:t>Convolutional networks design is still a flourishing research area</a:t>
            </a:r>
          </a:p>
          <a:p>
            <a:pPr lvl="1"/>
            <a:r>
              <a:rPr lang="en-GB" dirty="0" smtClean="0"/>
              <a:t>aspects </a:t>
            </a:r>
            <a:r>
              <a:rPr lang="en-GB" dirty="0"/>
              <a:t>of network architectures are </a:t>
            </a:r>
            <a:r>
              <a:rPr lang="en-GB" dirty="0" smtClean="0"/>
              <a:t>continuously investigated </a:t>
            </a:r>
            <a:r>
              <a:rPr lang="en-GB" dirty="0"/>
              <a:t>and improved</a:t>
            </a:r>
          </a:p>
        </p:txBody>
      </p:sp>
    </p:spTree>
    <p:extLst>
      <p:ext uri="{BB962C8B-B14F-4D97-AF65-F5344CB8AC3E}">
        <p14:creationId xmlns:p14="http://schemas.microsoft.com/office/powerpoint/2010/main" val="36153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Summary – CNN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14600" cy="20448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err="1" smtClean="0"/>
              <a:t>Alexnet</a:t>
            </a: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VGG</a:t>
            </a:r>
          </a:p>
          <a:p>
            <a:pPr marL="0" indent="0">
              <a:buNone/>
            </a:pPr>
            <a:r>
              <a:rPr lang="en-GB" b="1" dirty="0" smtClean="0"/>
              <a:t>Inception</a:t>
            </a:r>
          </a:p>
          <a:p>
            <a:pPr marL="0" indent="0">
              <a:buNone/>
            </a:pPr>
            <a:r>
              <a:rPr lang="en-GB" b="1" dirty="0" err="1" smtClean="0"/>
              <a:t>ResNet</a:t>
            </a:r>
            <a:endParaRPr lang="en-GB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293096"/>
            <a:ext cx="2592288" cy="204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Mobile nets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/>
              <a:t>Efficient </a:t>
            </a:r>
            <a:r>
              <a:rPr lang="en-GB" dirty="0" smtClean="0"/>
              <a:t>nets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5747" y="1484784"/>
            <a:ext cx="2880320" cy="2232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err="1" smtClean="0"/>
              <a:t>SeNet</a:t>
            </a:r>
            <a:endParaRPr lang="en-GB" dirty="0" smtClean="0"/>
          </a:p>
          <a:p>
            <a:pPr marL="0" indent="0">
              <a:buFont typeface="Arial" pitchFamily="34" charset="0"/>
              <a:buNone/>
            </a:pPr>
            <a:r>
              <a:rPr lang="en-GB" dirty="0" smtClean="0"/>
              <a:t>Fractal nets</a:t>
            </a:r>
          </a:p>
          <a:p>
            <a:pPr marL="0" indent="0">
              <a:buFont typeface="Arial" pitchFamily="34" charset="0"/>
              <a:buNone/>
            </a:pPr>
            <a:r>
              <a:rPr lang="en-GB" dirty="0" smtClean="0"/>
              <a:t>Densely connected nets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1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Transfer learning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4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Transfer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Have some </a:t>
            </a:r>
            <a:r>
              <a:rPr lang="en-GB" dirty="0" smtClean="0"/>
              <a:t>dataset for a problem you want to solve but </a:t>
            </a:r>
            <a:r>
              <a:rPr lang="en-GB" dirty="0"/>
              <a:t>it has &lt; ~1M images?</a:t>
            </a:r>
          </a:p>
          <a:p>
            <a:pPr marL="514350" indent="-514350">
              <a:buAutoNum type="arabicPeriod"/>
            </a:pPr>
            <a:r>
              <a:rPr lang="en-GB" dirty="0"/>
              <a:t>Find a very large dataset that has similar data, train a big </a:t>
            </a:r>
            <a:r>
              <a:rPr lang="en-GB" dirty="0" err="1"/>
              <a:t>ConvNet</a:t>
            </a:r>
            <a:r>
              <a:rPr lang="en-GB" dirty="0"/>
              <a:t> there</a:t>
            </a:r>
          </a:p>
          <a:p>
            <a:pPr marL="514350" indent="-514350">
              <a:buAutoNum type="arabicPeriod"/>
            </a:pPr>
            <a:r>
              <a:rPr lang="en-GB" dirty="0"/>
              <a:t>Transfer learn to your </a:t>
            </a:r>
            <a:r>
              <a:rPr lang="en-GB" dirty="0" smtClean="0"/>
              <a:t>dataset</a:t>
            </a: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It’s the norm, not the exception!</a:t>
            </a:r>
          </a:p>
        </p:txBody>
      </p:sp>
    </p:spTree>
    <p:extLst>
      <p:ext uri="{BB962C8B-B14F-4D97-AF65-F5344CB8AC3E}">
        <p14:creationId xmlns:p14="http://schemas.microsoft.com/office/powerpoint/2010/main" val="14402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1266" name="Picture 2" descr="Fresh from the arXiv: Oct 21 to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696744" cy="539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1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Transfer </a:t>
            </a:r>
            <a:r>
              <a:rPr lang="en-GB" dirty="0" smtClean="0"/>
              <a:t>learning – small database</a:t>
            </a:r>
            <a:endParaRPr lang="en-GB" dirty="0"/>
          </a:p>
        </p:txBody>
      </p:sp>
      <p:pic>
        <p:nvPicPr>
          <p:cNvPr id="1026" name="Picture 2" descr="Remote Sensing | Free Full-Text | Pre-Trained AlexNet Architecture with  Pyramid Pooling and Supervision for High Spatial Resolution Remote Sensing  Image Scene Classification | HTM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816896" cy="23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Train on a similar large dataset:  </a:t>
            </a:r>
            <a:r>
              <a:rPr lang="en-GB" sz="2400" dirty="0" err="1" smtClean="0"/>
              <a:t>ImageNet</a:t>
            </a:r>
            <a:r>
              <a:rPr lang="en-GB" sz="2400" dirty="0" smtClean="0"/>
              <a:t>, COCO etc.</a:t>
            </a:r>
          </a:p>
          <a:p>
            <a:endParaRPr lang="en-GB" sz="2400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3869922" y="1989386"/>
            <a:ext cx="468050" cy="6552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43808" y="549977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“freeze” these layers</a:t>
            </a:r>
            <a:endParaRPr lang="en-GB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668344" y="4941168"/>
            <a:ext cx="432048" cy="74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8184" y="5733256"/>
            <a:ext cx="304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Change the last dense layer to C classes, reinitialize and train it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Transfer </a:t>
            </a:r>
            <a:r>
              <a:rPr lang="en-GB" dirty="0" smtClean="0"/>
              <a:t>learning – larger database</a:t>
            </a:r>
            <a:endParaRPr lang="en-GB" dirty="0"/>
          </a:p>
        </p:txBody>
      </p:sp>
      <p:pic>
        <p:nvPicPr>
          <p:cNvPr id="1026" name="Picture 2" descr="Remote Sensing | Free Full-Text | Pre-Trained AlexNet Architecture with  Pyramid Pooling and Supervision for High Spatial Resolution Remote Sensing  Image Scene Classification | HTM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6816896" cy="23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Train on a similar large dataset:  </a:t>
            </a:r>
            <a:r>
              <a:rPr lang="en-GB" sz="2400" dirty="0" err="1" smtClean="0"/>
              <a:t>ImageNet</a:t>
            </a:r>
            <a:r>
              <a:rPr lang="en-GB" sz="2400" dirty="0" smtClean="0"/>
              <a:t>, COCO etc.</a:t>
            </a:r>
          </a:p>
          <a:p>
            <a:endParaRPr lang="en-GB" sz="2400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3437875" y="2421433"/>
            <a:ext cx="468050" cy="56886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843808" y="549977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“freeze” these layers</a:t>
            </a:r>
            <a:endParaRPr lang="en-GB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52509" y="5499774"/>
            <a:ext cx="576064" cy="356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8184" y="5733256"/>
            <a:ext cx="304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Train these layers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7156558" y="4437657"/>
            <a:ext cx="468050" cy="16561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15516" y="6081173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Use a lower </a:t>
            </a:r>
            <a:r>
              <a:rPr lang="en-GB" b="1" dirty="0"/>
              <a:t>learning </a:t>
            </a:r>
            <a:r>
              <a:rPr lang="en-GB" b="1" dirty="0" smtClean="0"/>
              <a:t>rate when </a:t>
            </a:r>
            <a:r>
              <a:rPr lang="en-GB" b="1" dirty="0" err="1" smtClean="0"/>
              <a:t>finetuning</a:t>
            </a:r>
            <a:r>
              <a:rPr lang="en-GB" b="1" dirty="0" smtClean="0"/>
              <a:t>!</a:t>
            </a:r>
            <a:r>
              <a:rPr lang="en-GB" b="1" dirty="0"/>
              <a:t> </a:t>
            </a:r>
            <a:r>
              <a:rPr lang="en-GB" b="1" dirty="0" smtClean="0"/>
              <a:t>1/10 of the original learning rate is a good starting point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964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743017" cy="4043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4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Transfer learning</a:t>
            </a:r>
            <a:endParaRPr lang="en-GB" dirty="0"/>
          </a:p>
        </p:txBody>
      </p:sp>
      <p:pic>
        <p:nvPicPr>
          <p:cNvPr id="4" name="Picture 2" descr="Remote Sensing | Free Full-Text | Pre-Trained AlexNet Architecture with  Pyramid Pooling and Supervision for High Spatial Resolution Remote Sensing  Image Scene Classification | HTM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816896" cy="23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195736" y="4509120"/>
            <a:ext cx="28803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576" y="6021288"/>
            <a:ext cx="226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More generic features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12160" y="4293096"/>
            <a:ext cx="28992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66738" y="5981366"/>
            <a:ext cx="22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More specific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1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Transfer learning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35607"/>
              </p:ext>
            </p:extLst>
          </p:nvPr>
        </p:nvGraphicFramePr>
        <p:xfrm>
          <a:off x="1043608" y="1844824"/>
          <a:ext cx="6576393" cy="39042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131"/>
                <a:gridCol w="2192131"/>
                <a:gridCol w="2192131"/>
              </a:tblGrid>
              <a:tr h="13014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Similar</a:t>
                      </a:r>
                      <a:r>
                        <a:rPr lang="en-GB" b="1" baseline="0" dirty="0" smtClean="0"/>
                        <a:t> large dataset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Different</a:t>
                      </a:r>
                      <a:r>
                        <a:rPr lang="en-GB" b="1" baseline="0" dirty="0" smtClean="0"/>
                        <a:t> large dataset</a:t>
                      </a:r>
                      <a:endParaRPr lang="en-GB" b="1" dirty="0"/>
                    </a:p>
                  </a:txBody>
                  <a:tcPr/>
                </a:tc>
              </a:tr>
              <a:tr h="1301403">
                <a:tc>
                  <a:txBody>
                    <a:bodyPr/>
                    <a:lstStyle/>
                    <a:p>
                      <a:r>
                        <a:rPr lang="en-GB" b="1" dirty="0" smtClean="0"/>
                        <a:t>Few</a:t>
                      </a:r>
                      <a:r>
                        <a:rPr lang="en-GB" b="1" baseline="0" dirty="0" smtClean="0"/>
                        <a:t> training data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Change and train the last 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ym typeface="Wingdings" pitchFamily="2" charset="2"/>
                        </a:rPr>
                        <a:t></a:t>
                      </a:r>
                    </a:p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 classifier from different layers in the net ?</a:t>
                      </a:r>
                    </a:p>
                  </a:txBody>
                  <a:tcPr/>
                </a:tc>
              </a:tr>
              <a:tr h="1301403">
                <a:tc>
                  <a:txBody>
                    <a:bodyPr/>
                    <a:lstStyle/>
                    <a:p>
                      <a:r>
                        <a:rPr lang="en-GB" b="1" dirty="0" smtClean="0"/>
                        <a:t>Quite a lot</a:t>
                      </a:r>
                      <a:r>
                        <a:rPr lang="en-GB" b="1" baseline="0" dirty="0" smtClean="0"/>
                        <a:t> of training data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Fine-tune a few layers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Fine-tune a larger number of layers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7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A80750E-F2A6-498A-AEB0-4028B957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Transfer learning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31ABD9-9DC6-4202-9889-6444572E4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github.com/tensorflow/models</a:t>
            </a:r>
            <a:r>
              <a:rPr lang="en-GB" dirty="0" smtClean="0"/>
              <a:t> </a:t>
            </a:r>
          </a:p>
          <a:p>
            <a:r>
              <a:rPr lang="en-GB" dirty="0" err="1"/>
              <a:t>Keras</a:t>
            </a:r>
            <a:r>
              <a:rPr lang="en-GB" dirty="0" smtClean="0"/>
              <a:t>: </a:t>
            </a: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keras.io/api/applications/</a:t>
            </a:r>
            <a:r>
              <a:rPr lang="en-GB" dirty="0" smtClean="0"/>
              <a:t>  </a:t>
            </a:r>
            <a:endParaRPr lang="en-GB" dirty="0"/>
          </a:p>
          <a:p>
            <a:r>
              <a:rPr lang="en-GB" dirty="0" err="1"/>
              <a:t>PyTorch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github.com/pytorch/vision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06872" y="6347626"/>
            <a:ext cx="225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https://modelzoo.co</a:t>
            </a:r>
            <a:r>
              <a:rPr lang="en-GB" dirty="0" smtClean="0">
                <a:hlinkClick r:id="rId5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7" name="Picture 2" descr="My Zoo | Board Game | BoardGameGee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32" b="96667" l="5556" r="96349">
                        <a14:foregroundMark x1="26349" y1="13175" x2="25714" y2="21746"/>
                        <a14:foregroundMark x1="61429" y1="9841" x2="66190" y2="14603"/>
                        <a14:foregroundMark x1="71270" y1="11905" x2="77460" y2="7460"/>
                        <a14:foregroundMark x1="78254" y1="12381" x2="78254" y2="12381"/>
                        <a14:foregroundMark x1="76508" y1="12698" x2="81429" y2="8889"/>
                        <a14:foregroundMark x1="63810" y1="8095" x2="73175" y2="6667"/>
                        <a14:foregroundMark x1="92857" y1="65873" x2="92857" y2="65873"/>
                        <a14:foregroundMark x1="93492" y1="67143" x2="93492" y2="67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2981"/>
            <a:ext cx="1764645" cy="176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Multi-task learning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Case study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0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All-In-One Convolutional Neural Network for Face Analysis </a:t>
            </a:r>
            <a:r>
              <a:rPr lang="en-GB" dirty="0" smtClean="0"/>
              <a:t>(2017)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arxiv.org/pdf/1611.00851.pdf</a:t>
            </a:r>
            <a:r>
              <a:rPr lang="en-GB" dirty="0" smtClean="0"/>
              <a:t> </a:t>
            </a:r>
          </a:p>
          <a:p>
            <a:r>
              <a:rPr lang="en-GB" dirty="0" smtClean="0"/>
              <a:t>Key ideas that we should take from this paper:</a:t>
            </a:r>
          </a:p>
          <a:p>
            <a:pPr lvl="1"/>
            <a:r>
              <a:rPr lang="en-GB" dirty="0" smtClean="0"/>
              <a:t>End to end deep learning</a:t>
            </a:r>
          </a:p>
          <a:p>
            <a:pPr lvl="1"/>
            <a:r>
              <a:rPr lang="en-GB" dirty="0" smtClean="0"/>
              <a:t>Multitask learning</a:t>
            </a:r>
          </a:p>
          <a:p>
            <a:pPr lvl="1"/>
            <a:r>
              <a:rPr lang="en-GB" dirty="0" smtClean="0"/>
              <a:t>Designing new loss functions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3031750" cy="240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7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Multi-task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GB" dirty="0" smtClean="0"/>
              <a:t>When?</a:t>
            </a:r>
          </a:p>
          <a:p>
            <a:pPr lvl="1"/>
            <a:r>
              <a:rPr lang="en-GB" dirty="0" smtClean="0"/>
              <a:t>Training on a set of tasks that could benefit from having shared lower-level features</a:t>
            </a:r>
          </a:p>
          <a:p>
            <a:pPr lvl="1"/>
            <a:r>
              <a:rPr lang="en-GB" dirty="0" smtClean="0"/>
              <a:t>Amount of data you have for each task is quite similar</a:t>
            </a:r>
          </a:p>
          <a:p>
            <a:pPr lvl="1"/>
            <a:r>
              <a:rPr lang="en-GB" dirty="0" smtClean="0"/>
              <a:t>Can train a big enough network to do well on all tasks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381328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https://www.youtube.com/watch?v=UdXfsAr4Gjw</a:t>
            </a:r>
            <a:r>
              <a:rPr lang="en-GB" dirty="0"/>
              <a:t> 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21088"/>
            <a:ext cx="3936132" cy="232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8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All-In-One Convolutional Neural Network for Face Analysis (2017)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3608"/>
            <a:ext cx="4063952" cy="536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960" y="1844824"/>
            <a:ext cx="40576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460" y="2492896"/>
            <a:ext cx="36766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07246"/>
            <a:ext cx="4164594" cy="60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20" y="3789040"/>
            <a:ext cx="24384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01" y="4941168"/>
            <a:ext cx="4533509" cy="157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Multi-task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>
              <a:hlinkClick r:id="rId2"/>
            </a:endParaRPr>
          </a:p>
          <a:p>
            <a:pPr marL="0" indent="0" algn="ctr">
              <a:buNone/>
            </a:pPr>
            <a:endParaRPr lang="en-GB" dirty="0">
              <a:hlinkClick r:id="rId2"/>
            </a:endParaRPr>
          </a:p>
          <a:p>
            <a:pPr marL="0" indent="0" algn="ctr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www.youtube.com/watch?v=UdXfsAr4Gjw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Face recognition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Case study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4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Face recognition – case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 smtClean="0"/>
              <a:t>Face verification</a:t>
            </a:r>
            <a:r>
              <a:rPr lang="en-GB" dirty="0" smtClean="0"/>
              <a:t>: </a:t>
            </a:r>
            <a:r>
              <a:rPr lang="en-GB" dirty="0"/>
              <a:t>validating a claimed identity based on the image of a face, and either accepting or rejecting the identity claim (</a:t>
            </a:r>
            <a:r>
              <a:rPr lang="en-GB" i="1" dirty="0"/>
              <a:t>one-to-one matching</a:t>
            </a:r>
            <a:r>
              <a:rPr lang="en-GB" dirty="0"/>
              <a:t>)</a:t>
            </a:r>
            <a:endParaRPr lang="en-GB" dirty="0" smtClean="0"/>
          </a:p>
          <a:p>
            <a:r>
              <a:rPr lang="en-GB" u="sng" dirty="0" smtClean="0"/>
              <a:t>Face recognition</a:t>
            </a:r>
            <a:r>
              <a:rPr lang="en-GB" dirty="0" smtClean="0"/>
              <a:t>: </a:t>
            </a:r>
            <a:r>
              <a:rPr lang="en-GB" dirty="0"/>
              <a:t>is to identify a person based on the image of a </a:t>
            </a:r>
            <a:r>
              <a:rPr lang="en-GB" dirty="0" smtClean="0"/>
              <a:t>face: the face </a:t>
            </a:r>
            <a:r>
              <a:rPr lang="en-GB" dirty="0"/>
              <a:t>image has to be compared with all the registered persons (</a:t>
            </a:r>
            <a:r>
              <a:rPr lang="en-GB" i="1" dirty="0"/>
              <a:t>one-to-many matching</a:t>
            </a:r>
            <a:r>
              <a:rPr lang="en-GB" dirty="0" smtClean="0"/>
              <a:t>)</a:t>
            </a:r>
          </a:p>
          <a:p>
            <a:r>
              <a:rPr lang="en-GB" dirty="0" smtClean="0"/>
              <a:t>One shot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3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Convolutional Neural Network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83534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19" y="6451008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Image credit: Andrew Ng</a:t>
            </a:r>
            <a:endParaRPr lang="en-GB" dirty="0"/>
          </a:p>
        </p:txBody>
      </p:sp>
      <p:pic>
        <p:nvPicPr>
          <p:cNvPr id="2052" name="Picture 4" descr="How to turn Fully connected layers into Convolutional layers exampl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00" y="3284984"/>
            <a:ext cx="8402275" cy="282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4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Siamese networks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3794"/>
            <a:ext cx="68389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57" y="3573016"/>
            <a:ext cx="6565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6390620"/>
            <a:ext cx="734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 credit: Andrew Ng, deeplearning.ai, Convolutional Neural Networks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61446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Two or </a:t>
            </a:r>
            <a:r>
              <a:rPr lang="en-GB" dirty="0"/>
              <a:t>more inputs are encoded and the output features are compared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13176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0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build_siamese_model</a:t>
            </a:r>
            <a:r>
              <a:rPr lang="en-GB" dirty="0"/>
              <a:t>(</a:t>
            </a:r>
            <a:r>
              <a:rPr lang="en-GB" dirty="0" err="1"/>
              <a:t>inputShape</a:t>
            </a:r>
            <a:r>
              <a:rPr lang="en-GB" dirty="0"/>
              <a:t>, </a:t>
            </a:r>
            <a:r>
              <a:rPr lang="en-GB" dirty="0" err="1"/>
              <a:t>embeddingDim</a:t>
            </a:r>
            <a:r>
              <a:rPr lang="en-GB" dirty="0"/>
              <a:t>=48):</a:t>
            </a:r>
          </a:p>
          <a:p>
            <a:pPr marL="0" indent="0">
              <a:buNone/>
            </a:pPr>
            <a:r>
              <a:rPr lang="en-GB" dirty="0"/>
              <a:t>	# specify the inputs for the feature extractor network</a:t>
            </a:r>
          </a:p>
          <a:p>
            <a:pPr marL="0" indent="0">
              <a:buNone/>
            </a:pPr>
            <a:r>
              <a:rPr lang="en-GB" dirty="0"/>
              <a:t>	inputs = Input(</a:t>
            </a:r>
            <a:r>
              <a:rPr lang="en-GB" dirty="0" err="1"/>
              <a:t>inputShape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# define the first set of CONV =&gt; RELU =&gt; POOL =&gt; DROPOUT layers</a:t>
            </a:r>
          </a:p>
          <a:p>
            <a:pPr marL="0" indent="0">
              <a:buNone/>
            </a:pPr>
            <a:r>
              <a:rPr lang="en-GB" dirty="0"/>
              <a:t>	x = Conv2D(64, (2, 2), padding="same", activation="</a:t>
            </a:r>
            <a:r>
              <a:rPr lang="en-GB" dirty="0" err="1"/>
              <a:t>relu</a:t>
            </a:r>
            <a:r>
              <a:rPr lang="en-GB" dirty="0"/>
              <a:t>")(inputs)</a:t>
            </a:r>
          </a:p>
          <a:p>
            <a:pPr marL="0" indent="0">
              <a:buNone/>
            </a:pPr>
            <a:r>
              <a:rPr lang="en-GB" dirty="0"/>
              <a:t>	x = MaxPooling2D(</a:t>
            </a:r>
            <a:r>
              <a:rPr lang="en-GB" dirty="0" err="1"/>
              <a:t>pool_size</a:t>
            </a:r>
            <a:r>
              <a:rPr lang="en-GB" dirty="0"/>
              <a:t>=(2, 2))(x)</a:t>
            </a:r>
          </a:p>
          <a:p>
            <a:pPr marL="0" indent="0">
              <a:buNone/>
            </a:pPr>
            <a:r>
              <a:rPr lang="en-GB" dirty="0"/>
              <a:t>	x = Dropout(0.3)(x)</a:t>
            </a:r>
          </a:p>
          <a:p>
            <a:pPr marL="0" indent="0">
              <a:buNone/>
            </a:pPr>
            <a:r>
              <a:rPr lang="en-GB" dirty="0"/>
              <a:t>	# second set of CONV =&gt; RELU =&gt; POOL =&gt; DROPOUT layers</a:t>
            </a:r>
          </a:p>
          <a:p>
            <a:pPr marL="0" indent="0">
              <a:buNone/>
            </a:pPr>
            <a:r>
              <a:rPr lang="en-GB" dirty="0"/>
              <a:t>	x = Conv2D(64, (2, 2), padding="same", activation="</a:t>
            </a:r>
            <a:r>
              <a:rPr lang="en-GB" dirty="0" err="1"/>
              <a:t>relu</a:t>
            </a:r>
            <a:r>
              <a:rPr lang="en-GB" dirty="0"/>
              <a:t>")(x)</a:t>
            </a:r>
          </a:p>
          <a:p>
            <a:pPr marL="0" indent="0">
              <a:buNone/>
            </a:pPr>
            <a:r>
              <a:rPr lang="en-GB" dirty="0"/>
              <a:t>	x = MaxPooling2D(</a:t>
            </a:r>
            <a:r>
              <a:rPr lang="en-GB" dirty="0" err="1"/>
              <a:t>pool_size</a:t>
            </a:r>
            <a:r>
              <a:rPr lang="en-GB" dirty="0"/>
              <a:t>=2)(x)</a:t>
            </a:r>
          </a:p>
          <a:p>
            <a:pPr marL="0" indent="0">
              <a:buNone/>
            </a:pPr>
            <a:r>
              <a:rPr lang="en-GB" dirty="0"/>
              <a:t>	x = Dropout(0.3)(x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	# prepare the final outputs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pooledOutput</a:t>
            </a:r>
            <a:r>
              <a:rPr lang="en-GB" dirty="0"/>
              <a:t> = GlobalAveragePooling2D()(x)</a:t>
            </a:r>
          </a:p>
          <a:p>
            <a:pPr marL="0" indent="0">
              <a:buNone/>
            </a:pPr>
            <a:r>
              <a:rPr lang="en-GB" dirty="0"/>
              <a:t>	outputs = Dense(</a:t>
            </a:r>
            <a:r>
              <a:rPr lang="en-GB" dirty="0" err="1"/>
              <a:t>embeddingDim</a:t>
            </a:r>
            <a:r>
              <a:rPr lang="en-GB" dirty="0"/>
              <a:t>)(</a:t>
            </a:r>
            <a:r>
              <a:rPr lang="en-GB" dirty="0" err="1"/>
              <a:t>pooledOutput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# build the model</a:t>
            </a:r>
          </a:p>
          <a:p>
            <a:pPr marL="0" indent="0">
              <a:buNone/>
            </a:pPr>
            <a:r>
              <a:rPr lang="en-GB" dirty="0"/>
              <a:t>	model = Model(inputs, outputs)</a:t>
            </a:r>
          </a:p>
          <a:p>
            <a:pPr marL="0" indent="0">
              <a:buNone/>
            </a:pPr>
            <a:r>
              <a:rPr lang="en-GB" dirty="0"/>
              <a:t>	# return the model to the calling function</a:t>
            </a:r>
          </a:p>
          <a:p>
            <a:pPr marL="0" indent="0">
              <a:buNone/>
            </a:pPr>
            <a:r>
              <a:rPr lang="en-GB" dirty="0"/>
              <a:t>	return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165304"/>
            <a:ext cx="8229600" cy="248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 smtClean="0">
                <a:hlinkClick r:id="rId2"/>
              </a:rPr>
              <a:t>https://www.pyimagesearch.com/2020/11/30/siamese-networks-with-keras-tensorflow-and-deep-learning/</a:t>
            </a:r>
            <a:r>
              <a:rPr lang="en-GB" sz="1000" dirty="0" smtClean="0"/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3433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028343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 smtClean="0"/>
              <a:t>imgA</a:t>
            </a:r>
            <a:r>
              <a:rPr lang="en-GB" dirty="0" smtClean="0"/>
              <a:t> </a:t>
            </a:r>
            <a:r>
              <a:rPr lang="en-GB" dirty="0"/>
              <a:t>= Input(shape=</a:t>
            </a:r>
            <a:r>
              <a:rPr lang="en-GB" dirty="0" err="1"/>
              <a:t>config.IMG_SHAPE</a:t>
            </a:r>
            <a:r>
              <a:rPr lang="en-GB" dirty="0"/>
              <a:t>)</a:t>
            </a:r>
          </a:p>
          <a:p>
            <a:r>
              <a:rPr lang="en-GB" dirty="0" err="1"/>
              <a:t>imgB</a:t>
            </a:r>
            <a:r>
              <a:rPr lang="en-GB" dirty="0"/>
              <a:t> = Input(shape=</a:t>
            </a:r>
            <a:r>
              <a:rPr lang="en-GB" dirty="0" err="1"/>
              <a:t>config.IMG_SHAPE</a:t>
            </a:r>
            <a:r>
              <a:rPr lang="en-GB" dirty="0"/>
              <a:t>)</a:t>
            </a:r>
          </a:p>
          <a:p>
            <a:r>
              <a:rPr lang="en-GB" dirty="0" err="1"/>
              <a:t>featureExtractor</a:t>
            </a:r>
            <a:r>
              <a:rPr lang="en-GB" dirty="0"/>
              <a:t> = </a:t>
            </a:r>
            <a:r>
              <a:rPr lang="en-GB" dirty="0" err="1"/>
              <a:t>build_siamese_model</a:t>
            </a:r>
            <a:r>
              <a:rPr lang="en-GB" dirty="0"/>
              <a:t>(</a:t>
            </a:r>
            <a:r>
              <a:rPr lang="en-GB" dirty="0" err="1"/>
              <a:t>config.IMG_SHAPE</a:t>
            </a:r>
            <a:r>
              <a:rPr lang="en-GB" dirty="0"/>
              <a:t>)</a:t>
            </a:r>
          </a:p>
          <a:p>
            <a:r>
              <a:rPr lang="en-GB" dirty="0" err="1"/>
              <a:t>featsA</a:t>
            </a:r>
            <a:r>
              <a:rPr lang="en-GB" dirty="0"/>
              <a:t> = </a:t>
            </a:r>
            <a:r>
              <a:rPr lang="en-GB" dirty="0" err="1"/>
              <a:t>featureExtractor</a:t>
            </a:r>
            <a:r>
              <a:rPr lang="en-GB" dirty="0"/>
              <a:t>(</a:t>
            </a:r>
            <a:r>
              <a:rPr lang="en-GB" dirty="0" err="1"/>
              <a:t>imgA</a:t>
            </a:r>
            <a:r>
              <a:rPr lang="en-GB" dirty="0"/>
              <a:t>)</a:t>
            </a:r>
          </a:p>
          <a:p>
            <a:r>
              <a:rPr lang="en-GB" dirty="0" err="1"/>
              <a:t>featsB</a:t>
            </a:r>
            <a:r>
              <a:rPr lang="en-GB" dirty="0"/>
              <a:t> = </a:t>
            </a:r>
            <a:r>
              <a:rPr lang="en-GB" dirty="0" err="1"/>
              <a:t>featureExtractor</a:t>
            </a:r>
            <a:r>
              <a:rPr lang="en-GB" dirty="0"/>
              <a:t>(</a:t>
            </a:r>
            <a:r>
              <a:rPr lang="en-GB" dirty="0" err="1"/>
              <a:t>imgB</a:t>
            </a:r>
            <a:r>
              <a:rPr lang="en-GB" dirty="0" smtClean="0"/>
              <a:t>)</a:t>
            </a:r>
          </a:p>
          <a:p>
            <a:r>
              <a:rPr lang="en-GB" dirty="0"/>
              <a:t>distance = Lambda(</a:t>
            </a:r>
            <a:r>
              <a:rPr lang="en-GB" dirty="0" err="1"/>
              <a:t>utils.euclidean_distance</a:t>
            </a:r>
            <a:r>
              <a:rPr lang="en-GB" dirty="0"/>
              <a:t>)([</a:t>
            </a:r>
            <a:r>
              <a:rPr lang="en-GB" dirty="0" err="1"/>
              <a:t>featsA</a:t>
            </a:r>
            <a:r>
              <a:rPr lang="en-GB" dirty="0"/>
              <a:t>, </a:t>
            </a:r>
            <a:r>
              <a:rPr lang="en-GB" dirty="0" err="1"/>
              <a:t>featsB</a:t>
            </a:r>
            <a:r>
              <a:rPr lang="en-GB" dirty="0"/>
              <a:t>])</a:t>
            </a:r>
          </a:p>
          <a:p>
            <a:r>
              <a:rPr lang="en-GB" dirty="0"/>
              <a:t>outputs = Dense(1, activation="sigmoid")(distance)</a:t>
            </a:r>
          </a:p>
          <a:p>
            <a:r>
              <a:rPr lang="en-GB" dirty="0"/>
              <a:t>model = Model(inputs=[</a:t>
            </a:r>
            <a:r>
              <a:rPr lang="en-GB" dirty="0" err="1"/>
              <a:t>imgA</a:t>
            </a:r>
            <a:r>
              <a:rPr lang="en-GB" dirty="0"/>
              <a:t>, </a:t>
            </a:r>
            <a:r>
              <a:rPr lang="en-GB" dirty="0" err="1"/>
              <a:t>imgB</a:t>
            </a:r>
            <a:r>
              <a:rPr lang="en-GB" dirty="0"/>
              <a:t>], outputs=outputs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/>
              <a:t>model.compile</a:t>
            </a:r>
            <a:r>
              <a:rPr lang="en-GB" dirty="0"/>
              <a:t>(loss="</a:t>
            </a:r>
            <a:r>
              <a:rPr lang="en-GB" dirty="0" err="1"/>
              <a:t>binary_crossentropy</a:t>
            </a:r>
            <a:r>
              <a:rPr lang="en-GB" dirty="0"/>
              <a:t>", optimizer="</a:t>
            </a:r>
            <a:r>
              <a:rPr lang="en-GB" dirty="0" err="1"/>
              <a:t>adam</a:t>
            </a:r>
            <a:r>
              <a:rPr lang="en-GB" dirty="0"/>
              <a:t>",</a:t>
            </a:r>
          </a:p>
          <a:p>
            <a:r>
              <a:rPr lang="en-GB" dirty="0"/>
              <a:t>metrics=["accuracy"])</a:t>
            </a:r>
          </a:p>
          <a:p>
            <a:r>
              <a:rPr lang="en-GB" dirty="0"/>
              <a:t># train the model</a:t>
            </a:r>
          </a:p>
          <a:p>
            <a:r>
              <a:rPr lang="en-GB" dirty="0"/>
              <a:t>print("[INFO] training model...")</a:t>
            </a:r>
          </a:p>
          <a:p>
            <a:r>
              <a:rPr lang="en-GB" dirty="0"/>
              <a:t>history = </a:t>
            </a:r>
            <a:r>
              <a:rPr lang="en-GB" dirty="0" err="1"/>
              <a:t>model.fit</a:t>
            </a:r>
            <a:r>
              <a:rPr lang="en-GB" dirty="0"/>
              <a:t>(</a:t>
            </a:r>
          </a:p>
          <a:p>
            <a:r>
              <a:rPr lang="en-GB" dirty="0"/>
              <a:t>[</a:t>
            </a:r>
            <a:r>
              <a:rPr lang="en-GB" dirty="0" err="1"/>
              <a:t>pairTrain</a:t>
            </a:r>
            <a:r>
              <a:rPr lang="en-GB" dirty="0"/>
              <a:t>[:, 0], </a:t>
            </a:r>
            <a:r>
              <a:rPr lang="en-GB" dirty="0" err="1"/>
              <a:t>pairTrain</a:t>
            </a:r>
            <a:r>
              <a:rPr lang="en-GB" dirty="0"/>
              <a:t>[:, 1]], </a:t>
            </a:r>
            <a:r>
              <a:rPr lang="en-GB" dirty="0" err="1"/>
              <a:t>labelTrain</a:t>
            </a:r>
            <a:r>
              <a:rPr lang="en-GB" dirty="0"/>
              <a:t>[:],</a:t>
            </a:r>
          </a:p>
          <a:p>
            <a:r>
              <a:rPr lang="en-GB" dirty="0" err="1"/>
              <a:t>validation_data</a:t>
            </a:r>
            <a:r>
              <a:rPr lang="en-GB" dirty="0"/>
              <a:t>=([</a:t>
            </a:r>
            <a:r>
              <a:rPr lang="en-GB" dirty="0" err="1"/>
              <a:t>pairTest</a:t>
            </a:r>
            <a:r>
              <a:rPr lang="en-GB" dirty="0"/>
              <a:t>[:, 0], </a:t>
            </a:r>
            <a:r>
              <a:rPr lang="en-GB" dirty="0" err="1"/>
              <a:t>pairTest</a:t>
            </a:r>
            <a:r>
              <a:rPr lang="en-GB" dirty="0"/>
              <a:t>[:, 1]], </a:t>
            </a:r>
            <a:r>
              <a:rPr lang="en-GB" dirty="0" err="1"/>
              <a:t>labelTest</a:t>
            </a:r>
            <a:r>
              <a:rPr lang="en-GB" dirty="0"/>
              <a:t>[:]),</a:t>
            </a:r>
          </a:p>
          <a:p>
            <a:r>
              <a:rPr lang="en-GB" dirty="0" err="1"/>
              <a:t>batch_size</a:t>
            </a:r>
            <a:r>
              <a:rPr lang="en-GB" dirty="0"/>
              <a:t>=</a:t>
            </a:r>
            <a:r>
              <a:rPr lang="en-GB" dirty="0" err="1"/>
              <a:t>config.BATCH_SIZE</a:t>
            </a:r>
            <a:r>
              <a:rPr lang="en-GB" dirty="0"/>
              <a:t>, </a:t>
            </a:r>
          </a:p>
          <a:p>
            <a:r>
              <a:rPr lang="en-GB" dirty="0"/>
              <a:t>epochs=</a:t>
            </a:r>
            <a:r>
              <a:rPr lang="en-GB" dirty="0" err="1"/>
              <a:t>config.EPOCHS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65304"/>
            <a:ext cx="8229600" cy="248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dirty="0" smtClean="0">
                <a:hlinkClick r:id="rId2"/>
              </a:rPr>
              <a:t>https://www.pyimagesearch.com/2020/11/30/siamese-networks-with-keras-tensorflow-and-deep-learning/</a:t>
            </a:r>
            <a:r>
              <a:rPr lang="en-GB" sz="1000" dirty="0" smtClean="0"/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1576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Face </a:t>
            </a:r>
            <a:r>
              <a:rPr lang="en-GB" dirty="0" smtClean="0"/>
              <a:t>verification as </a:t>
            </a:r>
            <a:r>
              <a:rPr lang="en-GB" dirty="0" smtClean="0"/>
              <a:t>a binary classification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221088"/>
                <a:ext cx="8229600" cy="19050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𝜎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 −</m:t>
                      </m:r>
                      <m:r>
                        <a:rPr lang="en-GB" b="0" i="1" smtClean="0">
                          <a:latin typeface="Cambria Math"/>
                        </a:rPr>
                        <m:t>𝑓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 |+</m:t>
                      </m:r>
                      <m:r>
                        <a:rPr lang="en-GB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221088"/>
                <a:ext cx="8229600" cy="19050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31" y="1844824"/>
            <a:ext cx="65722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504" y="6390620"/>
            <a:ext cx="734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 credit: Andrew Ng, deeplearning.ai, Convolutional Neural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1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Depth-wise </a:t>
            </a:r>
            <a:r>
              <a:rPr lang="en-GB" dirty="0"/>
              <a:t>separable convolutions</a:t>
            </a:r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6059835" cy="432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27503"/>
            <a:ext cx="34385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47039" y="4653136"/>
            <a:ext cx="3189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M: Number of input channels, </a:t>
            </a:r>
            <a:endParaRPr lang="en-GB" dirty="0" smtClean="0"/>
          </a:p>
          <a:p>
            <a:r>
              <a:rPr lang="en-GB" dirty="0" smtClean="0"/>
              <a:t>N</a:t>
            </a:r>
            <a:r>
              <a:rPr lang="en-GB" dirty="0"/>
              <a:t>: Number of output channels, </a:t>
            </a:r>
            <a:endParaRPr lang="en-GB" dirty="0" smtClean="0"/>
          </a:p>
          <a:p>
            <a:r>
              <a:rPr lang="en-GB" dirty="0" smtClean="0"/>
              <a:t>DK</a:t>
            </a:r>
            <a:r>
              <a:rPr lang="en-GB" dirty="0"/>
              <a:t>: Kernel </a:t>
            </a:r>
            <a:r>
              <a:rPr lang="en-GB" dirty="0" smtClean="0"/>
              <a:t>size</a:t>
            </a:r>
            <a:endParaRPr lang="en-GB" dirty="0"/>
          </a:p>
          <a:p>
            <a:r>
              <a:rPr lang="en-GB" dirty="0" smtClean="0"/>
              <a:t>DF</a:t>
            </a:r>
            <a:r>
              <a:rPr lang="en-GB" dirty="0"/>
              <a:t>: Feature map 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48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vs. </a:t>
            </a:r>
            <a:endParaRPr lang="en-GB" dirty="0"/>
          </a:p>
        </p:txBody>
      </p:sp>
      <p:pic>
        <p:nvPicPr>
          <p:cNvPr id="2058" name="Picture 10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82" y="5899684"/>
            <a:ext cx="230505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5530352"/>
            <a:ext cx="16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Operation cost: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192033" y="6318612"/>
            <a:ext cx="234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Depthwise</a:t>
            </a:r>
            <a:r>
              <a:rPr lang="en-GB" dirty="0" smtClean="0"/>
              <a:t> convolution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660232" y="6346491"/>
            <a:ext cx="21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Classical convolution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9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Depth-wise separable convolutions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636361"/>
            <a:ext cx="6667500" cy="2453640"/>
          </a:xfrm>
        </p:spPr>
      </p:pic>
    </p:spTree>
    <p:extLst>
      <p:ext uri="{BB962C8B-B14F-4D97-AF65-F5344CB8AC3E}">
        <p14:creationId xmlns:p14="http://schemas.microsoft.com/office/powerpoint/2010/main" val="41172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Depth-wise separable convolutions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560161"/>
            <a:ext cx="6667500" cy="2606040"/>
          </a:xfrm>
        </p:spPr>
      </p:pic>
    </p:spTree>
    <p:extLst>
      <p:ext uri="{BB962C8B-B14F-4D97-AF65-F5344CB8AC3E}">
        <p14:creationId xmlns:p14="http://schemas.microsoft.com/office/powerpoint/2010/main" val="9704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Mobilenets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446722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08920"/>
            <a:ext cx="35337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8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Other architectures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99D364B5CBC4F8CB61B7C9DD82C50" ma:contentTypeVersion="2" ma:contentTypeDescription="Create a new document." ma:contentTypeScope="" ma:versionID="82f5f4d919f5199148ba6f3e9acc9f09">
  <xsd:schema xmlns:xsd="http://www.w3.org/2001/XMLSchema" xmlns:xs="http://www.w3.org/2001/XMLSchema" xmlns:p="http://schemas.microsoft.com/office/2006/metadata/properties" xmlns:ns2="003519e6-1151-47e3-af62-b6c7058ddb98" targetNamespace="http://schemas.microsoft.com/office/2006/metadata/properties" ma:root="true" ma:fieldsID="cbd0a4982075ec02ed8e17f4f7bf3e06" ns2:_="">
    <xsd:import namespace="003519e6-1151-47e3-af62-b6c7058ddb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519e6-1151-47e3-af62-b6c7058ddb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8CA463-1DA4-4935-9D83-C50694D00A27}"/>
</file>

<file path=customXml/itemProps2.xml><?xml version="1.0" encoding="utf-8"?>
<ds:datastoreItem xmlns:ds="http://schemas.openxmlformats.org/officeDocument/2006/customXml" ds:itemID="{ED4358F7-F998-4C58-A871-736815C31B7F}"/>
</file>

<file path=customXml/itemProps3.xml><?xml version="1.0" encoding="utf-8"?>
<ds:datastoreItem xmlns:ds="http://schemas.openxmlformats.org/officeDocument/2006/customXml" ds:itemID="{5BAD2424-0C82-43BC-9C60-F5D540B0D18C}"/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1047</Words>
  <Application>Microsoft Office PowerPoint</Application>
  <PresentationFormat>On-screen Show (4:3)</PresentationFormat>
  <Paragraphs>202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Computer Vision and Deep Learning</vt:lpstr>
      <vt:lpstr>Last time</vt:lpstr>
      <vt:lpstr>PowerPoint Presentation</vt:lpstr>
      <vt:lpstr>PowerPoint Presentation</vt:lpstr>
      <vt:lpstr>Depth-wise separable convolutions</vt:lpstr>
      <vt:lpstr>Depth-wise separable convolutions</vt:lpstr>
      <vt:lpstr>Depth-wise separable convolutions</vt:lpstr>
      <vt:lpstr>Mobilenets</vt:lpstr>
      <vt:lpstr>Other architectures</vt:lpstr>
      <vt:lpstr>Wide RESNET</vt:lpstr>
      <vt:lpstr>ResNext</vt:lpstr>
      <vt:lpstr>SENet</vt:lpstr>
      <vt:lpstr>SENet</vt:lpstr>
      <vt:lpstr>Fractal Nets</vt:lpstr>
      <vt:lpstr>Fractal nets</vt:lpstr>
      <vt:lpstr>Densely connected networks</vt:lpstr>
      <vt:lpstr>Efficient nets</vt:lpstr>
      <vt:lpstr>Efficient nets</vt:lpstr>
      <vt:lpstr>Efficient nets</vt:lpstr>
      <vt:lpstr>MBConv block</vt:lpstr>
      <vt:lpstr>PowerPoint Presentation</vt:lpstr>
      <vt:lpstr>Neural network architectural search</vt:lpstr>
      <vt:lpstr>Summary – CNN architectures</vt:lpstr>
      <vt:lpstr>Summary – CNN architectures</vt:lpstr>
      <vt:lpstr>Transfer learning</vt:lpstr>
      <vt:lpstr>Transfer learning</vt:lpstr>
      <vt:lpstr>Transfer learning</vt:lpstr>
      <vt:lpstr>Transfer learning – small database</vt:lpstr>
      <vt:lpstr>Transfer learning – larger database</vt:lpstr>
      <vt:lpstr>Transfer learning</vt:lpstr>
      <vt:lpstr>Transfer learning</vt:lpstr>
      <vt:lpstr>Transfer learning</vt:lpstr>
      <vt:lpstr>Multi-task learning</vt:lpstr>
      <vt:lpstr>An All-In-One Convolutional Neural Network for Face Analysis (2017) </vt:lpstr>
      <vt:lpstr>Multi-task learning</vt:lpstr>
      <vt:lpstr>An All-In-One Convolutional Neural Network for Face Analysis (2017) </vt:lpstr>
      <vt:lpstr>Multi-task learning</vt:lpstr>
      <vt:lpstr>Face recognition</vt:lpstr>
      <vt:lpstr>Face recognition – case study</vt:lpstr>
      <vt:lpstr>Siamese networks</vt:lpstr>
      <vt:lpstr>PowerPoint Presentation</vt:lpstr>
      <vt:lpstr>PowerPoint Presentation</vt:lpstr>
      <vt:lpstr>Face verification as a binary classification problem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</dc:creator>
  <cp:lastModifiedBy>diana</cp:lastModifiedBy>
  <cp:revision>192</cp:revision>
  <dcterms:created xsi:type="dcterms:W3CDTF">2020-11-10T18:33:54Z</dcterms:created>
  <dcterms:modified xsi:type="dcterms:W3CDTF">2021-11-11T18:25:44Z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0x01010027499D364B5CBC4F8CB61B7C9DD82C50</vt:lpwstr>
  </property>
</Properties>
</file>