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48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56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91" r:id="rId3"/>
    <p:sldId id="367" r:id="rId4"/>
    <p:sldId id="368" r:id="rId5"/>
    <p:sldId id="369" r:id="rId6"/>
    <p:sldId id="370" r:id="rId7"/>
    <p:sldId id="371" r:id="rId8"/>
    <p:sldId id="373" r:id="rId9"/>
    <p:sldId id="374" r:id="rId10"/>
    <p:sldId id="375" r:id="rId11"/>
    <p:sldId id="376" r:id="rId12"/>
    <p:sldId id="377" r:id="rId13"/>
    <p:sldId id="425" r:id="rId14"/>
    <p:sldId id="378" r:id="rId15"/>
    <p:sldId id="421" r:id="rId16"/>
    <p:sldId id="393" r:id="rId17"/>
    <p:sldId id="394" r:id="rId18"/>
    <p:sldId id="395" r:id="rId19"/>
    <p:sldId id="419" r:id="rId20"/>
    <p:sldId id="426" r:id="rId21"/>
    <p:sldId id="413" r:id="rId22"/>
    <p:sldId id="414" r:id="rId23"/>
    <p:sldId id="427" r:id="rId24"/>
    <p:sldId id="415" r:id="rId25"/>
    <p:sldId id="416" r:id="rId26"/>
    <p:sldId id="417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28" r:id="rId35"/>
    <p:sldId id="403" r:id="rId36"/>
    <p:sldId id="405" r:id="rId37"/>
    <p:sldId id="404" r:id="rId38"/>
    <p:sldId id="406" r:id="rId39"/>
    <p:sldId id="407" r:id="rId40"/>
    <p:sldId id="408" r:id="rId41"/>
    <p:sldId id="409" r:id="rId42"/>
    <p:sldId id="410" r:id="rId43"/>
    <p:sldId id="411" r:id="rId44"/>
    <p:sldId id="429" r:id="rId45"/>
    <p:sldId id="420" r:id="rId46"/>
    <p:sldId id="431" r:id="rId47"/>
    <p:sldId id="355" r:id="rId48"/>
    <p:sldId id="422" r:id="rId49"/>
    <p:sldId id="275" r:id="rId50"/>
    <p:sldId id="272" r:id="rId51"/>
    <p:sldId id="274" r:id="rId52"/>
    <p:sldId id="271" r:id="rId53"/>
    <p:sldId id="273" r:id="rId54"/>
    <p:sldId id="270" r:id="rId55"/>
    <p:sldId id="269" r:id="rId56"/>
    <p:sldId id="276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>
      <p:cViewPr>
        <p:scale>
          <a:sx n="90" d="100"/>
          <a:sy n="90" d="100"/>
        </p:scale>
        <p:origin x="-133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A3BFA-5762-41CE-B471-A818AE06519F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4D7F0-75A9-4CAF-9B0C-C61A55D22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45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D7F0-75A9-4CAF-9B0C-C61A55D2241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26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xiv.org/pdf/1502.0185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pdf/1511.06422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CTSctxtN1JDvGZOswpLlG9ZkC4-s0ym2?usp=shar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towardsdatascience.com/stochastic-gradient-descent-with-momentum-a84097641a5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stochastic-gradient-descent-with-momentum-a84097641a5d" TargetMode="External"/><Relationship Id="rId4" Type="http://schemas.openxmlformats.org/officeDocument/2006/relationships/image" Target="../media/image2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Aq96T8FkTw" TargetMode="External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lWzo8CajF5s" TargetMode="External"/><Relationship Id="rId4" Type="http://schemas.openxmlformats.org/officeDocument/2006/relationships/hyperlink" Target="https://www.youtube.com/watch?v=NxTFlzBjS-4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2.03167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0.png"/><Relationship Id="rId7" Type="http://schemas.openxmlformats.org/officeDocument/2006/relationships/image" Target="../media/image52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guides/transfer_learnin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mlr.org/papers/volume15/srivastava14a/srivastava14a.pd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deep-neural-network/ungradedLab/xioPP/lab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c.ai/easy-way-to-improve-image-classifier-performancepart-1%E2%80%8A-%E2%80%8Amixup-augmentation-with-codes-2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deep-neural-network/lecture/C9iQO/vanishing-exploding-gradien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CvCXZIevs6MvQnldyG2UHZevG0bKaeiu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hinecurve.com/index.php/2019/09/16/he-xavier-initialization-activation-functions-choose-wisely/" TargetMode="External"/><Relationship Id="rId2" Type="http://schemas.openxmlformats.org/officeDocument/2006/relationships/hyperlink" Target="https://proceedings.mlr.press/v9/glorot10a/glorot10a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Computer vision and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</a:t>
            </a:r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CB97E-EBE7-494F-AA22-4B392FA4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GB" dirty="0"/>
              <a:t>Xavier initialization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dirty="0"/>
              <a:t>input layer had mean 0.000422 and </a:t>
            </a:r>
            <a:r>
              <a:rPr lang="en-GB" sz="1000" dirty="0" err="1"/>
              <a:t>stddev</a:t>
            </a:r>
            <a:r>
              <a:rPr lang="en-GB" sz="1000" dirty="0"/>
              <a:t> 1.000922</a:t>
            </a:r>
          </a:p>
          <a:p>
            <a:r>
              <a:rPr lang="en-GB" sz="1000" dirty="0"/>
              <a:t>hidden layer 0 had mean 0.397685 and </a:t>
            </a:r>
            <a:r>
              <a:rPr lang="en-GB" sz="1000" dirty="0" err="1"/>
              <a:t>stddev</a:t>
            </a:r>
            <a:r>
              <a:rPr lang="en-GB" sz="1000" dirty="0"/>
              <a:t> 0.583384</a:t>
            </a:r>
          </a:p>
          <a:p>
            <a:r>
              <a:rPr lang="en-GB" sz="1000" dirty="0"/>
              <a:t>hidden layer 1 had mean 0.280004 and </a:t>
            </a:r>
            <a:r>
              <a:rPr lang="en-GB" sz="1000" dirty="0" err="1"/>
              <a:t>stddev</a:t>
            </a:r>
            <a:r>
              <a:rPr lang="en-GB" sz="1000" dirty="0"/>
              <a:t> 0.410386</a:t>
            </a:r>
          </a:p>
          <a:p>
            <a:r>
              <a:rPr lang="en-GB" sz="1000" dirty="0"/>
              <a:t>hidden layer 2 had mean 0.183151 and </a:t>
            </a:r>
            <a:r>
              <a:rPr lang="en-GB" sz="1000" dirty="0" err="1"/>
              <a:t>stddev</a:t>
            </a:r>
            <a:r>
              <a:rPr lang="en-GB" sz="1000" dirty="0"/>
              <a:t> 0.280291</a:t>
            </a:r>
          </a:p>
          <a:p>
            <a:r>
              <a:rPr lang="en-GB" sz="1000" dirty="0"/>
              <a:t>hidden layer 3 had mean 0.130450 and </a:t>
            </a:r>
            <a:r>
              <a:rPr lang="en-GB" sz="1000" dirty="0" err="1"/>
              <a:t>stddev</a:t>
            </a:r>
            <a:r>
              <a:rPr lang="en-GB" sz="1000" dirty="0"/>
              <a:t> 0.198090</a:t>
            </a:r>
          </a:p>
          <a:p>
            <a:r>
              <a:rPr lang="en-GB" sz="1000" dirty="0"/>
              <a:t>hidden layer 4 had mean 0.092056 and </a:t>
            </a:r>
            <a:r>
              <a:rPr lang="en-GB" sz="1000" dirty="0" err="1"/>
              <a:t>stddev</a:t>
            </a:r>
            <a:r>
              <a:rPr lang="en-GB" sz="1000" dirty="0"/>
              <a:t> 0.138666</a:t>
            </a:r>
          </a:p>
          <a:p>
            <a:r>
              <a:rPr lang="en-GB" sz="1000" dirty="0"/>
              <a:t>hidden layer 5 had mean 0.064787 and </a:t>
            </a:r>
            <a:r>
              <a:rPr lang="en-GB" sz="1000" dirty="0" err="1"/>
              <a:t>stddev</a:t>
            </a:r>
            <a:r>
              <a:rPr lang="en-GB" sz="1000" dirty="0"/>
              <a:t> 0.098349</a:t>
            </a:r>
          </a:p>
          <a:p>
            <a:r>
              <a:rPr lang="en-GB" sz="1000" dirty="0"/>
              <a:t>hidden layer 6 had mean 0.047867 and </a:t>
            </a:r>
            <a:r>
              <a:rPr lang="en-GB" sz="1000" dirty="0" err="1"/>
              <a:t>stddev</a:t>
            </a:r>
            <a:r>
              <a:rPr lang="en-GB" sz="1000" dirty="0"/>
              <a:t> 0.069325</a:t>
            </a:r>
          </a:p>
          <a:p>
            <a:r>
              <a:rPr lang="en-GB" sz="1000" dirty="0"/>
              <a:t>hidden layer 7 had mean 0.034165 and </a:t>
            </a:r>
            <a:r>
              <a:rPr lang="en-GB" sz="1000" dirty="0" err="1"/>
              <a:t>stddev</a:t>
            </a:r>
            <a:r>
              <a:rPr lang="en-GB" sz="1000" dirty="0"/>
              <a:t> 0.050724</a:t>
            </a:r>
          </a:p>
          <a:p>
            <a:r>
              <a:rPr lang="en-GB" sz="1000" dirty="0"/>
              <a:t>hidden layer 8 had mean 0.024928 and </a:t>
            </a:r>
            <a:r>
              <a:rPr lang="en-GB" sz="1000" dirty="0" err="1"/>
              <a:t>stddev</a:t>
            </a:r>
            <a:r>
              <a:rPr lang="en-GB" sz="1000" dirty="0"/>
              <a:t> 0.035902</a:t>
            </a:r>
          </a:p>
          <a:p>
            <a:r>
              <a:rPr lang="en-GB" sz="1000" dirty="0"/>
              <a:t>hidden layer 9 had mean 0.018272 and </a:t>
            </a:r>
            <a:r>
              <a:rPr lang="en-GB" sz="1000" dirty="0" err="1"/>
              <a:t>stddev</a:t>
            </a:r>
            <a:r>
              <a:rPr lang="en-GB" sz="1000" dirty="0"/>
              <a:t> 0.025658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801" y="940752"/>
            <a:ext cx="410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 = </a:t>
            </a:r>
            <a:r>
              <a:rPr lang="en-GB" dirty="0" err="1">
                <a:solidFill>
                  <a:srgbClr val="FF0000"/>
                </a:solidFill>
              </a:rPr>
              <a:t>np.random.randn</a:t>
            </a:r>
            <a:r>
              <a:rPr lang="en-GB" dirty="0">
                <a:solidFill>
                  <a:srgbClr val="FF0000"/>
                </a:solidFill>
              </a:rPr>
              <a:t>(in, out)/</a:t>
            </a:r>
            <a:r>
              <a:rPr lang="en-GB" b="1" dirty="0" err="1">
                <a:solidFill>
                  <a:srgbClr val="FF0000"/>
                </a:solidFill>
              </a:rPr>
              <a:t>np.sqrt</a:t>
            </a:r>
            <a:r>
              <a:rPr lang="en-GB" b="1" dirty="0">
                <a:solidFill>
                  <a:srgbClr val="FF0000"/>
                </a:solidFill>
              </a:rPr>
              <a:t>(in)</a:t>
            </a:r>
          </a:p>
        </p:txBody>
      </p:sp>
      <p:pic>
        <p:nvPicPr>
          <p:cNvPr id="11266" name="Picture 2" descr="3: ReLU Activation Function | Download Scientif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13" y="4343400"/>
            <a:ext cx="237066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276600"/>
            <a:ext cx="597960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92" y="1284686"/>
            <a:ext cx="4489909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CB97E-EBE7-494F-AA22-4B392FA4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GB" dirty="0"/>
              <a:t>He initialization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dirty="0"/>
              <a:t>input layer had mean -0.001160 and </a:t>
            </a:r>
            <a:r>
              <a:rPr lang="en-GB" sz="1000" dirty="0" err="1"/>
              <a:t>stddev</a:t>
            </a:r>
            <a:r>
              <a:rPr lang="en-GB" sz="1000" dirty="0"/>
              <a:t> 1.000333</a:t>
            </a:r>
          </a:p>
          <a:p>
            <a:r>
              <a:rPr lang="en-GB" sz="1000" dirty="0"/>
              <a:t>hidden layer 0 had mean 0.562934 and </a:t>
            </a:r>
            <a:r>
              <a:rPr lang="en-GB" sz="1000" dirty="0" err="1"/>
              <a:t>stddev</a:t>
            </a:r>
            <a:r>
              <a:rPr lang="en-GB" sz="1000" dirty="0"/>
              <a:t> 0.826029</a:t>
            </a:r>
          </a:p>
          <a:p>
            <a:r>
              <a:rPr lang="en-GB" sz="1000" dirty="0"/>
              <a:t>hidden layer 1 had mean 0.577537 and </a:t>
            </a:r>
            <a:r>
              <a:rPr lang="en-GB" sz="1000" dirty="0" err="1"/>
              <a:t>stddev</a:t>
            </a:r>
            <a:r>
              <a:rPr lang="en-GB" sz="1000" dirty="0"/>
              <a:t> 0.828810</a:t>
            </a:r>
          </a:p>
          <a:p>
            <a:r>
              <a:rPr lang="en-GB" sz="1000" dirty="0"/>
              <a:t>hidden layer 2 had mean 0.574250 and </a:t>
            </a:r>
            <a:r>
              <a:rPr lang="en-GB" sz="1000" dirty="0" err="1"/>
              <a:t>stddev</a:t>
            </a:r>
            <a:r>
              <a:rPr lang="en-GB" sz="1000" dirty="0"/>
              <a:t> 0.845599</a:t>
            </a:r>
          </a:p>
          <a:p>
            <a:r>
              <a:rPr lang="en-GB" sz="1000" dirty="0"/>
              <a:t>hidden layer 3 had mean 0.602799 and </a:t>
            </a:r>
            <a:r>
              <a:rPr lang="en-GB" sz="1000" dirty="0" err="1"/>
              <a:t>stddev</a:t>
            </a:r>
            <a:r>
              <a:rPr lang="en-GB" sz="1000" dirty="0"/>
              <a:t> 0.851682</a:t>
            </a:r>
          </a:p>
          <a:p>
            <a:r>
              <a:rPr lang="en-GB" sz="1000" dirty="0"/>
              <a:t>hidden layer 4 had mean 0.573220 and </a:t>
            </a:r>
            <a:r>
              <a:rPr lang="en-GB" sz="1000" dirty="0" err="1"/>
              <a:t>stddev</a:t>
            </a:r>
            <a:r>
              <a:rPr lang="en-GB" sz="1000" dirty="0"/>
              <a:t> 0.851573</a:t>
            </a:r>
          </a:p>
          <a:p>
            <a:r>
              <a:rPr lang="en-GB" sz="1000" dirty="0"/>
              <a:t>hidden layer 5 had mean 0.548410 and </a:t>
            </a:r>
            <a:r>
              <a:rPr lang="en-GB" sz="1000" dirty="0" err="1"/>
              <a:t>stddev</a:t>
            </a:r>
            <a:r>
              <a:rPr lang="en-GB" sz="1000" dirty="0"/>
              <a:t> 0.811833</a:t>
            </a:r>
          </a:p>
          <a:p>
            <a:r>
              <a:rPr lang="en-GB" sz="1000" dirty="0"/>
              <a:t>hidden layer 6 had mean 0.599740 and </a:t>
            </a:r>
            <a:r>
              <a:rPr lang="en-GB" sz="1000" dirty="0" err="1"/>
              <a:t>stddev</a:t>
            </a:r>
            <a:r>
              <a:rPr lang="en-GB" sz="1000" dirty="0"/>
              <a:t> 0.834997</a:t>
            </a:r>
          </a:p>
          <a:p>
            <a:r>
              <a:rPr lang="en-GB" sz="1000" dirty="0"/>
              <a:t>hidden layer 7 had mean 0.586302 and </a:t>
            </a:r>
            <a:r>
              <a:rPr lang="en-GB" sz="1000" dirty="0" err="1"/>
              <a:t>stddev</a:t>
            </a:r>
            <a:r>
              <a:rPr lang="en-GB" sz="1000" dirty="0"/>
              <a:t> 0.870794</a:t>
            </a:r>
          </a:p>
          <a:p>
            <a:r>
              <a:rPr lang="en-GB" sz="1000" dirty="0"/>
              <a:t>hidden layer 8 had mean 0.655965 and </a:t>
            </a:r>
            <a:r>
              <a:rPr lang="en-GB" sz="1000" dirty="0" err="1"/>
              <a:t>stddev</a:t>
            </a:r>
            <a:r>
              <a:rPr lang="en-GB" sz="1000" dirty="0"/>
              <a:t> 0.940311</a:t>
            </a:r>
          </a:p>
          <a:p>
            <a:r>
              <a:rPr lang="en-GB" sz="1000" dirty="0"/>
              <a:t>hidden layer 9 had mean 0.637412 and </a:t>
            </a:r>
            <a:r>
              <a:rPr lang="en-GB" sz="1000" dirty="0" err="1"/>
              <a:t>stddev</a:t>
            </a:r>
            <a:r>
              <a:rPr lang="en-GB" sz="1000" dirty="0"/>
              <a:t> 0.874220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801" y="940752"/>
            <a:ext cx="431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 = </a:t>
            </a:r>
            <a:r>
              <a:rPr lang="en-GB" dirty="0" err="1">
                <a:solidFill>
                  <a:srgbClr val="FF0000"/>
                </a:solidFill>
              </a:rPr>
              <a:t>np.random.randn</a:t>
            </a:r>
            <a:r>
              <a:rPr lang="en-GB" dirty="0">
                <a:solidFill>
                  <a:srgbClr val="FF0000"/>
                </a:solidFill>
              </a:rPr>
              <a:t>(in, out)/</a:t>
            </a:r>
            <a:r>
              <a:rPr lang="en-GB" b="1" dirty="0" err="1">
                <a:solidFill>
                  <a:srgbClr val="FF0000"/>
                </a:solidFill>
              </a:rPr>
              <a:t>np.sqrt</a:t>
            </a:r>
            <a:r>
              <a:rPr lang="en-GB" b="1" dirty="0">
                <a:solidFill>
                  <a:srgbClr val="FF0000"/>
                </a:solidFill>
              </a:rPr>
              <a:t>(in/2)</a:t>
            </a:r>
          </a:p>
        </p:txBody>
      </p:sp>
      <p:pic>
        <p:nvPicPr>
          <p:cNvPr id="11266" name="Picture 2" descr="3: ReLU Activation Function | Download Scientif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13" y="4343400"/>
            <a:ext cx="237066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276600"/>
            <a:ext cx="597960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752" y="940752"/>
            <a:ext cx="4505781" cy="229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sz="3200" dirty="0" smtClean="0"/>
              <a:t>“Delving </a:t>
            </a:r>
            <a:r>
              <a:rPr lang="en-GB" sz="3200" dirty="0"/>
              <a:t>Deep into Rectifiers: Surpassing Human-Level Performance on </a:t>
            </a:r>
            <a:r>
              <a:rPr lang="en-GB" sz="3200" dirty="0" err="1"/>
              <a:t>ImageNet</a:t>
            </a:r>
            <a:r>
              <a:rPr lang="en-GB" sz="3200" dirty="0"/>
              <a:t> </a:t>
            </a:r>
            <a:r>
              <a:rPr lang="en-GB" sz="3200" dirty="0" smtClean="0"/>
              <a:t>Classification”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1300" dirty="0">
                <a:hlinkClick r:id="rId2"/>
              </a:rPr>
              <a:t>https://</a:t>
            </a:r>
            <a:r>
              <a:rPr lang="en-GB" sz="1300" dirty="0" smtClean="0">
                <a:hlinkClick r:id="rId2"/>
              </a:rPr>
              <a:t>arxiv.org/pdf/1502.01852.pdf</a:t>
            </a:r>
            <a:r>
              <a:rPr lang="en-GB" sz="1300" dirty="0" smtClean="0"/>
              <a:t> </a:t>
            </a:r>
            <a:endParaRPr lang="en-GB" sz="1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58789"/>
            <a:ext cx="4320000" cy="356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67" y="2235115"/>
            <a:ext cx="4320000" cy="3409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3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Data driven initialization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“All you need is a good </a:t>
            </a:r>
            <a:r>
              <a:rPr lang="en-GB" dirty="0" err="1" smtClean="0"/>
              <a:t>init</a:t>
            </a:r>
            <a:r>
              <a:rPr lang="en-GB" dirty="0" smtClean="0"/>
              <a:t>”: </a:t>
            </a:r>
            <a:r>
              <a:rPr lang="en-GB" dirty="0">
                <a:hlinkClick r:id="rId2"/>
              </a:rPr>
              <a:t>https://arxiv.org/pdf/1511.06422.pdf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761542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982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l"/>
            <a:r>
              <a:rPr lang="en-GB" dirty="0" err="1"/>
              <a:t>k</a:t>
            </a:r>
            <a:r>
              <a:rPr lang="en-GB" dirty="0" err="1" smtClean="0"/>
              <a:t>eras</a:t>
            </a:r>
            <a:r>
              <a:rPr lang="en-GB" dirty="0" smtClean="0"/>
              <a:t> initialization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" y="914400"/>
            <a:ext cx="5559552" cy="3352800"/>
            <a:chOff x="228600" y="1295400"/>
            <a:chExt cx="5559552" cy="33528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295400"/>
              <a:ext cx="5559552" cy="335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533400" y="3242733"/>
              <a:ext cx="213360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00200"/>
            <a:ext cx="26384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7" y="4275667"/>
            <a:ext cx="3608917" cy="242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85800" y="5486964"/>
            <a:ext cx="2133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Training a neural network</a:t>
            </a:r>
            <a:endParaRPr lang="en-GB" b="1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i="1" dirty="0" smtClean="0"/>
              <a:t>Regularization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4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AF36AD-1D97-49E9-81A6-C66A104A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Regularization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D75411-DC9D-4240-A1D7-A96CFDB5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regularization techniques</a:t>
            </a:r>
          </a:p>
          <a:p>
            <a:pPr lvl="1"/>
            <a:r>
              <a:rPr lang="en-GB" dirty="0"/>
              <a:t>L1 regularization</a:t>
            </a:r>
          </a:p>
          <a:p>
            <a:pPr lvl="1"/>
            <a:r>
              <a:rPr lang="en-GB" dirty="0"/>
              <a:t>L2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1044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Regularization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Weight decay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J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2⋅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  <m:sSubSup>
                              <m:sSubSup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GB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0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Regularization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does regularization reduce overfitting?</a:t>
            </a:r>
          </a:p>
        </p:txBody>
      </p:sp>
      <p:pic>
        <p:nvPicPr>
          <p:cNvPr id="4" name="Picture 2" descr="Hyperbolic Tangent -- from Wolfram MathWorld">
            <a:extLst>
              <a:ext uri="{FF2B5EF4-FFF2-40B4-BE49-F238E27FC236}">
                <a16:creationId xmlns:a16="http://schemas.microsoft.com/office/drawing/2014/main" xmlns="" id="{59DC7815-2B73-4F10-AB31-E008B181D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53" y="2819400"/>
            <a:ext cx="2590147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4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i="1" dirty="0" smtClean="0"/>
              <a:t>Exponential weighted averages</a:t>
            </a:r>
            <a:endParaRPr lang="en-GB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90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Training a neural network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891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3400" y="2967335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colab.research.google.com/drive/1CTSctxtN1JDvGZOswpLlG9ZkC4-s0ym2?usp=sharing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126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Exponential weighted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88779" y="5638800"/>
                <a:ext cx="2843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𝛽</m:t>
                      </m:r>
                      <m:r>
                        <a:rPr lang="en-GB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1 −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⋅</m:t>
                      </m:r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778" y="5638800"/>
                <a:ext cx="284385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2400" y="6172202"/>
            <a:ext cx="9067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hlinkClick r:id="rId4"/>
              </a:rPr>
              <a:t>https://towardsdatascience.com/stochastic-gradient-descent-with-momentum-a84097641a5d</a:t>
            </a:r>
            <a:r>
              <a:rPr lang="en-GB" sz="1000" dirty="0"/>
              <a:t> </a:t>
            </a:r>
          </a:p>
        </p:txBody>
      </p:sp>
      <p:pic>
        <p:nvPicPr>
          <p:cNvPr id="7" name="Picture 2" descr="Image for po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67" y="1524000"/>
            <a:ext cx="55435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6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Exponential weighted averages</a:t>
            </a:r>
          </a:p>
        </p:txBody>
      </p:sp>
      <p:pic>
        <p:nvPicPr>
          <p:cNvPr id="23554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67" y="1524000"/>
            <a:ext cx="55435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1" y="5663705"/>
            <a:ext cx="227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</a:t>
            </a:r>
            <a:r>
              <a:rPr lang="en-GB" baseline="-25000" dirty="0" err="1"/>
              <a:t>t</a:t>
            </a:r>
            <a:r>
              <a:rPr lang="en-GB" dirty="0"/>
              <a:t> approximates over: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9000" y="5655735"/>
                <a:ext cx="839269" cy="659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1 −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655733"/>
                <a:ext cx="839268" cy="6594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97401" y="5663705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samples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6172202"/>
            <a:ext cx="9067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hlinkClick r:id="rId5"/>
              </a:rPr>
              <a:t>https://towardsdatascience.com/stochastic-gradient-descent-with-momentum-a84097641a5d</a:t>
            </a:r>
            <a:r>
              <a:rPr lang="en-GB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0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782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Exponential weighted average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247777"/>
            <a:ext cx="52006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3780497"/>
            <a:ext cx="9170670" cy="106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Image for p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4724400"/>
            <a:ext cx="8703945" cy="98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5867400"/>
            <a:ext cx="417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coefficients add up to approximately 1</a:t>
            </a:r>
          </a:p>
        </p:txBody>
      </p:sp>
    </p:spTree>
    <p:extLst>
      <p:ext uri="{BB962C8B-B14F-4D97-AF65-F5344CB8AC3E}">
        <p14:creationId xmlns:p14="http://schemas.microsoft.com/office/powerpoint/2010/main" val="10689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Exponential weighted average</a:t>
            </a:r>
          </a:p>
        </p:txBody>
      </p:sp>
      <p:pic>
        <p:nvPicPr>
          <p:cNvPr id="24578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2"/>
            <a:ext cx="53149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88667" y="2133600"/>
            <a:ext cx="145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threshold 1/e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8843" y="3054773"/>
            <a:ext cx="153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 – </a:t>
            </a:r>
            <a:r>
              <a:rPr lang="el-GR" dirty="0"/>
              <a:t>ε</a:t>
            </a:r>
            <a:r>
              <a:rPr lang="en-GB" dirty="0"/>
              <a:t>)</a:t>
            </a:r>
            <a:r>
              <a:rPr lang="en-GB" baseline="30000" dirty="0"/>
              <a:t>1/</a:t>
            </a:r>
            <a:r>
              <a:rPr lang="el-GR" baseline="30000" dirty="0"/>
              <a:t> ε</a:t>
            </a:r>
            <a:r>
              <a:rPr lang="en-GB" baseline="30000" dirty="0"/>
              <a:t> </a:t>
            </a:r>
            <a:r>
              <a:rPr lang="en-GB" dirty="0"/>
              <a:t>= 1/e</a:t>
            </a:r>
          </a:p>
        </p:txBody>
      </p:sp>
    </p:spTree>
    <p:extLst>
      <p:ext uri="{BB962C8B-B14F-4D97-AF65-F5344CB8AC3E}">
        <p14:creationId xmlns:p14="http://schemas.microsoft.com/office/powerpoint/2010/main" val="20622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Exponential weighted average</a:t>
            </a:r>
            <a:br>
              <a:rPr lang="en-GB" dirty="0"/>
            </a:br>
            <a:r>
              <a:rPr lang="en-GB" sz="3300" dirty="0"/>
              <a:t>Bias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first couple of iterations will provide a pretty bad averages because we don’t have enough values yet to average over</a:t>
                </a:r>
              </a:p>
              <a:p>
                <a:r>
                  <a:rPr lang="en-GB" dirty="0"/>
                  <a:t>Instead of using </a:t>
                </a:r>
                <a:r>
                  <a:rPr lang="en-GB" dirty="0" err="1"/>
                  <a:t>V</a:t>
                </a:r>
                <a:r>
                  <a:rPr lang="en-GB" baseline="-25000" dirty="0" err="1"/>
                  <a:t>t</a:t>
                </a:r>
                <a:r>
                  <a:rPr lang="en-GB" dirty="0"/>
                  <a:t> use the bias corrected version of 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2000" y="5334000"/>
            <a:ext cx="6456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www.youtube.com/watch?v=lAq96T8FkTw</a:t>
            </a:r>
            <a:r>
              <a:rPr lang="en-GB" dirty="0" smtClean="0"/>
              <a:t> </a:t>
            </a:r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www.youtube.com/watch?v=NxTFlzBjS-4</a:t>
            </a:r>
            <a:r>
              <a:rPr lang="en-GB" dirty="0" smtClean="0"/>
              <a:t> </a:t>
            </a:r>
          </a:p>
          <a:p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www.youtube.com/watch?v=lWzo8CajF5s</a:t>
            </a:r>
            <a:r>
              <a:rPr lang="en-GB" dirty="0" smtClean="0"/>
              <a:t> – bias correction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D2FE7-0AD6-4A1A-81E6-4DAE7F15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Batch normalization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42ECB1-6671-424F-B0B5-A90E99D7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 mean and variance across each dimension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Normalize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6454C96-FDA6-46BC-B7F2-ACEC765CA066}"/>
              </a:ext>
            </a:extLst>
          </p:cNvPr>
          <p:cNvSpPr/>
          <p:nvPr/>
        </p:nvSpPr>
        <p:spPr>
          <a:xfrm>
            <a:off x="1117820" y="2713038"/>
            <a:ext cx="2463579" cy="1630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8DFC4167-70A3-4AD9-86F7-D965F3523125}"/>
              </a:ext>
            </a:extLst>
          </p:cNvPr>
          <p:cNvCxnSpPr/>
          <p:nvPr/>
        </p:nvCxnSpPr>
        <p:spPr>
          <a:xfrm>
            <a:off x="2057400" y="2713038"/>
            <a:ext cx="0" cy="160020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0FF9A4D3-6E52-4DFA-BB57-68D8629D3D7F}"/>
              </a:ext>
            </a:extLst>
          </p:cNvPr>
          <p:cNvCxnSpPr/>
          <p:nvPr/>
        </p:nvCxnSpPr>
        <p:spPr>
          <a:xfrm>
            <a:off x="1752600" y="2713038"/>
            <a:ext cx="0" cy="160020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24BA477-F982-49BA-8CA1-FC8CCD18A15C}"/>
              </a:ext>
            </a:extLst>
          </p:cNvPr>
          <p:cNvCxnSpPr/>
          <p:nvPr/>
        </p:nvCxnSpPr>
        <p:spPr>
          <a:xfrm>
            <a:off x="1447800" y="2713038"/>
            <a:ext cx="0" cy="160020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C8C801-4896-43BD-BFB8-0F0065EEC1A2}"/>
              </a:ext>
            </a:extLst>
          </p:cNvPr>
          <p:cNvSpPr txBox="1"/>
          <p:nvPr/>
        </p:nvSpPr>
        <p:spPr>
          <a:xfrm>
            <a:off x="1981200" y="448188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0BD4A7C-5B53-470D-B107-0000F2863ACE}"/>
              </a:ext>
            </a:extLst>
          </p:cNvPr>
          <p:cNvSpPr txBox="1"/>
          <p:nvPr/>
        </p:nvSpPr>
        <p:spPr>
          <a:xfrm>
            <a:off x="619084" y="32443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03E339D-BE79-4189-B953-15A39DB87683}"/>
              </a:ext>
            </a:extLst>
          </p:cNvPr>
          <p:cNvSpPr txBox="1"/>
          <p:nvPr/>
        </p:nvSpPr>
        <p:spPr>
          <a:xfrm>
            <a:off x="1186284" y="2736027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D1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94F01A9-197A-4D3D-A6B5-8FB2BE17C42D}"/>
              </a:ext>
            </a:extLst>
          </p:cNvPr>
          <p:cNvSpPr txBox="1"/>
          <p:nvPr/>
        </p:nvSpPr>
        <p:spPr>
          <a:xfrm>
            <a:off x="1477526" y="2736027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D2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6BF027-880B-4D70-9AF6-388A59A8D670}"/>
              </a:ext>
            </a:extLst>
          </p:cNvPr>
          <p:cNvSpPr txBox="1"/>
          <p:nvPr/>
        </p:nvSpPr>
        <p:spPr>
          <a:xfrm>
            <a:off x="1776736" y="2736027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33472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54FE3D-893A-4180-B400-8231884F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885FD6-8CE2-4823-B115-79E0288D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59A8EF54-E0A5-41C6-A821-BB1D79C93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91000"/>
            <a:ext cx="6011304" cy="233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A7C220A1-D514-4B82-A384-CEAB5DF89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4805"/>
            <a:ext cx="6486521" cy="252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0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55D1D-3639-4E03-9509-4AD5D62B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Batch normalization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2FDA573-9F8D-4AF0-96CA-9C32E10A6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5029200" cy="397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C3BEE5-50E4-42E6-809A-5BE7C5D59FC3}"/>
              </a:ext>
            </a:extLst>
          </p:cNvPr>
          <p:cNvSpPr txBox="1"/>
          <p:nvPr/>
        </p:nvSpPr>
        <p:spPr>
          <a:xfrm>
            <a:off x="426720" y="6041121"/>
            <a:ext cx="5013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algorithm source: </a:t>
            </a:r>
            <a:r>
              <a:rPr lang="en-GB" dirty="0">
                <a:hlinkClick r:id="rId3"/>
              </a:rPr>
              <a:t>https://arxiv.org/abs/1502.03167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E939B5-C55D-4CA2-9A1B-B7B3426F628D}"/>
              </a:ext>
            </a:extLst>
          </p:cNvPr>
          <p:cNvSpPr txBox="1"/>
          <p:nvPr/>
        </p:nvSpPr>
        <p:spPr>
          <a:xfrm>
            <a:off x="5419111" y="2057400"/>
            <a:ext cx="3343889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Simple idea: just make the output of the </a:t>
            </a:r>
            <a:r>
              <a:rPr lang="en-GB" sz="2400" b="1" dirty="0"/>
              <a:t>linear units</a:t>
            </a:r>
            <a:r>
              <a:rPr lang="en-GB" sz="2400" dirty="0"/>
              <a:t> have 0 mean and unit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4256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Training a neural network</a:t>
            </a:r>
            <a:endParaRPr lang="en-GB" b="1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i="1" dirty="0" smtClean="0"/>
              <a:t>Weights </a:t>
            </a:r>
            <a:r>
              <a:rPr lang="en-GB" b="1" i="1" dirty="0"/>
              <a:t>initialization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4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9C0E9-BA7B-443E-8838-BB99599F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GB" dirty="0"/>
              <a:t>Batch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A213926B-7D53-41DD-B21B-D08065827A76}"/>
                  </a:ext>
                </a:extLst>
              </p:cNvPr>
              <p:cNvSpPr txBox="1"/>
              <p:nvPr/>
            </p:nvSpPr>
            <p:spPr>
              <a:xfrm>
                <a:off x="304800" y="2195097"/>
                <a:ext cx="1406026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13926B-7D53-41DD-B21B-D08065827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195097"/>
                <a:ext cx="1406026" cy="672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4B5C42AA-07D6-4E50-A001-92712DCDED28}"/>
                  </a:ext>
                </a:extLst>
              </p:cNvPr>
              <p:cNvSpPr txBox="1"/>
              <p:nvPr/>
            </p:nvSpPr>
            <p:spPr>
              <a:xfrm>
                <a:off x="2133600" y="2195097"/>
                <a:ext cx="2196755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5C42AA-07D6-4E50-A001-92712DCDE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195097"/>
                <a:ext cx="2196755" cy="672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49C94DA3-ACD3-43A4-85CB-98945445F641}"/>
                  </a:ext>
                </a:extLst>
              </p:cNvPr>
              <p:cNvSpPr txBox="1"/>
              <p:nvPr/>
            </p:nvSpPr>
            <p:spPr>
              <a:xfrm>
                <a:off x="356036" y="3046244"/>
                <a:ext cx="1707712" cy="627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𝑛𝑜𝑟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C94DA3-ACD3-43A4-85CB-98945445F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36" y="3046244"/>
                <a:ext cx="1707712" cy="627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F55EE082-4582-4ADC-9642-4B36EB9AF461}"/>
                  </a:ext>
                </a:extLst>
              </p:cNvPr>
              <p:cNvSpPr txBox="1"/>
              <p:nvPr/>
            </p:nvSpPr>
            <p:spPr>
              <a:xfrm>
                <a:off x="316821" y="4857106"/>
                <a:ext cx="1816779" cy="332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e>
                          </m:d>
                        </m:sup>
                      </m:sSup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𝑛𝑜𝑟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5EE082-4582-4ADC-9642-4B36EB9AF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21" y="4857106"/>
                <a:ext cx="1816779" cy="332848"/>
              </a:xfrm>
              <a:prstGeom prst="rect">
                <a:avLst/>
              </a:prstGeom>
              <a:blipFill>
                <a:blip r:embed="rId5"/>
                <a:stretch>
                  <a:fillRect l="-1007" t="-1852" r="-3691" b="-29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Hyperbolic Tangent -- from Wolfram MathWorld">
            <a:extLst>
              <a:ext uri="{FF2B5EF4-FFF2-40B4-BE49-F238E27FC236}">
                <a16:creationId xmlns:a16="http://schemas.microsoft.com/office/drawing/2014/main" xmlns="" id="{4B58027A-D3E3-46E6-BF89-0C85171391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95600"/>
            <a:ext cx="3429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6D29B5-A52A-4B4A-8A69-FBD5ED07E809}"/>
              </a:ext>
            </a:extLst>
          </p:cNvPr>
          <p:cNvSpPr txBox="1"/>
          <p:nvPr/>
        </p:nvSpPr>
        <p:spPr>
          <a:xfrm>
            <a:off x="609600" y="1524000"/>
            <a:ext cx="120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Normalize: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694E634-CB29-46C1-AE0A-8BF4E7C7D0AC}"/>
              </a:ext>
            </a:extLst>
          </p:cNvPr>
          <p:cNvSpPr txBox="1"/>
          <p:nvPr/>
        </p:nvSpPr>
        <p:spPr>
          <a:xfrm>
            <a:off x="611588" y="4248637"/>
            <a:ext cx="382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Allow the network to modify the range</a:t>
            </a:r>
          </a:p>
        </p:txBody>
      </p:sp>
    </p:spTree>
    <p:extLst>
      <p:ext uri="{BB962C8B-B14F-4D97-AF65-F5344CB8AC3E}">
        <p14:creationId xmlns:p14="http://schemas.microsoft.com/office/powerpoint/2010/main" val="10090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9C0E9-BA7B-443E-8838-BB99599F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GB" dirty="0"/>
              <a:t>Batch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A213926B-7D53-41DD-B21B-D08065827A76}"/>
                  </a:ext>
                </a:extLst>
              </p:cNvPr>
              <p:cNvSpPr txBox="1"/>
              <p:nvPr/>
            </p:nvSpPr>
            <p:spPr>
              <a:xfrm>
                <a:off x="304800" y="2195097"/>
                <a:ext cx="1406026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13926B-7D53-41DD-B21B-D08065827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195097"/>
                <a:ext cx="1406026" cy="672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4B5C42AA-07D6-4E50-A001-92712DCDED28}"/>
                  </a:ext>
                </a:extLst>
              </p:cNvPr>
              <p:cNvSpPr txBox="1"/>
              <p:nvPr/>
            </p:nvSpPr>
            <p:spPr>
              <a:xfrm>
                <a:off x="2133600" y="2195097"/>
                <a:ext cx="2196755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5C42AA-07D6-4E50-A001-92712DCDE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195097"/>
                <a:ext cx="2196755" cy="672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49C94DA3-ACD3-43A4-85CB-98945445F641}"/>
                  </a:ext>
                </a:extLst>
              </p:cNvPr>
              <p:cNvSpPr txBox="1"/>
              <p:nvPr/>
            </p:nvSpPr>
            <p:spPr>
              <a:xfrm>
                <a:off x="356036" y="3046244"/>
                <a:ext cx="1707712" cy="627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𝑛𝑜𝑟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C94DA3-ACD3-43A4-85CB-98945445F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36" y="3046244"/>
                <a:ext cx="1707712" cy="627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F55EE082-4582-4ADC-9642-4B36EB9AF461}"/>
                  </a:ext>
                </a:extLst>
              </p:cNvPr>
              <p:cNvSpPr txBox="1"/>
              <p:nvPr/>
            </p:nvSpPr>
            <p:spPr>
              <a:xfrm>
                <a:off x="316821" y="4857106"/>
                <a:ext cx="1816779" cy="332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e>
                          </m:d>
                        </m:sup>
                      </m:sSup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𝑛𝑜𝑟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5EE082-4582-4ADC-9642-4B36EB9AF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21" y="4857106"/>
                <a:ext cx="1816779" cy="332848"/>
              </a:xfrm>
              <a:prstGeom prst="rect">
                <a:avLst/>
              </a:prstGeom>
              <a:blipFill>
                <a:blip r:embed="rId5"/>
                <a:stretch>
                  <a:fillRect l="-1007" t="-1852" r="-3691" b="-29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Hyperbolic Tangent -- from Wolfram MathWorld">
            <a:extLst>
              <a:ext uri="{FF2B5EF4-FFF2-40B4-BE49-F238E27FC236}">
                <a16:creationId xmlns:a16="http://schemas.microsoft.com/office/drawing/2014/main" xmlns="" id="{4B58027A-D3E3-46E6-BF89-0C85171391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95600"/>
            <a:ext cx="3429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6D29B5-A52A-4B4A-8A69-FBD5ED07E809}"/>
              </a:ext>
            </a:extLst>
          </p:cNvPr>
          <p:cNvSpPr txBox="1"/>
          <p:nvPr/>
        </p:nvSpPr>
        <p:spPr>
          <a:xfrm>
            <a:off x="609600" y="1524000"/>
            <a:ext cx="120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Normalize: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694E634-CB29-46C1-AE0A-8BF4E7C7D0AC}"/>
              </a:ext>
            </a:extLst>
          </p:cNvPr>
          <p:cNvSpPr txBox="1"/>
          <p:nvPr/>
        </p:nvSpPr>
        <p:spPr>
          <a:xfrm>
            <a:off x="611588" y="4248637"/>
            <a:ext cx="382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Allow the network to modify the range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63661A-3849-4A54-88C9-C2497C271BE8}"/>
              </a:ext>
            </a:extLst>
          </p:cNvPr>
          <p:cNvSpPr txBox="1"/>
          <p:nvPr/>
        </p:nvSpPr>
        <p:spPr>
          <a:xfrm>
            <a:off x="611588" y="5391322"/>
            <a:ext cx="305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learn the identity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18DFE5D-FD3E-4336-AA55-C74FDA3DA38E}"/>
                  </a:ext>
                </a:extLst>
              </p:cNvPr>
              <p:cNvSpPr txBox="1"/>
              <p:nvPr/>
            </p:nvSpPr>
            <p:spPr>
              <a:xfrm>
                <a:off x="-1447800" y="5712103"/>
                <a:ext cx="4572000" cy="435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8DFE5D-FD3E-4336-AA55-C74FDA3DA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7800" y="5712103"/>
                <a:ext cx="4572000" cy="435440"/>
              </a:xfrm>
              <a:prstGeom prst="rect">
                <a:avLst/>
              </a:prstGeom>
              <a:blipFill>
                <a:blip r:embed="rId7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032D2EB5-75BC-44EA-A37E-E9617D46D5D6}"/>
                  </a:ext>
                </a:extLst>
              </p:cNvPr>
              <p:cNvSpPr txBox="1"/>
              <p:nvPr/>
            </p:nvSpPr>
            <p:spPr>
              <a:xfrm>
                <a:off x="356036" y="6244231"/>
                <a:ext cx="8759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D2EB5-75BC-44EA-A37E-E9617D46D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36" y="6244231"/>
                <a:ext cx="875968" cy="369332"/>
              </a:xfrm>
              <a:prstGeom prst="rect">
                <a:avLst/>
              </a:prstGeom>
              <a:blipFill>
                <a:blip r:embed="rId8"/>
                <a:stretch>
                  <a:fillRect l="-2083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7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35231D-238E-4022-BBA9-26D42115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Batch normalization at test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E33997-7FF4-466A-82A1-7B098D272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cannot compute the mean and standard deviation on a batch of samples</a:t>
            </a:r>
          </a:p>
          <a:p>
            <a:r>
              <a:rPr lang="en-GB" dirty="0"/>
              <a:t>Instead we use a static mean and standard deviation were computed empirically during training </a:t>
            </a:r>
          </a:p>
          <a:p>
            <a:pPr lvl="1"/>
            <a:r>
              <a:rPr lang="en-GB" dirty="0"/>
              <a:t>Compute the mean and standard deviation on the entire training set</a:t>
            </a:r>
          </a:p>
          <a:p>
            <a:pPr lvl="1"/>
            <a:r>
              <a:rPr lang="en-GB" b="1" dirty="0"/>
              <a:t>Estimate the mean and standard deviation using exponential weighted averages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9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9EC4ED-1C3C-42FC-B728-59E9C883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Batch normalization (advantages)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52213E-D13D-48B9-BDE2-A99F1B1E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Reduces the dependence on weights initialization</a:t>
            </a:r>
          </a:p>
          <a:p>
            <a:r>
              <a:rPr lang="en-GB" dirty="0" smtClean="0"/>
              <a:t>Improves </a:t>
            </a:r>
            <a:r>
              <a:rPr lang="en-GB" dirty="0"/>
              <a:t>gradient flow through the network</a:t>
            </a:r>
          </a:p>
          <a:p>
            <a:r>
              <a:rPr lang="en-GB" dirty="0"/>
              <a:t>Allows you to set a higher learning rate</a:t>
            </a:r>
          </a:p>
          <a:p>
            <a:r>
              <a:rPr lang="en-GB" dirty="0" smtClean="0"/>
              <a:t>Slight </a:t>
            </a:r>
            <a:r>
              <a:rPr lang="en-GB" dirty="0"/>
              <a:t>regularization effect</a:t>
            </a:r>
          </a:p>
        </p:txBody>
      </p:sp>
    </p:spTree>
    <p:extLst>
      <p:ext uri="{BB962C8B-B14F-4D97-AF65-F5344CB8AC3E}">
        <p14:creationId xmlns:p14="http://schemas.microsoft.com/office/powerpoint/2010/main" val="13135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Batch normalization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Further reading (batch normalization and transfer learning): </a:t>
            </a: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://keras.io/guides/transfer_learning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407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9551D0-9C45-43E9-99FF-5E887F83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467"/>
            <a:ext cx="8134350" cy="1325563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Dropout (2014)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58A70F-41F7-4EE5-A44F-FDD67D113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09" y="1143000"/>
            <a:ext cx="865293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Randomly </a:t>
            </a:r>
            <a:r>
              <a:rPr lang="en-GB" b="1" i="1" dirty="0"/>
              <a:t>drop units </a:t>
            </a:r>
            <a:r>
              <a:rPr lang="en-GB" dirty="0"/>
              <a:t>(and their connections) from the neural network </a:t>
            </a:r>
            <a:r>
              <a:rPr lang="en-GB" b="1" i="1" dirty="0"/>
              <a:t>during </a:t>
            </a:r>
            <a:r>
              <a:rPr lang="en-GB" b="1" i="1" dirty="0" smtClean="0"/>
              <a:t>training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54250"/>
            <a:ext cx="6203950" cy="307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06108" y="5334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SRIVASTAVA, </a:t>
            </a:r>
            <a:r>
              <a:rPr lang="en-GB" dirty="0" err="1"/>
              <a:t>Nitish</a:t>
            </a:r>
            <a:r>
              <a:rPr lang="en-GB" dirty="0"/>
              <a:t>, et al. Dropout: a simple way to prevent neural networks from </a:t>
            </a:r>
            <a:r>
              <a:rPr lang="en-GB" dirty="0" err="1"/>
              <a:t>overfitting</a:t>
            </a:r>
            <a:r>
              <a:rPr lang="en-GB" dirty="0"/>
              <a:t>. </a:t>
            </a:r>
            <a:r>
              <a:rPr lang="en-GB" i="1" dirty="0"/>
              <a:t>The journal of machine learning research</a:t>
            </a:r>
            <a:r>
              <a:rPr lang="en-GB" dirty="0"/>
              <a:t>, 2014, 15.1: 1929-1958.</a:t>
            </a:r>
            <a:endParaRPr lang="en-GB" b="1" i="1" dirty="0"/>
          </a:p>
        </p:txBody>
      </p:sp>
      <p:sp>
        <p:nvSpPr>
          <p:cNvPr id="5" name="Rectangle 4"/>
          <p:cNvSpPr/>
          <p:nvPr/>
        </p:nvSpPr>
        <p:spPr>
          <a:xfrm>
            <a:off x="42333" y="6488668"/>
            <a:ext cx="8610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i="1" dirty="0">
                <a:hlinkClick r:id="rId3"/>
              </a:rPr>
              <a:t>https://jmlr.org/papers/volume15/srivastava14a/srivastava14a.pdf</a:t>
            </a:r>
            <a:r>
              <a:rPr lang="en-GB" sz="10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20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Dropout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594" y="2362200"/>
            <a:ext cx="274248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01333"/>
            <a:ext cx="6258650" cy="358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567934"/>
            <a:ext cx="684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keep_prop</a:t>
            </a:r>
            <a:r>
              <a:rPr lang="en-GB" dirty="0"/>
              <a:t> – probability of keeping a neuron; larger value, less dropout</a:t>
            </a:r>
          </a:p>
        </p:txBody>
      </p:sp>
    </p:spTree>
    <p:extLst>
      <p:ext uri="{BB962C8B-B14F-4D97-AF65-F5344CB8AC3E}">
        <p14:creationId xmlns:p14="http://schemas.microsoft.com/office/powerpoint/2010/main" val="23674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/>
              <a:t>Dropout visualization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400800"/>
            <a:ext cx="5069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Video source: </a:t>
            </a:r>
            <a:r>
              <a:rPr lang="en-GB" sz="1000" dirty="0">
                <a:hlinkClick r:id="rId2"/>
              </a:rPr>
              <a:t>https://www.coursera.org/learn/deep-neural-network/ungradedLab/xioPP/lab</a:t>
            </a:r>
            <a:r>
              <a:rPr lang="en-GB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07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Dropout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each iteration you actually modify your model:</a:t>
            </a:r>
          </a:p>
          <a:p>
            <a:pPr lvl="1"/>
            <a:r>
              <a:rPr lang="en-GB" dirty="0"/>
              <a:t>train a different model that uses only a subset of your neurons</a:t>
            </a:r>
          </a:p>
          <a:p>
            <a:pPr lvl="1"/>
            <a:r>
              <a:rPr lang="en-GB" dirty="0"/>
              <a:t>neurons thus become less sensitive to the activation of one other specific neuron (others neuron might be shut down at any time)</a:t>
            </a:r>
          </a:p>
        </p:txBody>
      </p:sp>
    </p:spTree>
    <p:extLst>
      <p:ext uri="{BB962C8B-B14F-4D97-AF65-F5344CB8AC3E}">
        <p14:creationId xmlns:p14="http://schemas.microsoft.com/office/powerpoint/2010/main" val="15827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Dropout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 a large ensemble of models (with shared parameters)</a:t>
            </a:r>
          </a:p>
          <a:p>
            <a:r>
              <a:rPr lang="en-GB" dirty="0"/>
              <a:t>Forces the model to have a redundant representation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86200"/>
            <a:ext cx="274248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3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9ADEFD-F75E-4543-8ADF-241514F5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How </a:t>
            </a:r>
            <a:r>
              <a:rPr lang="en-GB" b="1" dirty="0"/>
              <a:t>not</a:t>
            </a:r>
            <a:r>
              <a:rPr lang="en-GB" dirty="0"/>
              <a:t> to initialize: zero weights</a:t>
            </a:r>
          </a:p>
        </p:txBody>
      </p:sp>
      <p:sp>
        <p:nvSpPr>
          <p:cNvPr id="4" name="AutoShape 2" descr="Neural Networks From Scratch - victorzhou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Neural Networks From Scratch - victorzhou.com"/>
          <p:cNvSpPr>
            <a:spLocks noChangeAspect="1" noChangeArrowheads="1"/>
          </p:cNvSpPr>
          <p:nvPr/>
        </p:nvSpPr>
        <p:spPr bwMode="auto">
          <a:xfrm>
            <a:off x="307975" y="79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Neural Networks From Scratch - victorzhou.com"/>
          <p:cNvSpPr>
            <a:spLocks noChangeAspect="1" noChangeArrowheads="1"/>
          </p:cNvSpPr>
          <p:nvPr/>
        </p:nvSpPr>
        <p:spPr bwMode="auto">
          <a:xfrm>
            <a:off x="460375" y="1603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209800"/>
            <a:ext cx="5638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1" y="5410202"/>
            <a:ext cx="3962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No symmetry breaking</a:t>
            </a:r>
          </a:p>
        </p:txBody>
      </p:sp>
      <p:pic>
        <p:nvPicPr>
          <p:cNvPr id="1033" name="Picture 9" descr="Ekg Flat Line Images, Stock Photos &amp; Vector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1"/>
          <a:stretch/>
        </p:blipFill>
        <p:spPr bwMode="auto">
          <a:xfrm>
            <a:off x="5418668" y="4224868"/>
            <a:ext cx="3571875" cy="237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Dropout at test time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82800"/>
            <a:ext cx="8708226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Dropout at test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neurons are always turned on</a:t>
            </a:r>
          </a:p>
          <a:p>
            <a:r>
              <a:rPr lang="en-GB" dirty="0"/>
              <a:t>Scale the activation for each neuron</a:t>
            </a:r>
          </a:p>
          <a:p>
            <a:pPr lvl="1"/>
            <a:r>
              <a:rPr lang="en-GB" dirty="0"/>
              <a:t>output at test time = expected output at training time</a:t>
            </a:r>
          </a:p>
        </p:txBody>
      </p:sp>
    </p:spTree>
    <p:extLst>
      <p:ext uri="{BB962C8B-B14F-4D97-AF65-F5344CB8AC3E}">
        <p14:creationId xmlns:p14="http://schemas.microsoft.com/office/powerpoint/2010/main" val="19938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Dropout at test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keep_prop</a:t>
            </a:r>
            <a:r>
              <a:rPr lang="en-GB" dirty="0"/>
              <a:t> – probability of keeping a neuron; larger value, less dropout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33" y="2438400"/>
            <a:ext cx="7931150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2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6F8AE4-FB23-4E49-ACAF-2A59295C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Dropout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6AE79D-8AFB-48E1-9200-60EA9AD2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309260-7B88-4BE8-9D17-14F12963A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7610475" cy="4481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88CF6C-E845-459C-B4D1-06D4D58135C5}"/>
              </a:ext>
            </a:extLst>
          </p:cNvPr>
          <p:cNvSpPr txBox="1"/>
          <p:nvPr/>
        </p:nvSpPr>
        <p:spPr>
          <a:xfrm>
            <a:off x="304800" y="6298412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hidden unit cannot rely on other specific units to correct its mistakes. It must perform well in a wide variety of different contexts provided by the other hidden units.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052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8839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511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C71CB2-105A-419D-BF56-CFD67FB2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Data augmentation</a:t>
            </a:r>
          </a:p>
        </p:txBody>
      </p:sp>
      <p:pic>
        <p:nvPicPr>
          <p:cNvPr id="4098" name="Picture 2" descr="Easy way to improve image classifier performance(Part 1) — mixup  augmentation with codes – mc.ai">
            <a:extLst>
              <a:ext uri="{FF2B5EF4-FFF2-40B4-BE49-F238E27FC236}">
                <a16:creationId xmlns:a16="http://schemas.microsoft.com/office/drawing/2014/main" xmlns="" id="{41DEF08C-9775-409F-95AC-F9A8C756DE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430102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522958-98B1-45EB-A1D4-EC44B727A1B2}"/>
              </a:ext>
            </a:extLst>
          </p:cNvPr>
          <p:cNvSpPr txBox="1"/>
          <p:nvPr/>
        </p:nvSpPr>
        <p:spPr>
          <a:xfrm>
            <a:off x="685800" y="6400800"/>
            <a:ext cx="790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Image source:  </a:t>
            </a:r>
            <a:r>
              <a:rPr lang="en-GB" sz="1000" dirty="0">
                <a:hlinkClick r:id="rId3"/>
              </a:rPr>
              <a:t>https://mc.ai/easy-way-to-improve-image-classifier-performancepart-1%E2%80%8A-%E2%80%8Amixup-augmentation-with-codes-2/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6929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Data augmentation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10039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7484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C6B1B2-1DC3-4FF6-ACCF-524B64C8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err="1"/>
              <a:t>keras</a:t>
            </a:r>
            <a:r>
              <a:rPr lang="en-GB" dirty="0"/>
              <a:t> – 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60FDA8-FF33-4872-B8C4-ABA11BE2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EEC44A4-762D-4800-8DBF-D8181202C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77962"/>
            <a:ext cx="71342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Training a neural network</a:t>
            </a:r>
            <a:endParaRPr lang="en-GB" b="1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i="1" dirty="0" smtClean="0"/>
              <a:t>Optimization algorithms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4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Parameters update –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Vanilla gradient descent: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Forward propagation through the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Compute loss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Back-propagate </a:t>
            </a:r>
            <a:r>
              <a:rPr lang="en-GB" dirty="0"/>
              <a:t>to compute gradients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Update the parameters using the gradient</a:t>
            </a:r>
          </a:p>
        </p:txBody>
      </p:sp>
    </p:spTree>
    <p:extLst>
      <p:ext uri="{BB962C8B-B14F-4D97-AF65-F5344CB8AC3E}">
        <p14:creationId xmlns:p14="http://schemas.microsoft.com/office/powerpoint/2010/main" val="4712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Vanishing and exploding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4104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6172202"/>
            <a:ext cx="6229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Image source: </a:t>
            </a:r>
            <a:r>
              <a:rPr lang="en-GB" sz="1000" dirty="0">
                <a:hlinkClick r:id="rId3"/>
              </a:rPr>
              <a:t>https://www.coursera.org/learn/deep-neural-network/lecture/C9iQO/vanishing-exploding-gradients</a:t>
            </a:r>
            <a:r>
              <a:rPr lang="en-GB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34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Parameters update –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Batch gradient descent </a:t>
            </a:r>
          </a:p>
          <a:p>
            <a:pPr lvl="1"/>
            <a:r>
              <a:rPr lang="en-GB" dirty="0"/>
              <a:t>“classical” implementation of gradient descent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vectorization</a:t>
            </a:r>
            <a:r>
              <a:rPr lang="en-GB" dirty="0"/>
              <a:t> and process the entire training set at the same time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Split the training set into </a:t>
            </a:r>
            <a:r>
              <a:rPr lang="en-GB" i="1" dirty="0"/>
              <a:t>mini-batches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Parameters update –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900" b="0" i="1" smtClean="0">
                        <a:latin typeface="Cambria Math"/>
                      </a:rPr>
                      <m:t>𝑋</m:t>
                    </m:r>
                    <m:r>
                      <a:rPr lang="en-GB" sz="29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sz="29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900" b="0" i="1" smtClean="0">
                            <a:latin typeface="Cambria Math"/>
                          </a:rPr>
                          <m:t>[ </m:t>
                        </m:r>
                        <m:r>
                          <a:rPr lang="en-GB" sz="29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GB" sz="2900" b="0" i="1" smtClean="0">
                            <a:latin typeface="Cambria Math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GB" sz="29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9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GB" sz="2900" i="1">
                            <a:latin typeface="Cambria Math"/>
                          </a:rPr>
                          <m:t>(</m:t>
                        </m:r>
                        <m:r>
                          <a:rPr lang="en-GB" sz="2900" b="0" i="1" smtClean="0">
                            <a:latin typeface="Cambria Math"/>
                          </a:rPr>
                          <m:t>2</m:t>
                        </m:r>
                        <m:r>
                          <a:rPr lang="en-GB" sz="29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2900" dirty="0"/>
                  <a:t> ….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9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GB" sz="2900" i="1">
                            <a:latin typeface="Cambria Math"/>
                          </a:rPr>
                          <m:t>(100</m:t>
                        </m:r>
                        <m:r>
                          <a:rPr lang="en-GB" sz="2900" b="0" i="1" smtClean="0">
                            <a:latin typeface="Cambria Math"/>
                          </a:rPr>
                          <m:t>0</m:t>
                        </m:r>
                        <m:r>
                          <a:rPr lang="en-GB" sz="29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29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9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GB" sz="2900" i="1">
                            <a:latin typeface="Cambria Math"/>
                          </a:rPr>
                          <m:t>(100</m:t>
                        </m:r>
                        <m:r>
                          <a:rPr lang="en-GB" sz="2900" b="0" i="1" smtClean="0">
                            <a:latin typeface="Cambria Math"/>
                          </a:rPr>
                          <m:t>1</m:t>
                        </m:r>
                        <m:r>
                          <a:rPr lang="en-GB" sz="29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2900" dirty="0"/>
                  <a:t>….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9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GB" sz="2900" i="1">
                            <a:latin typeface="Cambria Math"/>
                          </a:rPr>
                          <m:t>(</m:t>
                        </m:r>
                        <m:r>
                          <a:rPr lang="en-GB" sz="2900" b="0" i="1" smtClean="0">
                            <a:latin typeface="Cambria Math"/>
                          </a:rPr>
                          <m:t>2</m:t>
                        </m:r>
                        <m:r>
                          <a:rPr lang="en-GB" sz="2900" i="1">
                            <a:latin typeface="Cambria Math"/>
                          </a:rPr>
                          <m:t>000)</m:t>
                        </m:r>
                      </m:sup>
                    </m:sSup>
                    <m:r>
                      <a:rPr lang="en-GB" sz="2900" b="0" i="1" smtClean="0">
                        <a:latin typeface="Cambria Math"/>
                      </a:rPr>
                      <m:t>… </m:t>
                    </m:r>
                    <m:sSup>
                      <m:sSupPr>
                        <m:ctrlPr>
                          <a:rPr lang="en-GB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9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GB" sz="2900" i="1">
                            <a:latin typeface="Cambria Math"/>
                          </a:rPr>
                          <m:t>(</m:t>
                        </m:r>
                        <m:r>
                          <a:rPr lang="en-GB" sz="2900" b="0" i="1" smtClean="0">
                            <a:latin typeface="Cambria Math"/>
                          </a:rPr>
                          <m:t>𝑀</m:t>
                        </m:r>
                        <m:r>
                          <a:rPr lang="en-GB" sz="29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2900" dirty="0"/>
                  <a:t> ]</a:t>
                </a:r>
              </a:p>
              <a:p>
                <a:pPr marL="0" indent="0">
                  <a:buNone/>
                </a:pPr>
                <a:endParaRPr lang="en-GB" sz="29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900" b="0" i="1" smtClean="0">
                        <a:latin typeface="Cambria Math"/>
                      </a:rPr>
                      <m:t>𝑌</m:t>
                    </m:r>
                    <m:r>
                      <a:rPr lang="en-GB" sz="29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900" i="1">
                            <a:latin typeface="Cambria Math"/>
                          </a:rPr>
                          <m:t>[ </m:t>
                        </m:r>
                        <m:r>
                          <a:rPr lang="en-GB" sz="2900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GB" sz="2900" i="1">
                            <a:latin typeface="Cambria Math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GB" sz="29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900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GB" sz="2900" i="1">
                            <a:latin typeface="Cambria Math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GB" sz="2900" dirty="0"/>
                  <a:t> ….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900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GB" sz="2900" i="1">
                            <a:latin typeface="Cambria Math"/>
                          </a:rPr>
                          <m:t>(1000)</m:t>
                        </m:r>
                      </m:sup>
                    </m:sSup>
                  </m:oMath>
                </a14:m>
                <a:r>
                  <a:rPr lang="en-GB" sz="29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900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GB" sz="2900" i="1">
                            <a:latin typeface="Cambria Math"/>
                          </a:rPr>
                          <m:t>(1001)</m:t>
                        </m:r>
                      </m:sup>
                    </m:sSup>
                  </m:oMath>
                </a14:m>
                <a:r>
                  <a:rPr lang="en-GB" sz="2900" dirty="0"/>
                  <a:t>….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900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GB" sz="2900" i="1">
                            <a:latin typeface="Cambria Math"/>
                          </a:rPr>
                          <m:t>(2000)</m:t>
                        </m:r>
                      </m:sup>
                    </m:sSup>
                    <m:r>
                      <a:rPr lang="en-GB" sz="2900" i="1">
                        <a:latin typeface="Cambria Math"/>
                      </a:rPr>
                      <m:t>… </m:t>
                    </m:r>
                    <m:sSup>
                      <m:sSupPr>
                        <m:ctrlPr>
                          <a:rPr lang="en-GB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900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GB" sz="2900" i="1">
                            <a:latin typeface="Cambria Math"/>
                          </a:rPr>
                          <m:t>(</m:t>
                        </m:r>
                        <m:r>
                          <a:rPr lang="en-GB" sz="2900" i="1">
                            <a:latin typeface="Cambria Math"/>
                          </a:rPr>
                          <m:t>𝑀</m:t>
                        </m:r>
                        <m:r>
                          <a:rPr lang="en-GB" sz="29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2900" dirty="0"/>
                  <a:t> ]</a:t>
                </a:r>
              </a:p>
              <a:p>
                <a:pPr marL="0" indent="0">
                  <a:buNone/>
                </a:pPr>
                <a:endParaRPr lang="en-GB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900" b="0" i="1" smtClean="0">
                          <a:latin typeface="Cambria Math"/>
                        </a:rPr>
                        <m:t>𝑋</m:t>
                      </m:r>
                      <m:r>
                        <a:rPr lang="en-GB" sz="2900" b="0" i="1" smtClean="0">
                          <a:latin typeface="Cambria Math"/>
                        </a:rPr>
                        <m:t> −</m:t>
                      </m:r>
                      <m:d>
                        <m:dPr>
                          <m:ctrlPr>
                            <a:rPr lang="en-GB" sz="29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9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9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sz="29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GB" sz="2900" b="0" i="1" smtClean="0"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GB" sz="29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900" b="0" i="1" smtClean="0">
                          <a:latin typeface="Cambria Math"/>
                        </a:rPr>
                        <m:t>𝑌</m:t>
                      </m:r>
                      <m:r>
                        <a:rPr lang="en-GB" sz="2900" i="1">
                          <a:latin typeface="Cambria Math"/>
                        </a:rPr>
                        <m:t> −</m:t>
                      </m:r>
                      <m:d>
                        <m:dPr>
                          <m:ctrlPr>
                            <a:rPr lang="en-GB" sz="29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9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GB" sz="2900" i="1">
                              <a:latin typeface="Cambria Math"/>
                            </a:rPr>
                            <m:t>, </m:t>
                          </m:r>
                          <m:r>
                            <a:rPr lang="en-GB" sz="2900" i="1"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GB" sz="2900" dirty="0"/>
              </a:p>
              <a:p>
                <a:pPr marL="0" indent="0">
                  <a:buNone/>
                </a:pPr>
                <a:r>
                  <a:rPr lang="en-GB" sz="2900" dirty="0" err="1"/>
                  <a:t>Minibatch</a:t>
                </a:r>
                <a:r>
                  <a:rPr lang="en-GB" sz="2900" dirty="0"/>
                  <a:t> </a:t>
                </a:r>
                <a:r>
                  <a:rPr lang="en-GB" sz="2900" i="1" dirty="0"/>
                  <a:t>t</a:t>
                </a:r>
                <a:r>
                  <a:rPr lang="en-GB" sz="2900" dirty="0"/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900" b="0" i="1" smtClean="0">
                            <a:latin typeface="Cambria Math"/>
                          </a:rPr>
                          <m:t> </m:t>
                        </m:r>
                        <m:r>
                          <a:rPr lang="en-GB" sz="29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GB" sz="2900" i="1">
                            <a:latin typeface="Cambria Math"/>
                          </a:rPr>
                          <m:t>{</m:t>
                        </m:r>
                        <m:r>
                          <a:rPr lang="en-GB" sz="2900" i="1">
                            <a:latin typeface="Cambria Math"/>
                          </a:rPr>
                          <m:t>𝑡</m:t>
                        </m:r>
                        <m:r>
                          <a:rPr lang="en-GB" sz="2900" i="1">
                            <a:latin typeface="Cambria Math"/>
                          </a:rPr>
                          <m:t>}</m:t>
                        </m:r>
                      </m:sup>
                    </m:sSup>
                    <m:r>
                      <a:rPr lang="en-GB" sz="2900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GB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900" i="1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GB" sz="2900" b="0" i="1" smtClean="0">
                            <a:latin typeface="Cambria Math"/>
                          </a:rPr>
                          <m:t>{</m:t>
                        </m:r>
                        <m:r>
                          <a:rPr lang="en-GB" sz="2900" b="0" i="1" smtClean="0">
                            <a:latin typeface="Cambria Math"/>
                          </a:rPr>
                          <m:t>𝑡</m:t>
                        </m:r>
                        <m:r>
                          <a:rPr lang="en-GB" sz="2900" b="0" i="1" smtClean="0">
                            <a:latin typeface="Cambria Math"/>
                          </a:rPr>
                          <m:t>}</m:t>
                        </m:r>
                      </m:sup>
                    </m:sSup>
                  </m:oMath>
                </a14:m>
                <a:endParaRPr lang="en-GB" sz="2900" dirty="0"/>
              </a:p>
              <a:p>
                <a:pPr marL="0" indent="0">
                  <a:buNone/>
                </a:pPr>
                <a:r>
                  <a:rPr lang="en-GB" sz="2900" dirty="0"/>
                  <a:t>Example </a:t>
                </a:r>
                <a:r>
                  <a:rPr lang="en-GB" sz="2900" i="1" dirty="0"/>
                  <a:t>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900" i="1">
                            <a:latin typeface="Cambria Math"/>
                          </a:rPr>
                          <m:t> </m:t>
                        </m:r>
                        <m:r>
                          <a:rPr lang="en-GB" sz="29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GB" sz="2900" b="0" i="1" smtClean="0">
                            <a:latin typeface="Cambria Math"/>
                          </a:rPr>
                          <m:t>(</m:t>
                        </m:r>
                        <m:r>
                          <a:rPr lang="en-GB" sz="2900" b="0" i="1" smtClean="0">
                            <a:latin typeface="Cambria Math"/>
                          </a:rPr>
                          <m:t>𝑖</m:t>
                        </m:r>
                        <m:r>
                          <a:rPr lang="en-GB" sz="2900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GB" sz="2900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GB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900" i="1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GB" sz="2900" b="0" i="1" smtClean="0">
                            <a:latin typeface="Cambria Math"/>
                          </a:rPr>
                          <m:t>(</m:t>
                        </m:r>
                        <m:r>
                          <a:rPr lang="en-GB" sz="2900" b="0" i="1" smtClean="0">
                            <a:latin typeface="Cambria Math"/>
                          </a:rPr>
                          <m:t>𝑖</m:t>
                        </m:r>
                        <m:r>
                          <a:rPr lang="en-GB" sz="2900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GB" sz="29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 rotWithShape="1">
                <a:blip r:embed="rId2"/>
                <a:stretch>
                  <a:fillRect l="-1460" t="-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82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Parameters update –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“Classical” gradient descent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vectorization</a:t>
            </a:r>
            <a:r>
              <a:rPr lang="en-GB" dirty="0"/>
              <a:t> and process the entire training set at the same time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Split the training set into </a:t>
            </a:r>
            <a:r>
              <a:rPr lang="en-GB" i="1" dirty="0"/>
              <a:t>mini-batches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  <a:p>
            <a:endParaRPr lang="en-GB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75656" y="4198446"/>
            <a:ext cx="568863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600" dirty="0">
                <a:solidFill>
                  <a:srgbClr val="0033B3"/>
                </a:solidFill>
                <a:latin typeface="JetBrains Mono"/>
                <a:cs typeface="Arial" pitchFamily="34" charset="0"/>
              </a:rPr>
              <a:t>while True</a:t>
            </a:r>
            <a:r>
              <a:rPr lang="en-US" sz="1600" dirty="0">
                <a:solidFill>
                  <a:srgbClr val="080808"/>
                </a:solidFill>
                <a:latin typeface="JetBrains Mono"/>
                <a:cs typeface="Arial" pitchFamily="34" charset="0"/>
              </a:rPr>
              <a:t>: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  <a:cs typeface="Arial" pitchFamily="34" charset="0"/>
              </a:rPr>
              <a:t>    batch = </a:t>
            </a:r>
            <a:r>
              <a:rPr lang="en-US" sz="1600" dirty="0" err="1">
                <a:solidFill>
                  <a:srgbClr val="080808"/>
                </a:solidFill>
                <a:latin typeface="JetBrains Mono"/>
                <a:cs typeface="Arial" pitchFamily="34" charset="0"/>
              </a:rPr>
              <a:t>sample_batch</a:t>
            </a:r>
            <a:r>
              <a:rPr lang="en-US" sz="1600" dirty="0">
                <a:solidFill>
                  <a:srgbClr val="080808"/>
                </a:solidFill>
                <a:latin typeface="JetBrains Mono"/>
                <a:cs typeface="Arial" pitchFamily="34" charset="0"/>
              </a:rPr>
              <a:t>(data)</a:t>
            </a:r>
            <a:br>
              <a:rPr lang="en-US" sz="1600" dirty="0">
                <a:solidFill>
                  <a:srgbClr val="080808"/>
                </a:solidFill>
                <a:latin typeface="JetBrains Mono"/>
                <a:cs typeface="Arial" pitchFamily="34" charset="0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  <a:cs typeface="Arial" pitchFamily="34" charset="0"/>
              </a:rPr>
              <a:t>    </a:t>
            </a:r>
            <a:r>
              <a:rPr lang="en-US" sz="1600" dirty="0" err="1">
                <a:solidFill>
                  <a:srgbClr val="080808"/>
                </a:solidFill>
                <a:latin typeface="JetBrains Mono"/>
                <a:cs typeface="Arial" pitchFamily="34" charset="0"/>
              </a:rPr>
              <a:t>W_gradient</a:t>
            </a:r>
            <a:r>
              <a:rPr lang="en-US" sz="1600" dirty="0">
                <a:solidFill>
                  <a:srgbClr val="080808"/>
                </a:solidFill>
                <a:latin typeface="JetBrains Mono"/>
                <a:cs typeface="Arial" pitchFamily="34" charset="0"/>
              </a:rPr>
              <a:t> = </a:t>
            </a:r>
            <a:r>
              <a:rPr lang="en-US" sz="1600" dirty="0" err="1">
                <a:solidFill>
                  <a:srgbClr val="080808"/>
                </a:solidFill>
                <a:latin typeface="JetBrains Mono"/>
                <a:cs typeface="Arial" pitchFamily="34" charset="0"/>
              </a:rPr>
              <a:t>compute_gradient</a:t>
            </a:r>
            <a:r>
              <a:rPr lang="en-US" sz="1600" dirty="0">
                <a:solidFill>
                  <a:srgbClr val="080808"/>
                </a:solidFill>
                <a:latin typeface="JetBrains Mono"/>
                <a:cs typeface="Arial" pitchFamily="34" charset="0"/>
              </a:rPr>
              <a:t>(</a:t>
            </a:r>
            <a:r>
              <a:rPr lang="en-US" sz="1600" dirty="0" err="1">
                <a:solidFill>
                  <a:srgbClr val="080808"/>
                </a:solidFill>
                <a:latin typeface="JetBrains Mono"/>
                <a:cs typeface="Arial" pitchFamily="34" charset="0"/>
              </a:rPr>
              <a:t>loss_func</a:t>
            </a:r>
            <a:r>
              <a:rPr lang="en-US" sz="1600" dirty="0">
                <a:solidFill>
                  <a:srgbClr val="080808"/>
                </a:solidFill>
                <a:latin typeface="JetBrains Mono"/>
                <a:cs typeface="Arial" pitchFamily="34" charset="0"/>
              </a:rPr>
              <a:t>, batch, W)</a:t>
            </a:r>
            <a:br>
              <a:rPr lang="en-US" sz="1600" dirty="0">
                <a:solidFill>
                  <a:srgbClr val="080808"/>
                </a:solidFill>
                <a:latin typeface="JetBrains Mono"/>
                <a:cs typeface="Arial" pitchFamily="34" charset="0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  <a:cs typeface="Arial" pitchFamily="34" charset="0"/>
              </a:rPr>
              <a:t>    </a:t>
            </a:r>
            <a:r>
              <a:rPr lang="en-US" sz="1600" i="1" dirty="0">
                <a:solidFill>
                  <a:srgbClr val="8C8C8C"/>
                </a:solidFill>
                <a:latin typeface="JetBrains Mono"/>
                <a:cs typeface="Arial" pitchFamily="34" charset="0"/>
              </a:rPr>
              <a:t># update parameters</a:t>
            </a:r>
            <a:br>
              <a:rPr lang="en-US" sz="1600" i="1" dirty="0">
                <a:solidFill>
                  <a:srgbClr val="8C8C8C"/>
                </a:solidFill>
                <a:latin typeface="JetBrains Mono"/>
                <a:cs typeface="Arial" pitchFamily="34" charset="0"/>
              </a:rPr>
            </a:br>
            <a:r>
              <a:rPr lang="en-US" sz="1600" i="1" dirty="0">
                <a:solidFill>
                  <a:srgbClr val="8C8C8C"/>
                </a:solidFill>
                <a:latin typeface="JetBrains Mono"/>
                <a:cs typeface="Arial" pitchFamily="34" charset="0"/>
              </a:rPr>
              <a:t>    </a:t>
            </a:r>
            <a:r>
              <a:rPr lang="en-US" sz="1600" dirty="0">
                <a:solidFill>
                  <a:srgbClr val="080808"/>
                </a:solidFill>
                <a:latin typeface="JetBrains Mono"/>
                <a:cs typeface="Arial" pitchFamily="34" charset="0"/>
              </a:rPr>
              <a:t>W += -</a:t>
            </a:r>
            <a:r>
              <a:rPr lang="en-US" sz="1600" dirty="0" err="1">
                <a:solidFill>
                  <a:srgbClr val="080808"/>
                </a:solidFill>
                <a:latin typeface="JetBrains Mono"/>
                <a:cs typeface="Arial" pitchFamily="34" charset="0"/>
              </a:rPr>
              <a:t>lr</a:t>
            </a:r>
            <a:r>
              <a:rPr lang="en-US" sz="1600" dirty="0">
                <a:solidFill>
                  <a:srgbClr val="080808"/>
                </a:solidFill>
                <a:latin typeface="JetBrains Mono"/>
                <a:cs typeface="Arial" pitchFamily="34" charset="0"/>
              </a:rPr>
              <a:t>*</a:t>
            </a:r>
            <a:r>
              <a:rPr lang="en-US" sz="1600" dirty="0" err="1">
                <a:solidFill>
                  <a:srgbClr val="080808"/>
                </a:solidFill>
                <a:latin typeface="JetBrains Mono"/>
                <a:cs typeface="Arial" pitchFamily="34" charset="0"/>
              </a:rPr>
              <a:t>W_gradient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Mini-batch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Epoch</a:t>
            </a:r>
            <a:r>
              <a:rPr lang="en-GB" dirty="0"/>
              <a:t>: single pass through the entire training set</a:t>
            </a:r>
          </a:p>
        </p:txBody>
      </p:sp>
      <p:pic>
        <p:nvPicPr>
          <p:cNvPr id="1026" name="Picture 2" descr="Kernel does not print all Keras model.fit training output in notebook |  Data Science and Machine Learning | Kagg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r="6592" b="10574"/>
          <a:stretch/>
        </p:blipFill>
        <p:spPr bwMode="auto">
          <a:xfrm>
            <a:off x="577516" y="2840889"/>
            <a:ext cx="7976937" cy="36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22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Size of the mini-batches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Stochastic gradient descent (m=1)</a:t>
            </a:r>
          </a:p>
          <a:p>
            <a:r>
              <a:rPr lang="en-GB" sz="3000" dirty="0"/>
              <a:t>Mini-batch gradient descent </a:t>
            </a:r>
          </a:p>
          <a:p>
            <a:r>
              <a:rPr lang="en-GB" sz="3000" dirty="0"/>
              <a:t>Batch gradient descent (m = M)</a:t>
            </a:r>
          </a:p>
        </p:txBody>
      </p:sp>
      <p:pic>
        <p:nvPicPr>
          <p:cNvPr id="2052" name="Picture 4" descr="Gradient Descent Algorithm and Its Variants | by Imad Dabbura | Towards 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8010579" cy="27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0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Size of the mini-batches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Stochastic gradient descent (m=1)</a:t>
            </a:r>
          </a:p>
          <a:p>
            <a:pPr lvl="1"/>
            <a:r>
              <a:rPr lang="en-GB" sz="2600" dirty="0"/>
              <a:t>no </a:t>
            </a:r>
            <a:r>
              <a:rPr lang="en-GB" sz="2600" dirty="0" err="1"/>
              <a:t>vectorization</a:t>
            </a:r>
            <a:r>
              <a:rPr lang="en-GB" sz="2600" dirty="0"/>
              <a:t>, lose speedup</a:t>
            </a:r>
          </a:p>
          <a:p>
            <a:r>
              <a:rPr lang="en-GB" sz="3000" dirty="0"/>
              <a:t>Mini-batch gradient descent </a:t>
            </a:r>
          </a:p>
          <a:p>
            <a:pPr lvl="1"/>
            <a:r>
              <a:rPr lang="en-GB" sz="2600" dirty="0"/>
              <a:t>Fastest learning: use </a:t>
            </a:r>
            <a:r>
              <a:rPr lang="en-GB" sz="2600" dirty="0" err="1"/>
              <a:t>vectorization</a:t>
            </a:r>
            <a:r>
              <a:rPr lang="en-GB" sz="2600" dirty="0"/>
              <a:t> and doesn’t take top much time to update the weights</a:t>
            </a:r>
          </a:p>
          <a:p>
            <a:pPr lvl="1"/>
            <a:r>
              <a:rPr lang="en-GB" sz="2600" dirty="0"/>
              <a:t>2</a:t>
            </a:r>
            <a:r>
              <a:rPr lang="en-GB" sz="2600" baseline="30000" dirty="0"/>
              <a:t>6</a:t>
            </a:r>
            <a:r>
              <a:rPr lang="en-GB" sz="2600" dirty="0"/>
              <a:t> , 2</a:t>
            </a:r>
            <a:r>
              <a:rPr lang="en-GB" sz="2600" baseline="30000" dirty="0"/>
              <a:t>7</a:t>
            </a:r>
            <a:r>
              <a:rPr lang="en-GB" sz="2600" dirty="0"/>
              <a:t> , …, 2</a:t>
            </a:r>
            <a:r>
              <a:rPr lang="en-GB" sz="2600" baseline="30000" dirty="0"/>
              <a:t>10</a:t>
            </a:r>
            <a:endParaRPr lang="en-GB" sz="2600" dirty="0"/>
          </a:p>
          <a:p>
            <a:r>
              <a:rPr lang="en-GB" sz="3000" dirty="0"/>
              <a:t>Batch gradient descent (m = M)</a:t>
            </a:r>
          </a:p>
          <a:p>
            <a:pPr lvl="1"/>
            <a:r>
              <a:rPr lang="en-GB" sz="2600" dirty="0"/>
              <a:t>Too much time per iteration</a:t>
            </a:r>
          </a:p>
        </p:txBody>
      </p:sp>
    </p:spTree>
    <p:extLst>
      <p:ext uri="{BB962C8B-B14F-4D97-AF65-F5344CB8AC3E}">
        <p14:creationId xmlns:p14="http://schemas.microsoft.com/office/powerpoint/2010/main" val="8494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Parameters update – mini-batch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foreach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/>
              <a:t>batch </a:t>
            </a:r>
            <a:r>
              <a:rPr lang="en-GB" i="1" dirty="0"/>
              <a:t>t: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Forward propagation through the network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Compute loss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err="1"/>
              <a:t>Backpropagate</a:t>
            </a:r>
            <a:r>
              <a:rPr lang="en-GB" dirty="0"/>
              <a:t> to compute gradients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Update the parameters using the gradient</a:t>
            </a:r>
          </a:p>
        </p:txBody>
      </p:sp>
    </p:spTree>
    <p:extLst>
      <p:ext uri="{BB962C8B-B14F-4D97-AF65-F5344CB8AC3E}">
        <p14:creationId xmlns:p14="http://schemas.microsoft.com/office/powerpoint/2010/main" val="22010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Weight initialization</a:t>
            </a:r>
            <a:br>
              <a:rPr lang="en-GB" dirty="0" smtClean="0"/>
            </a:br>
            <a:r>
              <a:rPr lang="en-GB" sz="2700" dirty="0" smtClean="0"/>
              <a:t>Example credit: Andrew </a:t>
            </a:r>
            <a:r>
              <a:rPr lang="en-GB" sz="2700" dirty="0" err="1" smtClean="0"/>
              <a:t>Karpathy</a:t>
            </a:r>
            <a:endParaRPr lang="en-GB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colab.research.google.com/drive/1CvCXZIevs6MvQnldyG2UHZevG0bKaeiu?usp=sharing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2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30600"/>
            <a:ext cx="623714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97934"/>
            <a:ext cx="6025426" cy="3128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228398"/>
            <a:ext cx="3200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input layer had mean -0.001449 and </a:t>
            </a:r>
            <a:r>
              <a:rPr lang="en-GB" sz="1000" dirty="0" err="1"/>
              <a:t>stddev</a:t>
            </a:r>
            <a:r>
              <a:rPr lang="en-GB" sz="1000" dirty="0"/>
              <a:t> 0.999223</a:t>
            </a:r>
          </a:p>
          <a:p>
            <a:r>
              <a:rPr lang="en-GB" sz="1000" dirty="0"/>
              <a:t>hidden layer 0 had mean 0.000289 and </a:t>
            </a:r>
            <a:r>
              <a:rPr lang="en-GB" sz="1000" dirty="0" err="1"/>
              <a:t>stddev</a:t>
            </a:r>
            <a:r>
              <a:rPr lang="en-GB" sz="1000" dirty="0"/>
              <a:t> 0.213667</a:t>
            </a:r>
          </a:p>
          <a:p>
            <a:r>
              <a:rPr lang="en-GB" sz="1000" dirty="0"/>
              <a:t>hidden layer 1 had mean -0.000064 and </a:t>
            </a:r>
            <a:r>
              <a:rPr lang="en-GB" sz="1000" dirty="0" err="1"/>
              <a:t>stddev</a:t>
            </a:r>
            <a:r>
              <a:rPr lang="en-GB" sz="1000" dirty="0"/>
              <a:t> 0.047754</a:t>
            </a:r>
          </a:p>
          <a:p>
            <a:r>
              <a:rPr lang="en-GB" sz="1000" dirty="0"/>
              <a:t>hidden layer 2 had mean -0.000001 and </a:t>
            </a:r>
            <a:r>
              <a:rPr lang="en-GB" sz="1000" dirty="0" err="1"/>
              <a:t>stddev</a:t>
            </a:r>
            <a:r>
              <a:rPr lang="en-GB" sz="1000" dirty="0"/>
              <a:t> 0.010667</a:t>
            </a:r>
          </a:p>
          <a:p>
            <a:r>
              <a:rPr lang="en-GB" sz="1000" dirty="0"/>
              <a:t>hidden layer 3 had mean -0.000003 and </a:t>
            </a:r>
            <a:r>
              <a:rPr lang="en-GB" sz="1000" dirty="0" err="1"/>
              <a:t>stddev</a:t>
            </a:r>
            <a:r>
              <a:rPr lang="en-GB" sz="1000" dirty="0"/>
              <a:t> 0.002391</a:t>
            </a:r>
          </a:p>
          <a:p>
            <a:r>
              <a:rPr lang="en-GB" sz="1000" dirty="0"/>
              <a:t>hidden layer 4 had mean 0.000000 and </a:t>
            </a:r>
            <a:r>
              <a:rPr lang="en-GB" sz="1000" dirty="0" err="1"/>
              <a:t>stddev</a:t>
            </a:r>
            <a:r>
              <a:rPr lang="en-GB" sz="1000" dirty="0"/>
              <a:t> 0.000535</a:t>
            </a:r>
          </a:p>
          <a:p>
            <a:r>
              <a:rPr lang="en-GB" sz="1000" dirty="0"/>
              <a:t>hidden layer 5 had mean -0.000000 and </a:t>
            </a:r>
            <a:r>
              <a:rPr lang="en-GB" sz="1000" dirty="0" err="1"/>
              <a:t>stddev</a:t>
            </a:r>
            <a:r>
              <a:rPr lang="en-GB" sz="1000" dirty="0"/>
              <a:t> 0.000119</a:t>
            </a:r>
          </a:p>
          <a:p>
            <a:r>
              <a:rPr lang="en-GB" sz="1000" dirty="0"/>
              <a:t>hidden layer 6 had mean 0.000000 and </a:t>
            </a:r>
            <a:r>
              <a:rPr lang="en-GB" sz="1000" dirty="0" err="1"/>
              <a:t>stddev</a:t>
            </a:r>
            <a:r>
              <a:rPr lang="en-GB" sz="1000" dirty="0"/>
              <a:t> 0.000027</a:t>
            </a:r>
          </a:p>
          <a:p>
            <a:r>
              <a:rPr lang="en-GB" sz="1000" dirty="0"/>
              <a:t>hidden layer 7 had mean -0.000000 and </a:t>
            </a:r>
            <a:r>
              <a:rPr lang="en-GB" sz="1000" dirty="0" err="1"/>
              <a:t>stddev</a:t>
            </a:r>
            <a:r>
              <a:rPr lang="en-GB" sz="1000" dirty="0"/>
              <a:t> 0.000006</a:t>
            </a:r>
          </a:p>
          <a:p>
            <a:r>
              <a:rPr lang="en-GB" sz="1000" dirty="0"/>
              <a:t>hidden layer 8 had mean 0.000000 and </a:t>
            </a:r>
            <a:r>
              <a:rPr lang="en-GB" sz="1000" dirty="0" err="1"/>
              <a:t>stddev</a:t>
            </a:r>
            <a:r>
              <a:rPr lang="en-GB" sz="1000" dirty="0"/>
              <a:t> 0.000001</a:t>
            </a:r>
          </a:p>
          <a:p>
            <a:r>
              <a:rPr lang="en-GB" sz="1000" dirty="0"/>
              <a:t>hidden layer 9 had mean 0.000000 and </a:t>
            </a:r>
            <a:r>
              <a:rPr lang="en-GB" sz="1000" dirty="0" err="1"/>
              <a:t>stddev</a:t>
            </a:r>
            <a:r>
              <a:rPr lang="en-GB" sz="1000" dirty="0"/>
              <a:t> 0.000000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304800"/>
            <a:ext cx="352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 = </a:t>
            </a:r>
            <a:r>
              <a:rPr lang="en-GB" dirty="0" err="1"/>
              <a:t>np.random.randn</a:t>
            </a:r>
            <a:r>
              <a:rPr lang="en-GB" dirty="0"/>
              <a:t>(in, out)*0.01</a:t>
            </a:r>
          </a:p>
        </p:txBody>
      </p:sp>
      <p:pic>
        <p:nvPicPr>
          <p:cNvPr id="10" name="Picture 2" descr="3: ReLU Activation Function | Download Scientific Diagra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343400"/>
            <a:ext cx="237066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08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Xavier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GB" i="1" dirty="0" smtClean="0"/>
                  <a:t>Understanding the difficulty of training deep </a:t>
                </a:r>
                <a:r>
                  <a:rPr lang="en-GB" i="1" dirty="0" err="1"/>
                  <a:t>feedforward</a:t>
                </a:r>
                <a:r>
                  <a:rPr lang="en-GB" i="1" dirty="0"/>
                  <a:t> neural networks , </a:t>
                </a:r>
                <a:r>
                  <a:rPr lang="en-GB" dirty="0"/>
                  <a:t>Xavier </a:t>
                </a:r>
                <a:r>
                  <a:rPr lang="en-GB" dirty="0" err="1"/>
                  <a:t>Glorot</a:t>
                </a:r>
                <a:r>
                  <a:rPr lang="en-GB" dirty="0"/>
                  <a:t> </a:t>
                </a:r>
                <a:r>
                  <a:rPr lang="en-GB" dirty="0" err="1"/>
                  <a:t>Yoshua</a:t>
                </a:r>
                <a:r>
                  <a:rPr lang="en-GB" dirty="0"/>
                  <a:t> </a:t>
                </a:r>
                <a:r>
                  <a:rPr lang="en-GB" dirty="0" err="1" smtClean="0"/>
                  <a:t>Bengio</a:t>
                </a:r>
                <a:r>
                  <a:rPr lang="en-GB" dirty="0"/>
                  <a:t> </a:t>
                </a:r>
                <a:r>
                  <a:rPr lang="en-GB" dirty="0">
                    <a:hlinkClick r:id="rId2"/>
                  </a:rPr>
                  <a:t>https://</a:t>
                </a:r>
                <a:r>
                  <a:rPr lang="en-GB" dirty="0" smtClean="0">
                    <a:hlinkClick r:id="rId2"/>
                  </a:rPr>
                  <a:t>proceedings.mlr.press/v9/glorot10a/glorot10a.pdf</a:t>
                </a:r>
                <a:r>
                  <a:rPr lang="en-GB" dirty="0" smtClean="0"/>
                  <a:t> </a:t>
                </a:r>
                <a:endParaRPr lang="en-GB" dirty="0"/>
              </a:p>
              <a:p>
                <a:r>
                  <a:rPr lang="en-GB" dirty="0"/>
                  <a:t>Random initialization from a distribution with a variance </a:t>
                </a:r>
                <a:r>
                  <a:rPr lang="en-GB" dirty="0" smtClean="0"/>
                  <a:t>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𝑖𝑛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_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𝑛𝑒𝑢𝑟𝑜𝑛𝑠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If </a:t>
                </a:r>
                <a:r>
                  <a:rPr lang="en-GB" dirty="0"/>
                  <a:t>inputs are roughly mean 0 and </a:t>
                </a:r>
                <a:r>
                  <a:rPr lang="en-GB" dirty="0" err="1" smtClean="0"/>
                  <a:t>std</a:t>
                </a:r>
                <a:r>
                  <a:rPr lang="en-GB" dirty="0" smtClean="0"/>
                  <a:t> 1</a:t>
                </a:r>
                <a:r>
                  <a:rPr lang="en-GB" dirty="0"/>
                  <a:t>, this initialization will also cause the outputs to have mean 0 and </a:t>
                </a:r>
                <a:r>
                  <a:rPr lang="en-GB" dirty="0" err="1"/>
                  <a:t>stddev</a:t>
                </a:r>
                <a:r>
                  <a:rPr lang="en-GB" dirty="0"/>
                  <a:t> 1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Additional reading: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>
                    <a:hlinkClick r:id="rId3"/>
                  </a:rPr>
                  <a:t>https</a:t>
                </a:r>
                <a:r>
                  <a:rPr lang="en-GB" dirty="0">
                    <a:hlinkClick r:id="rId3"/>
                  </a:rPr>
                  <a:t>://www.machinecurve.com/index.php/2019/09/16/he-xavier-initialization-activation-functions-choose-wisely/</a:t>
                </a: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185" t="-2426" r="-1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9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CB97E-EBE7-494F-AA22-4B392FA4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GB" dirty="0"/>
              <a:t>Xavier initialization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352800"/>
            <a:ext cx="6164432" cy="313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152400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dirty="0"/>
              <a:t>hidden layer 0 had mean -0.000145 and </a:t>
            </a:r>
            <a:r>
              <a:rPr lang="en-GB" sz="1000" dirty="0" err="1"/>
              <a:t>stddev</a:t>
            </a:r>
            <a:r>
              <a:rPr lang="en-GB" sz="1000" dirty="0"/>
              <a:t> 0.628485</a:t>
            </a:r>
          </a:p>
          <a:p>
            <a:r>
              <a:rPr lang="en-GB" sz="1000" dirty="0"/>
              <a:t>hidden layer 1 had mean 0.000485 and </a:t>
            </a:r>
            <a:r>
              <a:rPr lang="en-GB" sz="1000" dirty="0" err="1"/>
              <a:t>stddev</a:t>
            </a:r>
            <a:r>
              <a:rPr lang="en-GB" sz="1000" dirty="0"/>
              <a:t> 0.486178</a:t>
            </a:r>
          </a:p>
          <a:p>
            <a:r>
              <a:rPr lang="en-GB" sz="1000" dirty="0"/>
              <a:t>hidden layer 2 had mean -0.000333 and </a:t>
            </a:r>
            <a:r>
              <a:rPr lang="en-GB" sz="1000" dirty="0" err="1"/>
              <a:t>stddev</a:t>
            </a:r>
            <a:r>
              <a:rPr lang="en-GB" sz="1000" dirty="0"/>
              <a:t> 0.408851</a:t>
            </a:r>
          </a:p>
          <a:p>
            <a:r>
              <a:rPr lang="en-GB" sz="1000" dirty="0"/>
              <a:t>hidden layer 3 had mean -0.000013 and </a:t>
            </a:r>
            <a:r>
              <a:rPr lang="en-GB" sz="1000" dirty="0" err="1"/>
              <a:t>stddev</a:t>
            </a:r>
            <a:r>
              <a:rPr lang="en-GB" sz="1000" dirty="0"/>
              <a:t> 0.358011</a:t>
            </a:r>
          </a:p>
          <a:p>
            <a:r>
              <a:rPr lang="en-GB" sz="1000" dirty="0"/>
              <a:t>hidden layer 4 had mean -0.000238 and </a:t>
            </a:r>
            <a:r>
              <a:rPr lang="en-GB" sz="1000" dirty="0" err="1"/>
              <a:t>stddev</a:t>
            </a:r>
            <a:r>
              <a:rPr lang="en-GB" sz="1000" dirty="0"/>
              <a:t> 0.323565</a:t>
            </a:r>
          </a:p>
          <a:p>
            <a:r>
              <a:rPr lang="en-GB" sz="1000" dirty="0"/>
              <a:t>hidden layer 5 had mean 0.000176 and </a:t>
            </a:r>
            <a:r>
              <a:rPr lang="en-GB" sz="1000" dirty="0" err="1"/>
              <a:t>stddev</a:t>
            </a:r>
            <a:r>
              <a:rPr lang="en-GB" sz="1000" dirty="0"/>
              <a:t> 0.295040</a:t>
            </a:r>
          </a:p>
          <a:p>
            <a:r>
              <a:rPr lang="en-GB" sz="1000" dirty="0"/>
              <a:t>hidden layer 6 had mean -0.000547 and </a:t>
            </a:r>
            <a:r>
              <a:rPr lang="en-GB" sz="1000" dirty="0" err="1"/>
              <a:t>stddev</a:t>
            </a:r>
            <a:r>
              <a:rPr lang="en-GB" sz="1000" dirty="0"/>
              <a:t> 0.272295</a:t>
            </a:r>
          </a:p>
          <a:p>
            <a:r>
              <a:rPr lang="en-GB" sz="1000" dirty="0"/>
              <a:t>hidden layer 7 had mean -0.000206 and </a:t>
            </a:r>
            <a:r>
              <a:rPr lang="en-GB" sz="1000" dirty="0" err="1"/>
              <a:t>stddev</a:t>
            </a:r>
            <a:r>
              <a:rPr lang="en-GB" sz="1000" dirty="0"/>
              <a:t> 0.254713</a:t>
            </a:r>
          </a:p>
          <a:p>
            <a:r>
              <a:rPr lang="en-GB" sz="1000" dirty="0"/>
              <a:t>hidden layer 8 had mean 0.000148 and </a:t>
            </a:r>
            <a:r>
              <a:rPr lang="en-GB" sz="1000" dirty="0" err="1"/>
              <a:t>stddev</a:t>
            </a:r>
            <a:r>
              <a:rPr lang="en-GB" sz="1000" dirty="0"/>
              <a:t> 0.239710</a:t>
            </a:r>
          </a:p>
          <a:p>
            <a:r>
              <a:rPr lang="en-GB" sz="1000" dirty="0"/>
              <a:t>hidden layer 9 had mean -0.000529 and </a:t>
            </a:r>
            <a:r>
              <a:rPr lang="en-GB" sz="1000" dirty="0" err="1"/>
              <a:t>stddev</a:t>
            </a:r>
            <a:r>
              <a:rPr lang="en-GB" sz="1000" dirty="0"/>
              <a:t> 0.227241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1125418"/>
            <a:ext cx="4348027" cy="225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1801" y="940752"/>
            <a:ext cx="410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 = </a:t>
            </a:r>
            <a:r>
              <a:rPr lang="en-GB" dirty="0" err="1">
                <a:solidFill>
                  <a:srgbClr val="FF0000"/>
                </a:solidFill>
              </a:rPr>
              <a:t>np.random.randn</a:t>
            </a:r>
            <a:r>
              <a:rPr lang="en-GB" dirty="0">
                <a:solidFill>
                  <a:srgbClr val="FF0000"/>
                </a:solidFill>
              </a:rPr>
              <a:t>(in, out)/</a:t>
            </a:r>
            <a:r>
              <a:rPr lang="en-GB" b="1" dirty="0" err="1">
                <a:solidFill>
                  <a:srgbClr val="FF0000"/>
                </a:solidFill>
              </a:rPr>
              <a:t>np.sqrt</a:t>
            </a:r>
            <a:r>
              <a:rPr lang="en-GB" b="1" dirty="0">
                <a:solidFill>
                  <a:srgbClr val="FF0000"/>
                </a:solidFill>
              </a:rPr>
              <a:t>(in)</a:t>
            </a:r>
          </a:p>
        </p:txBody>
      </p:sp>
      <p:pic>
        <p:nvPicPr>
          <p:cNvPr id="8" name="Picture 5" descr="Explain all Zero centered activation Functions | i2tutoria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595" y="4453467"/>
            <a:ext cx="208483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2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499D364B5CBC4F8CB61B7C9DD82C50" ma:contentTypeVersion="2" ma:contentTypeDescription="Create a new document." ma:contentTypeScope="" ma:versionID="82f5f4d919f5199148ba6f3e9acc9f09">
  <xsd:schema xmlns:xsd="http://www.w3.org/2001/XMLSchema" xmlns:xs="http://www.w3.org/2001/XMLSchema" xmlns:p="http://schemas.microsoft.com/office/2006/metadata/properties" xmlns:ns2="003519e6-1151-47e3-af62-b6c7058ddb98" targetNamespace="http://schemas.microsoft.com/office/2006/metadata/properties" ma:root="true" ma:fieldsID="cbd0a4982075ec02ed8e17f4f7bf3e06" ns2:_="">
    <xsd:import namespace="003519e6-1151-47e3-af62-b6c7058dd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3519e6-1151-47e3-af62-b6c7058ddb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C1332C-13BF-487C-834F-13E978ABDA1A}"/>
</file>

<file path=customXml/itemProps2.xml><?xml version="1.0" encoding="utf-8"?>
<ds:datastoreItem xmlns:ds="http://schemas.openxmlformats.org/officeDocument/2006/customXml" ds:itemID="{8058B1FF-92C5-40C5-BDBE-B0F78C1BFB91}"/>
</file>

<file path=customXml/itemProps3.xml><?xml version="1.0" encoding="utf-8"?>
<ds:datastoreItem xmlns:ds="http://schemas.openxmlformats.org/officeDocument/2006/customXml" ds:itemID="{BD1DA358-3EF1-4506-BAC3-017501727D4B}"/>
</file>

<file path=docProps/app.xml><?xml version="1.0" encoding="utf-8"?>
<Properties xmlns="http://schemas.openxmlformats.org/officeDocument/2006/extended-properties" xmlns:vt="http://schemas.openxmlformats.org/officeDocument/2006/docPropsVTypes">
  <TotalTime>4609</TotalTime>
  <Words>1679</Words>
  <Application>Microsoft Office PowerPoint</Application>
  <PresentationFormat>On-screen Show (4:3)</PresentationFormat>
  <Paragraphs>242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Computer vision and deep learning</vt:lpstr>
      <vt:lpstr>Training a neural network</vt:lpstr>
      <vt:lpstr>Training a neural network</vt:lpstr>
      <vt:lpstr>How not to initialize: zero weights</vt:lpstr>
      <vt:lpstr>Vanishing and exploding gradients</vt:lpstr>
      <vt:lpstr>Weight initialization Example credit: Andrew Karpathy</vt:lpstr>
      <vt:lpstr>PowerPoint Presentation</vt:lpstr>
      <vt:lpstr>Xavier initialization</vt:lpstr>
      <vt:lpstr>Xavier initialization</vt:lpstr>
      <vt:lpstr>Xavier initialization</vt:lpstr>
      <vt:lpstr>He initialization</vt:lpstr>
      <vt:lpstr>“Delving Deep into Rectifiers: Surpassing Human-Level Performance on ImageNet Classification” https://arxiv.org/pdf/1502.01852.pdf </vt:lpstr>
      <vt:lpstr>Data driven initialization</vt:lpstr>
      <vt:lpstr>keras initialization</vt:lpstr>
      <vt:lpstr>Training a neural network</vt:lpstr>
      <vt:lpstr>Regularization </vt:lpstr>
      <vt:lpstr>Regularization </vt:lpstr>
      <vt:lpstr>Regularization </vt:lpstr>
      <vt:lpstr>Exponential weighted averages</vt:lpstr>
      <vt:lpstr>PowerPoint Presentation</vt:lpstr>
      <vt:lpstr>Exponential weighted averages</vt:lpstr>
      <vt:lpstr>Exponential weighted averages</vt:lpstr>
      <vt:lpstr>PowerPoint Presentation</vt:lpstr>
      <vt:lpstr>Exponential weighted average</vt:lpstr>
      <vt:lpstr>Exponential weighted average</vt:lpstr>
      <vt:lpstr>Exponential weighted average Bias correction</vt:lpstr>
      <vt:lpstr>Batch normalization </vt:lpstr>
      <vt:lpstr>Batch normalization</vt:lpstr>
      <vt:lpstr>Batch normalization</vt:lpstr>
      <vt:lpstr>Batch normalization</vt:lpstr>
      <vt:lpstr>Batch normalization</vt:lpstr>
      <vt:lpstr>Batch normalization at test time</vt:lpstr>
      <vt:lpstr>Batch normalization (advantages)</vt:lpstr>
      <vt:lpstr>Batch normalization</vt:lpstr>
      <vt:lpstr>Dropout (2014)</vt:lpstr>
      <vt:lpstr>Dropout</vt:lpstr>
      <vt:lpstr>Dropout visualization</vt:lpstr>
      <vt:lpstr>Dropout intuition</vt:lpstr>
      <vt:lpstr>Dropout intuition</vt:lpstr>
      <vt:lpstr>Dropout at test time</vt:lpstr>
      <vt:lpstr>Dropout at test time</vt:lpstr>
      <vt:lpstr>Dropout at test time</vt:lpstr>
      <vt:lpstr>Dropout in practice</vt:lpstr>
      <vt:lpstr>PowerPoint Presentation</vt:lpstr>
      <vt:lpstr>Data augmentation</vt:lpstr>
      <vt:lpstr>Data augmentation</vt:lpstr>
      <vt:lpstr>keras – data augmentation</vt:lpstr>
      <vt:lpstr>Training a neural network</vt:lpstr>
      <vt:lpstr>Parameters update – gradient descent</vt:lpstr>
      <vt:lpstr>Parameters update – gradient descent</vt:lpstr>
      <vt:lpstr>Parameters update – gradient descent</vt:lpstr>
      <vt:lpstr>Parameters update – gradient descent</vt:lpstr>
      <vt:lpstr>Mini-batch gradient descent</vt:lpstr>
      <vt:lpstr>Size of the mini-batches</vt:lpstr>
      <vt:lpstr>Size of the mini-batches</vt:lpstr>
      <vt:lpstr>Parameters update – mini-batch gradient descent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and deep learning</dc:title>
  <dc:creator>diana</dc:creator>
  <cp:lastModifiedBy>diana</cp:lastModifiedBy>
  <cp:revision>285</cp:revision>
  <dcterms:created xsi:type="dcterms:W3CDTF">2006-08-16T00:00:00Z</dcterms:created>
  <dcterms:modified xsi:type="dcterms:W3CDTF">2021-11-03T19:06:15Z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0x01010027499D364B5CBC4F8CB61B7C9DD82C50</vt:lpwstr>
  </property>
</Properties>
</file>