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aviu Craciun" initials="FC" lastIdx="1" clrIdx="0">
    <p:extLst>
      <p:ext uri="{19B8F6BF-5375-455C-9EA6-DF929625EA0E}">
        <p15:presenceInfo xmlns:p15="http://schemas.microsoft.com/office/powerpoint/2012/main" userId="a10b64e22b1ed6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F13A-B520-4AFF-9EC4-6B2C275B55D7}" type="datetimeFigureOut">
              <a:rPr lang="en-US" smtClean="0"/>
              <a:t>06-Sep-22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3DAC919-66F3-4FDE-BA7C-5655C00F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3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F13A-B520-4AFF-9EC4-6B2C275B55D7}" type="datetimeFigureOut">
              <a:rPr lang="en-US" smtClean="0"/>
              <a:t>06-Sep-22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3DAC919-66F3-4FDE-BA7C-5655C00F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4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F13A-B520-4AFF-9EC4-6B2C275B55D7}" type="datetimeFigureOut">
              <a:rPr lang="en-US" smtClean="0"/>
              <a:t>06-Sep-22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3DAC919-66F3-4FDE-BA7C-5655C00F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96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F13A-B520-4AFF-9EC4-6B2C275B55D7}" type="datetimeFigureOut">
              <a:rPr lang="en-US" smtClean="0"/>
              <a:t>06-Sep-22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3DAC919-66F3-4FDE-BA7C-5655C00F026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6055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F13A-B520-4AFF-9EC4-6B2C275B55D7}" type="datetimeFigureOut">
              <a:rPr lang="en-US" smtClean="0"/>
              <a:t>06-Sep-22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3DAC919-66F3-4FDE-BA7C-5655C00F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88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F13A-B520-4AFF-9EC4-6B2C275B55D7}" type="datetimeFigureOut">
              <a:rPr lang="en-US" smtClean="0"/>
              <a:t>06-Sep-22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AC919-66F3-4FDE-BA7C-5655C00F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45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F13A-B520-4AFF-9EC4-6B2C275B55D7}" type="datetimeFigureOut">
              <a:rPr lang="en-US" smtClean="0"/>
              <a:t>06-Sep-22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AC919-66F3-4FDE-BA7C-5655C00F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24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F13A-B520-4AFF-9EC4-6B2C275B55D7}" type="datetimeFigureOut">
              <a:rPr lang="en-US" smtClean="0"/>
              <a:t>06-Sep-22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AC919-66F3-4FDE-BA7C-5655C00F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63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6F5F13A-B520-4AFF-9EC4-6B2C275B55D7}" type="datetimeFigureOut">
              <a:rPr lang="en-US" smtClean="0"/>
              <a:t>06-Sep-22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3DAC919-66F3-4FDE-BA7C-5655C00F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1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F13A-B520-4AFF-9EC4-6B2C275B55D7}" type="datetimeFigureOut">
              <a:rPr lang="en-US" smtClean="0"/>
              <a:t>06-Sep-22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AC919-66F3-4FDE-BA7C-5655C00F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8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F13A-B520-4AFF-9EC4-6B2C275B55D7}" type="datetimeFigureOut">
              <a:rPr lang="en-US" smtClean="0"/>
              <a:t>06-Sep-22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3DAC919-66F3-4FDE-BA7C-5655C00F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6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F13A-B520-4AFF-9EC4-6B2C275B55D7}" type="datetimeFigureOut">
              <a:rPr lang="en-US" smtClean="0"/>
              <a:t>06-Sep-22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AC919-66F3-4FDE-BA7C-5655C00F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5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F13A-B520-4AFF-9EC4-6B2C275B55D7}" type="datetimeFigureOut">
              <a:rPr lang="en-US" smtClean="0"/>
              <a:t>06-Sep-22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AC919-66F3-4FDE-BA7C-5655C00F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9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F13A-B520-4AFF-9EC4-6B2C275B55D7}" type="datetimeFigureOut">
              <a:rPr lang="en-US" smtClean="0"/>
              <a:t>06-Sep-22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AC919-66F3-4FDE-BA7C-5655C00F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0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F13A-B520-4AFF-9EC4-6B2C275B55D7}" type="datetimeFigureOut">
              <a:rPr lang="en-US" smtClean="0"/>
              <a:t>06-Sep-22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AC919-66F3-4FDE-BA7C-5655C00F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6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F13A-B520-4AFF-9EC4-6B2C275B55D7}" type="datetimeFigureOut">
              <a:rPr lang="en-US" smtClean="0"/>
              <a:t>06-Sep-22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AC919-66F3-4FDE-BA7C-5655C00F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0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F13A-B520-4AFF-9EC4-6B2C275B55D7}" type="datetimeFigureOut">
              <a:rPr lang="en-US" smtClean="0"/>
              <a:t>06-Sep-22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AC919-66F3-4FDE-BA7C-5655C00F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9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5F13A-B520-4AFF-9EC4-6B2C275B55D7}" type="datetimeFigureOut">
              <a:rPr lang="en-US" smtClean="0"/>
              <a:t>06-Sep-22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AC919-66F3-4FDE-BA7C-5655C00F0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94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50A6-83B1-A9B4-F372-FB425C1F9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422" y="2463961"/>
            <a:ext cx="8144134" cy="1373070"/>
          </a:xfrm>
        </p:spPr>
        <p:txBody>
          <a:bodyPr/>
          <a:lstStyle/>
          <a:p>
            <a:r>
              <a:rPr lang="en-US" sz="2800" dirty="0"/>
              <a:t>An Exploration into a Chess Minimax Algorithm Implemented in an Object-Oriented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845D7-F8F1-EE4C-359F-C30623221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1" y="4394039"/>
            <a:ext cx="2748679" cy="806611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Supervisor,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Lect. Dr.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Cojocar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854DB3-3460-943B-444C-2A8FCBF9B8E1}"/>
              </a:ext>
            </a:extLst>
          </p:cNvPr>
          <p:cNvSpPr txBox="1"/>
          <p:nvPr/>
        </p:nvSpPr>
        <p:spPr>
          <a:xfrm>
            <a:off x="2888327" y="657883"/>
            <a:ext cx="6415346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BABEŞ-BOLYAI UNIVERSITY CLUJ- NAPOCA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FACULTY OF MATHEMATICS AND COMPUTER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SCIENCE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SPECIALIZATION COMPUTER SCIENCE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05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3F4771C-AB0B-ADB7-2A22-B3A4FF32B7F1}"/>
              </a:ext>
            </a:extLst>
          </p:cNvPr>
          <p:cNvSpPr txBox="1">
            <a:spLocks/>
          </p:cNvSpPr>
          <p:nvPr/>
        </p:nvSpPr>
        <p:spPr>
          <a:xfrm>
            <a:off x="8976596" y="4394039"/>
            <a:ext cx="2748679" cy="80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Author,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Crăciun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Ioan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Flaviu</a:t>
            </a:r>
          </a:p>
        </p:txBody>
      </p:sp>
    </p:spTree>
    <p:extLst>
      <p:ext uri="{BB962C8B-B14F-4D97-AF65-F5344CB8AC3E}">
        <p14:creationId xmlns:p14="http://schemas.microsoft.com/office/powerpoint/2010/main" val="351080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3D53-61DA-9117-FD85-4C6BBF4A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Game Against Stockfish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98C292-0276-EEC4-B48B-992131463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626" y="2336872"/>
            <a:ext cx="6261251" cy="3291884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AFB89E-F1F4-DE53-07D9-F365DDE847B3}"/>
              </a:ext>
            </a:extLst>
          </p:cNvPr>
          <p:cNvSpPr txBox="1">
            <a:spLocks/>
          </p:cNvSpPr>
          <p:nvPr/>
        </p:nvSpPr>
        <p:spPr>
          <a:xfrm>
            <a:off x="680321" y="2336872"/>
            <a:ext cx="4577479" cy="3997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Engine played against Stockfish level 4</a:t>
            </a:r>
          </a:p>
          <a:p>
            <a:r>
              <a:rPr lang="en-US" dirty="0"/>
              <a:t>Quiescence, Alpha-Beta and Transposition Table were enabled</a:t>
            </a:r>
          </a:p>
          <a:p>
            <a:r>
              <a:rPr lang="en-US" dirty="0"/>
              <a:t>Impressive performance</a:t>
            </a:r>
          </a:p>
          <a:p>
            <a:r>
              <a:rPr lang="en-US" dirty="0"/>
              <a:t>Despite bad positional play, it picks up on tactics pretty well</a:t>
            </a:r>
          </a:p>
        </p:txBody>
      </p:sp>
    </p:spTree>
    <p:extLst>
      <p:ext uri="{BB962C8B-B14F-4D97-AF65-F5344CB8AC3E}">
        <p14:creationId xmlns:p14="http://schemas.microsoft.com/office/powerpoint/2010/main" val="3214230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AC2C-E79D-5EEF-6178-4E9B7728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Difficulties &amp; 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8AEB9-3742-F950-1FEE-251789325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  <a:p>
            <a:pPr lvl="1"/>
            <a:r>
              <a:rPr lang="en-US" dirty="0"/>
              <a:t>Chess has many tricky corner cases, difficult to handle all</a:t>
            </a:r>
          </a:p>
          <a:p>
            <a:pPr lvl="1"/>
            <a:r>
              <a:rPr lang="en-US" dirty="0"/>
              <a:t>First iterations worked badly, tricky to fine tune parameters</a:t>
            </a:r>
          </a:p>
          <a:p>
            <a:r>
              <a:rPr lang="en-US" dirty="0"/>
              <a:t>Further work</a:t>
            </a:r>
          </a:p>
          <a:p>
            <a:pPr lvl="1"/>
            <a:r>
              <a:rPr lang="en-US" dirty="0"/>
              <a:t>Chess engines are a field rife with research opportunities</a:t>
            </a:r>
          </a:p>
          <a:p>
            <a:pPr lvl="1"/>
            <a:r>
              <a:rPr lang="en-US" dirty="0"/>
              <a:t>Better heuristics</a:t>
            </a:r>
          </a:p>
          <a:p>
            <a:pPr lvl="1"/>
            <a:r>
              <a:rPr lang="en-US" dirty="0"/>
              <a:t>Better parallelization</a:t>
            </a:r>
          </a:p>
          <a:p>
            <a:pPr lvl="1"/>
            <a:r>
              <a:rPr lang="en-US" dirty="0"/>
              <a:t>Machine learning (e.g. neural networks or evolutionary algorithms)</a:t>
            </a:r>
          </a:p>
        </p:txBody>
      </p:sp>
    </p:spTree>
    <p:extLst>
      <p:ext uri="{BB962C8B-B14F-4D97-AF65-F5344CB8AC3E}">
        <p14:creationId xmlns:p14="http://schemas.microsoft.com/office/powerpoint/2010/main" val="3920106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177E-754B-8804-602B-322B7F2D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C7C3E-88CD-D4C3-BAF9-0E0E8CFA7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Kotlin can indeed be effectively used to implement a chess engine</a:t>
            </a:r>
          </a:p>
          <a:p>
            <a:r>
              <a:rPr lang="en-US" dirty="0"/>
              <a:t>Not all optimizations yield great improvements</a:t>
            </a:r>
          </a:p>
          <a:p>
            <a:r>
              <a:rPr lang="en-US" dirty="0"/>
              <a:t>The performance is impressive for the techniques implemented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693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DCA9FB-FFB9-4F3F-2BC5-947BA9EEE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4090" y="2992307"/>
            <a:ext cx="3828250" cy="873385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1834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96D6-5FC8-3AB0-5C2B-DAAEE9F3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Motivation and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E6012-24FC-DE41-2A7F-29BB185D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1283079" cy="3767899"/>
          </a:xfrm>
        </p:spPr>
        <p:txBody>
          <a:bodyPr>
            <a:normAutofit/>
          </a:bodyPr>
          <a:lstStyle/>
          <a:p>
            <a:r>
              <a:rPr lang="en-US" dirty="0"/>
              <a:t>Most top chess engines are written in C++</a:t>
            </a:r>
          </a:p>
          <a:p>
            <a:r>
              <a:rPr lang="en-US" dirty="0"/>
              <a:t>Modern high-level languages could facilitate complex programs</a:t>
            </a:r>
          </a:p>
          <a:p>
            <a:r>
              <a:rPr lang="en-US" dirty="0"/>
              <a:t>This thesis makes use of Kotlin, one of the newest such languages</a:t>
            </a:r>
          </a:p>
          <a:p>
            <a:r>
              <a:rPr lang="en-US" dirty="0"/>
              <a:t>Could Kotlin enable the engine to perform at a high level?</a:t>
            </a:r>
          </a:p>
          <a:p>
            <a:r>
              <a:rPr lang="en-US" dirty="0"/>
              <a:t>To find out, a client-server application was setup to interact with the engine</a:t>
            </a:r>
          </a:p>
          <a:p>
            <a:r>
              <a:rPr lang="en-US" dirty="0"/>
              <a:t>Client side in Angular, server side in Kotlin with Spring Boot</a:t>
            </a:r>
          </a:p>
          <a:p>
            <a:r>
              <a:rPr lang="en-US" dirty="0"/>
              <a:t>Several optimizations implemented on top of minimax</a:t>
            </a:r>
          </a:p>
          <a:p>
            <a:r>
              <a:rPr lang="en-US" dirty="0"/>
              <a:t>A capable adversary, requiring thought and strategy</a:t>
            </a:r>
          </a:p>
        </p:txBody>
      </p:sp>
    </p:spTree>
    <p:extLst>
      <p:ext uri="{BB962C8B-B14F-4D97-AF65-F5344CB8AC3E}">
        <p14:creationId xmlns:p14="http://schemas.microsoft.com/office/powerpoint/2010/main" val="326945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5C7A-6413-3692-BBB4-72201E85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Other Chess Engines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9BF24-AC0C-6E46-83D5-3E6274EFE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Stockfish</a:t>
            </a:r>
          </a:p>
          <a:p>
            <a:pPr lvl="1"/>
            <a:r>
              <a:rPr lang="en-US" dirty="0"/>
              <a:t>Traditional backtracking engine</a:t>
            </a:r>
          </a:p>
          <a:p>
            <a:pPr lvl="1"/>
            <a:r>
              <a:rPr lang="en-US" dirty="0"/>
              <a:t>Has long been the undisputed king in the field</a:t>
            </a:r>
          </a:p>
          <a:p>
            <a:r>
              <a:rPr lang="en-US" dirty="0" err="1"/>
              <a:t>AlphaZero</a:t>
            </a:r>
            <a:endParaRPr lang="en-US" dirty="0"/>
          </a:p>
          <a:p>
            <a:pPr lvl="1"/>
            <a:r>
              <a:rPr lang="en-US" dirty="0"/>
              <a:t>New neural network approach from </a:t>
            </a:r>
            <a:r>
              <a:rPr lang="en-US" dirty="0" err="1"/>
              <a:t>Deepmind</a:t>
            </a:r>
            <a:endParaRPr lang="en-US" dirty="0"/>
          </a:p>
          <a:p>
            <a:pPr lvl="1"/>
            <a:r>
              <a:rPr lang="en-US" dirty="0"/>
              <a:t>Much superior to Stockfish</a:t>
            </a:r>
          </a:p>
          <a:p>
            <a:r>
              <a:rPr lang="en-US" dirty="0"/>
              <a:t>Leela Chess Zero</a:t>
            </a:r>
          </a:p>
          <a:p>
            <a:pPr lvl="1"/>
            <a:r>
              <a:rPr lang="en-US" dirty="0"/>
              <a:t>Community, open-source project</a:t>
            </a:r>
          </a:p>
          <a:p>
            <a:pPr lvl="1"/>
            <a:r>
              <a:rPr lang="en-US" dirty="0"/>
              <a:t>Same idea as </a:t>
            </a:r>
            <a:r>
              <a:rPr lang="en-US" dirty="0" err="1"/>
              <a:t>AlphaZero</a:t>
            </a:r>
            <a:r>
              <a:rPr lang="en-US" dirty="0"/>
              <a:t>, but not kept secret by a company</a:t>
            </a:r>
          </a:p>
        </p:txBody>
      </p:sp>
    </p:spTree>
    <p:extLst>
      <p:ext uri="{BB962C8B-B14F-4D97-AF65-F5344CB8AC3E}">
        <p14:creationId xmlns:p14="http://schemas.microsoft.com/office/powerpoint/2010/main" val="86205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0DCD9-CB35-65B4-7365-6DDA2BAA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Techniques and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33827-3446-4032-8E07-44A02FD38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Alpha-Beta Pruning</a:t>
            </a:r>
          </a:p>
          <a:p>
            <a:r>
              <a:rPr lang="en-US" dirty="0"/>
              <a:t>Iterative Deepening</a:t>
            </a:r>
          </a:p>
          <a:p>
            <a:r>
              <a:rPr lang="en-US" dirty="0"/>
              <a:t>Quiescence Search</a:t>
            </a:r>
          </a:p>
          <a:p>
            <a:r>
              <a:rPr lang="en-US" dirty="0"/>
              <a:t>The Transposition Table</a:t>
            </a:r>
          </a:p>
          <a:p>
            <a:r>
              <a:rPr lang="en-US" dirty="0"/>
              <a:t>Parallelization</a:t>
            </a:r>
          </a:p>
        </p:txBody>
      </p:sp>
    </p:spTree>
    <p:extLst>
      <p:ext uri="{BB962C8B-B14F-4D97-AF65-F5344CB8AC3E}">
        <p14:creationId xmlns:p14="http://schemas.microsoft.com/office/powerpoint/2010/main" val="317608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586C-FE15-EB81-93AB-552B1C19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49FCEC-0A9D-EB58-57FC-FB74EBFC5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363" y="2336872"/>
            <a:ext cx="6742778" cy="341634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873D143-AD4E-F412-3FC8-52D1BE4809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0322" y="2336872"/>
                <a:ext cx="4015504" cy="37678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0" i="0" u="none" strike="noStrike" baseline="0" dirty="0">
                    <a:solidFill>
                      <a:schemeClr val="tx1"/>
                    </a:solidFill>
                  </a:rPr>
                  <a:t>Best</a:t>
                </a:r>
                <a:r>
                  <a:rPr lang="en-US" sz="2400" b="0" i="0" u="none" strike="noStrike" dirty="0">
                    <a:solidFill>
                      <a:schemeClr val="tx1"/>
                    </a:solidFill>
                  </a:rPr>
                  <a:t> case: </a:t>
                </a:r>
                <a:r>
                  <a:rPr lang="en-US" sz="2400" b="0" i="0" u="none" strike="noStrike" baseline="0" dirty="0">
                    <a:solidFill>
                      <a:schemeClr val="tx1"/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sSup>
                      <m:sSupPr>
                        <m:ctrlPr>
                          <a:rPr lang="en-US" sz="24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b="0" i="0" u="none" strike="noStrike" baseline="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Worst case: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In practice </a:t>
                </a:r>
                <a:r>
                  <a:rPr lang="en-US" dirty="0"/>
                  <a:t>runtime is reduced to ~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simple minimax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873D143-AD4E-F412-3FC8-52D1BE480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22" y="2336872"/>
                <a:ext cx="4015504" cy="3767899"/>
              </a:xfrm>
              <a:prstGeom prst="rect">
                <a:avLst/>
              </a:prstGeom>
              <a:blipFill>
                <a:blip r:embed="rId3"/>
                <a:stretch>
                  <a:fillRect l="-2128" t="-1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11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94631-5E84-3444-DADB-4E3D9520C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Deepening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65ED86-4688-D732-E5AF-DA7EAE283C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4520329" cy="3599316"/>
              </a:xfrm>
            </p:spPr>
            <p:txBody>
              <a:bodyPr/>
              <a:lstStyle/>
              <a:p>
                <a:r>
                  <a:rPr lang="en-US" dirty="0"/>
                  <a:t>Redo the search for each fixed depth</a:t>
                </a:r>
              </a:p>
              <a:p>
                <a:r>
                  <a:rPr lang="en-US" dirty="0"/>
                  <a:t>The time spent on last level will dominate overall runtime</a:t>
                </a:r>
              </a:p>
              <a:p>
                <a:r>
                  <a:rPr lang="en-US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)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65ED86-4688-D732-E5AF-DA7EAE283C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4520329" cy="3599316"/>
              </a:xfrm>
              <a:blipFill>
                <a:blip r:embed="rId2"/>
                <a:stretch>
                  <a:fillRect l="-1889" t="-2369" r="-1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1F9BC14-B790-B90C-44EF-10C026A32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898" y="2336873"/>
            <a:ext cx="5339302" cy="276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1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BD4AA-A56A-4893-0D98-54731505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Quiescence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1D0E2-0720-D372-31C8-14E214872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Minimax is susceptible to the horizon effect</a:t>
            </a:r>
          </a:p>
          <a:p>
            <a:r>
              <a:rPr lang="en-US" dirty="0"/>
              <a:t>Analyzing positions until they are quiet</a:t>
            </a:r>
          </a:p>
          <a:p>
            <a:r>
              <a:rPr lang="en-US" dirty="0"/>
              <a:t>Quiescence typically dominates runtime</a:t>
            </a:r>
          </a:p>
          <a:p>
            <a:r>
              <a:rPr lang="en-US" dirty="0"/>
              <a:t>Analysis of performance is tricky</a:t>
            </a:r>
          </a:p>
        </p:txBody>
      </p:sp>
    </p:spTree>
    <p:extLst>
      <p:ext uri="{BB962C8B-B14F-4D97-AF65-F5344CB8AC3E}">
        <p14:creationId xmlns:p14="http://schemas.microsoft.com/office/powerpoint/2010/main" val="2767955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3B547-6EE6-298D-82B3-3DF53C21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Transposition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E68FA2-7D7F-02BC-AFB6-84C8E46858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Technique from dynamic programming</a:t>
                </a:r>
              </a:p>
              <a:p>
                <a:r>
                  <a:rPr lang="en-US" dirty="0"/>
                  <a:t>Cache already visited nodes’ evaluation to avoid redundant computations</a:t>
                </a:r>
              </a:p>
              <a:p>
                <a:r>
                  <a:rPr lang="en-US" dirty="0"/>
                  <a:t>Around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runtime speedup over base minimax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E68FA2-7D7F-02BC-AFB6-84C8E4685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373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0CCC-5C6A-DBED-DC9E-B73360F65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8511C-50CE-AE43-E55B-A3103555F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parallelize alpha-beta</a:t>
            </a:r>
          </a:p>
          <a:p>
            <a:r>
              <a:rPr lang="en-US" dirty="0"/>
              <a:t>Parallelized first two calls, sequentially solving the rest</a:t>
            </a:r>
          </a:p>
          <a:p>
            <a:r>
              <a:rPr lang="en-US" dirty="0"/>
              <a:t>Slight improvement, ~30% reduction in runtime</a:t>
            </a:r>
          </a:p>
        </p:txBody>
      </p:sp>
    </p:spTree>
    <p:extLst>
      <p:ext uri="{BB962C8B-B14F-4D97-AF65-F5344CB8AC3E}">
        <p14:creationId xmlns:p14="http://schemas.microsoft.com/office/powerpoint/2010/main" val="15335781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289</TotalTime>
  <Words>438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Trebuchet MS</vt:lpstr>
      <vt:lpstr>Berlin</vt:lpstr>
      <vt:lpstr>An Exploration into a Chess Minimax Algorithm Implemented in an Object-Oriented Language</vt:lpstr>
      <vt:lpstr>I. Motivation and Description</vt:lpstr>
      <vt:lpstr>II. Other Chess Engines</vt:lpstr>
      <vt:lpstr>III. Techniques and optimizations</vt:lpstr>
      <vt:lpstr>Alpha-Beta Pruning</vt:lpstr>
      <vt:lpstr>Iterative Deepening</vt:lpstr>
      <vt:lpstr>Quiescence Search</vt:lpstr>
      <vt:lpstr>Transposition Table</vt:lpstr>
      <vt:lpstr>Parallelization</vt:lpstr>
      <vt:lpstr>IV. Game Against Stockfish</vt:lpstr>
      <vt:lpstr>V. Difficulties &amp; Further Work</vt:lpstr>
      <vt:lpstr>VI. 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Exploration into a Chess Minimax Algorithm Implemented in an Object-Oriented Language</dc:title>
  <dc:creator>Flaviu Craciun</dc:creator>
  <cp:lastModifiedBy>Flaviu Craciun</cp:lastModifiedBy>
  <cp:revision>6</cp:revision>
  <dcterms:created xsi:type="dcterms:W3CDTF">2022-09-05T16:13:19Z</dcterms:created>
  <dcterms:modified xsi:type="dcterms:W3CDTF">2022-09-06T19:17:17Z</dcterms:modified>
</cp:coreProperties>
</file>