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2" r:id="rId48"/>
    <p:sldId id="299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2813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8CC3F1-C33E-40AA-89CF-68F8A0BC5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82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DC6394-3563-43CE-BAF9-074719A68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2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49450" cy="5513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3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85674B-D0E7-4291-8773-8CAAC2735B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93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BE3FCB7-9859-4759-9214-0107B2F4F7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62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DA4408-A290-4639-8E79-D7587430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00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A621BA1-2DA5-4D98-8BC7-F436EB0802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263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EFD25D8-1E58-4A5C-9409-5D58BD31CF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404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CC2058D-7D5B-4981-8C13-776F0497C2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88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80967A2-B70F-4511-81D5-4D0DED991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93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10E941F-9EEC-40CF-87FD-8B36E52C0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771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B1E6D0-9645-4F36-A17C-C5201C3F36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54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661D77-3CDD-4A77-B698-F6BA9602D3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14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B786D4B-1162-4C98-BEA2-FC490DC76D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39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C835411-0CE6-49C4-88FC-AF4B32A355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820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600200"/>
            <a:ext cx="2074863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769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252ECD5-A233-40A5-AE43-74033830A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472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8288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9906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29000" y="6248400"/>
            <a:ext cx="2894013" cy="4556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8580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fld id="{0940DD50-BE7E-4057-A39E-0F2406BDA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8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68E960-0413-4FB9-82BB-66B053B772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37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17713"/>
            <a:ext cx="3810000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E1A7BD-4D06-4082-BF4B-9EE3580E62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55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92AE4-C018-44C4-A472-C5467B8C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EE21022-5CBE-4A42-A910-9BFD41D4CE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1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E416C5-7C40-473C-A76C-714E1C5BE7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90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72D037D-A0FE-4B23-A969-762FB1DCD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34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AF27C35-A1B2-4FAD-BFBD-A7F40FAA2A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65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145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0812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9144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3352800" y="63246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6B481906-628F-4764-A304-90A04106C1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2438400"/>
            <a:ext cx="9007475" cy="1050925"/>
            <a:chOff x="0" y="1536"/>
            <a:chExt cx="5674" cy="662"/>
          </a:xfrm>
        </p:grpSpPr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183" y="1604"/>
              <a:ext cx="447" cy="298"/>
              <a:chOff x="183" y="1604"/>
              <a:chExt cx="447" cy="298"/>
            </a:xfrm>
          </p:grpSpPr>
          <p:sp>
            <p:nvSpPr>
              <p:cNvPr id="2051" name="Rectangle 3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5" cy="29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" name="Rectangle 4"/>
              <p:cNvSpPr>
                <a:spLocks noChangeArrowheads="1"/>
              </p:cNvSpPr>
              <p:nvPr/>
            </p:nvSpPr>
            <p:spPr bwMode="auto">
              <a:xfrm>
                <a:off x="424" y="1604"/>
                <a:ext cx="206" cy="298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261" y="1870"/>
              <a:ext cx="464" cy="298"/>
              <a:chOff x="261" y="1870"/>
              <a:chExt cx="464" cy="298"/>
            </a:xfrm>
          </p:grpSpPr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5" cy="298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493" y="1870"/>
                <a:ext cx="231" cy="298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352" cy="26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19" cy="662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 flipV="1">
              <a:off x="199" y="2054"/>
              <a:ext cx="5475" cy="34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8288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/>
        </p:nvSpPr>
        <p:spPr bwMode="auto">
          <a:xfrm>
            <a:off x="1371600" y="3886200"/>
            <a:ext cx="639921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spcBef>
                <a:spcPts val="800"/>
              </a:spcBef>
              <a:defRPr sz="3200">
                <a:solidFill>
                  <a:srgbClr val="000000"/>
                </a:solidFill>
                <a:latin typeface="Tahoma" pitchFamily="32" charset="0"/>
                <a:ea typeface="Noto Sans CJK SC Regular" charset="0"/>
                <a:cs typeface="Noto Sans CJK SC Regular" charset="0"/>
              </a:defRPr>
            </a:lvl1pPr>
            <a:lvl2pPr marL="4572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Tahoma" pitchFamily="32" charset="0"/>
                <a:ea typeface="Noto Sans CJK SC Regular" charset="0"/>
                <a:cs typeface="Noto Sans CJK SC Regular" charset="0"/>
              </a:defRPr>
            </a:lvl2pPr>
            <a:lvl3pPr marL="9144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Tahoma" pitchFamily="32" charset="0"/>
                <a:ea typeface="Noto Sans CJK SC Regular" charset="0"/>
                <a:cs typeface="Noto Sans CJK SC Regular" charset="0"/>
              </a:defRPr>
            </a:lvl3pPr>
            <a:lvl4pPr marL="13716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Tahoma" pitchFamily="32" charset="0"/>
                <a:ea typeface="Noto Sans CJK SC Regular" charset="0"/>
                <a:cs typeface="Noto Sans CJK SC Regular" charset="0"/>
              </a:defRPr>
            </a:lvl4pPr>
            <a:lvl5pPr marL="18288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Tahoma" pitchFamily="32" charset="0"/>
                <a:ea typeface="Noto Sans CJK SC Regular" charset="0"/>
                <a:cs typeface="Noto Sans CJK SC Regular" charset="0"/>
              </a:defRPr>
            </a:lvl5pPr>
            <a:lvl6pPr algn="ctr" defTabSz="45720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Tahoma" pitchFamily="32" charset="0"/>
                <a:ea typeface="Noto Sans CJK SC Regular" charset="0"/>
                <a:cs typeface="Noto Sans CJK SC Regular" charset="0"/>
              </a:defRPr>
            </a:lvl6pPr>
            <a:lvl7pPr algn="ctr" defTabSz="45720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Tahoma" pitchFamily="32" charset="0"/>
                <a:ea typeface="Noto Sans CJK SC Regular" charset="0"/>
                <a:cs typeface="Noto Sans CJK SC Regular" charset="0"/>
              </a:defRPr>
            </a:lvl7pPr>
            <a:lvl8pPr algn="ctr" defTabSz="45720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Tahoma" pitchFamily="32" charset="0"/>
                <a:ea typeface="Noto Sans CJK SC Regular" charset="0"/>
                <a:cs typeface="Noto Sans CJK SC Regular" charset="0"/>
              </a:defRPr>
            </a:lvl8pPr>
            <a:lvl9pPr algn="ctr" defTabSz="45720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Tahoma" pitchFamily="32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GB" altLang="en-US"/>
              <a:t>Click to add Text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/>
          </p:nvPr>
        </p:nvSpPr>
        <p:spPr bwMode="auto">
          <a:xfrm>
            <a:off x="990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1C1C1C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4290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1C1C1C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1C1C1C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fld id="{BF98F2C5-F6A0-4CAA-82FB-BAB88A85F6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9pPr>
    </p:titleStyle>
    <p:bodyStyle>
      <a:lvl1pPr marL="342900" indent="-342900" algn="ctr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ctr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ctr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8288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AJAX and PHP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Variables (4) – superglobal scope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u="sng"/>
              <a:t>superglobal variables</a:t>
            </a:r>
            <a:r>
              <a:rPr lang="en-US" altLang="en-US" sz="1800"/>
              <a:t> are available in all scopes throughout the script; no need to be declared global in a local function; were introduced in PHP 4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the superglobal variables are: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$GLOBALS – contains references to all variables defined in the global scope of the script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$_SERVER - array containing information such as headers, paths, and script locations; built by the web server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$_GET - array of variables passed to the current script via the URL parameters 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$_POST - array of variables passed to the current script via the HTTP POST method 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$_FILES - array of items uploaded to the current script via the HTTP POST method 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$_COOKIE - array of variables passed to the current script via HTTP Cookies 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$_SESSION - array containing session variables available to the current script 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$_REQUEST - array that by default contains the contents of $_GET, $_POST and $_COOKIE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$_ENV - array of variables passed to the current script via the environment method 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if the register_global directive is on, the variables from the superglobal arrays become available in the global 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Variables (5) – global vs. superglobal examples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4953000"/>
          </a:xfrm>
          <a:ln/>
        </p:spPr>
        <p:txBody>
          <a:bodyPr/>
          <a:lstStyle/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function test_global()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{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// Most predefined variables aren't "super" and require 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// 'global' to be available to the functions local scope.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global $HTTP_POST_VARS;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echo $HTTP_POST_VARS['name'];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// Superglobals are available in any scope and do 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// not require 'global'. Superglobals are available 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// as of PHP 4.1.0, and HTTP_POST_VARS is now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// deemed deprecated.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echo $_POST['name'];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$GLOBALS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function test() {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$foo = "local variable";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/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echo '$foo in global scope: ' . $GLOBALS["foo"] . "\n";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echo '$foo in current scope: ' . $foo . "\n";</a:t>
            </a:r>
          </a:p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}</a:t>
            </a:r>
          </a:p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$foo = "Example content";</a:t>
            </a:r>
          </a:p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test(); </a:t>
            </a:r>
          </a:p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2000">
              <a:latin typeface="Times New Roman" pitchFamily="16" charset="0"/>
            </a:endParaRPr>
          </a:p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will print:</a:t>
            </a:r>
          </a:p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$foo in global scope: Example content </a:t>
            </a:r>
          </a:p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$foo in current scope: local variable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$_Server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8077200" cy="5029200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keys: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‘PHP_SELF’ – the filename currently executed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‘SERVER_ADDR’ – the IP address of the server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‘SERVER_PROTOCOL’ – name and version of the protocol via which the page is requested; HTTP/1.1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‘REQUEST_METHOD’ – the request method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‘QUERY_STRING’ – the query string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‘DOCUMENT_ROOT’ – the document root under which the current script is executed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‘REMOTE_ADDR’ – the client IP address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‘REMOTE_PORT’ – the client port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‘HTTP_ACCEPT’ – the HTTP accept field of the HTTP protocol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$_GET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an html example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&lt;form action="welcome.php" method="get"&gt;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Name: &lt;input type="text" name="fname" /&gt;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Age: &lt;input type="text" name="age" /&gt;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&lt;input type="submit" /&gt;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&lt;/form&gt; 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after submit, the URL is: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http://www.w3schools.com/welcome.php?fname=Peter&amp;age=37 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 ‘welcome.php’ file: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Welcome &lt;?php echo $_GET["fname"]; ?&gt;.&lt;br /&gt;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You are &lt;?php echo $_GET["age"]; ?&gt; years old! 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$_POST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an html example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&lt;form action="welcome.php" method=“post"&gt;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Name: &lt;input type="text" name="fname" /&gt;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Age: &lt;input type="text" name="age" /&gt;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&lt;input type="submit" /&gt;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&lt;/form&gt; 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after submit, the URL is: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http://www.w3schools.com/welcome.php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 ‘welcome.php’ file: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Welcome &lt;?php echo $_POST["fname"]; ?&gt;.&lt;br /&gt;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You are &lt;?php echo $_POST["age"]; ?&gt; years old! </a:t>
            </a:r>
          </a:p>
          <a:p>
            <a:pPr marL="341313" indent="-341313"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Functions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 syntax of defining a function is: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function functionName($param1, $param2,…,$paramn) {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	… statements…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	return …;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}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ex.: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function add($x,$y) {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$total=$x+$y;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return $total;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}</a:t>
            </a:r>
            <a:br>
              <a:rPr lang="en-US" altLang="en-US" sz="2000">
                <a:latin typeface="Times New Roman" pitchFamily="16" charset="0"/>
              </a:rPr>
            </a:br>
            <a:endParaRPr lang="en-US" altLang="en-US" sz="2000">
              <a:latin typeface="Times New Roman" pitchFamily="16" charset="0"/>
            </a:endParaRP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echo "1 + 16 = " . add(1,16);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Classes and Objects – simple example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8229600" cy="5029200"/>
          </a:xfrm>
          <a:ln/>
        </p:spPr>
        <p:txBody>
          <a:bodyPr/>
          <a:lstStyle/>
          <a:p>
            <a:pPr indent="-341313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>
                <a:latin typeface="Times New Roman" pitchFamily="16" charset="0"/>
              </a:rPr>
              <a:t>class SimpleClass {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// property declaration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public $var = 'a default value';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// method declaration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public function displayVar() {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    echo $this-&gt;var;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}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>
                <a:latin typeface="Times New Roman" pitchFamily="16" charset="0"/>
              </a:rPr>
              <a:t>} 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>
                <a:latin typeface="Times New Roman" pitchFamily="16" charset="0"/>
              </a:rPr>
              <a:t>$instance = new SimpleClass();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>
                <a:latin typeface="Times New Roman" pitchFamily="16" charset="0"/>
              </a:rPr>
              <a:t>class ExtendClass extends SimpleClass {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// Redefine the parent method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function displayVar() {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    echo "Extending class\n";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    parent::displayVar();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}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>
                <a:latin typeface="Times New Roman" pitchFamily="16" charset="0"/>
              </a:rPr>
              <a:t>}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>
                <a:latin typeface="Times New Roman" pitchFamily="16" charset="0"/>
              </a:rPr>
              <a:t>$extended = new ExtendClass();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>
                <a:latin typeface="Times New Roman" pitchFamily="16" charset="0"/>
              </a:rPr>
              <a:t>$extended-&gt;displayVar();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Classes and objects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/>
              <a:t>PHP treats objects are references (a variable contains the reference of the object, not the entire object)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i="1"/>
              <a:t>new</a:t>
            </a:r>
            <a:r>
              <a:rPr lang="en-US" altLang="en-US" sz="2600"/>
              <a:t> keyword for creating an object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i="1"/>
              <a:t>class, this, extends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i="1"/>
              <a:t>__construct() </a:t>
            </a:r>
            <a:r>
              <a:rPr lang="en-US" altLang="en-US" sz="2600"/>
              <a:t>- for constructor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i="1"/>
              <a:t>__destruct() </a:t>
            </a:r>
            <a:r>
              <a:rPr lang="en-US" altLang="en-US" sz="2600"/>
              <a:t>- for destructor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/>
              <a:t>Visibility:</a:t>
            </a:r>
            <a:r>
              <a:rPr lang="en-US" altLang="en-US" sz="2600" i="1"/>
              <a:t> public, protected, private </a:t>
            </a:r>
            <a:r>
              <a:rPr lang="en-US" altLang="en-US" sz="2600"/>
              <a:t>(declaring with </a:t>
            </a:r>
            <a:r>
              <a:rPr lang="en-US" altLang="en-US" sz="2600" i="1"/>
              <a:t>var</a:t>
            </a:r>
            <a:r>
              <a:rPr lang="en-US" altLang="en-US" sz="2600"/>
              <a:t> means </a:t>
            </a:r>
            <a:r>
              <a:rPr lang="en-US" altLang="en-US" sz="2600" i="1"/>
              <a:t>public</a:t>
            </a:r>
            <a:r>
              <a:rPr lang="en-US" altLang="en-US" sz="2600"/>
              <a:t> visibility)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 visibility example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class MyClass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{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    public $public = 'Public';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    protected $protected = 'Protected';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    private $private = 'Private';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200"/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    function printHello()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    {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        echo $this-&gt;public;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        echo $this-&gt;protected;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        echo $this-&gt;private;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    }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What is PHP 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8077200" cy="4876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comes from PHP: Hypertext Preprocessor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is a server-side programming language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is simple and efficient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is free and open-source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it runs on Apache and IIS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http://www.php.net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Types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848600" cy="49530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boolean: </a:t>
            </a:r>
            <a:r>
              <a:rPr lang="en-US" altLang="en-US" sz="1800"/>
              <a:t>a non-zero numeric value or empty string or array, NULL are automatically converted to FALSE; other values are cast to TRUE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integer, float, double: </a:t>
            </a:r>
            <a:r>
              <a:rPr lang="en-US" altLang="en-US" sz="1800"/>
              <a:t>integers in decimal base, hexadecimal (prefixed by “0x”), and octal (prefixed by “0”)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string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array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object: </a:t>
            </a:r>
            <a:r>
              <a:rPr lang="en-US" altLang="en-US" sz="1800"/>
              <a:t>reference type to cast class instances to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resource</a:t>
            </a:r>
            <a:r>
              <a:rPr lang="en-US" altLang="en-US" sz="1800"/>
              <a:t>: a reference to an external resource(curl session, ftp session, database link, pdf document etc.) created and used by special functions 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NULL</a:t>
            </a:r>
            <a:r>
              <a:rPr lang="en-US" altLang="en-US" sz="1800"/>
              <a:t>: a variable with no value (no value has been set or the variable has been </a:t>
            </a:r>
            <a:r>
              <a:rPr lang="en-US" altLang="en-US" sz="1800" u="sng"/>
              <a:t>unset()</a:t>
            </a:r>
            <a:r>
              <a:rPr lang="en-US" altLang="en-US" sz="1800" i="1"/>
              <a:t> </a:t>
            </a:r>
            <a:r>
              <a:rPr lang="en-US" altLang="en-US" sz="1800"/>
              <a:t>)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pseudo-types: mixed </a:t>
            </a:r>
            <a:r>
              <a:rPr lang="en-US" altLang="en-US" sz="1800"/>
              <a:t>(e.g. the type parameter of </a:t>
            </a:r>
            <a:r>
              <a:rPr lang="en-US" altLang="en-US" sz="1800" u="sng"/>
              <a:t>gettype())</a:t>
            </a:r>
            <a:r>
              <a:rPr lang="en-US" altLang="en-US" sz="2400"/>
              <a:t>, callback functions, void </a:t>
            </a:r>
            <a:r>
              <a:rPr lang="en-US" altLang="en-US" sz="1800"/>
              <a:t>(e.g. function returning void)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The String type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8229600" cy="5029200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a character is a byte (native Unicode support expected in PHP 6)</a:t>
            </a:r>
          </a:p>
          <a:p>
            <a:pPr marL="341313" indent="-341313"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4 ways of defining a string literal:</a:t>
            </a:r>
          </a:p>
          <a:p>
            <a:pPr marL="741363" lvl="1" indent="-284163">
              <a:spcBef>
                <a:spcPts val="450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single quotes: </a:t>
            </a:r>
            <a:r>
              <a:rPr lang="en-US" altLang="en-US" sz="1800">
                <a:latin typeface="Times New Roman" pitchFamily="16" charset="0"/>
              </a:rPr>
              <a:t>$str = ‘this is a string’;</a:t>
            </a:r>
          </a:p>
          <a:p>
            <a:pPr marL="741363" lvl="1" indent="-284163">
              <a:spcBef>
                <a:spcPts val="450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double quotes: </a:t>
            </a:r>
            <a:r>
              <a:rPr lang="en-US" altLang="en-US" sz="1800">
                <a:latin typeface="Times New Roman" pitchFamily="16" charset="0"/>
              </a:rPr>
              <a:t>$str = “this is a string”;</a:t>
            </a:r>
          </a:p>
          <a:p>
            <a:pPr marL="741363" lvl="1" indent="-284163">
              <a:spcBef>
                <a:spcPts val="300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heredoc: </a:t>
            </a:r>
            <a:r>
              <a:rPr lang="en-US" altLang="en-US" sz="1200"/>
              <a:t>(the closing identifier must be in the beginning of the line and can only be followed by ‘;’)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$str = &lt;&lt;&lt;FOO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this is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a string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FOO;</a:t>
            </a:r>
          </a:p>
          <a:p>
            <a:pPr marL="741363" lvl="1" indent="-284163">
              <a:spcBef>
                <a:spcPts val="300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nowdoc: </a:t>
            </a:r>
            <a:r>
              <a:rPr lang="en-US" altLang="en-US" sz="1200"/>
              <a:t>(no parsing is done inside a nowdoc; usefull for embedding PHP code or large body of thext without escaping)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$str = &lt;&lt;&lt;‘FOO’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this is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a string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FOO;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The String type (2)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in a double quotes or heredoc string, variables are parsed within it, in a single quotes and nowdoc string, they are not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there are 2 syntaxes for using variables in a string: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simple - variable is preceded by ‘$’: </a:t>
            </a:r>
            <a:r>
              <a:rPr lang="en-US" altLang="en-US" sz="2000">
                <a:latin typeface="Times New Roman" pitchFamily="16" charset="0"/>
              </a:rPr>
              <a:t>echo “some text $var”;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complex – complex expressions are enclosed in “{…}”:</a:t>
            </a:r>
          </a:p>
          <a:p>
            <a:pPr marL="741363" lvl="1" indent="-282575">
              <a:lnSpc>
                <a:spcPct val="9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		echo “some text {$ob-&gt;vect[‘foo’]-&gt;val}”;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 string can be indexed, e.g. $str[3] – </a:t>
            </a:r>
            <a:r>
              <a:rPr lang="en-US" altLang="en-US" sz="1800"/>
              <a:t>4</a:t>
            </a:r>
            <a:r>
              <a:rPr lang="en-US" altLang="en-US" sz="1800" baseline="30000"/>
              <a:t>th</a:t>
            </a:r>
            <a:r>
              <a:rPr lang="en-US" altLang="en-US" sz="1800"/>
              <a:t> character of str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in string context all other values are automatically converted to strings (e.g. 23-&gt;”23”, TRUE-&gt;”1”)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in numeric context, strings are automatically converted to integer/float; e.g. $n=1+”2 zzz”  =&gt; $n=3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 “.” operator is for string concatenation (‘+’ is not ok)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The String type (3) - functions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echo(), print(), printf(), sprintf(), fprintf() – for displaying strings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crypt(), md5(), sha1() – hashing function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explode(), strtok() – string tokenizer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ltrim(), rtrim(), str_replace(), str_shuffle(), str_split(), str_word_count(), strchr(), strcmp(), strlen(), strstr(), strpos(), strtolower(), strtoupper(), substr(), substr_compare(), substr_count(), substr_replace() – string manipulation functions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sscanf() – parsing input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Arrays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arrays in PHP are actually ordered maps (key-value pair sequences)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keys can be only integer or string values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in no key is specified for an element, the value of the previous key plus 1 is used (keys start at 0 if not specified)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examples: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$a = array(“a”=&gt;45, 2=&gt;7, 36=&gt;”zzz”)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$b = array(4=&gt;40, 67, 87, “b”=&gt;3) is the same as: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$b = array(4=&gt;40, 5=&gt;67, 6=&gt;87, “b”=&gt;3)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$c = array(2=&gt;“zz”, 45=&gt;array(“a”=&gt;11, 23=&gt;34)) – a multidimensional array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Arrays (2)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accessing a component of the array by indexing it: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>
                <a:latin typeface="Times New Roman" pitchFamily="16" charset="0"/>
              </a:rPr>
              <a:t>	$v = array(1=&gt;2, 2=&gt;”zz”, vect=&gt;array(2, 3, 4));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>
                <a:latin typeface="Times New Roman" pitchFamily="16" charset="0"/>
              </a:rPr>
              <a:t>	$v[2] = 45;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>
                <a:latin typeface="Times New Roman" pitchFamily="16" charset="0"/>
              </a:rPr>
              <a:t>	$v[‘vect’][1]=4;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defining an array can be done by setting a value for a specific component: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>
                <a:latin typeface="Times New Roman" pitchFamily="16" charset="0"/>
              </a:rPr>
              <a:t>	$v[2]=3;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removing a key/pair value or the whole array: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>
                <a:latin typeface="Times New Roman" pitchFamily="16" charset="0"/>
              </a:rPr>
              <a:t>	unset($v[2]);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>
                <a:latin typeface="Times New Roman" pitchFamily="16" charset="0"/>
              </a:rPr>
              <a:t>	unset($v);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a primary value (i.e. integer, float, string, boolean) can be converted automatically to an array with one component having at index 0 that value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count($v) counts the elements of $v and sort($v) sorts the elements of $v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parsing a vector: foreach($persons as $p) { echo $p; 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Functions useful with types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0772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gettype($var) – return the type of $var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settype($var,”newtype”) – for explicit conversion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is_array($var)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is_binary($var)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is_bool($var)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is_buffer($var)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is_callable($var)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is_double($var)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is_float($var)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is_int($var)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is_integer($var)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is_long($var)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is_null($var)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is_numeric($var)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is_object($var)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is_real($var)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is_resource($var)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is_scalar($var)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is_string($var)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is_unicode($var)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Operators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51054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arithmetic operators: 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/>
              <a:t>	</a:t>
            </a:r>
            <a:r>
              <a:rPr lang="en-US" altLang="en-US" sz="2400"/>
              <a:t>+   -   *   /   %   ++   --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assignment operators: 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=   +=   -=   *=   /=   .=   %=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comparison operators: 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==   !=   &lt;&gt;   &gt;   &gt;=   &lt;   &lt;=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   === (identical)   !== (not identical)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bitwise operators: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&amp;   |   ^   ~   &lt;&lt;   &gt;&gt;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logical operators: &amp;&amp;   ||   !   and   or   xor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string operators: . (concatenation)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ternary operator: (expr) ? (exprTrue) : (exprFalse)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Other operators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8153400" cy="49530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error control operator (@) : when ‘@’ is placed in front of an expression, if that expression generates an error message, that error message will be ignored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execution operator (`…`) – like in Unix shells: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</a:t>
            </a:r>
            <a:r>
              <a:rPr lang="en-US" altLang="en-US" sz="2400">
                <a:latin typeface="Times New Roman" pitchFamily="16" charset="0"/>
              </a:rPr>
              <a:t>$output = `ls –l `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cast operators: </a:t>
            </a:r>
            <a:r>
              <a:rPr lang="en-US" altLang="en-US" sz="2400">
                <a:latin typeface="Times New Roman" pitchFamily="16" charset="0"/>
              </a:rPr>
              <a:t>ex.: (string) $a; (float) $b;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array operators: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$a + $b   : union of arrays $a and $b </a:t>
            </a:r>
            <a:r>
              <a:rPr lang="en-US" altLang="en-US" sz="1600"/>
              <a:t>(duplicate keys are not overwritten)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$a == $b : true if $a and $b have the same key/value pairs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$a === $b : true if $a and $b have the same key/value pairs in 		the same order and of the same type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$a!=$b and $a&lt;&gt;$b : true if $a and $b don’t have the same 				  key/value pairs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$a !== $b  : true if $a and $b are not identical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Constants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their scope is global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are declared using the function </a:t>
            </a:r>
            <a:r>
              <a:rPr lang="en-US" altLang="en-US" sz="2400" u="sng"/>
              <a:t>define</a:t>
            </a:r>
            <a:r>
              <a:rPr lang="en-US" altLang="en-US" sz="2400"/>
              <a:t>() or using </a:t>
            </a:r>
            <a:r>
              <a:rPr lang="en-US" altLang="en-US" sz="2400" u="sng"/>
              <a:t>const</a:t>
            </a:r>
            <a:r>
              <a:rPr lang="en-US" altLang="en-US" sz="2400"/>
              <a:t>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</a:t>
            </a:r>
            <a:r>
              <a:rPr lang="en-US" altLang="en-US" sz="2000">
                <a:latin typeface="Times New Roman" pitchFamily="16" charset="0"/>
              </a:rPr>
              <a:t>define(“const1”, “something”);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 constant name is not prepend with ‘$’ when referenced: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echo const1;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there are some predefined constants PHP offers: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__LINE__  : the current line number of the file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__FILE__   : the full path and name of current file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__DIR__     : the directory of the file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     __FUNCTION__ : the name of the current function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__CLASS__ : the class name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__METHOD__ : the class method name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__NAMESPACE__ : the current namespace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First php example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8229600" cy="5105400"/>
          </a:xfrm>
          <a:ln/>
        </p:spPr>
        <p:txBody>
          <a:bodyPr/>
          <a:lstStyle/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2400"/>
          </a:p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latin typeface="Times New Roman" pitchFamily="16" charset="0"/>
              </a:rPr>
              <a:t>&lt;html&gt;</a:t>
            </a:r>
          </a:p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latin typeface="Times New Roman" pitchFamily="16" charset="0"/>
              </a:rPr>
              <a:t>&lt;head&gt;&lt;/head&gt;</a:t>
            </a:r>
          </a:p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latin typeface="Times New Roman" pitchFamily="16" charset="0"/>
              </a:rPr>
              <a:t>&lt;body&gt;</a:t>
            </a:r>
          </a:p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latin typeface="Times New Roman" pitchFamily="16" charset="0"/>
              </a:rPr>
              <a:t>test…&lt;br /&gt;</a:t>
            </a:r>
          </a:p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latin typeface="Times New Roman" pitchFamily="16" charset="0"/>
              </a:rPr>
              <a:t>&lt;?php echo “first example.”; ?&gt;</a:t>
            </a:r>
          </a:p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latin typeface="Times New Roman" pitchFamily="16" charset="0"/>
              </a:rPr>
              <a:t>&lt;/body&gt;</a:t>
            </a:r>
          </a:p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latin typeface="Times New Roman" pitchFamily="16" charset="0"/>
              </a:rPr>
              <a:t>&lt;/html&gt;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Instructions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51054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if (cond) {…} elseif (cond) {…} … else {…}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while (cond) { … }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switch($var) { case val1: statements; case val2: statements; … ; default: statements; }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do { … } while(cond)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break can exit a do-while/while/for/foreach/switch structure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continue skips the rest of the current iteration and begins a new iteration (if the condition is true) in a do-while/while/for/foreach loop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for(init ; continue_cond; next) { … }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foreach($vector as $val) { … }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foreach($vector as $key=&gt;$val) { …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Other instructions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80010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PHP offers an alternative syntax for if, switch, while, for, foreach where the opening brace ‘{‘ is changed to ‘:’ and the closing brace ‘}’ is changed to endif;, endswitch;, endwhile;, endfor;, endforeach;. ex.: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while($n&lt;4):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	$i++;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	echo $i;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endwhile;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return – ends execution of current function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goto: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label: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	$i++;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…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goto label;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include() and require()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4876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include() and require() include in the current context another PHP file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ex.: </a:t>
            </a:r>
            <a:r>
              <a:rPr lang="en-US" altLang="en-US" sz="2400">
                <a:latin typeface="Times New Roman" pitchFamily="16" charset="0"/>
              </a:rPr>
              <a:t>include “settings.php”;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>
                <a:latin typeface="Times New Roman" pitchFamily="16" charset="0"/>
              </a:rPr>
              <a:t>		 require “global.php”;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 code included inherits the variable scope of the line on which the include occurs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parsing drops out of PHP mode and into HTML mode at the beginning of the included file and resumes again at the end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if “allow_url_fopen” is enabled, the file to be included can be specified using an URL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Predefined Variables (superglobals)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Superglobals — Superglobals are built-in variables that are always available in all scopes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$GLOBALS — References all variables available in global scope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$_SERVER — Server and execution environment information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$_GET — HTTP GET variables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$_POST — HTTP POST variables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$_FILES — HTTP File Upload variables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$_REQUEST — HTTP Request variables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$_SESSION — Session variables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$_ENV — Environment variables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$_COOKIE — HTTP Cookies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$php_errormsg — The previous error message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$HTTP_RAW_POST_DATA — Raw POST data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$http_response_header — HTTP response headers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$argc — The number of arguments passed to script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$argv — Array of arguments passed to script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Cookies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80772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 cookie is often used to identify a user. A cookie is a small file that the server embeds on the user's computer. Each time the same computer requests a page with a browser, it will send the cookie too. With PHP, you can both create and retrieve cookie values. 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creating a cookie: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$expire=time()+60*60*24*30;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setcookie("user", "Alex Porter", $expire);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</a:t>
            </a:r>
            <a:br>
              <a:rPr lang="en-US" altLang="en-US" sz="2000">
                <a:latin typeface="Times New Roman" pitchFamily="16" charset="0"/>
              </a:rPr>
            </a:br>
            <a:endParaRPr lang="en-US" altLang="en-US" sz="2000">
              <a:latin typeface="Times New Roman" pitchFamily="16" charset="0"/>
            </a:endParaRP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&lt;html&gt;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..... 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&lt;/html&gt;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Cookies (2)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80772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retrieve a cookie value: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&lt;html&gt;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&lt;body&gt;</a:t>
            </a:r>
            <a:br>
              <a:rPr lang="en-US" altLang="en-US" sz="2000">
                <a:latin typeface="Times New Roman" pitchFamily="16" charset="0"/>
              </a:rPr>
            </a:br>
            <a:endParaRPr lang="en-US" altLang="en-US" sz="2000">
              <a:latin typeface="Times New Roman" pitchFamily="16" charset="0"/>
            </a:endParaRP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if (isset($_COOKIE["user"]))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	echo "Welcome " . $_COOKIE["user"] . "!&lt;br /&gt;";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else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	  echo "Welcome guest!&lt;br /&gt;";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</a:t>
            </a:r>
            <a:br>
              <a:rPr lang="en-US" altLang="en-US" sz="2000">
                <a:latin typeface="Times New Roman" pitchFamily="16" charset="0"/>
              </a:rPr>
            </a:br>
            <a:endParaRPr lang="en-US" altLang="en-US" sz="2000">
              <a:latin typeface="Times New Roman" pitchFamily="16" charset="0"/>
            </a:endParaRP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&lt;/body&gt;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&lt;/html&gt; 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latin typeface="Times New Roman" pitchFamily="16" charset="0"/>
            </a:endParaRPr>
          </a:p>
          <a:p>
            <a:pPr marL="341313" indent="-341313"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Cookies (3)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80010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delete a cookie = assuring the expiration date is in the past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latin typeface="Times New Roman" pitchFamily="16" charset="0"/>
            </a:endParaRP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// set the expiration date to one hour ago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setcookie("user", "", time()-3600);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sessions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8077200" cy="51054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 PHP session variable is used to store information about, or change settings for a user session. Session variables hold information about one single user, and are available to all pages in one application.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Sessions work by creating a unique id (UID) for each visitor and store variables based on this UID. The UID is either stored in a cookie or is propagated in the URL.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starting a session: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 session_start(); ?&gt;</a:t>
            </a:r>
            <a:br>
              <a:rPr lang="en-US" altLang="en-US" sz="2000">
                <a:latin typeface="Times New Roman" pitchFamily="16" charset="0"/>
              </a:rPr>
            </a:br>
            <a:endParaRPr lang="en-US" altLang="en-US" sz="2000">
              <a:latin typeface="Times New Roman" pitchFamily="16" charset="0"/>
            </a:endParaRP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&lt;html&gt;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&lt;body&gt;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/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&lt;/body&gt;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&lt;/html&gt; 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sessions (2)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80772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storing a session variable: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session_start();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/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if(isset($_SESSION['views']))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	$_SESSION['views']=$_SESSION['views']+1;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else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	$_SESSION['views']=1;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echo "Views=". $_SESSION['views'];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 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sessions (3)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51054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free a session variable: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unset($_SESSION['views']);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 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destroy a session: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session_destroy();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history (PHP: Hypertext Preprocessor)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1995, PHP/FI – Personal Home Page/Forms Interpreter, a set of CGI scripts written in CS for tracking access to a web page; it included database access and server-side functionality [Rasmus Lerdorf]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1997, PHP/FI 2.0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1997, PHP 3.0 [Andi Gutmans, Zev Suraski] – complete rewrite of PHP/FI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1999-2000, PHP 4.0, the Zend engine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2005, PHP 5.0, Zend Engine 2.0, new Object model and features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2015, PHP 7.0, Zend Engine 3.0, more compact data structures, cache, new language features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and MySQL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80772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opening and closing a connection: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$con = mysql_connect("localhost",“user",“pass");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if (!$con)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{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die('Could not connect: ' . mysql_error());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}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/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// some code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/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mysql_close($con);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and MySQL (2)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8229600" cy="51054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querying and displaying the result example: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>
                <a:latin typeface="Times New Roman" pitchFamily="16" charset="0"/>
              </a:rPr>
              <a:t>&lt;?php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$con = mysql_connect("localhost","peter","abc123");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if (!$con) {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  	die('Could not connect: ' . mysql_error());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>
                <a:latin typeface="Times New Roman" pitchFamily="16" charset="0"/>
              </a:rPr>
              <a:t>	}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/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mysql_select_db("my_db", $con);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>
                <a:latin typeface="Times New Roman" pitchFamily="16" charset="0"/>
              </a:rPr>
              <a:t>	$result = mysql_query("SELECT * FROM Persons");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/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echo </a:t>
            </a:r>
            <a:r>
              <a:rPr lang="en-US" altLang="en-US" sz="1400" b="1">
                <a:latin typeface="Times New Roman" pitchFamily="16" charset="0"/>
              </a:rPr>
              <a:t>"</a:t>
            </a:r>
            <a:r>
              <a:rPr lang="en-US" altLang="en-US" sz="1400">
                <a:latin typeface="Times New Roman" pitchFamily="16" charset="0"/>
              </a:rPr>
              <a:t>&lt;table border='1'&gt;</a:t>
            </a:r>
            <a:r>
              <a:rPr lang="en-US" altLang="en-US" sz="1400" b="1">
                <a:latin typeface="Times New Roman" pitchFamily="16" charset="0"/>
              </a:rPr>
              <a:t/>
            </a:r>
            <a:br>
              <a:rPr lang="en-US" altLang="en-US" sz="1400" b="1">
                <a:latin typeface="Times New Roman" pitchFamily="16" charset="0"/>
              </a:rPr>
            </a:br>
            <a:r>
              <a:rPr lang="en-US" altLang="en-US" sz="1400" b="1">
                <a:latin typeface="Times New Roman" pitchFamily="16" charset="0"/>
              </a:rPr>
              <a:t>&lt;</a:t>
            </a:r>
            <a:r>
              <a:rPr lang="en-US" altLang="en-US" sz="1400">
                <a:latin typeface="Times New Roman" pitchFamily="16" charset="0"/>
              </a:rPr>
              <a:t>tr&gt;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&lt;th&gt;Firstname&lt;/th&gt;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&lt;th&gt;Lastname&lt;/th&gt;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&lt;/tr&gt;";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/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while($row = mysql_fetch_array($result)) {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	echo "&lt;tr&gt;";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	echo "&lt;td&gt;" . $row['FirstName'] . "&lt;/td&gt;";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	echo "&lt;td&gt;" . $row['LastName'] . "&lt;/td&gt;";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	echo "&lt;/tr&gt;";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}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echo "&lt;/table&gt;";</a:t>
            </a:r>
            <a:br>
              <a:rPr lang="en-US" altLang="en-US" sz="1400">
                <a:latin typeface="Times New Roman" pitchFamily="16" charset="0"/>
              </a:rPr>
            </a:br>
            <a:r>
              <a:rPr lang="en-US" altLang="en-US" sz="1400">
                <a:latin typeface="Times New Roman" pitchFamily="16" charset="0"/>
              </a:rPr>
              <a:t>mysql_close($con);</a:t>
            </a:r>
          </a:p>
          <a:p>
            <a:pPr marL="341313" indent="-339725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>
                <a:latin typeface="Times New Roman" pitchFamily="16" charset="0"/>
              </a:rPr>
              <a:t>?&gt;</a:t>
            </a:r>
            <a:r>
              <a:rPr lang="en-US" altLang="en-US" sz="1200">
                <a:latin typeface="Times New Roman" pitchFamily="16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447800"/>
            <a:ext cx="7848600" cy="1524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AJAX - </a:t>
            </a:r>
            <a:r>
              <a:rPr lang="en-US" altLang="en-US" sz="3600" dirty="0"/>
              <a:t>Asynchronous JavaScript and </a:t>
            </a:r>
            <a:r>
              <a:rPr lang="en-US" altLang="en-US" sz="3600" strike="sngStrike" dirty="0" smtClean="0">
                <a:solidFill>
                  <a:srgbClr val="FF0000"/>
                </a:solidFill>
              </a:rPr>
              <a:t>XML</a:t>
            </a:r>
            <a:r>
              <a:rPr lang="en-US" altLang="en-US" sz="3600" dirty="0" smtClean="0">
                <a:solidFill>
                  <a:schemeClr val="accent2"/>
                </a:solidFill>
              </a:rPr>
              <a:t> </a:t>
            </a:r>
            <a:r>
              <a:rPr lang="en-US" altLang="en-US" sz="3600" dirty="0" smtClean="0">
                <a:solidFill>
                  <a:schemeClr val="accent6">
                    <a:lumMod val="75000"/>
                  </a:schemeClr>
                </a:solidFill>
              </a:rPr>
              <a:t>JSON</a:t>
            </a:r>
            <a:endParaRPr lang="en-US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What is AJAX ?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51054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AJAX is not a new programming language, but a new technique for creating better, faster, and more interactive web applications.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With AJAX, a JavaScript can communicate directly with the server, with the </a:t>
            </a:r>
            <a:r>
              <a:rPr lang="en-US" altLang="en-US" sz="2400" b="1" dirty="0" err="1"/>
              <a:t>XMLHttpRequest</a:t>
            </a:r>
            <a:r>
              <a:rPr lang="en-US" altLang="en-US" sz="2400" dirty="0"/>
              <a:t> object. With this object, a JavaScript can trade data with a web server, without reloading the page.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AJAX uses asynchronous data transfer (HTTP requests) between the browser and the web server, allowing web pages to request small bits of information from the server instead of whole pages.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The AJAX technique makes Internet applications smaller, faster and more user-friendly.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JSON (JavaScript Object Notation)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0772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 lightweight data interchange format based on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readable by both humans and machines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Uses 3 data types: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Simple types: numeric, string,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, null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Array: [ elem1, elem2, elem3 … 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Object: { prop1: value1, prop2: value2, prop3: value3 … }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Ex.: </a:t>
            </a:r>
          </a:p>
          <a:p>
            <a:pPr marL="0" indent="0"/>
            <a:r>
              <a:rPr lang="en-US" sz="2000" dirty="0" smtClean="0"/>
              <a:t>{ </a:t>
            </a:r>
            <a:r>
              <a:rPr lang="en-US" sz="2000" dirty="0" smtClean="0">
                <a:solidFill>
                  <a:schemeClr val="accent6"/>
                </a:solidFill>
              </a:rPr>
              <a:t>“Name”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“Adrian </a:t>
            </a:r>
            <a:r>
              <a:rPr lang="en-US" sz="2000" dirty="0" err="1" smtClean="0">
                <a:solidFill>
                  <a:srgbClr val="FF0000"/>
                </a:solidFill>
              </a:rPr>
              <a:t>Sterca</a:t>
            </a:r>
            <a:r>
              <a:rPr lang="en-US" sz="2000" dirty="0" smtClean="0">
                <a:solidFill>
                  <a:srgbClr val="FF0000"/>
                </a:solidFill>
              </a:rPr>
              <a:t>”</a:t>
            </a:r>
            <a:r>
              <a:rPr lang="en-US" sz="2000" dirty="0" smtClean="0"/>
              <a:t>, </a:t>
            </a:r>
          </a:p>
          <a:p>
            <a:pPr marL="0" indent="0"/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6"/>
                </a:solidFill>
              </a:rPr>
              <a:t>“Age”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39</a:t>
            </a:r>
            <a:r>
              <a:rPr lang="en-US" sz="2000" dirty="0" smtClean="0"/>
              <a:t>, </a:t>
            </a:r>
          </a:p>
          <a:p>
            <a:pPr marL="0" indent="0"/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6"/>
                </a:solidFill>
              </a:rPr>
              <a:t>“Profession”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“teacher”</a:t>
            </a:r>
            <a:r>
              <a:rPr lang="en-US" sz="2000" dirty="0" smtClean="0"/>
              <a:t>, </a:t>
            </a:r>
          </a:p>
          <a:p>
            <a:pPr marL="0" indent="0"/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6"/>
                </a:solidFill>
              </a:rPr>
              <a:t>“Courses”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[ “Web Programming”, “Audio-Video Data Processing” ]</a:t>
            </a:r>
          </a:p>
          <a:p>
            <a:pPr marL="0" indent="0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273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JSON in </a:t>
            </a:r>
            <a:r>
              <a:rPr lang="en-US" sz="3600" dirty="0" err="1" smtClean="0"/>
              <a:t>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0010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Convert JSON string into </a:t>
            </a:r>
            <a:r>
              <a:rPr lang="en-US" sz="2400" dirty="0" err="1" smtClean="0"/>
              <a:t>js</a:t>
            </a:r>
            <a:r>
              <a:rPr lang="en-US" sz="2400" dirty="0" smtClean="0"/>
              <a:t> object:</a:t>
            </a:r>
          </a:p>
          <a:p>
            <a:pPr marL="0" indent="0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obj</a:t>
            </a:r>
            <a:r>
              <a:rPr lang="en-US" sz="2000" dirty="0" smtClean="0"/>
              <a:t> = </a:t>
            </a:r>
            <a:r>
              <a:rPr lang="en-US" sz="2000" dirty="0" err="1" smtClean="0"/>
              <a:t>JSON.parse</a:t>
            </a:r>
            <a:r>
              <a:rPr lang="en-US" sz="2000" dirty="0" smtClean="0"/>
              <a:t>(‘ { “name”: “forest”, “age” : 39, “sex”: “M”} ’);</a:t>
            </a:r>
          </a:p>
          <a:p>
            <a:pPr marL="0" indent="0"/>
            <a:r>
              <a:rPr lang="en-US" sz="2000" dirty="0" err="1"/>
              <a:t>d</a:t>
            </a:r>
            <a:r>
              <a:rPr lang="en-US" sz="2000" dirty="0" err="1" smtClean="0"/>
              <a:t>ocument.write</a:t>
            </a:r>
            <a:r>
              <a:rPr lang="en-US" sz="2000" dirty="0" smtClean="0"/>
              <a:t>(obj.name);</a:t>
            </a:r>
          </a:p>
          <a:p>
            <a:pPr marL="0" indent="0"/>
            <a:r>
              <a:rPr lang="en-US" sz="2000" dirty="0" err="1"/>
              <a:t>o</a:t>
            </a:r>
            <a:r>
              <a:rPr lang="en-US" sz="2000" dirty="0" err="1" smtClean="0"/>
              <a:t>bj.age</a:t>
            </a:r>
            <a:r>
              <a:rPr lang="en-US" sz="2000" dirty="0" smtClean="0"/>
              <a:t>=20;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Convert </a:t>
            </a:r>
            <a:r>
              <a:rPr lang="en-US" sz="2400" dirty="0" err="1" smtClean="0"/>
              <a:t>js</a:t>
            </a:r>
            <a:r>
              <a:rPr lang="en-US" sz="2400" dirty="0" smtClean="0"/>
              <a:t> object to JSON string:</a:t>
            </a:r>
          </a:p>
          <a:p>
            <a:pPr marL="0" indent="0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obj</a:t>
            </a:r>
            <a:r>
              <a:rPr lang="en-US" sz="2000" dirty="0" smtClean="0"/>
              <a:t> = new Object();</a:t>
            </a:r>
          </a:p>
          <a:p>
            <a:pPr marL="0" indent="0"/>
            <a:r>
              <a:rPr lang="en-US" sz="2000" dirty="0"/>
              <a:t>o</a:t>
            </a:r>
            <a:r>
              <a:rPr lang="en-US" sz="2000" dirty="0" smtClean="0"/>
              <a:t>bj.name=“forest”;</a:t>
            </a:r>
          </a:p>
          <a:p>
            <a:pPr marL="0" indent="0"/>
            <a:r>
              <a:rPr lang="en-US" sz="2000" dirty="0" err="1"/>
              <a:t>o</a:t>
            </a:r>
            <a:r>
              <a:rPr lang="en-US" sz="2000" dirty="0" err="1" smtClean="0"/>
              <a:t>bj.age</a:t>
            </a:r>
            <a:r>
              <a:rPr lang="en-US" sz="2000" dirty="0" smtClean="0"/>
              <a:t>=25;</a:t>
            </a:r>
          </a:p>
          <a:p>
            <a:pPr marL="0" indent="0"/>
            <a:r>
              <a:rPr lang="en-US" sz="2000" dirty="0" err="1"/>
              <a:t>o</a:t>
            </a:r>
            <a:r>
              <a:rPr lang="en-US" sz="2000" dirty="0" err="1" smtClean="0"/>
              <a:t>bj.sex</a:t>
            </a:r>
            <a:r>
              <a:rPr lang="en-US" sz="2000" dirty="0" smtClean="0"/>
              <a:t>=“M”;</a:t>
            </a:r>
          </a:p>
          <a:p>
            <a:pPr marL="0" indent="0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jsonString</a:t>
            </a:r>
            <a:r>
              <a:rPr lang="en-US" sz="2000" dirty="0" smtClean="0"/>
              <a:t> = </a:t>
            </a:r>
            <a:r>
              <a:rPr lang="en-US" sz="2000" dirty="0" err="1" smtClean="0"/>
              <a:t>JSON.stringify</a:t>
            </a:r>
            <a:r>
              <a:rPr lang="en-US" sz="2000" dirty="0" smtClean="0"/>
              <a:t>(</a:t>
            </a:r>
            <a:r>
              <a:rPr lang="en-US" sz="2000" dirty="0" err="1" smtClean="0"/>
              <a:t>obj</a:t>
            </a:r>
            <a:r>
              <a:rPr lang="en-US" sz="2000" dirty="0" smtClean="0"/>
              <a:t>);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2361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JSON in </a:t>
            </a:r>
            <a:r>
              <a:rPr lang="en-US" sz="3600" dirty="0" err="1" smtClean="0"/>
              <a:t>php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988" y="1828800"/>
            <a:ext cx="8075612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convert PHP object/associative array to JSON string:</a:t>
            </a:r>
          </a:p>
          <a:p>
            <a:pPr marL="0" indent="0">
              <a:spcAft>
                <a:spcPts val="400"/>
              </a:spcAft>
            </a:pPr>
            <a:r>
              <a:rPr lang="en-US" sz="2000" dirty="0" smtClean="0"/>
              <a:t>$</a:t>
            </a:r>
            <a:r>
              <a:rPr lang="en-US" sz="2000" dirty="0" err="1" smtClean="0"/>
              <a:t>arr</a:t>
            </a:r>
            <a:r>
              <a:rPr lang="en-US" sz="2000" dirty="0" smtClean="0"/>
              <a:t> = array(“name” =&gt; “forest”, “age” =&gt;39, “sex” =&gt; “M”);</a:t>
            </a:r>
          </a:p>
          <a:p>
            <a:pPr marL="0" indent="0">
              <a:spcAft>
                <a:spcPts val="400"/>
              </a:spcAft>
            </a:pPr>
            <a:r>
              <a:rPr lang="en-US" sz="2000" dirty="0" smtClean="0"/>
              <a:t>$</a:t>
            </a:r>
            <a:r>
              <a:rPr lang="en-US" sz="2000" dirty="0" err="1" smtClean="0"/>
              <a:t>jsonString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json_encode</a:t>
            </a:r>
            <a:r>
              <a:rPr lang="en-US" sz="2000" dirty="0" smtClean="0"/>
              <a:t>($</a:t>
            </a:r>
            <a:r>
              <a:rPr lang="en-US" sz="2000" dirty="0" err="1" smtClean="0"/>
              <a:t>arr</a:t>
            </a:r>
            <a:r>
              <a:rPr lang="en-US" sz="2000" dirty="0" smtClean="0"/>
              <a:t>);</a:t>
            </a:r>
          </a:p>
          <a:p>
            <a:pPr marL="0" indent="0">
              <a:spcAft>
                <a:spcPts val="400"/>
              </a:spcAft>
            </a:pPr>
            <a:r>
              <a:rPr lang="en-US" sz="2000" dirty="0" smtClean="0"/>
              <a:t>echo $</a:t>
            </a:r>
            <a:r>
              <a:rPr lang="en-US" sz="2000" dirty="0" err="1" smtClean="0"/>
              <a:t>jsonString</a:t>
            </a:r>
            <a:r>
              <a:rPr lang="en-US" sz="2000" dirty="0" smtClean="0"/>
              <a:t>;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convert JSON string to PHP object/associative array</a:t>
            </a:r>
          </a:p>
          <a:p>
            <a:pPr marL="0" indent="0"/>
            <a:r>
              <a:rPr lang="en-US" sz="2000" dirty="0" smtClean="0"/>
              <a:t>$</a:t>
            </a:r>
            <a:r>
              <a:rPr lang="en-US" sz="2000" dirty="0" err="1" smtClean="0"/>
              <a:t>arr</a:t>
            </a:r>
            <a:r>
              <a:rPr lang="en-US" sz="2000" dirty="0" smtClean="0"/>
              <a:t> = </a:t>
            </a:r>
            <a:r>
              <a:rPr lang="en-US" sz="2000" dirty="0" err="1" smtClean="0"/>
              <a:t>json_decode</a:t>
            </a:r>
            <a:r>
              <a:rPr lang="en-US" sz="2000" dirty="0" smtClean="0"/>
              <a:t>($</a:t>
            </a:r>
            <a:r>
              <a:rPr lang="en-US" sz="2000" dirty="0" err="1" smtClean="0"/>
              <a:t>jsonString</a:t>
            </a:r>
            <a:r>
              <a:rPr lang="en-US" sz="2000" dirty="0" smtClean="0"/>
              <a:t>, true);</a:t>
            </a:r>
          </a:p>
          <a:p>
            <a:pPr marL="0" indent="0"/>
            <a:r>
              <a:rPr lang="en-US" sz="2000" dirty="0" smtClean="0"/>
              <a:t>$</a:t>
            </a:r>
            <a:r>
              <a:rPr lang="en-US" sz="2000" dirty="0" err="1" smtClean="0"/>
              <a:t>obj</a:t>
            </a:r>
            <a:r>
              <a:rPr lang="en-US" sz="2000" dirty="0" smtClean="0"/>
              <a:t> = </a:t>
            </a:r>
            <a:r>
              <a:rPr lang="en-US" sz="2000" dirty="0" err="1" smtClean="0"/>
              <a:t>json_decode</a:t>
            </a:r>
            <a:r>
              <a:rPr lang="en-US" sz="2000" dirty="0" smtClean="0"/>
              <a:t>($</a:t>
            </a:r>
            <a:r>
              <a:rPr lang="en-US" sz="2000" dirty="0" err="1" smtClean="0"/>
              <a:t>jsonString</a:t>
            </a:r>
            <a:r>
              <a:rPr lang="en-US" sz="2000" dirty="0" smtClean="0"/>
              <a:t>, false);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7050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869238" cy="6858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AJAX </a:t>
            </a:r>
            <a:r>
              <a:rPr lang="en-US" altLang="en-US" sz="3600" dirty="0" smtClean="0"/>
              <a:t>example – plain </a:t>
            </a:r>
            <a:r>
              <a:rPr lang="en-US" altLang="en-US" sz="3600" dirty="0" err="1" smtClean="0"/>
              <a:t>javascript</a:t>
            </a:r>
            <a:endParaRPr lang="en-US" altLang="en-US" sz="3600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7848600" cy="6019800"/>
          </a:xfrm>
          <a:ln/>
        </p:spPr>
        <p:txBody>
          <a:bodyPr/>
          <a:lstStyle/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 err="1"/>
              <a:t>var</a:t>
            </a:r>
            <a:r>
              <a:rPr lang="en-US" altLang="en-US" sz="1200" dirty="0"/>
              <a:t> </a:t>
            </a:r>
            <a:r>
              <a:rPr lang="en-US" altLang="en-US" sz="1200" dirty="0" err="1"/>
              <a:t>xmlhttp</a:t>
            </a:r>
            <a:endParaRPr lang="en-US" altLang="en-US" sz="1200" dirty="0"/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function </a:t>
            </a:r>
            <a:r>
              <a:rPr lang="en-US" altLang="en-US" sz="1200" dirty="0" err="1"/>
              <a:t>showHint</a:t>
            </a:r>
            <a:r>
              <a:rPr lang="en-US" altLang="en-US" sz="1200" dirty="0"/>
              <a:t>(</a:t>
            </a:r>
            <a:r>
              <a:rPr lang="en-US" altLang="en-US" sz="1200" dirty="0" err="1"/>
              <a:t>str</a:t>
            </a:r>
            <a:r>
              <a:rPr lang="en-US" altLang="en-US" sz="1200" dirty="0"/>
              <a:t>) {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if (</a:t>
            </a:r>
            <a:r>
              <a:rPr lang="en-US" altLang="en-US" sz="1200" dirty="0" err="1"/>
              <a:t>str.length</a:t>
            </a:r>
            <a:r>
              <a:rPr lang="en-US" altLang="en-US" sz="1200" dirty="0"/>
              <a:t>==0)  {</a:t>
            </a:r>
            <a:br>
              <a:rPr lang="en-US" altLang="en-US" sz="1200" dirty="0"/>
            </a:br>
            <a:r>
              <a:rPr lang="en-US" altLang="en-US" sz="1200" dirty="0"/>
              <a:t>  </a:t>
            </a:r>
            <a:r>
              <a:rPr lang="en-US" altLang="en-US" sz="1200" dirty="0" err="1"/>
              <a:t>document.getElementById</a:t>
            </a:r>
            <a:r>
              <a:rPr lang="en-US" altLang="en-US" sz="1200" dirty="0"/>
              <a:t>("</a:t>
            </a:r>
            <a:r>
              <a:rPr lang="en-US" altLang="en-US" sz="1200" dirty="0" err="1"/>
              <a:t>txtHint</a:t>
            </a:r>
            <a:r>
              <a:rPr lang="en-US" altLang="en-US" sz="1200" dirty="0"/>
              <a:t>").</a:t>
            </a:r>
            <a:r>
              <a:rPr lang="en-US" altLang="en-US" sz="1200" dirty="0" err="1"/>
              <a:t>innerHTML</a:t>
            </a:r>
            <a:r>
              <a:rPr lang="en-US" altLang="en-US" sz="1200" dirty="0"/>
              <a:t>="";</a:t>
            </a:r>
            <a:br>
              <a:rPr lang="en-US" altLang="en-US" sz="1200" dirty="0"/>
            </a:br>
            <a:r>
              <a:rPr lang="en-US" altLang="en-US" sz="1200" dirty="0"/>
              <a:t>  return;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}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xmlhttp</a:t>
            </a:r>
            <a:r>
              <a:rPr lang="en-US" altLang="en-US" sz="1200" dirty="0"/>
              <a:t>=</a:t>
            </a:r>
            <a:r>
              <a:rPr lang="en-US" altLang="en-US" sz="1200" dirty="0" err="1"/>
              <a:t>GetXmlHttpObject</a:t>
            </a:r>
            <a:r>
              <a:rPr lang="en-US" altLang="en-US" sz="1200" dirty="0"/>
              <a:t>(); 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if (</a:t>
            </a:r>
            <a:r>
              <a:rPr lang="en-US" altLang="en-US" sz="1200" dirty="0" err="1"/>
              <a:t>xmlhttp</a:t>
            </a:r>
            <a:r>
              <a:rPr lang="en-US" altLang="en-US" sz="1200" dirty="0"/>
              <a:t>==null)  {</a:t>
            </a:r>
            <a:br>
              <a:rPr lang="en-US" altLang="en-US" sz="1200" dirty="0"/>
            </a:br>
            <a:r>
              <a:rPr lang="en-US" altLang="en-US" sz="1200" dirty="0"/>
              <a:t>  alert ("Your browser does not support XMLHTTP!");</a:t>
            </a:r>
            <a:br>
              <a:rPr lang="en-US" altLang="en-US" sz="1200" dirty="0"/>
            </a:br>
            <a:r>
              <a:rPr lang="en-US" altLang="en-US" sz="1200" dirty="0"/>
              <a:t>  return;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}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var</a:t>
            </a:r>
            <a:r>
              <a:rPr lang="en-US" altLang="en-US" sz="1200" dirty="0"/>
              <a:t> </a:t>
            </a:r>
            <a:r>
              <a:rPr lang="en-US" altLang="en-US" sz="1200" dirty="0" err="1"/>
              <a:t>url</a:t>
            </a:r>
            <a:r>
              <a:rPr lang="en-US" altLang="en-US" sz="1200" dirty="0"/>
              <a:t>=“</a:t>
            </a:r>
            <a:r>
              <a:rPr lang="en-US" altLang="en-US" sz="1200" dirty="0" err="1"/>
              <a:t>submit.php</a:t>
            </a:r>
            <a:r>
              <a:rPr lang="en-US" altLang="en-US" sz="1200" dirty="0"/>
              <a:t>";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 </a:t>
            </a:r>
            <a:r>
              <a:rPr lang="en-US" altLang="en-US" sz="1200" dirty="0" err="1"/>
              <a:t>url</a:t>
            </a:r>
            <a:r>
              <a:rPr lang="en-US" altLang="en-US" sz="1200" dirty="0"/>
              <a:t>=</a:t>
            </a:r>
            <a:r>
              <a:rPr lang="en-US" altLang="en-US" sz="1200" dirty="0" err="1"/>
              <a:t>url</a:t>
            </a:r>
            <a:r>
              <a:rPr lang="en-US" altLang="en-US" sz="1200" dirty="0"/>
              <a:t>+"?q="+</a:t>
            </a:r>
            <a:r>
              <a:rPr lang="en-US" altLang="en-US" sz="1200" dirty="0" err="1"/>
              <a:t>str</a:t>
            </a:r>
            <a:r>
              <a:rPr lang="en-US" altLang="en-US" sz="1200" dirty="0"/>
              <a:t>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 </a:t>
            </a:r>
            <a:r>
              <a:rPr lang="en-US" altLang="en-US" sz="1200" dirty="0" err="1"/>
              <a:t>url</a:t>
            </a:r>
            <a:r>
              <a:rPr lang="en-US" altLang="en-US" sz="1200" dirty="0"/>
              <a:t>=</a:t>
            </a:r>
            <a:r>
              <a:rPr lang="en-US" altLang="en-US" sz="1200" dirty="0" err="1"/>
              <a:t>url</a:t>
            </a:r>
            <a:r>
              <a:rPr lang="en-US" altLang="en-US" sz="1200" dirty="0"/>
              <a:t>+"&amp;</a:t>
            </a:r>
            <a:r>
              <a:rPr lang="en-US" altLang="en-US" sz="1200" dirty="0" err="1"/>
              <a:t>sid</a:t>
            </a:r>
            <a:r>
              <a:rPr lang="en-US" altLang="en-US" sz="1200" dirty="0"/>
              <a:t>="+</a:t>
            </a:r>
            <a:r>
              <a:rPr lang="en-US" altLang="en-US" sz="1200" dirty="0" err="1"/>
              <a:t>Math.random</a:t>
            </a:r>
            <a:r>
              <a:rPr lang="en-US" altLang="en-US" sz="1200" dirty="0"/>
              <a:t>();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 </a:t>
            </a:r>
            <a:r>
              <a:rPr lang="en-US" altLang="en-US" sz="1200" dirty="0" err="1"/>
              <a:t>xmlhttp.onreadystatechange</a:t>
            </a:r>
            <a:r>
              <a:rPr lang="en-US" altLang="en-US" sz="1200" dirty="0"/>
              <a:t>=</a:t>
            </a:r>
            <a:r>
              <a:rPr lang="en-US" altLang="en-US" sz="1200" dirty="0" err="1"/>
              <a:t>stateChanged</a:t>
            </a:r>
            <a:r>
              <a:rPr lang="en-US" altLang="en-US" sz="1200" dirty="0"/>
              <a:t>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 </a:t>
            </a:r>
            <a:r>
              <a:rPr lang="en-US" altLang="en-US" sz="1200" dirty="0" err="1"/>
              <a:t>xmlhttp.open</a:t>
            </a:r>
            <a:r>
              <a:rPr lang="en-US" altLang="en-US" sz="1200" dirty="0"/>
              <a:t>("GET",</a:t>
            </a:r>
            <a:r>
              <a:rPr lang="en-US" altLang="en-US" sz="1200" dirty="0" err="1"/>
              <a:t>url,true</a:t>
            </a:r>
            <a:r>
              <a:rPr lang="en-US" altLang="en-US" sz="1200" dirty="0"/>
              <a:t>);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 </a:t>
            </a:r>
            <a:r>
              <a:rPr lang="en-US" altLang="en-US" sz="1200" dirty="0" err="1"/>
              <a:t>xmlhttp.send</a:t>
            </a:r>
            <a:r>
              <a:rPr lang="en-US" altLang="en-US" sz="1200" dirty="0"/>
              <a:t>(null);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}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function </a:t>
            </a:r>
            <a:r>
              <a:rPr lang="en-US" altLang="en-US" sz="1200" dirty="0" err="1"/>
              <a:t>stateChanged</a:t>
            </a:r>
            <a:r>
              <a:rPr lang="en-US" altLang="en-US" sz="1200" dirty="0"/>
              <a:t>() {</a:t>
            </a:r>
            <a:br>
              <a:rPr lang="en-US" altLang="en-US" sz="1200" dirty="0"/>
            </a:br>
            <a:r>
              <a:rPr lang="en-US" altLang="en-US" sz="1200" dirty="0"/>
              <a:t>if (</a:t>
            </a:r>
            <a:r>
              <a:rPr lang="en-US" altLang="en-US" sz="1200" dirty="0" err="1"/>
              <a:t>xmlhttp.readyState</a:t>
            </a:r>
            <a:r>
              <a:rPr lang="en-US" altLang="en-US" sz="1200" dirty="0"/>
              <a:t>==4) {</a:t>
            </a:r>
            <a:br>
              <a:rPr lang="en-US" altLang="en-US" sz="1200" dirty="0"/>
            </a:br>
            <a:r>
              <a:rPr lang="en-US" altLang="en-US" sz="1200" dirty="0"/>
              <a:t>     </a:t>
            </a:r>
            <a:r>
              <a:rPr lang="en-US" altLang="en-US" sz="1200" dirty="0" err="1"/>
              <a:t>document.getElementById</a:t>
            </a:r>
            <a:r>
              <a:rPr lang="en-US" altLang="en-US" sz="1200" dirty="0"/>
              <a:t>("</a:t>
            </a:r>
            <a:r>
              <a:rPr lang="en-US" altLang="en-US" sz="1200" dirty="0" err="1"/>
              <a:t>txtHint</a:t>
            </a:r>
            <a:r>
              <a:rPr lang="en-US" altLang="en-US" sz="1200" dirty="0"/>
              <a:t>").</a:t>
            </a:r>
            <a:r>
              <a:rPr lang="en-US" altLang="en-US" sz="1200" dirty="0" err="1"/>
              <a:t>innerHTML</a:t>
            </a:r>
            <a:r>
              <a:rPr lang="en-US" altLang="en-US" sz="1200" dirty="0"/>
              <a:t>=</a:t>
            </a:r>
            <a:r>
              <a:rPr lang="en-US" altLang="en-US" sz="1200" dirty="0" err="1"/>
              <a:t>xmlhttp.responseText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}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}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function </a:t>
            </a:r>
            <a:r>
              <a:rPr lang="en-US" altLang="en-US" sz="1200" dirty="0" err="1"/>
              <a:t>GetXmlHttpObject</a:t>
            </a:r>
            <a:r>
              <a:rPr lang="en-US" altLang="en-US" sz="1200" dirty="0"/>
              <a:t>() {</a:t>
            </a:r>
            <a:br>
              <a:rPr lang="en-US" altLang="en-US" sz="1200" dirty="0"/>
            </a:br>
            <a:r>
              <a:rPr lang="en-US" altLang="en-US" sz="1200" dirty="0"/>
              <a:t>if (</a:t>
            </a:r>
            <a:r>
              <a:rPr lang="en-US" altLang="en-US" sz="1200" dirty="0" err="1"/>
              <a:t>window.XMLHttpRequest</a:t>
            </a:r>
            <a:r>
              <a:rPr lang="en-US" altLang="en-US" sz="1200" dirty="0"/>
              <a:t>) {     // code for IE7+, Firefox, Chrome, Opera, Safari</a:t>
            </a:r>
            <a:br>
              <a:rPr lang="en-US" altLang="en-US" sz="1200" dirty="0"/>
            </a:br>
            <a:r>
              <a:rPr lang="en-US" altLang="en-US" sz="1200" dirty="0"/>
              <a:t>     return new </a:t>
            </a:r>
            <a:r>
              <a:rPr lang="en-US" altLang="en-US" sz="1200" dirty="0" err="1"/>
              <a:t>XMLHttpRequest</a:t>
            </a:r>
            <a:r>
              <a:rPr lang="en-US" altLang="en-US" sz="1200" dirty="0"/>
              <a:t>();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  }</a:t>
            </a:r>
            <a:br>
              <a:rPr lang="en-US" altLang="en-US" sz="1200" dirty="0"/>
            </a:br>
            <a:r>
              <a:rPr lang="en-US" altLang="en-US" sz="1200" dirty="0"/>
              <a:t>if (</a:t>
            </a:r>
            <a:r>
              <a:rPr lang="en-US" altLang="en-US" sz="1200" dirty="0" err="1"/>
              <a:t>window.ActiveXObject</a:t>
            </a:r>
            <a:r>
              <a:rPr lang="en-US" altLang="en-US" sz="1200" dirty="0"/>
              <a:t>) {         // code for IE6, IE5</a:t>
            </a:r>
            <a:br>
              <a:rPr lang="en-US" altLang="en-US" sz="1200" dirty="0"/>
            </a:br>
            <a:r>
              <a:rPr lang="en-US" altLang="en-US" sz="1200" dirty="0"/>
              <a:t>    return new </a:t>
            </a:r>
            <a:r>
              <a:rPr lang="en-US" altLang="en-US" sz="1200" dirty="0" err="1"/>
              <a:t>ActiveXObject</a:t>
            </a:r>
            <a:r>
              <a:rPr lang="en-US" altLang="en-US" sz="1200" dirty="0"/>
              <a:t>("</a:t>
            </a:r>
            <a:r>
              <a:rPr lang="en-US" altLang="en-US" sz="1200" dirty="0" err="1"/>
              <a:t>Microsoft.XMLHTTP</a:t>
            </a:r>
            <a:r>
              <a:rPr lang="en-US" altLang="en-US" sz="1200" dirty="0"/>
              <a:t>");</a:t>
            </a:r>
            <a:br>
              <a:rPr lang="en-US" altLang="en-US" sz="1200" dirty="0"/>
            </a:br>
            <a:r>
              <a:rPr lang="en-US" altLang="en-US" sz="1200" dirty="0"/>
              <a:t>}</a:t>
            </a:r>
            <a:br>
              <a:rPr lang="en-US" altLang="en-US" sz="1200" dirty="0"/>
            </a:br>
            <a:r>
              <a:rPr lang="en-US" altLang="en-US" sz="1200" dirty="0"/>
              <a:t>return null;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Ajax example – GET request, jQuery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8077200" cy="5181600"/>
          </a:xfrm>
        </p:spPr>
        <p:txBody>
          <a:bodyPr/>
          <a:lstStyle/>
          <a:p>
            <a:r>
              <a:rPr lang="en-US" sz="2000" dirty="0" smtClean="0"/>
              <a:t>1) $.get("</a:t>
            </a:r>
            <a:r>
              <a:rPr lang="en-US" sz="2000" dirty="0" err="1" smtClean="0"/>
              <a:t>showStudentsFromGroup-GET.php</a:t>
            </a:r>
            <a:r>
              <a:rPr lang="en-US" sz="2000" dirty="0" smtClean="0"/>
              <a:t>",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     {</a:t>
            </a:r>
            <a:r>
              <a:rPr lang="en-US" sz="2000" dirty="0" err="1" smtClean="0"/>
              <a:t>groupid</a:t>
            </a:r>
            <a:r>
              <a:rPr lang="en-US" sz="2000" dirty="0" smtClean="0"/>
              <a:t> : "2" , name : “forest"},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function(</a:t>
            </a:r>
            <a:r>
              <a:rPr lang="en-US" sz="2000" dirty="0" err="1" smtClean="0"/>
              <a:t>data,status</a:t>
            </a:r>
            <a:r>
              <a:rPr lang="en-US" sz="2000" dirty="0" smtClean="0"/>
              <a:t>) {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$("#</a:t>
            </a:r>
            <a:r>
              <a:rPr lang="en-US" sz="2000" dirty="0" err="1" smtClean="0"/>
              <a:t>maindiv</a:t>
            </a:r>
            <a:r>
              <a:rPr lang="en-US" sz="2000" dirty="0" smtClean="0"/>
              <a:t>").html(data);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});</a:t>
            </a:r>
          </a:p>
          <a:p>
            <a:r>
              <a:rPr lang="en-US" sz="2000" dirty="0" smtClean="0"/>
              <a:t>2) $.ajax({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type : "GET", </a:t>
            </a:r>
          </a:p>
          <a:p>
            <a:r>
              <a:rPr lang="en-US" sz="2000" dirty="0" smtClean="0"/>
              <a:t>			</a:t>
            </a:r>
            <a:r>
              <a:rPr lang="en-US" sz="2000" dirty="0" err="1" smtClean="0"/>
              <a:t>url</a:t>
            </a:r>
            <a:r>
              <a:rPr lang="en-US" sz="2000" dirty="0" smtClean="0"/>
              <a:t> : "</a:t>
            </a:r>
            <a:r>
              <a:rPr lang="en-US" sz="2000" dirty="0" err="1" smtClean="0"/>
              <a:t>showStudentsFromGroup-GET.php</a:t>
            </a:r>
            <a:r>
              <a:rPr lang="en-US" sz="2000" dirty="0" smtClean="0"/>
              <a:t>",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data: {</a:t>
            </a:r>
            <a:r>
              <a:rPr lang="en-US" sz="2000" dirty="0" err="1" smtClean="0"/>
              <a:t>groupid</a:t>
            </a:r>
            <a:r>
              <a:rPr lang="en-US" sz="2000" dirty="0" smtClean="0"/>
              <a:t> : "2" , name : “forest"},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success: function(</a:t>
            </a:r>
            <a:r>
              <a:rPr lang="en-US" sz="2000" dirty="0" err="1" smtClean="0"/>
              <a:t>data,status</a:t>
            </a:r>
            <a:r>
              <a:rPr lang="en-US" sz="2000" dirty="0" smtClean="0"/>
              <a:t>) {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$("#</a:t>
            </a:r>
            <a:r>
              <a:rPr lang="en-US" sz="2000" dirty="0" err="1" smtClean="0"/>
              <a:t>maindiv</a:t>
            </a:r>
            <a:r>
              <a:rPr lang="en-US" sz="2000" dirty="0" smtClean="0"/>
              <a:t>").html(data);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} </a:t>
            </a:r>
          </a:p>
          <a:p>
            <a:r>
              <a:rPr lang="en-US" sz="2000" dirty="0" smtClean="0"/>
              <a:t>    });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3620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Ajax example – POST request, jQuery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2"/>
            <a:ext cx="7961312" cy="4611687"/>
          </a:xfrm>
        </p:spPr>
        <p:txBody>
          <a:bodyPr/>
          <a:lstStyle/>
          <a:p>
            <a:r>
              <a:rPr lang="en-US" sz="2400" dirty="0" smtClean="0"/>
              <a:t>$.post("</a:t>
            </a:r>
            <a:r>
              <a:rPr lang="en-US" sz="2400" dirty="0" err="1" smtClean="0"/>
              <a:t>showStudentsFromGroup-POST.php</a:t>
            </a:r>
            <a:r>
              <a:rPr lang="en-US" sz="2400" dirty="0" smtClean="0"/>
              <a:t>",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{</a:t>
            </a:r>
            <a:r>
              <a:rPr lang="en-US" sz="2400" dirty="0" err="1" smtClean="0"/>
              <a:t>groupid</a:t>
            </a:r>
            <a:r>
              <a:rPr lang="en-US" sz="2400" dirty="0" smtClean="0"/>
              <a:t> : "2" , name : “forest"}, 							     function(</a:t>
            </a:r>
            <a:r>
              <a:rPr lang="en-US" sz="2400" dirty="0" err="1" smtClean="0"/>
              <a:t>data,status</a:t>
            </a:r>
            <a:r>
              <a:rPr lang="en-US" sz="2400" dirty="0" smtClean="0"/>
              <a:t>) { </a:t>
            </a:r>
          </a:p>
          <a:p>
            <a:r>
              <a:rPr lang="en-US" sz="2400" dirty="0" smtClean="0"/>
              <a:t>				$("#</a:t>
            </a:r>
            <a:r>
              <a:rPr lang="en-US" sz="2400" dirty="0" err="1" smtClean="0"/>
              <a:t>maindiv</a:t>
            </a:r>
            <a:r>
              <a:rPr lang="en-US" sz="2400" dirty="0" smtClean="0"/>
              <a:t>").html(data); </a:t>
            </a:r>
          </a:p>
          <a:p>
            <a:r>
              <a:rPr lang="en-US" sz="2400"/>
              <a:t>	</a:t>
            </a:r>
            <a:r>
              <a:rPr lang="en-US" sz="2400" smtClean="0"/>
              <a:t>		});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66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code in HTML files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8153400" cy="4953000"/>
          </a:xfrm>
          <a:ln/>
        </p:spPr>
        <p:txBody>
          <a:bodyPr/>
          <a:lstStyle/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1. &lt;?php … code … ?&gt;</a:t>
            </a:r>
          </a:p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2. &lt;script language=“php”&gt;</a:t>
            </a:r>
          </a:p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		… code …</a:t>
            </a:r>
          </a:p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    &lt;/script&gt;</a:t>
            </a:r>
          </a:p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3. &lt;? … code … ?&gt;</a:t>
            </a:r>
          </a:p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    &lt;?= expression ?&gt;</a:t>
            </a:r>
          </a:p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4. ASP-style tags:</a:t>
            </a:r>
          </a:p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    &lt;% … code… %&gt;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PHP the right way..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http://www.phptherightway.com/</a:t>
            </a:r>
          </a:p>
        </p:txBody>
      </p:sp>
    </p:spTree>
    <p:extLst>
      <p:ext uri="{BB962C8B-B14F-4D97-AF65-F5344CB8AC3E}">
        <p14:creationId xmlns:p14="http://schemas.microsoft.com/office/powerpoint/2010/main" val="346839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variables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php is a loosely-typed language (variable is not bound to a specific type)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 variable name, when used or defined, is preceded by “$”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no type is specified when the variable is defined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ex.: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>
                <a:latin typeface="Times New Roman" pitchFamily="16" charset="0"/>
              </a:rPr>
              <a:t>$text=“example”;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>
                <a:latin typeface="Times New Roman" pitchFamily="16" charset="0"/>
              </a:rPr>
              <a:t>$no=4;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>
                <a:latin typeface="Times New Roman" pitchFamily="16" charset="0"/>
              </a:rPr>
              <a:t>$no1=5.6l;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>
                <a:latin typeface="Times New Roman" pitchFamily="16" charset="0"/>
              </a:rPr>
              <a:t>$vect=array(1,2,3,4,5);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>
                <a:latin typeface="Times New Roman" pitchFamily="16" charset="0"/>
              </a:rPr>
              <a:t>$b=TRUE;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Variables (2)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82296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by default, variables are always assigned by value: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$x = “test”; $x1=$x;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but they can be assigned by reference: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$x1 = &amp;$x;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//$x1 is an alias for $x;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variables need not be initialized, but this is a good practice; they have a default value depending on the context (FALSE in boolean context, 0 in numeric context)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var_dump($var) – prints information about $var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/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Variables (3) - scope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51054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regular PHP variables have a single scope – the context within the variable is defined (function, file etc.); the scope include required and include files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ex.: $n=4;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 include “vars.php”; //$n is visible in “vars.php”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u="sng"/>
              <a:t>local variables</a:t>
            </a:r>
            <a:r>
              <a:rPr lang="en-US" altLang="en-US" sz="2400"/>
              <a:t> from user-defined functions have a local function scope: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$n=4;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function foo() { echo $n; } // $n is undefined here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u="sng"/>
              <a:t>static variables</a:t>
            </a:r>
            <a:r>
              <a:rPr lang="en-US" altLang="en-US" sz="2400"/>
              <a:t> – have a local function scope, but they exist outside the function and keep their values between calls; ex.: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function test() {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	static $n = 0; $n++; echo $n; }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Variables (4) – global scope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u="sng"/>
              <a:t>global variables</a:t>
            </a:r>
            <a:r>
              <a:rPr lang="en-US" altLang="en-US" sz="2400"/>
              <a:t> declared within a function will refer to the global version of those variables; ex.: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$a=2; $b=2;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function test() {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	global $a, $b;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	$c = $a + $b; //$c is here 4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}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global variables can be accessed through the $GLOBALS array: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	$c = $GLOBALS[‘a’] + $GLOBALS[‘b’];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 $GLOBALS array is an associative array with the name of the global variable being the key and the contents of that variable being the value of the array element; $GLOBALS exists in any scope, this is because $GLOBALS is a </a:t>
            </a:r>
            <a:r>
              <a:rPr lang="en-US" altLang="en-US" sz="2400" u="sng"/>
              <a:t>superglobal</a:t>
            </a:r>
            <a:r>
              <a:rPr lang="en-US" altLang="en-US" sz="2400"/>
              <a:t> 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Noto Sans CJK SC Regular"/>
        <a:cs typeface="Noto Sans CJK SC Regular"/>
      </a:majorFont>
      <a:minorFont>
        <a:latin typeface="Tahoma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Noto Sans CJK SC Regular"/>
        <a:cs typeface="Noto Sans CJK SC Regular"/>
      </a:majorFont>
      <a:minorFont>
        <a:latin typeface="Tahoma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</TotalTime>
  <Words>2330</Words>
  <Application>Microsoft Office PowerPoint</Application>
  <PresentationFormat>On-screen Show (4:3)</PresentationFormat>
  <Paragraphs>459</Paragraphs>
  <Slides>50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Office Theme</vt:lpstr>
      <vt:lpstr>AJAX and PHP</vt:lpstr>
      <vt:lpstr>What is PHP ?</vt:lpstr>
      <vt:lpstr>First php example</vt:lpstr>
      <vt:lpstr>Php history (PHP: Hypertext Preprocessor)</vt:lpstr>
      <vt:lpstr>Php code in HTML files</vt:lpstr>
      <vt:lpstr>Php variables</vt:lpstr>
      <vt:lpstr>Variables (2)</vt:lpstr>
      <vt:lpstr>Variables (3) - scope</vt:lpstr>
      <vt:lpstr>Variables (4) – global scope</vt:lpstr>
      <vt:lpstr>Variables (4) – superglobal scope</vt:lpstr>
      <vt:lpstr>Variables (5) – global vs. superglobal examples</vt:lpstr>
      <vt:lpstr>$GLOBALS</vt:lpstr>
      <vt:lpstr>$_Server</vt:lpstr>
      <vt:lpstr>$_GET</vt:lpstr>
      <vt:lpstr>$_POST</vt:lpstr>
      <vt:lpstr>Functions</vt:lpstr>
      <vt:lpstr>Classes and Objects – simple example</vt:lpstr>
      <vt:lpstr>Classes and objects</vt:lpstr>
      <vt:lpstr>Class visibility example</vt:lpstr>
      <vt:lpstr>Types</vt:lpstr>
      <vt:lpstr>The String type</vt:lpstr>
      <vt:lpstr>The String type (2)</vt:lpstr>
      <vt:lpstr>The String type (3) - functions</vt:lpstr>
      <vt:lpstr>Arrays</vt:lpstr>
      <vt:lpstr>Arrays (2)</vt:lpstr>
      <vt:lpstr>Functions useful with types</vt:lpstr>
      <vt:lpstr>Operators</vt:lpstr>
      <vt:lpstr>Other operators</vt:lpstr>
      <vt:lpstr>Constants</vt:lpstr>
      <vt:lpstr>Instructions</vt:lpstr>
      <vt:lpstr>Other instructions</vt:lpstr>
      <vt:lpstr>include() and require()</vt:lpstr>
      <vt:lpstr>Predefined Variables (superglobals)</vt:lpstr>
      <vt:lpstr>Cookies</vt:lpstr>
      <vt:lpstr>Cookies (2)</vt:lpstr>
      <vt:lpstr>Cookies (3)</vt:lpstr>
      <vt:lpstr>PHP sessions</vt:lpstr>
      <vt:lpstr>PHP sessions (2)</vt:lpstr>
      <vt:lpstr>PHP sessions (3)</vt:lpstr>
      <vt:lpstr>PHP and MySQL</vt:lpstr>
      <vt:lpstr>PHP and MySQL (2)</vt:lpstr>
      <vt:lpstr>AJAX - Asynchronous JavaScript and XML JSON</vt:lpstr>
      <vt:lpstr>What is AJAX ?</vt:lpstr>
      <vt:lpstr>JSON (JavaScript Object Notation)</vt:lpstr>
      <vt:lpstr>JSON in javascript</vt:lpstr>
      <vt:lpstr>JSON in php</vt:lpstr>
      <vt:lpstr>AJAX example – plain javascript</vt:lpstr>
      <vt:lpstr>Ajax example – GET request, jQuery</vt:lpstr>
      <vt:lpstr>Ajax example – POST request, jQuery</vt:lpstr>
      <vt:lpstr>PHP the right way..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and PHP</dc:title>
  <dc:creator>Adrian Sterca</dc:creator>
  <cp:lastModifiedBy>Windows User</cp:lastModifiedBy>
  <cp:revision>124</cp:revision>
  <cp:lastPrinted>1601-01-01T00:00:00Z</cp:lastPrinted>
  <dcterms:created xsi:type="dcterms:W3CDTF">2009-11-23T21:38:37Z</dcterms:created>
  <dcterms:modified xsi:type="dcterms:W3CDTF">2018-04-26T04:47:23Z</dcterms:modified>
</cp:coreProperties>
</file>