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632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02133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97942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7234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58701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371994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97873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060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5725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0262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454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381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0634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1436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928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841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59FD0C-5451-4CA0-86AF-E70AE3279989}" type="datetimeFigureOut">
              <a:rPr lang="en-US" smtClean="0"/>
              <a:t>1/15/2024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9181546"/>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1517-29E7-88F0-5ECA-0CA34CE431F7}"/>
              </a:ext>
            </a:extLst>
          </p:cNvPr>
          <p:cNvSpPr>
            <a:spLocks noGrp="1"/>
          </p:cNvSpPr>
          <p:nvPr>
            <p:ph type="ctrTitle"/>
          </p:nvPr>
        </p:nvSpPr>
        <p:spPr>
          <a:xfrm>
            <a:off x="1461485" y="1466852"/>
            <a:ext cx="9418320" cy="1236306"/>
          </a:xfrm>
        </p:spPr>
        <p:txBody>
          <a:bodyPr/>
          <a:lstStyle/>
          <a:p>
            <a:pPr algn="ctr"/>
            <a:r>
              <a:rPr lang="en-US" dirty="0"/>
              <a:t>Tracker de </a:t>
            </a:r>
            <a:r>
              <a:rPr lang="en-US" dirty="0" err="1"/>
              <a:t>diabet</a:t>
            </a:r>
            <a:endParaRPr lang="en-US" dirty="0"/>
          </a:p>
        </p:txBody>
      </p:sp>
      <p:sp>
        <p:nvSpPr>
          <p:cNvPr id="3" name="Subtitle 2">
            <a:extLst>
              <a:ext uri="{FF2B5EF4-FFF2-40B4-BE49-F238E27FC236}">
                <a16:creationId xmlns:a16="http://schemas.microsoft.com/office/drawing/2014/main" id="{B9407B87-14B4-B085-8C7E-BAB473B5C685}"/>
              </a:ext>
            </a:extLst>
          </p:cNvPr>
          <p:cNvSpPr>
            <a:spLocks noGrp="1"/>
          </p:cNvSpPr>
          <p:nvPr>
            <p:ph type="subTitle" idx="1"/>
          </p:nvPr>
        </p:nvSpPr>
        <p:spPr>
          <a:xfrm>
            <a:off x="8427782" y="3948410"/>
            <a:ext cx="2283761" cy="965718"/>
          </a:xfrm>
        </p:spPr>
        <p:txBody>
          <a:bodyPr/>
          <a:lstStyle/>
          <a:p>
            <a:r>
              <a:rPr lang="en-US" dirty="0"/>
              <a:t>-Paltin Flavius</a:t>
            </a:r>
          </a:p>
          <a:p>
            <a:r>
              <a:rPr lang="en-US" dirty="0"/>
              <a:t>-</a:t>
            </a:r>
            <a:r>
              <a:rPr lang="en-US" dirty="0" err="1"/>
              <a:t>Gagea</a:t>
            </a:r>
            <a:r>
              <a:rPr lang="en-US" dirty="0"/>
              <a:t> Cosmin</a:t>
            </a:r>
          </a:p>
        </p:txBody>
      </p:sp>
      <p:sp>
        <p:nvSpPr>
          <p:cNvPr id="4" name="TextBox 3">
            <a:extLst>
              <a:ext uri="{FF2B5EF4-FFF2-40B4-BE49-F238E27FC236}">
                <a16:creationId xmlns:a16="http://schemas.microsoft.com/office/drawing/2014/main" id="{4EC111EB-B9FE-E04C-B886-CFA88A8F58C4}"/>
              </a:ext>
            </a:extLst>
          </p:cNvPr>
          <p:cNvSpPr txBox="1"/>
          <p:nvPr/>
        </p:nvSpPr>
        <p:spPr>
          <a:xfrm>
            <a:off x="3676261" y="2899101"/>
            <a:ext cx="4506685" cy="369332"/>
          </a:xfrm>
          <a:prstGeom prst="rect">
            <a:avLst/>
          </a:prstGeom>
          <a:noFill/>
        </p:spPr>
        <p:txBody>
          <a:bodyPr wrap="square" rtlCol="0">
            <a:spAutoFit/>
          </a:bodyPr>
          <a:lstStyle/>
          <a:p>
            <a:pPr algn="ctr"/>
            <a:r>
              <a:rPr lang="en-US" dirty="0" err="1"/>
              <a:t>Proiect</a:t>
            </a:r>
            <a:r>
              <a:rPr lang="en-US" dirty="0"/>
              <a:t> Python</a:t>
            </a:r>
          </a:p>
        </p:txBody>
      </p:sp>
    </p:spTree>
    <p:extLst>
      <p:ext uri="{BB962C8B-B14F-4D97-AF65-F5344CB8AC3E}">
        <p14:creationId xmlns:p14="http://schemas.microsoft.com/office/powerpoint/2010/main" val="604692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2041166" y="-4196908"/>
            <a:ext cx="9418320" cy="5167292"/>
          </a:xfrm>
        </p:spPr>
        <p:txBody>
          <a:bodyPr>
            <a:normAutofit/>
          </a:bodyPr>
          <a:lstStyle/>
          <a:p>
            <a:r>
              <a:rPr lang="en-US" sz="3600" dirty="0">
                <a:solidFill>
                  <a:schemeClr val="tx1"/>
                </a:solidFill>
              </a:rPr>
              <a:t>Module </a:t>
            </a:r>
            <a:r>
              <a:rPr lang="en-US" sz="3600" dirty="0" err="1">
                <a:solidFill>
                  <a:schemeClr val="tx1"/>
                </a:solidFill>
              </a:rPr>
              <a:t>folosite</a:t>
            </a:r>
            <a:endParaRPr lang="en-US" sz="3600" dirty="0">
              <a:solidFill>
                <a:schemeClr val="tx1"/>
              </a:solidFill>
            </a:endParaRPr>
          </a:p>
        </p:txBody>
      </p:sp>
      <p:sp>
        <p:nvSpPr>
          <p:cNvPr id="3" name="TextBox 2">
            <a:extLst>
              <a:ext uri="{FF2B5EF4-FFF2-40B4-BE49-F238E27FC236}">
                <a16:creationId xmlns:a16="http://schemas.microsoft.com/office/drawing/2014/main" id="{4DFA650F-A943-A33E-D5FD-C3EEE5BEDDBE}"/>
              </a:ext>
            </a:extLst>
          </p:cNvPr>
          <p:cNvSpPr txBox="1"/>
          <p:nvPr/>
        </p:nvSpPr>
        <p:spPr>
          <a:xfrm>
            <a:off x="704850" y="1138335"/>
            <a:ext cx="9045640" cy="5731697"/>
          </a:xfrm>
          <a:prstGeom prst="rect">
            <a:avLst/>
          </a:prstGeom>
          <a:noFill/>
        </p:spPr>
        <p:txBody>
          <a:bodyPr wrap="square" rtlCol="0">
            <a:spAutoFit/>
          </a:bodyPr>
          <a:lstStyle/>
          <a:p>
            <a:pPr marL="0" marR="0">
              <a:lnSpc>
                <a:spcPct val="107000"/>
              </a:lnSpc>
              <a:spcBef>
                <a:spcPts val="0"/>
              </a:spcBef>
              <a:spcAft>
                <a:spcPts val="800"/>
              </a:spcAft>
            </a:pPr>
            <a:r>
              <a:rPr lang="ro-RO" sz="2400" b="1" kern="100" dirty="0">
                <a:effectLst/>
                <a:latin typeface="Times New Roman" panose="02020603050405020304" pitchFamily="18" charset="0"/>
                <a:ea typeface="Calibri" panose="020F0502020204030204" pitchFamily="34" charset="0"/>
                <a:cs typeface="Times New Roman" panose="02020603050405020304" pitchFamily="18" charset="0"/>
              </a:rPr>
              <a:t>-Flask</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Flask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un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cadru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web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ușor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utilizat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limbajul</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Python,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conceput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dezvolta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rapid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eficient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aplicații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web.</a:t>
            </a:r>
          </a:p>
          <a:p>
            <a:pPr marL="0" marR="0">
              <a:lnSpc>
                <a:spcPct val="107000"/>
              </a:lnSpc>
              <a:spcBef>
                <a:spcPts val="0"/>
              </a:spcBef>
              <a:spcAft>
                <a:spcPts val="800"/>
              </a:spcAft>
            </a:pP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Creat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Armin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Ronacher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Flask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considerat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un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cadru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web "micro",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ceea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înseamnă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furnizează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funcționalități</a:t>
            </a:r>
            <a:r>
              <a:rPr lang="en-US" sz="2400" kern="100" dirty="0">
                <a:solidFill>
                  <a:schemeClr val="tx1">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esențiale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dezvoltarea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web,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dar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lasă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la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latitudinea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dezvoltatorului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adauge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componente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suplimentare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funcție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nevoi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ro-RO" sz="2400" b="1" kern="100" dirty="0">
                <a:effectLst/>
                <a:latin typeface="Times New Roman" panose="02020603050405020304" pitchFamily="18" charset="0"/>
                <a:ea typeface="Calibri" panose="020F0502020204030204" pitchFamily="34" charset="0"/>
                <a:cs typeface="Times New Roman" panose="02020603050405020304" pitchFamily="18" charset="0"/>
              </a:rPr>
              <a:t>-Chart.js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Chart.js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o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bibliotecă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JavaScript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crearea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graficelor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diagramelor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interactive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pagini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web.</a:t>
            </a:r>
          </a:p>
          <a:p>
            <a:pPr marL="0" marR="0">
              <a:lnSpc>
                <a:spcPct val="107000"/>
              </a:lnSpc>
              <a:spcBef>
                <a:spcPts val="0"/>
              </a:spcBef>
              <a:spcAft>
                <a:spcPts val="800"/>
              </a:spcAft>
            </a:pP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Proiectul</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fost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creat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Nick Downie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oferă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o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modalitate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simplă</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ușor</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utilizat</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adăuga</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vizualizări</a:t>
            </a:r>
            <a:r>
              <a:rPr lang="en-US" sz="2400" kern="100" dirty="0">
                <a:solidFill>
                  <a:schemeClr val="tx1">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 date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proiectele</a:t>
            </a:r>
            <a:r>
              <a:rPr lang="en-US" sz="24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web.</a:t>
            </a:r>
            <a:endParaRPr lang="en-US" sz="24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36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FA650F-A943-A33E-D5FD-C3EEE5BEDDBE}"/>
              </a:ext>
            </a:extLst>
          </p:cNvPr>
          <p:cNvSpPr txBox="1"/>
          <p:nvPr/>
        </p:nvSpPr>
        <p:spPr>
          <a:xfrm>
            <a:off x="704850" y="308328"/>
            <a:ext cx="8980326" cy="6261651"/>
          </a:xfrm>
          <a:prstGeom prst="rect">
            <a:avLst/>
          </a:prstGeom>
          <a:noFill/>
        </p:spPr>
        <p:txBody>
          <a:bodyPr wrap="square" rtlCol="0">
            <a:spAutoFit/>
          </a:bodyPr>
          <a:lstStyle/>
          <a:p>
            <a:pPr marL="0" marR="0">
              <a:lnSpc>
                <a:spcPct val="107000"/>
              </a:lnSpc>
              <a:spcBef>
                <a:spcPts val="0"/>
              </a:spcBef>
              <a:spcAft>
                <a:spcPts val="800"/>
              </a:spcAft>
            </a:pPr>
            <a:r>
              <a:rPr lang="ro-RO" sz="2100" b="1"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-Pandas</a:t>
            </a:r>
            <a:br>
              <a:rPr lang="en-US" sz="21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Pandas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o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bibliotecă</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Python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extrem</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versatilă</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manipularea</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analiza</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datelor</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Proiectul</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fost</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creat</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Wes McKinney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oferă</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structuri</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date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eficiente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instrumente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lucra</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cu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seturi</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date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tabulare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serie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timp.</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Pandas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folosit</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mod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extensiv</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știința</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datelor</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analiza</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datelor</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dezvoltarea</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aplicații</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bazate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pe date.</a:t>
            </a:r>
            <a:endParaRPr lang="en-US" sz="21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ro-RO" sz="2100" b="1"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-MongoDB</a:t>
            </a:r>
            <a:br>
              <a:rPr lang="en-US" sz="21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MongoDB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un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sistem</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gestionare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bazelor</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date (DBMS)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orientat</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pe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documente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non-</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relațional</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open-source,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dezvoltat</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compania</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MongoDB Inc.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se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bazează</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pe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modelul</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date NoSQL. A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fost</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conceput</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aborda</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nevoile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specificul</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aplicațiilor</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moderne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unde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flexibilitatea</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datelor</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scalabilitatea</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sunt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prioritare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1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ro-RO" sz="2100" b="1"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-FullCalendar.js</a:t>
            </a:r>
            <a:endParaRPr lang="en-US" sz="2100" b="1" kern="100" dirty="0">
              <a:solidFill>
                <a:schemeClr val="tx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FullCalendar.js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o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librărie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JavaScript open-source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furnizează</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funcționalități</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afișarea</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gestionarea</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evenimentelor</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într</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-un calendar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interactiv</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Această</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librărie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este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folosită</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în</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special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dezvoltarea</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aplicațiilor</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web care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necesită</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o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interfață</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de calendar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pentru</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planificare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și</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gestionare</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US" sz="2100" kern="100" dirty="0" err="1">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evenimentelor</a:t>
            </a:r>
            <a:r>
              <a:rPr lang="en-US" sz="2100" kern="1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100" kern="1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335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221696" y="-3572505"/>
            <a:ext cx="9418320" cy="5167292"/>
          </a:xfrm>
        </p:spPr>
        <p:txBody>
          <a:bodyPr>
            <a:normAutofit/>
          </a:bodyPr>
          <a:lstStyle/>
          <a:p>
            <a:r>
              <a:rPr lang="en-US" sz="4800" dirty="0"/>
              <a:t>De </a:t>
            </a:r>
            <a:r>
              <a:rPr lang="en-US" sz="4800" dirty="0" err="1"/>
              <a:t>ce</a:t>
            </a:r>
            <a:r>
              <a:rPr lang="en-US" sz="4800" dirty="0"/>
              <a:t> am ales </a:t>
            </a:r>
            <a:r>
              <a:rPr lang="en-US" sz="4800" dirty="0" err="1"/>
              <a:t>acest</a:t>
            </a:r>
            <a:r>
              <a:rPr lang="en-US" sz="4800" dirty="0"/>
              <a:t> </a:t>
            </a:r>
            <a:r>
              <a:rPr lang="en-US" sz="4800" dirty="0" err="1"/>
              <a:t>proiect</a:t>
            </a:r>
            <a:r>
              <a:rPr lang="en-US" sz="4800" dirty="0"/>
              <a:t>?</a:t>
            </a:r>
          </a:p>
        </p:txBody>
      </p:sp>
      <p:sp>
        <p:nvSpPr>
          <p:cNvPr id="3" name="TextBox 2">
            <a:extLst>
              <a:ext uri="{FF2B5EF4-FFF2-40B4-BE49-F238E27FC236}">
                <a16:creationId xmlns:a16="http://schemas.microsoft.com/office/drawing/2014/main" id="{4DFA650F-A943-A33E-D5FD-C3EEE5BEDDBE}"/>
              </a:ext>
            </a:extLst>
          </p:cNvPr>
          <p:cNvSpPr txBox="1"/>
          <p:nvPr/>
        </p:nvSpPr>
        <p:spPr>
          <a:xfrm>
            <a:off x="704850" y="1922106"/>
            <a:ext cx="8989656" cy="4658391"/>
          </a:xfrm>
          <a:prstGeom prst="rect">
            <a:avLst/>
          </a:prstGeom>
          <a:noFill/>
        </p:spPr>
        <p:txBody>
          <a:bodyPr wrap="square" rtlCol="0">
            <a:spAutoFit/>
          </a:bodyPr>
          <a:lstStyle/>
          <a:p>
            <a:pPr marL="0" marR="0">
              <a:lnSpc>
                <a:spcPct val="107000"/>
              </a:lnSpc>
              <a:spcBef>
                <a:spcPts val="0"/>
              </a:spcBef>
              <a:spcAft>
                <a:spcPts val="800"/>
              </a:spcAft>
            </a:pPr>
            <a:r>
              <a:rPr lang="en-US" sz="4000" b="0" i="0" dirty="0" err="1">
                <a:effectLst/>
                <a:latin typeface="Times New Roman" panose="02020603050405020304" pitchFamily="18" charset="0"/>
                <a:cs typeface="Times New Roman" panose="02020603050405020304" pitchFamily="18" charset="0"/>
              </a:rPr>
              <a:t>Dezvoltarea</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unui</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astfel</a:t>
            </a:r>
            <a:r>
              <a:rPr lang="en-US" sz="4000" b="0" i="0" dirty="0">
                <a:effectLst/>
                <a:latin typeface="Times New Roman" panose="02020603050405020304" pitchFamily="18" charset="0"/>
                <a:cs typeface="Times New Roman" panose="02020603050405020304" pitchFamily="18" charset="0"/>
              </a:rPr>
              <a:t> de </a:t>
            </a:r>
            <a:r>
              <a:rPr lang="en-US" sz="4000" b="0" i="0" dirty="0" err="1">
                <a:effectLst/>
                <a:latin typeface="Times New Roman" panose="02020603050405020304" pitchFamily="18" charset="0"/>
                <a:cs typeface="Times New Roman" panose="02020603050405020304" pitchFamily="18" charset="0"/>
              </a:rPr>
              <a:t>proiect</a:t>
            </a:r>
            <a:r>
              <a:rPr lang="en-US" sz="4000" b="0" i="0" dirty="0">
                <a:effectLst/>
                <a:latin typeface="Times New Roman" panose="02020603050405020304" pitchFamily="18" charset="0"/>
                <a:cs typeface="Times New Roman" panose="02020603050405020304" pitchFamily="18" charset="0"/>
              </a:rPr>
              <a:t> ne-a </a:t>
            </a:r>
            <a:r>
              <a:rPr lang="en-US" sz="4000" b="0" i="0" dirty="0" err="1">
                <a:effectLst/>
                <a:latin typeface="Times New Roman" panose="02020603050405020304" pitchFamily="18" charset="0"/>
                <a:cs typeface="Times New Roman" panose="02020603050405020304" pitchFamily="18" charset="0"/>
              </a:rPr>
              <a:t>oferit</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oportunitatea</a:t>
            </a:r>
            <a:r>
              <a:rPr lang="en-US" sz="4000" b="0" i="0" dirty="0">
                <a:effectLst/>
                <a:latin typeface="Times New Roman" panose="02020603050405020304" pitchFamily="18" charset="0"/>
                <a:cs typeface="Times New Roman" panose="02020603050405020304" pitchFamily="18" charset="0"/>
              </a:rPr>
              <a:t> de a </a:t>
            </a:r>
            <a:r>
              <a:rPr lang="en-US" sz="4000" b="0" i="0" dirty="0" err="1">
                <a:effectLst/>
                <a:latin typeface="Times New Roman" panose="02020603050405020304" pitchFamily="18" charset="0"/>
                <a:cs typeface="Times New Roman" panose="02020603050405020304" pitchFamily="18" charset="0"/>
              </a:rPr>
              <a:t>învăța</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și</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dezvolta</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abilități</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în</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programare</a:t>
            </a:r>
            <a:r>
              <a:rPr lang="en-US" sz="4000" b="0" i="0" dirty="0">
                <a:effectLst/>
                <a:latin typeface="Times New Roman" panose="02020603050405020304" pitchFamily="18" charset="0"/>
                <a:cs typeface="Times New Roman" panose="02020603050405020304" pitchFamily="18" charset="0"/>
              </a:rPr>
              <a:t> Python, </a:t>
            </a:r>
            <a:r>
              <a:rPr lang="en-US" sz="4000" b="0" i="0" dirty="0" err="1">
                <a:effectLst/>
                <a:latin typeface="Times New Roman" panose="02020603050405020304" pitchFamily="18" charset="0"/>
                <a:cs typeface="Times New Roman" panose="02020603050405020304" pitchFamily="18" charset="0"/>
              </a:rPr>
              <a:t>manipularea</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datelor</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interfața</a:t>
            </a:r>
            <a:r>
              <a:rPr lang="en-US" sz="4000" b="0" i="0" dirty="0">
                <a:effectLst/>
                <a:latin typeface="Times New Roman" panose="02020603050405020304" pitchFamily="18" charset="0"/>
                <a:cs typeface="Times New Roman" panose="02020603050405020304" pitchFamily="18" charset="0"/>
              </a:rPr>
              <a:t> cu </a:t>
            </a:r>
            <a:r>
              <a:rPr lang="en-US" sz="4000" b="0" i="0" dirty="0" err="1">
                <a:effectLst/>
                <a:latin typeface="Times New Roman" panose="02020603050405020304" pitchFamily="18" charset="0"/>
                <a:cs typeface="Times New Roman" panose="02020603050405020304" pitchFamily="18" charset="0"/>
              </a:rPr>
              <a:t>utilizatorul</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și</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gestionarea</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bazelor</a:t>
            </a:r>
            <a:r>
              <a:rPr lang="en-US" sz="4000" b="0" i="0" dirty="0">
                <a:effectLst/>
                <a:latin typeface="Times New Roman" panose="02020603050405020304" pitchFamily="18" charset="0"/>
                <a:cs typeface="Times New Roman" panose="02020603050405020304" pitchFamily="18" charset="0"/>
              </a:rPr>
              <a:t> de date, </a:t>
            </a:r>
            <a:r>
              <a:rPr lang="en-US" sz="4000" b="0" i="0" dirty="0" err="1">
                <a:effectLst/>
                <a:latin typeface="Times New Roman" panose="02020603050405020304" pitchFamily="18" charset="0"/>
                <a:cs typeface="Times New Roman" panose="02020603050405020304" pitchFamily="18" charset="0"/>
              </a:rPr>
              <a:t>toate</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fiind</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competențe</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valoroase</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în</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domeniul</a:t>
            </a:r>
            <a:r>
              <a:rPr lang="en-US" sz="4000" b="0" i="0" dirty="0">
                <a:effectLst/>
                <a:latin typeface="Times New Roman" panose="02020603050405020304" pitchFamily="18" charset="0"/>
                <a:cs typeface="Times New Roman" panose="02020603050405020304" pitchFamily="18" charset="0"/>
              </a:rPr>
              <a:t> </a:t>
            </a:r>
            <a:r>
              <a:rPr lang="en-US" sz="4000" b="0" i="0" dirty="0" err="1">
                <a:effectLst/>
                <a:latin typeface="Times New Roman" panose="02020603050405020304" pitchFamily="18" charset="0"/>
                <a:cs typeface="Times New Roman" panose="02020603050405020304" pitchFamily="18" charset="0"/>
              </a:rPr>
              <a:t>dezvoltării</a:t>
            </a:r>
            <a:r>
              <a:rPr lang="en-US" sz="4000" b="0" i="0" dirty="0">
                <a:effectLst/>
                <a:latin typeface="Times New Roman" panose="02020603050405020304" pitchFamily="18" charset="0"/>
                <a:cs typeface="Times New Roman" panose="02020603050405020304" pitchFamily="18" charset="0"/>
              </a:rPr>
              <a:t> software.</a:t>
            </a:r>
            <a:endParaRPr lang="en-US" sz="4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918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565746" y="1978088"/>
            <a:ext cx="8382311" cy="3508309"/>
          </a:xfrm>
        </p:spPr>
        <p:txBody>
          <a:bodyPr>
            <a:normAutofit fontScale="90000"/>
          </a:bodyPr>
          <a:lstStyle/>
          <a:p>
            <a:r>
              <a:rPr lang="en-US" sz="2800" dirty="0"/>
              <a:t>Tracker </a:t>
            </a:r>
            <a:r>
              <a:rPr lang="en-US" sz="2800" dirty="0" err="1"/>
              <a:t>și</a:t>
            </a:r>
            <a:r>
              <a:rPr lang="en-US" sz="2800" dirty="0"/>
              <a:t> </a:t>
            </a:r>
            <a:r>
              <a:rPr lang="en-US" sz="2800" dirty="0" err="1"/>
              <a:t>Analizor</a:t>
            </a:r>
            <a:r>
              <a:rPr lang="en-US" sz="2800" dirty="0"/>
              <a:t> </a:t>
            </a:r>
            <a:r>
              <a:rPr lang="en-US" sz="2800" dirty="0" err="1"/>
              <a:t>simplu</a:t>
            </a:r>
            <a:r>
              <a:rPr lang="en-US" sz="2800" dirty="0"/>
              <a:t> </a:t>
            </a:r>
            <a:r>
              <a:rPr lang="en-US" sz="2800" dirty="0" err="1"/>
              <a:t>pentru</a:t>
            </a:r>
            <a:r>
              <a:rPr lang="en-US" sz="2800" dirty="0"/>
              <a:t> </a:t>
            </a:r>
            <a:r>
              <a:rPr lang="en-US" sz="2800" dirty="0" err="1"/>
              <a:t>diabet</a:t>
            </a:r>
            <a:r>
              <a:rPr lang="en-US" sz="2800" dirty="0"/>
              <a:t> care </a:t>
            </a:r>
            <a:r>
              <a:rPr lang="en-US" sz="2800" dirty="0" err="1"/>
              <a:t>permite</a:t>
            </a:r>
            <a:r>
              <a:rPr lang="en-US" sz="2800" dirty="0"/>
              <a:t> </a:t>
            </a:r>
            <a:r>
              <a:rPr lang="en-US" sz="2800" dirty="0" err="1"/>
              <a:t>utilizatorilor</a:t>
            </a:r>
            <a:r>
              <a:rPr lang="en-US" sz="2800" dirty="0"/>
              <a:t> </a:t>
            </a:r>
            <a:r>
              <a:rPr lang="en-US" sz="2800" dirty="0" err="1"/>
              <a:t>să</a:t>
            </a:r>
            <a:r>
              <a:rPr lang="en-US" sz="2800" dirty="0"/>
              <a:t> </a:t>
            </a:r>
            <a:r>
              <a:rPr lang="en-US" sz="2800" dirty="0" err="1"/>
              <a:t>introducă</a:t>
            </a:r>
            <a:r>
              <a:rPr lang="en-US" sz="2800" dirty="0"/>
              <a:t> </a:t>
            </a:r>
            <a:r>
              <a:rPr lang="en-US" sz="2800" dirty="0" err="1"/>
              <a:t>și</a:t>
            </a:r>
            <a:r>
              <a:rPr lang="en-US" sz="2800" dirty="0"/>
              <a:t> </a:t>
            </a:r>
            <a:r>
              <a:rPr lang="en-US" sz="2800" dirty="0" err="1"/>
              <a:t>să</a:t>
            </a:r>
            <a:r>
              <a:rPr lang="en-US" sz="2800" dirty="0"/>
              <a:t> </a:t>
            </a:r>
            <a:r>
              <a:rPr lang="en-US" sz="2800" dirty="0" err="1"/>
              <a:t>monitorizeze</a:t>
            </a:r>
            <a:r>
              <a:rPr lang="en-US" sz="2800" dirty="0"/>
              <a:t> </a:t>
            </a:r>
            <a:r>
              <a:rPr lang="en-US" sz="2800" dirty="0" err="1"/>
              <a:t>nivelurile</a:t>
            </a:r>
            <a:r>
              <a:rPr lang="en-US" sz="2800" dirty="0"/>
              <a:t> lor </a:t>
            </a:r>
            <a:r>
              <a:rPr lang="en-US" sz="2800" dirty="0" err="1"/>
              <a:t>zilnice</a:t>
            </a:r>
            <a:r>
              <a:rPr lang="en-US" sz="2800" dirty="0"/>
              <a:t> de </a:t>
            </a:r>
            <a:r>
              <a:rPr lang="en-US" sz="2800" dirty="0" err="1"/>
              <a:t>zahăr</a:t>
            </a:r>
            <a:r>
              <a:rPr lang="en-US" sz="2800" dirty="0"/>
              <a:t> din </a:t>
            </a:r>
            <a:r>
              <a:rPr lang="en-US" sz="2800" dirty="0" err="1"/>
              <a:t>sânge</a:t>
            </a:r>
            <a:r>
              <a:rPr lang="en-US" sz="2800" dirty="0"/>
              <a:t>, </a:t>
            </a:r>
            <a:r>
              <a:rPr lang="en-US" sz="2800" dirty="0" err="1"/>
              <a:t>dozele</a:t>
            </a:r>
            <a:r>
              <a:rPr lang="en-US" sz="2800" dirty="0"/>
              <a:t> de </a:t>
            </a:r>
            <a:r>
              <a:rPr lang="en-US" sz="2800" dirty="0" err="1"/>
              <a:t>insulină</a:t>
            </a:r>
            <a:r>
              <a:rPr lang="en-US" sz="2800" dirty="0"/>
              <a:t> </a:t>
            </a:r>
            <a:r>
              <a:rPr lang="en-US" sz="2800" dirty="0" err="1"/>
              <a:t>și</a:t>
            </a:r>
            <a:r>
              <a:rPr lang="en-US" sz="2800" dirty="0"/>
              <a:t> </a:t>
            </a:r>
            <a:r>
              <a:rPr lang="en-US" sz="2800" dirty="0" err="1"/>
              <a:t>alte</a:t>
            </a:r>
            <a:r>
              <a:rPr lang="en-US" sz="2800" dirty="0"/>
              <a:t> </a:t>
            </a:r>
            <a:r>
              <a:rPr lang="en-US" sz="2800" dirty="0" err="1"/>
              <a:t>informații</a:t>
            </a:r>
            <a:r>
              <a:rPr lang="en-US" sz="2800" dirty="0"/>
              <a:t> </a:t>
            </a:r>
            <a:r>
              <a:rPr lang="en-US" sz="2800" dirty="0" err="1"/>
              <a:t>relevante</a:t>
            </a:r>
            <a:r>
              <a:rPr lang="en-US" sz="2800" dirty="0"/>
              <a:t>. </a:t>
            </a:r>
            <a:br>
              <a:rPr lang="en-US" sz="2800" dirty="0"/>
            </a:br>
            <a:br>
              <a:rPr lang="en-US" sz="2800" dirty="0"/>
            </a:br>
            <a:r>
              <a:rPr lang="en-US" sz="2800" dirty="0" err="1"/>
              <a:t>Aplicația</a:t>
            </a:r>
            <a:r>
              <a:rPr lang="en-US" sz="2800" dirty="0"/>
              <a:t> </a:t>
            </a:r>
            <a:r>
              <a:rPr lang="en-US" sz="2800" dirty="0" err="1"/>
              <a:t>ofera</a:t>
            </a:r>
            <a:r>
              <a:rPr lang="en-US" sz="2800" dirty="0"/>
              <a:t> </a:t>
            </a:r>
            <a:r>
              <a:rPr lang="en-US" sz="2800" dirty="0" err="1"/>
              <a:t>vizualizări</a:t>
            </a:r>
            <a:r>
              <a:rPr lang="en-US" sz="2800" dirty="0"/>
              <a:t> </a:t>
            </a:r>
            <a:r>
              <a:rPr lang="en-US" sz="2800" dirty="0" err="1"/>
              <a:t>și</a:t>
            </a:r>
            <a:r>
              <a:rPr lang="en-US" sz="2800" dirty="0"/>
              <a:t> </a:t>
            </a:r>
            <a:r>
              <a:rPr lang="en-US" sz="2800" dirty="0" err="1"/>
              <a:t>analize</a:t>
            </a:r>
            <a:r>
              <a:rPr lang="en-US" sz="2800" dirty="0"/>
              <a:t> de </a:t>
            </a:r>
            <a:r>
              <a:rPr lang="en-US" sz="2800" dirty="0" err="1"/>
              <a:t>bază</a:t>
            </a:r>
            <a:r>
              <a:rPr lang="en-US" sz="2800" dirty="0"/>
              <a:t> </a:t>
            </a:r>
            <a:r>
              <a:rPr lang="en-US" sz="2800" dirty="0" err="1"/>
              <a:t>pentru</a:t>
            </a:r>
            <a:r>
              <a:rPr lang="en-US" sz="2800" dirty="0"/>
              <a:t> a-</a:t>
            </a:r>
            <a:r>
              <a:rPr lang="en-US" sz="2800" dirty="0" err="1"/>
              <a:t>i</a:t>
            </a:r>
            <a:r>
              <a:rPr lang="en-US" sz="2800" dirty="0"/>
              <a:t> </a:t>
            </a:r>
            <a:r>
              <a:rPr lang="en-US" sz="2800" dirty="0" err="1"/>
              <a:t>ajuta</a:t>
            </a:r>
            <a:r>
              <a:rPr lang="en-US" sz="2800" dirty="0"/>
              <a:t> pe </a:t>
            </a:r>
            <a:r>
              <a:rPr lang="en-US" sz="2800" dirty="0" err="1"/>
              <a:t>utilizatori</a:t>
            </a:r>
            <a:r>
              <a:rPr lang="en-US" sz="2800" dirty="0"/>
              <a:t> </a:t>
            </a:r>
            <a:r>
              <a:rPr lang="en-US" sz="2800" dirty="0" err="1"/>
              <a:t>să-și</a:t>
            </a:r>
            <a:r>
              <a:rPr lang="en-US" sz="2800" dirty="0"/>
              <a:t> </a:t>
            </a:r>
            <a:r>
              <a:rPr lang="en-US" sz="2800" dirty="0" err="1"/>
              <a:t>monitorizeze</a:t>
            </a:r>
            <a:r>
              <a:rPr lang="en-US" sz="2800" dirty="0"/>
              <a:t> </a:t>
            </a:r>
            <a:r>
              <a:rPr lang="en-US" sz="2800" dirty="0" err="1"/>
              <a:t>starea</a:t>
            </a:r>
            <a:r>
              <a:rPr lang="en-US" sz="2800" dirty="0"/>
              <a:t> de </a:t>
            </a:r>
            <a:r>
              <a:rPr lang="en-US" sz="2800" dirty="0" err="1"/>
              <a:t>sănătate</a:t>
            </a:r>
            <a:r>
              <a:rPr lang="en-US" sz="2800" dirty="0"/>
              <a:t> </a:t>
            </a:r>
            <a:r>
              <a:rPr lang="en-US" sz="2800" dirty="0" err="1"/>
              <a:t>în</a:t>
            </a:r>
            <a:r>
              <a:rPr lang="en-US" sz="2800" dirty="0"/>
              <a:t> </a:t>
            </a:r>
            <a:r>
              <a:rPr lang="en-US" sz="2800" dirty="0" err="1"/>
              <a:t>timp.</a:t>
            </a:r>
            <a:endParaRPr lang="en-US" sz="2800" dirty="0"/>
          </a:p>
        </p:txBody>
      </p:sp>
      <p:sp>
        <p:nvSpPr>
          <p:cNvPr id="3" name="Title 1">
            <a:extLst>
              <a:ext uri="{FF2B5EF4-FFF2-40B4-BE49-F238E27FC236}">
                <a16:creationId xmlns:a16="http://schemas.microsoft.com/office/drawing/2014/main" id="{ED855FC0-C23B-4634-9EAF-B6D7511C5C2E}"/>
              </a:ext>
            </a:extLst>
          </p:cNvPr>
          <p:cNvSpPr txBox="1">
            <a:spLocks/>
          </p:cNvSpPr>
          <p:nvPr/>
        </p:nvSpPr>
        <p:spPr>
          <a:xfrm>
            <a:off x="1280533" y="244463"/>
            <a:ext cx="9418320" cy="123630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a:r>
              <a:rPr lang="en-US" sz="4400" dirty="0" err="1"/>
              <a:t>Descriere</a:t>
            </a:r>
            <a:endParaRPr lang="en-US" sz="4400" dirty="0"/>
          </a:p>
        </p:txBody>
      </p:sp>
    </p:spTree>
    <p:extLst>
      <p:ext uri="{BB962C8B-B14F-4D97-AF65-F5344CB8AC3E}">
        <p14:creationId xmlns:p14="http://schemas.microsoft.com/office/powerpoint/2010/main" val="40307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804672" y="1380931"/>
            <a:ext cx="8936487" cy="5103845"/>
          </a:xfrm>
        </p:spPr>
        <p:txBody>
          <a:bodyPr>
            <a:noAutofit/>
          </a:bodyPr>
          <a:lstStyle/>
          <a:p>
            <a:pPr algn="l"/>
            <a:br>
              <a:rPr lang="en-US" sz="1400" dirty="0"/>
            </a:br>
            <a:br>
              <a:rPr lang="en-US" sz="1400" dirty="0"/>
            </a:br>
            <a:r>
              <a:rPr lang="en-US" sz="1400" dirty="0"/>
              <a:t>1. </a:t>
            </a:r>
            <a:r>
              <a:rPr lang="en-US" sz="1400" dirty="0" err="1"/>
              <a:t>Autentificare</a:t>
            </a:r>
            <a:r>
              <a:rPr lang="en-US" sz="1400" dirty="0"/>
              <a:t> a </a:t>
            </a:r>
            <a:r>
              <a:rPr lang="en-US" sz="1400" dirty="0" err="1"/>
              <a:t>Utilizatorului</a:t>
            </a:r>
            <a:r>
              <a:rPr lang="en-US" sz="1400" dirty="0"/>
              <a:t>:</a:t>
            </a:r>
            <a:br>
              <a:rPr lang="en-US" sz="1400" dirty="0"/>
            </a:br>
            <a:r>
              <a:rPr lang="en-US" sz="1400" dirty="0" err="1"/>
              <a:t>Permite</a:t>
            </a:r>
            <a:r>
              <a:rPr lang="en-US" sz="1400" dirty="0"/>
              <a:t> </a:t>
            </a:r>
            <a:r>
              <a:rPr lang="en-US" sz="1400" dirty="0" err="1"/>
              <a:t>utilizatorilor</a:t>
            </a:r>
            <a:r>
              <a:rPr lang="en-US" sz="1400" dirty="0"/>
              <a:t> </a:t>
            </a:r>
            <a:r>
              <a:rPr lang="en-US" sz="1400" dirty="0" err="1"/>
              <a:t>să</a:t>
            </a:r>
            <a:r>
              <a:rPr lang="en-US" sz="1400" dirty="0"/>
              <a:t> se </a:t>
            </a:r>
            <a:r>
              <a:rPr lang="en-US" sz="1400" dirty="0" err="1"/>
              <a:t>înregistreze</a:t>
            </a:r>
            <a:r>
              <a:rPr lang="en-US" sz="1400" dirty="0"/>
              <a:t> </a:t>
            </a:r>
            <a:r>
              <a:rPr lang="en-US" sz="1400" dirty="0" err="1"/>
              <a:t>și</a:t>
            </a:r>
            <a:r>
              <a:rPr lang="en-US" sz="1400" dirty="0"/>
              <a:t> </a:t>
            </a:r>
            <a:r>
              <a:rPr lang="en-US" sz="1400" dirty="0" err="1"/>
              <a:t>să</a:t>
            </a:r>
            <a:r>
              <a:rPr lang="en-US" sz="1400" dirty="0"/>
              <a:t> se </a:t>
            </a:r>
            <a:r>
              <a:rPr lang="en-US" sz="1400" dirty="0" err="1"/>
              <a:t>autentifice</a:t>
            </a:r>
            <a:r>
              <a:rPr lang="en-US" sz="1400" dirty="0"/>
              <a:t> </a:t>
            </a:r>
            <a:r>
              <a:rPr lang="en-US" sz="1400" dirty="0" err="1"/>
              <a:t>în</a:t>
            </a:r>
            <a:r>
              <a:rPr lang="en-US" sz="1400" dirty="0"/>
              <a:t> mod </a:t>
            </a:r>
            <a:r>
              <a:rPr lang="en-US" sz="1400" dirty="0" err="1"/>
              <a:t>securizat</a:t>
            </a:r>
            <a:r>
              <a:rPr lang="en-US" sz="1400" dirty="0"/>
              <a:t> </a:t>
            </a:r>
            <a:r>
              <a:rPr lang="en-US" sz="1400" dirty="0" err="1"/>
              <a:t>pentru</a:t>
            </a:r>
            <a:r>
              <a:rPr lang="en-US" sz="1400" dirty="0"/>
              <a:t> a-</a:t>
            </a:r>
            <a:r>
              <a:rPr lang="en-US" sz="1400" dirty="0" err="1"/>
              <a:t>și</a:t>
            </a:r>
            <a:r>
              <a:rPr lang="en-US" sz="1400" dirty="0"/>
              <a:t> </a:t>
            </a:r>
            <a:r>
              <a:rPr lang="en-US" sz="1400" dirty="0" err="1"/>
              <a:t>urmări</a:t>
            </a:r>
            <a:r>
              <a:rPr lang="en-US" sz="1400" dirty="0"/>
              <a:t> </a:t>
            </a:r>
            <a:r>
              <a:rPr lang="en-US" sz="1400" dirty="0" err="1"/>
              <a:t>datele</a:t>
            </a:r>
            <a:r>
              <a:rPr lang="en-US" sz="1400" dirty="0"/>
              <a:t> </a:t>
            </a:r>
            <a:r>
              <a:rPr lang="en-US" sz="1400" dirty="0" err="1"/>
              <a:t>personale</a:t>
            </a:r>
            <a:r>
              <a:rPr lang="en-US" sz="1400" dirty="0"/>
              <a:t>.</a:t>
            </a:r>
            <a:br>
              <a:rPr lang="en-US" sz="1400" dirty="0"/>
            </a:br>
            <a:br>
              <a:rPr lang="en-US" sz="1400" dirty="0"/>
            </a:br>
            <a:r>
              <a:rPr lang="en-US" sz="1400" dirty="0"/>
              <a:t>2. </a:t>
            </a:r>
            <a:r>
              <a:rPr lang="en-US" sz="1400" dirty="0" err="1"/>
              <a:t>Introducerea</a:t>
            </a:r>
            <a:r>
              <a:rPr lang="en-US" sz="1400" dirty="0"/>
              <a:t> </a:t>
            </a:r>
            <a:r>
              <a:rPr lang="en-US" sz="1400" dirty="0" err="1"/>
              <a:t>Datelor</a:t>
            </a:r>
            <a:r>
              <a:rPr lang="en-US" sz="1400" dirty="0"/>
              <a:t>:</a:t>
            </a:r>
            <a:br>
              <a:rPr lang="en-US" sz="1400" dirty="0"/>
            </a:br>
            <a:r>
              <a:rPr lang="en-US" sz="1400" dirty="0" err="1"/>
              <a:t>Furnizează</a:t>
            </a:r>
            <a:r>
              <a:rPr lang="en-US" sz="1400" dirty="0"/>
              <a:t> un formular </a:t>
            </a:r>
            <a:r>
              <a:rPr lang="en-US" sz="1400" dirty="0" err="1"/>
              <a:t>pentru</a:t>
            </a:r>
            <a:r>
              <a:rPr lang="en-US" sz="1400" dirty="0"/>
              <a:t> ca </a:t>
            </a:r>
            <a:r>
              <a:rPr lang="en-US" sz="1400" dirty="0" err="1"/>
              <a:t>utilizatorii</a:t>
            </a:r>
            <a:r>
              <a:rPr lang="en-US" sz="1400" dirty="0"/>
              <a:t> </a:t>
            </a:r>
            <a:r>
              <a:rPr lang="en-US" sz="1400" dirty="0" err="1"/>
              <a:t>să</a:t>
            </a:r>
            <a:r>
              <a:rPr lang="en-US" sz="1400" dirty="0"/>
              <a:t> </a:t>
            </a:r>
            <a:r>
              <a:rPr lang="en-US" sz="1400" dirty="0" err="1"/>
              <a:t>introducă</a:t>
            </a:r>
            <a:r>
              <a:rPr lang="en-US" sz="1400" dirty="0"/>
              <a:t> date </a:t>
            </a:r>
            <a:r>
              <a:rPr lang="en-US" sz="1400" dirty="0" err="1"/>
              <a:t>zilnice</a:t>
            </a:r>
            <a:r>
              <a:rPr lang="en-US" sz="1400" dirty="0"/>
              <a:t>, </a:t>
            </a:r>
            <a:r>
              <a:rPr lang="en-US" sz="1400" dirty="0" err="1"/>
              <a:t>incluzând</a:t>
            </a:r>
            <a:r>
              <a:rPr lang="en-US" sz="1400" dirty="0"/>
              <a:t> </a:t>
            </a:r>
            <a:r>
              <a:rPr lang="en-US" sz="1400" dirty="0" err="1"/>
              <a:t>nivelurile</a:t>
            </a:r>
            <a:r>
              <a:rPr lang="en-US" sz="1400" dirty="0"/>
              <a:t> de </a:t>
            </a:r>
            <a:r>
              <a:rPr lang="en-US" sz="1400" dirty="0" err="1"/>
              <a:t>zahăr</a:t>
            </a:r>
            <a:r>
              <a:rPr lang="en-US" sz="1400" dirty="0"/>
              <a:t> din </a:t>
            </a:r>
            <a:r>
              <a:rPr lang="en-US" sz="1400" dirty="0" err="1"/>
              <a:t>sânge</a:t>
            </a:r>
            <a:r>
              <a:rPr lang="en-US" sz="1400" dirty="0"/>
              <a:t>, </a:t>
            </a:r>
            <a:r>
              <a:rPr lang="en-US" sz="1400" dirty="0" err="1"/>
              <a:t>dozele</a:t>
            </a:r>
            <a:r>
              <a:rPr lang="en-US" sz="1400" dirty="0"/>
              <a:t> de </a:t>
            </a:r>
            <a:r>
              <a:rPr lang="en-US" sz="1400" dirty="0" err="1"/>
              <a:t>insulină</a:t>
            </a:r>
            <a:r>
              <a:rPr lang="en-US" sz="1400" dirty="0"/>
              <a:t>, </a:t>
            </a:r>
            <a:r>
              <a:rPr lang="en-US" sz="1400" dirty="0" err="1"/>
              <a:t>mesele</a:t>
            </a:r>
            <a:r>
              <a:rPr lang="en-US" sz="1400" dirty="0"/>
              <a:t> </a:t>
            </a:r>
            <a:r>
              <a:rPr lang="en-US" sz="1400" dirty="0" err="1"/>
              <a:t>și</a:t>
            </a:r>
            <a:r>
              <a:rPr lang="en-US" sz="1400" dirty="0"/>
              <a:t> </a:t>
            </a:r>
            <a:r>
              <a:rPr lang="en-US" sz="1400" dirty="0" err="1"/>
              <a:t>activitatea</a:t>
            </a:r>
            <a:r>
              <a:rPr lang="en-US" sz="1400" dirty="0"/>
              <a:t> </a:t>
            </a:r>
            <a:r>
              <a:rPr lang="en-US" sz="1400" dirty="0" err="1"/>
              <a:t>fizică</a:t>
            </a:r>
            <a:r>
              <a:rPr lang="en-US" sz="1400" dirty="0"/>
              <a:t>.</a:t>
            </a:r>
            <a:br>
              <a:rPr lang="en-US" sz="1400" dirty="0"/>
            </a:br>
            <a:br>
              <a:rPr lang="en-US" sz="1400" dirty="0"/>
            </a:br>
            <a:r>
              <a:rPr lang="en-US" sz="1400" dirty="0"/>
              <a:t>3.Vizualizarea </a:t>
            </a:r>
            <a:r>
              <a:rPr lang="en-US" sz="1400" dirty="0" err="1"/>
              <a:t>Datelor</a:t>
            </a:r>
            <a:r>
              <a:rPr lang="en-US" sz="1400" dirty="0"/>
              <a:t>:</a:t>
            </a:r>
            <a:br>
              <a:rPr lang="en-US" sz="1400" dirty="0"/>
            </a:br>
            <a:r>
              <a:rPr lang="en-US" sz="1400" dirty="0" err="1"/>
              <a:t>Creează</a:t>
            </a:r>
            <a:r>
              <a:rPr lang="en-US" sz="1400" dirty="0"/>
              <a:t> </a:t>
            </a:r>
            <a:r>
              <a:rPr lang="en-US" sz="1400" dirty="0" err="1"/>
              <a:t>vizualizări</a:t>
            </a:r>
            <a:r>
              <a:rPr lang="en-US" sz="1400" dirty="0"/>
              <a:t> (de </a:t>
            </a:r>
            <a:r>
              <a:rPr lang="en-US" sz="1400" dirty="0" err="1"/>
              <a:t>exemplu</a:t>
            </a:r>
            <a:r>
              <a:rPr lang="en-US" sz="1400" dirty="0"/>
              <a:t>, </a:t>
            </a:r>
            <a:r>
              <a:rPr lang="en-US" sz="1400" dirty="0" err="1"/>
              <a:t>grafice</a:t>
            </a:r>
            <a:r>
              <a:rPr lang="en-US" sz="1400" dirty="0"/>
              <a:t> cu </a:t>
            </a:r>
            <a:r>
              <a:rPr lang="en-US" sz="1400" dirty="0" err="1"/>
              <a:t>linii</a:t>
            </a:r>
            <a:r>
              <a:rPr lang="en-US" sz="1400" dirty="0"/>
              <a:t>, </a:t>
            </a:r>
            <a:r>
              <a:rPr lang="en-US" sz="1400" dirty="0" err="1"/>
              <a:t>grafice</a:t>
            </a:r>
            <a:r>
              <a:rPr lang="en-US" sz="1400" dirty="0"/>
              <a:t> cu bare) </a:t>
            </a:r>
            <a:r>
              <a:rPr lang="en-US" sz="1400" dirty="0" err="1"/>
              <a:t>pentru</a:t>
            </a:r>
            <a:r>
              <a:rPr lang="en-US" sz="1400" dirty="0"/>
              <a:t> a </a:t>
            </a:r>
            <a:r>
              <a:rPr lang="en-US" sz="1400" dirty="0" err="1"/>
              <a:t>afișa</a:t>
            </a:r>
            <a:r>
              <a:rPr lang="en-US" sz="1400" dirty="0"/>
              <a:t> </a:t>
            </a:r>
            <a:r>
              <a:rPr lang="en-US" sz="1400" dirty="0" err="1"/>
              <a:t>tendințele</a:t>
            </a:r>
            <a:r>
              <a:rPr lang="en-US" sz="1400" dirty="0"/>
              <a:t> </a:t>
            </a:r>
            <a:r>
              <a:rPr lang="en-US" sz="1400" dirty="0" err="1"/>
              <a:t>în</a:t>
            </a:r>
            <a:r>
              <a:rPr lang="en-US" sz="1400" dirty="0"/>
              <a:t> </a:t>
            </a:r>
            <a:r>
              <a:rPr lang="en-US" sz="1400" dirty="0" err="1"/>
              <a:t>nivelurile</a:t>
            </a:r>
            <a:r>
              <a:rPr lang="en-US" sz="1400" dirty="0"/>
              <a:t> de </a:t>
            </a:r>
            <a:r>
              <a:rPr lang="en-US" sz="1400" dirty="0" err="1"/>
              <a:t>zahăr</a:t>
            </a:r>
            <a:r>
              <a:rPr lang="en-US" sz="1400" dirty="0"/>
              <a:t> din </a:t>
            </a:r>
            <a:r>
              <a:rPr lang="en-US" sz="1400" dirty="0" err="1"/>
              <a:t>sânge</a:t>
            </a:r>
            <a:r>
              <a:rPr lang="en-US" sz="1400" dirty="0"/>
              <a:t> </a:t>
            </a:r>
            <a:r>
              <a:rPr lang="en-US" sz="1400" dirty="0" err="1"/>
              <a:t>în</a:t>
            </a:r>
            <a:r>
              <a:rPr lang="en-US" sz="1400" dirty="0"/>
              <a:t> </a:t>
            </a:r>
            <a:r>
              <a:rPr lang="en-US" sz="1400" dirty="0" err="1"/>
              <a:t>timp.</a:t>
            </a:r>
            <a:br>
              <a:rPr lang="en-US" sz="1400" dirty="0"/>
            </a:br>
            <a:r>
              <a:rPr lang="en-US" sz="1400" dirty="0" err="1"/>
              <a:t>Afișează</a:t>
            </a:r>
            <a:r>
              <a:rPr lang="en-US" sz="1400" dirty="0"/>
              <a:t> </a:t>
            </a:r>
            <a:r>
              <a:rPr lang="en-US" sz="1400" dirty="0" err="1"/>
              <a:t>dozele</a:t>
            </a:r>
            <a:r>
              <a:rPr lang="en-US" sz="1400" dirty="0"/>
              <a:t> de </a:t>
            </a:r>
            <a:r>
              <a:rPr lang="en-US" sz="1400" dirty="0" err="1"/>
              <a:t>insulină</a:t>
            </a:r>
            <a:r>
              <a:rPr lang="en-US" sz="1400" dirty="0"/>
              <a:t> </a:t>
            </a:r>
            <a:r>
              <a:rPr lang="en-US" sz="1400" dirty="0" err="1"/>
              <a:t>și</a:t>
            </a:r>
            <a:r>
              <a:rPr lang="en-US" sz="1400" dirty="0"/>
              <a:t> </a:t>
            </a:r>
            <a:r>
              <a:rPr lang="en-US" sz="1400" dirty="0" err="1"/>
              <a:t>corelația</a:t>
            </a:r>
            <a:r>
              <a:rPr lang="en-US" sz="1400" dirty="0"/>
              <a:t> lor cu </a:t>
            </a:r>
            <a:r>
              <a:rPr lang="en-US" sz="1400" dirty="0" err="1"/>
              <a:t>nivelurile</a:t>
            </a:r>
            <a:r>
              <a:rPr lang="en-US" sz="1400" dirty="0"/>
              <a:t> de </a:t>
            </a:r>
            <a:r>
              <a:rPr lang="en-US" sz="1400" dirty="0" err="1"/>
              <a:t>zahăr</a:t>
            </a:r>
            <a:r>
              <a:rPr lang="en-US" sz="1400" dirty="0"/>
              <a:t> din </a:t>
            </a:r>
            <a:r>
              <a:rPr lang="en-US" sz="1400" dirty="0" err="1"/>
              <a:t>sânge</a:t>
            </a:r>
            <a:r>
              <a:rPr lang="en-US" sz="1400" dirty="0"/>
              <a:t>.</a:t>
            </a:r>
            <a:br>
              <a:rPr lang="en-US" sz="1400" dirty="0"/>
            </a:br>
            <a:br>
              <a:rPr lang="en-US" sz="1400" dirty="0"/>
            </a:br>
            <a:r>
              <a:rPr lang="en-US" sz="1400" dirty="0"/>
              <a:t>4. Analiza </a:t>
            </a:r>
            <a:r>
              <a:rPr lang="en-US" sz="1400" dirty="0" err="1"/>
              <a:t>Datelor</a:t>
            </a:r>
            <a:r>
              <a:rPr lang="en-US" sz="1400" dirty="0"/>
              <a:t>:</a:t>
            </a:r>
            <a:br>
              <a:rPr lang="en-US" sz="1400" dirty="0"/>
            </a:br>
            <a:r>
              <a:rPr lang="en-US" sz="1400" dirty="0" err="1"/>
              <a:t>Analize</a:t>
            </a:r>
            <a:r>
              <a:rPr lang="en-US" sz="1400" dirty="0"/>
              <a:t> </a:t>
            </a:r>
            <a:r>
              <a:rPr lang="en-US" sz="1400" dirty="0" err="1"/>
              <a:t>statistice</a:t>
            </a:r>
            <a:r>
              <a:rPr lang="en-US" sz="1400" dirty="0"/>
              <a:t> de </a:t>
            </a:r>
            <a:r>
              <a:rPr lang="en-US" sz="1400" dirty="0" err="1"/>
              <a:t>bază</a:t>
            </a:r>
            <a:r>
              <a:rPr lang="en-US" sz="1400" dirty="0"/>
              <a:t>, cum </a:t>
            </a:r>
            <a:r>
              <a:rPr lang="en-US" sz="1400" dirty="0" err="1"/>
              <a:t>ar</a:t>
            </a:r>
            <a:r>
              <a:rPr lang="en-US" sz="1400" dirty="0"/>
              <a:t> fi </a:t>
            </a:r>
            <a:r>
              <a:rPr lang="en-US" sz="1400" dirty="0" err="1"/>
              <a:t>calcularea</a:t>
            </a:r>
            <a:r>
              <a:rPr lang="en-US" sz="1400" dirty="0"/>
              <a:t> </a:t>
            </a:r>
            <a:r>
              <a:rPr lang="en-US" sz="1400" dirty="0" err="1"/>
              <a:t>mediei</a:t>
            </a:r>
            <a:r>
              <a:rPr lang="en-US" sz="1400" dirty="0"/>
              <a:t> </a:t>
            </a:r>
            <a:r>
              <a:rPr lang="en-US" sz="1400" dirty="0" err="1"/>
              <a:t>nivelurilor</a:t>
            </a:r>
            <a:r>
              <a:rPr lang="en-US" sz="1400" dirty="0"/>
              <a:t> de </a:t>
            </a:r>
            <a:r>
              <a:rPr lang="en-US" sz="1400" dirty="0" err="1"/>
              <a:t>zahăr</a:t>
            </a:r>
            <a:r>
              <a:rPr lang="en-US" sz="1400" dirty="0"/>
              <a:t> din </a:t>
            </a:r>
            <a:r>
              <a:rPr lang="en-US" sz="1400" dirty="0" err="1"/>
              <a:t>sânge</a:t>
            </a:r>
            <a:r>
              <a:rPr lang="en-US" sz="1400" dirty="0"/>
              <a:t>, </a:t>
            </a:r>
            <a:r>
              <a:rPr lang="en-US" sz="1400" dirty="0" err="1"/>
              <a:t>deviația</a:t>
            </a:r>
            <a:r>
              <a:rPr lang="en-US" sz="1400" dirty="0"/>
              <a:t> standard </a:t>
            </a:r>
            <a:r>
              <a:rPr lang="en-US" sz="1400" dirty="0" err="1"/>
              <a:t>și</a:t>
            </a:r>
            <a:r>
              <a:rPr lang="en-US" sz="1400" dirty="0"/>
              <a:t> </a:t>
            </a:r>
            <a:r>
              <a:rPr lang="en-US" sz="1400" dirty="0" err="1"/>
              <a:t>tendințele</a:t>
            </a:r>
            <a:r>
              <a:rPr lang="en-US" sz="1400" dirty="0"/>
              <a:t>.</a:t>
            </a:r>
            <a:br>
              <a:rPr lang="en-US" sz="1400" dirty="0"/>
            </a:br>
            <a:r>
              <a:rPr lang="en-US" sz="1400" dirty="0" err="1"/>
              <a:t>Oferă</a:t>
            </a:r>
            <a:r>
              <a:rPr lang="en-US" sz="1400" dirty="0"/>
              <a:t> </a:t>
            </a:r>
            <a:r>
              <a:rPr lang="en-US" sz="1400" dirty="0" err="1"/>
              <a:t>informații</a:t>
            </a:r>
            <a:r>
              <a:rPr lang="en-US" sz="1400" dirty="0"/>
              <a:t> cu </a:t>
            </a:r>
            <a:r>
              <a:rPr lang="en-US" sz="1400" dirty="0" err="1"/>
              <a:t>privire</a:t>
            </a:r>
            <a:r>
              <a:rPr lang="en-US" sz="1400" dirty="0"/>
              <a:t> la </a:t>
            </a:r>
            <a:r>
              <a:rPr lang="en-US" sz="1400" dirty="0" err="1"/>
              <a:t>impactul</a:t>
            </a:r>
            <a:r>
              <a:rPr lang="en-US" sz="1400" dirty="0"/>
              <a:t> </a:t>
            </a:r>
            <a:r>
              <a:rPr lang="en-US" sz="1400" dirty="0" err="1"/>
              <a:t>meselor</a:t>
            </a:r>
            <a:r>
              <a:rPr lang="en-US" sz="1400" dirty="0"/>
              <a:t> </a:t>
            </a:r>
            <a:r>
              <a:rPr lang="en-US" sz="1400" dirty="0" err="1"/>
              <a:t>și</a:t>
            </a:r>
            <a:r>
              <a:rPr lang="en-US" sz="1400" dirty="0"/>
              <a:t> </a:t>
            </a:r>
            <a:r>
              <a:rPr lang="en-US" sz="1400" dirty="0" err="1"/>
              <a:t>activității</a:t>
            </a:r>
            <a:r>
              <a:rPr lang="en-US" sz="1400" dirty="0"/>
              <a:t> </a:t>
            </a:r>
            <a:r>
              <a:rPr lang="en-US" sz="1400" dirty="0" err="1"/>
              <a:t>fizice</a:t>
            </a:r>
            <a:r>
              <a:rPr lang="en-US" sz="1400" dirty="0"/>
              <a:t> </a:t>
            </a:r>
            <a:r>
              <a:rPr lang="en-US" sz="1400" dirty="0" err="1"/>
              <a:t>asupra</a:t>
            </a:r>
            <a:r>
              <a:rPr lang="en-US" sz="1400" dirty="0"/>
              <a:t> </a:t>
            </a:r>
            <a:r>
              <a:rPr lang="en-US" sz="1400" dirty="0" err="1"/>
              <a:t>nivelurilor</a:t>
            </a:r>
            <a:r>
              <a:rPr lang="en-US" sz="1400" dirty="0"/>
              <a:t> de </a:t>
            </a:r>
            <a:r>
              <a:rPr lang="en-US" sz="1400" dirty="0" err="1"/>
              <a:t>zahăr</a:t>
            </a:r>
            <a:r>
              <a:rPr lang="en-US" sz="1400" dirty="0"/>
              <a:t> din </a:t>
            </a:r>
            <a:r>
              <a:rPr lang="en-US" sz="1400" dirty="0" err="1"/>
              <a:t>sânge</a:t>
            </a:r>
            <a:r>
              <a:rPr lang="en-US" sz="1400" dirty="0"/>
              <a:t>.</a:t>
            </a:r>
            <a:br>
              <a:rPr lang="en-US" sz="1400" dirty="0"/>
            </a:br>
            <a:br>
              <a:rPr lang="en-US" sz="1400" dirty="0"/>
            </a:br>
            <a:r>
              <a:rPr lang="en-US" sz="1400" dirty="0"/>
              <a:t>5. </a:t>
            </a:r>
            <a:r>
              <a:rPr lang="en-US" sz="1400" dirty="0" err="1"/>
              <a:t>Remindere</a:t>
            </a:r>
            <a:r>
              <a:rPr lang="en-US" sz="1400" dirty="0"/>
              <a:t>:</a:t>
            </a:r>
            <a:br>
              <a:rPr lang="en-US" sz="1400" dirty="0"/>
            </a:br>
            <a:r>
              <a:rPr lang="en-US" sz="1400" dirty="0" err="1"/>
              <a:t>Permite</a:t>
            </a:r>
            <a:r>
              <a:rPr lang="en-US" sz="1400" dirty="0"/>
              <a:t> </a:t>
            </a:r>
            <a:r>
              <a:rPr lang="en-US" sz="1400" dirty="0" err="1"/>
              <a:t>utilizatorilor</a:t>
            </a:r>
            <a:r>
              <a:rPr lang="en-US" sz="1400" dirty="0"/>
              <a:t> </a:t>
            </a:r>
            <a:r>
              <a:rPr lang="en-US" sz="1400" dirty="0" err="1"/>
              <a:t>să</a:t>
            </a:r>
            <a:r>
              <a:rPr lang="en-US" sz="1400" dirty="0"/>
              <a:t> </a:t>
            </a:r>
            <a:r>
              <a:rPr lang="en-US" sz="1400" dirty="0" err="1"/>
              <a:t>seteze</a:t>
            </a:r>
            <a:r>
              <a:rPr lang="en-US" sz="1400" dirty="0"/>
              <a:t> </a:t>
            </a:r>
            <a:r>
              <a:rPr lang="en-US" sz="1400" dirty="0" err="1"/>
              <a:t>remindere</a:t>
            </a:r>
            <a:r>
              <a:rPr lang="en-US" sz="1400" dirty="0"/>
              <a:t> </a:t>
            </a:r>
            <a:r>
              <a:rPr lang="en-US" sz="1400" dirty="0" err="1"/>
              <a:t>pentru</a:t>
            </a:r>
            <a:r>
              <a:rPr lang="en-US" sz="1400" dirty="0"/>
              <a:t> </a:t>
            </a:r>
            <a:r>
              <a:rPr lang="en-US" sz="1400" dirty="0" err="1"/>
              <a:t>medicație</a:t>
            </a:r>
            <a:r>
              <a:rPr lang="en-US" sz="1400" dirty="0"/>
              <a:t>, mese </a:t>
            </a:r>
            <a:r>
              <a:rPr lang="en-US" sz="1400" dirty="0" err="1"/>
              <a:t>sau</a:t>
            </a:r>
            <a:r>
              <a:rPr lang="en-US" sz="1400" dirty="0"/>
              <a:t> </a:t>
            </a:r>
            <a:r>
              <a:rPr lang="en-US" sz="1400" dirty="0" err="1"/>
              <a:t>alte</a:t>
            </a:r>
            <a:r>
              <a:rPr lang="en-US" sz="1400" dirty="0"/>
              <a:t> </a:t>
            </a:r>
            <a:r>
              <a:rPr lang="en-US" sz="1400" dirty="0" err="1"/>
              <a:t>activități</a:t>
            </a:r>
            <a:r>
              <a:rPr lang="en-US" sz="1400" dirty="0"/>
              <a:t> legate de </a:t>
            </a:r>
            <a:r>
              <a:rPr lang="en-US" sz="1400" dirty="0" err="1"/>
              <a:t>gestionarea</a:t>
            </a:r>
            <a:r>
              <a:rPr lang="en-US" sz="1400" dirty="0"/>
              <a:t> </a:t>
            </a:r>
            <a:r>
              <a:rPr lang="en-US" sz="1400" dirty="0" err="1"/>
              <a:t>diabetului</a:t>
            </a:r>
            <a:r>
              <a:rPr lang="en-US" sz="1400" dirty="0"/>
              <a:t>.</a:t>
            </a:r>
            <a:br>
              <a:rPr lang="en-US" sz="1400" dirty="0"/>
            </a:br>
            <a:br>
              <a:rPr lang="en-US" sz="1400" dirty="0"/>
            </a:br>
            <a:r>
              <a:rPr lang="en-US" sz="1400" dirty="0"/>
              <a:t>6. Export </a:t>
            </a:r>
            <a:r>
              <a:rPr lang="en-US" sz="1400" dirty="0" err="1"/>
              <a:t>și</a:t>
            </a:r>
            <a:r>
              <a:rPr lang="en-US" sz="1400" dirty="0"/>
              <a:t> Import Date:</a:t>
            </a:r>
            <a:br>
              <a:rPr lang="en-US" sz="1400" dirty="0"/>
            </a:br>
            <a:r>
              <a:rPr lang="en-US" sz="1400" dirty="0" err="1"/>
              <a:t>Permite</a:t>
            </a:r>
            <a:r>
              <a:rPr lang="en-US" sz="1400" dirty="0"/>
              <a:t> </a:t>
            </a:r>
            <a:r>
              <a:rPr lang="en-US" sz="1400" dirty="0" err="1"/>
              <a:t>utilizatorilor</a:t>
            </a:r>
            <a:r>
              <a:rPr lang="en-US" sz="1400" dirty="0"/>
              <a:t> </a:t>
            </a:r>
            <a:r>
              <a:rPr lang="en-US" sz="1400" dirty="0" err="1"/>
              <a:t>să</a:t>
            </a:r>
            <a:r>
              <a:rPr lang="en-US" sz="1400" dirty="0"/>
              <a:t> </a:t>
            </a:r>
            <a:r>
              <a:rPr lang="en-US" sz="1400" dirty="0" err="1"/>
              <a:t>își</a:t>
            </a:r>
            <a:r>
              <a:rPr lang="en-US" sz="1400" dirty="0"/>
              <a:t> </a:t>
            </a:r>
            <a:r>
              <a:rPr lang="en-US" sz="1400" dirty="0" err="1"/>
              <a:t>exporte</a:t>
            </a:r>
            <a:r>
              <a:rPr lang="en-US" sz="1400" dirty="0"/>
              <a:t> </a:t>
            </a:r>
            <a:r>
              <a:rPr lang="en-US" sz="1400" dirty="0" err="1"/>
              <a:t>datele</a:t>
            </a:r>
            <a:r>
              <a:rPr lang="en-US" sz="1400" dirty="0"/>
              <a:t> </a:t>
            </a:r>
            <a:r>
              <a:rPr lang="en-US" sz="1400" dirty="0" err="1"/>
              <a:t>într</a:t>
            </a:r>
            <a:r>
              <a:rPr lang="en-US" sz="1400" dirty="0"/>
              <a:t>-un </a:t>
            </a:r>
            <a:r>
              <a:rPr lang="en-US" sz="1400" dirty="0" err="1"/>
              <a:t>fișier</a:t>
            </a:r>
            <a:r>
              <a:rPr lang="en-US" sz="1400" dirty="0"/>
              <a:t> (de </a:t>
            </a:r>
            <a:r>
              <a:rPr lang="en-US" sz="1400" dirty="0" err="1"/>
              <a:t>exemplu</a:t>
            </a:r>
            <a:r>
              <a:rPr lang="en-US" sz="1400" dirty="0"/>
              <a:t>, CSV) </a:t>
            </a:r>
            <a:r>
              <a:rPr lang="en-US" sz="1400" dirty="0" err="1"/>
              <a:t>pentru</a:t>
            </a:r>
            <a:r>
              <a:rPr lang="en-US" sz="1400" dirty="0"/>
              <a:t> </a:t>
            </a:r>
            <a:r>
              <a:rPr lang="en-US" sz="1400" dirty="0" err="1"/>
              <a:t>înregistrări</a:t>
            </a:r>
            <a:r>
              <a:rPr lang="en-US" sz="1400" dirty="0"/>
              <a:t> </a:t>
            </a:r>
            <a:r>
              <a:rPr lang="en-US" sz="1400" dirty="0" err="1"/>
              <a:t>personale</a:t>
            </a:r>
            <a:r>
              <a:rPr lang="en-US" sz="1400" dirty="0"/>
              <a:t>.</a:t>
            </a:r>
            <a:br>
              <a:rPr lang="en-US" sz="1400" dirty="0"/>
            </a:br>
            <a:r>
              <a:rPr lang="en-US" sz="1400" dirty="0" err="1"/>
              <a:t>Implementează</a:t>
            </a:r>
            <a:r>
              <a:rPr lang="en-US" sz="1400" dirty="0"/>
              <a:t> </a:t>
            </a:r>
            <a:r>
              <a:rPr lang="en-US" sz="1400" dirty="0" err="1"/>
              <a:t>funcționalitatea</a:t>
            </a:r>
            <a:r>
              <a:rPr lang="en-US" sz="1400" dirty="0"/>
              <a:t> de </a:t>
            </a:r>
            <a:r>
              <a:rPr lang="en-US" sz="1400" dirty="0" err="1"/>
              <a:t>importare</a:t>
            </a:r>
            <a:r>
              <a:rPr lang="en-US" sz="1400" dirty="0"/>
              <a:t> a </a:t>
            </a:r>
            <a:r>
              <a:rPr lang="en-US" sz="1400" dirty="0" err="1"/>
              <a:t>datelor</a:t>
            </a:r>
            <a:r>
              <a:rPr lang="en-US" sz="1400" dirty="0"/>
              <a:t> din </a:t>
            </a:r>
            <a:r>
              <a:rPr lang="en-US" sz="1400" dirty="0" err="1"/>
              <a:t>surse</a:t>
            </a:r>
            <a:r>
              <a:rPr lang="en-US" sz="1400" dirty="0"/>
              <a:t> externe.</a:t>
            </a:r>
            <a:br>
              <a:rPr lang="en-US" sz="1400" dirty="0"/>
            </a:br>
            <a:endParaRPr lang="en-US" sz="1400" dirty="0"/>
          </a:p>
        </p:txBody>
      </p:sp>
      <p:sp>
        <p:nvSpPr>
          <p:cNvPr id="3" name="TextBox 2">
            <a:extLst>
              <a:ext uri="{FF2B5EF4-FFF2-40B4-BE49-F238E27FC236}">
                <a16:creationId xmlns:a16="http://schemas.microsoft.com/office/drawing/2014/main" id="{37AFA879-9C63-AAA1-2113-3E5A69C6589B}"/>
              </a:ext>
            </a:extLst>
          </p:cNvPr>
          <p:cNvSpPr txBox="1"/>
          <p:nvPr/>
        </p:nvSpPr>
        <p:spPr>
          <a:xfrm>
            <a:off x="3444472" y="261257"/>
            <a:ext cx="5303055" cy="523220"/>
          </a:xfrm>
          <a:prstGeom prst="rect">
            <a:avLst/>
          </a:prstGeom>
          <a:noFill/>
        </p:spPr>
        <p:txBody>
          <a:bodyPr wrap="none" rtlCol="0">
            <a:spAutoFit/>
          </a:bodyPr>
          <a:lstStyle/>
          <a:p>
            <a:pPr algn="ctr"/>
            <a:r>
              <a:rPr lang="en-US" sz="2800" dirty="0" err="1"/>
              <a:t>Funcitonalitati</a:t>
            </a:r>
            <a:r>
              <a:rPr lang="en-US" sz="2800" dirty="0"/>
              <a:t> </a:t>
            </a:r>
            <a:r>
              <a:rPr lang="en-US" sz="2800" dirty="0" err="1"/>
              <a:t>implementate</a:t>
            </a:r>
            <a:r>
              <a:rPr lang="en-US" sz="2800" dirty="0"/>
              <a:t> :</a:t>
            </a:r>
          </a:p>
        </p:txBody>
      </p:sp>
    </p:spTree>
    <p:extLst>
      <p:ext uri="{BB962C8B-B14F-4D97-AF65-F5344CB8AC3E}">
        <p14:creationId xmlns:p14="http://schemas.microsoft.com/office/powerpoint/2010/main" val="90260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548269" y="-3674395"/>
            <a:ext cx="9418320" cy="5167292"/>
          </a:xfrm>
        </p:spPr>
        <p:txBody>
          <a:bodyPr>
            <a:normAutofit/>
          </a:bodyPr>
          <a:lstStyle/>
          <a:p>
            <a:r>
              <a:rPr lang="en-US" sz="3600" dirty="0"/>
              <a:t>1.Autentificarea </a:t>
            </a:r>
            <a:r>
              <a:rPr lang="en-US" sz="3600" dirty="0" err="1"/>
              <a:t>Utilizatorului</a:t>
            </a:r>
            <a:endParaRPr lang="en-US" sz="3600" dirty="0"/>
          </a:p>
        </p:txBody>
      </p:sp>
      <p:pic>
        <p:nvPicPr>
          <p:cNvPr id="4" name="Picture 3">
            <a:extLst>
              <a:ext uri="{FF2B5EF4-FFF2-40B4-BE49-F238E27FC236}">
                <a16:creationId xmlns:a16="http://schemas.microsoft.com/office/drawing/2014/main" id="{34D08C74-B7E1-9E16-1266-37A08789E497}"/>
              </a:ext>
            </a:extLst>
          </p:cNvPr>
          <p:cNvPicPr>
            <a:picLocks noChangeAspect="1"/>
          </p:cNvPicPr>
          <p:nvPr/>
        </p:nvPicPr>
        <p:blipFill>
          <a:blip r:embed="rId2"/>
          <a:stretch>
            <a:fillRect/>
          </a:stretch>
        </p:blipFill>
        <p:spPr>
          <a:xfrm>
            <a:off x="975439" y="2071396"/>
            <a:ext cx="8107247" cy="3700231"/>
          </a:xfrm>
          <a:prstGeom prst="rect">
            <a:avLst/>
          </a:prstGeom>
          <a:solidFill>
            <a:srgbClr val="FFFFFF">
              <a:shade val="85000"/>
            </a:srgbClr>
          </a:solidFill>
          <a:ln w="127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2403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1266725" y="-3823684"/>
            <a:ext cx="9418320" cy="5167292"/>
          </a:xfrm>
        </p:spPr>
        <p:txBody>
          <a:bodyPr>
            <a:normAutofit/>
          </a:bodyPr>
          <a:lstStyle/>
          <a:p>
            <a:r>
              <a:rPr lang="en-US" sz="3600" dirty="0"/>
              <a:t>2.Introducerea </a:t>
            </a:r>
            <a:r>
              <a:rPr lang="en-US" sz="3600" dirty="0" err="1"/>
              <a:t>datelor</a:t>
            </a:r>
            <a:endParaRPr lang="en-US" sz="3600" dirty="0"/>
          </a:p>
        </p:txBody>
      </p:sp>
      <p:pic>
        <p:nvPicPr>
          <p:cNvPr id="5" name="Picture 4">
            <a:extLst>
              <a:ext uri="{FF2B5EF4-FFF2-40B4-BE49-F238E27FC236}">
                <a16:creationId xmlns:a16="http://schemas.microsoft.com/office/drawing/2014/main" id="{8E9CF895-357E-987B-E8B8-0646CD315F41}"/>
              </a:ext>
            </a:extLst>
          </p:cNvPr>
          <p:cNvPicPr>
            <a:picLocks noChangeAspect="1"/>
          </p:cNvPicPr>
          <p:nvPr/>
        </p:nvPicPr>
        <p:blipFill>
          <a:blip r:embed="rId2"/>
          <a:stretch>
            <a:fillRect/>
          </a:stretch>
        </p:blipFill>
        <p:spPr>
          <a:xfrm>
            <a:off x="1201317" y="1915844"/>
            <a:ext cx="8300362" cy="3626539"/>
          </a:xfrm>
          <a:prstGeom prst="rect">
            <a:avLst/>
          </a:prstGeom>
          <a:ln>
            <a:solidFill>
              <a:schemeClr val="tx1"/>
            </a:solidFill>
          </a:ln>
        </p:spPr>
      </p:pic>
    </p:spTree>
    <p:extLst>
      <p:ext uri="{BB962C8B-B14F-4D97-AF65-F5344CB8AC3E}">
        <p14:creationId xmlns:p14="http://schemas.microsoft.com/office/powerpoint/2010/main" val="972896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1322709" y="-3655733"/>
            <a:ext cx="9418320" cy="5167292"/>
          </a:xfrm>
        </p:spPr>
        <p:txBody>
          <a:bodyPr>
            <a:normAutofit/>
          </a:bodyPr>
          <a:lstStyle/>
          <a:p>
            <a:r>
              <a:rPr lang="en-US" sz="3600" dirty="0"/>
              <a:t>3.Vizualizarea </a:t>
            </a:r>
            <a:r>
              <a:rPr lang="en-US" sz="3600" dirty="0" err="1"/>
              <a:t>Datelor</a:t>
            </a:r>
            <a:endParaRPr lang="en-US" sz="3600" dirty="0"/>
          </a:p>
        </p:txBody>
      </p:sp>
      <p:pic>
        <p:nvPicPr>
          <p:cNvPr id="4" name="Picture 3">
            <a:extLst>
              <a:ext uri="{FF2B5EF4-FFF2-40B4-BE49-F238E27FC236}">
                <a16:creationId xmlns:a16="http://schemas.microsoft.com/office/drawing/2014/main" id="{F56F62F9-778E-411C-F7CB-3EF48A7C93DD}"/>
              </a:ext>
            </a:extLst>
          </p:cNvPr>
          <p:cNvPicPr>
            <a:picLocks noChangeAspect="1"/>
          </p:cNvPicPr>
          <p:nvPr/>
        </p:nvPicPr>
        <p:blipFill>
          <a:blip r:embed="rId2"/>
          <a:stretch>
            <a:fillRect/>
          </a:stretch>
        </p:blipFill>
        <p:spPr>
          <a:xfrm>
            <a:off x="1386530" y="1876062"/>
            <a:ext cx="7962010" cy="3610338"/>
          </a:xfrm>
          <a:prstGeom prst="rect">
            <a:avLst/>
          </a:prstGeom>
          <a:ln>
            <a:solidFill>
              <a:schemeClr val="tx1"/>
            </a:solidFill>
          </a:ln>
        </p:spPr>
      </p:pic>
    </p:spTree>
    <p:extLst>
      <p:ext uri="{BB962C8B-B14F-4D97-AF65-F5344CB8AC3E}">
        <p14:creationId xmlns:p14="http://schemas.microsoft.com/office/powerpoint/2010/main" val="137326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1360031" y="-3693055"/>
            <a:ext cx="9418320" cy="5167292"/>
          </a:xfrm>
        </p:spPr>
        <p:txBody>
          <a:bodyPr>
            <a:normAutofit/>
          </a:bodyPr>
          <a:lstStyle/>
          <a:p>
            <a:r>
              <a:rPr lang="en-US" sz="3600" dirty="0"/>
              <a:t>4. Analiza </a:t>
            </a:r>
            <a:r>
              <a:rPr lang="en-US" sz="3600" dirty="0" err="1"/>
              <a:t>Datelor</a:t>
            </a:r>
            <a:r>
              <a:rPr lang="en-US" sz="3600" dirty="0"/>
              <a:t>:</a:t>
            </a:r>
          </a:p>
        </p:txBody>
      </p:sp>
      <p:pic>
        <p:nvPicPr>
          <p:cNvPr id="5" name="Picture 4">
            <a:extLst>
              <a:ext uri="{FF2B5EF4-FFF2-40B4-BE49-F238E27FC236}">
                <a16:creationId xmlns:a16="http://schemas.microsoft.com/office/drawing/2014/main" id="{D9A8D427-111C-303F-D475-847AED753926}"/>
              </a:ext>
            </a:extLst>
          </p:cNvPr>
          <p:cNvPicPr>
            <a:picLocks noChangeAspect="1"/>
          </p:cNvPicPr>
          <p:nvPr/>
        </p:nvPicPr>
        <p:blipFill>
          <a:blip r:embed="rId2"/>
          <a:stretch>
            <a:fillRect/>
          </a:stretch>
        </p:blipFill>
        <p:spPr>
          <a:xfrm>
            <a:off x="1062019" y="1931438"/>
            <a:ext cx="8567174" cy="3898291"/>
          </a:xfrm>
          <a:prstGeom prst="rect">
            <a:avLst/>
          </a:prstGeom>
          <a:ln>
            <a:solidFill>
              <a:schemeClr val="tx1"/>
            </a:solidFill>
          </a:ln>
        </p:spPr>
      </p:pic>
    </p:spTree>
    <p:extLst>
      <p:ext uri="{BB962C8B-B14F-4D97-AF65-F5344CB8AC3E}">
        <p14:creationId xmlns:p14="http://schemas.microsoft.com/office/powerpoint/2010/main" val="93994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1966522" y="-3991635"/>
            <a:ext cx="9418320" cy="5167292"/>
          </a:xfrm>
        </p:spPr>
        <p:txBody>
          <a:bodyPr>
            <a:normAutofit/>
          </a:bodyPr>
          <a:lstStyle/>
          <a:p>
            <a:r>
              <a:rPr lang="en-US" sz="3600" dirty="0"/>
              <a:t>5. </a:t>
            </a:r>
            <a:r>
              <a:rPr lang="en-US" sz="3600" dirty="0" err="1"/>
              <a:t>Remindere</a:t>
            </a:r>
            <a:endParaRPr lang="en-US" sz="3600" dirty="0"/>
          </a:p>
        </p:txBody>
      </p:sp>
      <p:pic>
        <p:nvPicPr>
          <p:cNvPr id="4" name="Picture 3">
            <a:extLst>
              <a:ext uri="{FF2B5EF4-FFF2-40B4-BE49-F238E27FC236}">
                <a16:creationId xmlns:a16="http://schemas.microsoft.com/office/drawing/2014/main" id="{0DF0F6B9-A649-A74E-A68B-1FC4046D9A7F}"/>
              </a:ext>
            </a:extLst>
          </p:cNvPr>
          <p:cNvPicPr>
            <a:picLocks noChangeAspect="1"/>
          </p:cNvPicPr>
          <p:nvPr/>
        </p:nvPicPr>
        <p:blipFill>
          <a:blip r:embed="rId2"/>
          <a:stretch>
            <a:fillRect/>
          </a:stretch>
        </p:blipFill>
        <p:spPr>
          <a:xfrm>
            <a:off x="694855" y="1642188"/>
            <a:ext cx="9071808" cy="4114799"/>
          </a:xfrm>
          <a:prstGeom prst="rect">
            <a:avLst/>
          </a:prstGeom>
          <a:ln>
            <a:solidFill>
              <a:schemeClr val="tx1"/>
            </a:solidFill>
          </a:ln>
        </p:spPr>
      </p:pic>
    </p:spTree>
    <p:extLst>
      <p:ext uri="{BB962C8B-B14F-4D97-AF65-F5344CB8AC3E}">
        <p14:creationId xmlns:p14="http://schemas.microsoft.com/office/powerpoint/2010/main" val="149802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2A8-CEAE-3A9F-AA6C-8586EBE79027}"/>
              </a:ext>
            </a:extLst>
          </p:cNvPr>
          <p:cNvSpPr>
            <a:spLocks noGrp="1"/>
          </p:cNvSpPr>
          <p:nvPr>
            <p:ph type="ctrTitle"/>
          </p:nvPr>
        </p:nvSpPr>
        <p:spPr>
          <a:xfrm>
            <a:off x="-128391" y="-4187578"/>
            <a:ext cx="9418320" cy="5167292"/>
          </a:xfrm>
        </p:spPr>
        <p:txBody>
          <a:bodyPr>
            <a:normAutofit/>
          </a:bodyPr>
          <a:lstStyle/>
          <a:p>
            <a:r>
              <a:rPr lang="en-US" sz="3600" dirty="0"/>
              <a:t>6. Export </a:t>
            </a:r>
            <a:r>
              <a:rPr lang="en-US" sz="3600" dirty="0" err="1"/>
              <a:t>și</a:t>
            </a:r>
            <a:r>
              <a:rPr lang="en-US" sz="3600" dirty="0"/>
              <a:t> Import Date:</a:t>
            </a:r>
          </a:p>
        </p:txBody>
      </p:sp>
      <p:pic>
        <p:nvPicPr>
          <p:cNvPr id="4" name="Picture 3">
            <a:extLst>
              <a:ext uri="{FF2B5EF4-FFF2-40B4-BE49-F238E27FC236}">
                <a16:creationId xmlns:a16="http://schemas.microsoft.com/office/drawing/2014/main" id="{F56F62F9-778E-411C-F7CB-3EF48A7C93DD}"/>
              </a:ext>
            </a:extLst>
          </p:cNvPr>
          <p:cNvPicPr>
            <a:picLocks noChangeAspect="1"/>
          </p:cNvPicPr>
          <p:nvPr/>
        </p:nvPicPr>
        <p:blipFill>
          <a:blip r:embed="rId2"/>
          <a:stretch>
            <a:fillRect/>
          </a:stretch>
        </p:blipFill>
        <p:spPr>
          <a:xfrm>
            <a:off x="1386529" y="1876062"/>
            <a:ext cx="8167781" cy="3703644"/>
          </a:xfrm>
          <a:prstGeom prst="rect">
            <a:avLst/>
          </a:prstGeom>
          <a:ln>
            <a:solidFill>
              <a:schemeClr val="tx1"/>
            </a:solidFill>
          </a:ln>
        </p:spPr>
      </p:pic>
    </p:spTree>
    <p:extLst>
      <p:ext uri="{BB962C8B-B14F-4D97-AF65-F5344CB8AC3E}">
        <p14:creationId xmlns:p14="http://schemas.microsoft.com/office/powerpoint/2010/main" val="6146269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TotalTime>
  <Words>648</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Tracker de diabet</vt:lpstr>
      <vt:lpstr>Tracker și Analizor simplu pentru diabet care permite utilizatorilor să introducă și să monitorizeze nivelurile lor zilnice de zahăr din sânge, dozele de insulină și alte informații relevante.   Aplicația ofera vizualizări și analize de bază pentru a-i ajuta pe utilizatori să-și monitorizeze starea de sănătate în timp.</vt:lpstr>
      <vt:lpstr>  1. Autentificare a Utilizatorului: Permite utilizatorilor să se înregistreze și să se autentifice în mod securizat pentru a-și urmări datele personale.  2. Introducerea Datelor: Furnizează un formular pentru ca utilizatorii să introducă date zilnice, incluzând nivelurile de zahăr din sânge, dozele de insulină, mesele și activitatea fizică.  3.Vizualizarea Datelor: Creează vizualizări (de exemplu, grafice cu linii, grafice cu bare) pentru a afișa tendințele în nivelurile de zahăr din sânge în timp. Afișează dozele de insulină și corelația lor cu nivelurile de zahăr din sânge.  4. Analiza Datelor: Analize statistice de bază, cum ar fi calcularea mediei nivelurilor de zahăr din sânge, deviația standard și tendințele. Oferă informații cu privire la impactul meselor și activității fizice asupra nivelurilor de zahăr din sânge.  5. Remindere: Permite utilizatorilor să seteze remindere pentru medicație, mese sau alte activități legate de gestionarea diabetului.  6. Export și Import Date: Permite utilizatorilor să își exporte datele într-un fișier (de exemplu, CSV) pentru înregistrări personale. Implementează funcționalitatea de importare a datelor din surse externe. </vt:lpstr>
      <vt:lpstr>1.Autentificarea Utilizatorului</vt:lpstr>
      <vt:lpstr>2.Introducerea datelor</vt:lpstr>
      <vt:lpstr>3.Vizualizarea Datelor</vt:lpstr>
      <vt:lpstr>4. Analiza Datelor:</vt:lpstr>
      <vt:lpstr>5. Remindere</vt:lpstr>
      <vt:lpstr>6. Export și Import Date:</vt:lpstr>
      <vt:lpstr>Module folosite</vt:lpstr>
      <vt:lpstr>PowerPoint Presentation</vt:lpstr>
      <vt:lpstr>De ce am ales acest proiect?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Tracker de diabet</dc:title>
  <dc:creator>Flavius-petru-rareş PALTIN (131464)</dc:creator>
  <cp:lastModifiedBy>Flavius-petru-rareş PALTIN (131464)</cp:lastModifiedBy>
  <cp:revision>4</cp:revision>
  <dcterms:created xsi:type="dcterms:W3CDTF">2024-01-15T14:24:18Z</dcterms:created>
  <dcterms:modified xsi:type="dcterms:W3CDTF">2024-01-15T16:26:39Z</dcterms:modified>
</cp:coreProperties>
</file>