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5"/>
  </p:notesMasterIdLst>
  <p:sldIdLst>
    <p:sldId id="256" r:id="rId2"/>
    <p:sldId id="257" r:id="rId3"/>
    <p:sldId id="258" r:id="rId4"/>
  </p:sldIdLst>
  <p:sldSz cx="14630400" cy="8229600"/>
  <p:notesSz cx="8229600" cy="14630400"/>
  <p:embeddedFontLst>
    <p:embeddedFont>
      <p:font typeface="Barlow Bold" panose="00000800000000000000" pitchFamily="2" charset="0"/>
      <p:bold r:id="rId6"/>
    </p:embeddedFont>
    <p:embeddedFont>
      <p:font typeface="Montserrat" panose="00000500000000000000" pitchFamily="2" charset="0"/>
      <p:regular r:id="rId7"/>
      <p:bold r:id="rId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theme" Target="theme/theme1.xml"/><Relationship Id="rId5" Type="http://schemas.openxmlformats.org/officeDocument/2006/relationships/notesMaster" Target="notesMasters/notesMaster1.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0773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709613" y="1479828"/>
            <a:ext cx="7724775" cy="2761417"/>
          </a:xfrm>
          <a:prstGeom prst="rect">
            <a:avLst/>
          </a:prstGeom>
          <a:noFill/>
          <a:ln/>
        </p:spPr>
        <p:txBody>
          <a:bodyPr wrap="square" lIns="0" tIns="0" rIns="0" bIns="0" rtlCol="0" anchor="t"/>
          <a:lstStyle/>
          <a:p>
            <a:pPr marL="0" indent="0">
              <a:lnSpc>
                <a:spcPts val="7200"/>
              </a:lnSpc>
              <a:buNone/>
            </a:pPr>
            <a:r>
              <a:rPr lang="en-US" sz="5750" b="1" dirty="0">
                <a:solidFill>
                  <a:srgbClr val="9998FF"/>
                </a:solidFill>
                <a:latin typeface="Barlow Bold" pitchFamily="34" charset="0"/>
                <a:ea typeface="Barlow Bold" pitchFamily="34" charset="-122"/>
                <a:cs typeface="Barlow Bold" pitchFamily="34" charset="-120"/>
              </a:rPr>
              <a:t>Medicine Reminder App: Your Personalized Healthcare Companion</a:t>
            </a:r>
            <a:endParaRPr lang="en-US" sz="5750" dirty="0"/>
          </a:p>
        </p:txBody>
      </p:sp>
      <p:sp>
        <p:nvSpPr>
          <p:cNvPr id="4" name="Text 1"/>
          <p:cNvSpPr/>
          <p:nvPr/>
        </p:nvSpPr>
        <p:spPr>
          <a:xfrm>
            <a:off x="709613" y="4545330"/>
            <a:ext cx="7724775" cy="1621631"/>
          </a:xfrm>
          <a:prstGeom prst="rect">
            <a:avLst/>
          </a:prstGeom>
          <a:noFill/>
          <a:ln/>
        </p:spPr>
        <p:txBody>
          <a:bodyPr wrap="square" lIns="0" tIns="0" rIns="0" bIns="0" rtlCol="0" anchor="t"/>
          <a:lstStyle/>
          <a:p>
            <a:pPr marL="0" indent="0">
              <a:lnSpc>
                <a:spcPts val="2550"/>
              </a:lnSpc>
              <a:buNone/>
            </a:pPr>
            <a:r>
              <a:rPr lang="en-US" sz="1550" dirty="0">
                <a:solidFill>
                  <a:srgbClr val="EEEFF5"/>
                </a:solidFill>
                <a:latin typeface="Montserrat" pitchFamily="34" charset="0"/>
                <a:ea typeface="Montserrat" pitchFamily="34" charset="-122"/>
                <a:cs typeface="Montserrat" pitchFamily="34" charset="-120"/>
              </a:rPr>
              <a:t>Medicine Reminder offers a seamless, user-friendly platform that empowers individuals to manage their medication schedules effortlessly. With voice interaction, timely reminders, and AI-powered insights, it caters especially to the elderly and those with mobility challenges. Its unique integration of innovative technologies, such as data visualization and future IoT features, ensures users stay informed and engaged in their health journey. Experience peace of mind with a comprehensive solution designed to enhance medication adherence and overall well-being.</a:t>
            </a:r>
            <a:endParaRPr lang="en-US" sz="1550" dirty="0"/>
          </a:p>
        </p:txBody>
      </p:sp>
      <p:pic>
        <p:nvPicPr>
          <p:cNvPr id="14" name="Image 0" descr="preencoded.png">
            <a:extLst>
              <a:ext uri="{FF2B5EF4-FFF2-40B4-BE49-F238E27FC236}">
                <a16:creationId xmlns:a16="http://schemas.microsoft.com/office/drawing/2014/main" id="{607F9C6C-C0A4-29D9-2F44-FADFA30931DD}"/>
              </a:ext>
            </a:extLst>
          </p:cNvPr>
          <p:cNvPicPr>
            <a:picLocks noChangeAspect="1"/>
          </p:cNvPicPr>
          <p:nvPr/>
        </p:nvPicPr>
        <p:blipFill>
          <a:blip r:embed="rId3"/>
          <a:stretch>
            <a:fillRect/>
          </a:stretch>
        </p:blipFill>
        <p:spPr>
          <a:xfrm>
            <a:off x="9144000" y="0"/>
            <a:ext cx="5486400"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58309" y="787122"/>
            <a:ext cx="13113782" cy="1425416"/>
          </a:xfrm>
          <a:prstGeom prst="rect">
            <a:avLst/>
          </a:prstGeom>
          <a:noFill/>
          <a:ln/>
        </p:spPr>
        <p:txBody>
          <a:bodyPr wrap="square" lIns="0" tIns="0" rIns="0" bIns="0" rtlCol="0" anchor="t"/>
          <a:lstStyle/>
          <a:p>
            <a:pPr marL="0" indent="0">
              <a:lnSpc>
                <a:spcPts val="5600"/>
              </a:lnSpc>
              <a:buNone/>
            </a:pPr>
            <a:r>
              <a:rPr lang="en-US" sz="4450" b="1" dirty="0">
                <a:solidFill>
                  <a:srgbClr val="9998FF"/>
                </a:solidFill>
                <a:latin typeface="Barlow Bold" pitchFamily="34" charset="0"/>
                <a:ea typeface="Barlow Bold" pitchFamily="34" charset="-122"/>
                <a:cs typeface="Barlow Bold" pitchFamily="34" charset="-120"/>
              </a:rPr>
              <a:t>Features, Technologies, and Setup: Empowering Users for Better Wellness</a:t>
            </a:r>
            <a:endParaRPr lang="en-US" sz="4450" dirty="0"/>
          </a:p>
        </p:txBody>
      </p:sp>
      <p:sp>
        <p:nvSpPr>
          <p:cNvPr id="3" name="Shape 1"/>
          <p:cNvSpPr/>
          <p:nvPr/>
        </p:nvSpPr>
        <p:spPr>
          <a:xfrm>
            <a:off x="758309" y="2889528"/>
            <a:ext cx="487442" cy="487442"/>
          </a:xfrm>
          <a:prstGeom prst="roundRect">
            <a:avLst>
              <a:gd name="adj" fmla="val 40004"/>
            </a:avLst>
          </a:prstGeom>
          <a:solidFill>
            <a:srgbClr val="282C32"/>
          </a:solidFill>
          <a:ln/>
          <a:effectLst>
            <a:outerShdw blurRad="53340" dist="26670" dir="13500000" algn="bl" rotWithShape="0">
              <a:srgbClr val="FFFFFF">
                <a:alpha val="10000"/>
              </a:srgbClr>
            </a:outerShdw>
          </a:effectLst>
        </p:spPr>
      </p:sp>
      <p:sp>
        <p:nvSpPr>
          <p:cNvPr id="4" name="Text 2"/>
          <p:cNvSpPr/>
          <p:nvPr/>
        </p:nvSpPr>
        <p:spPr>
          <a:xfrm>
            <a:off x="941427" y="2962156"/>
            <a:ext cx="121087" cy="342067"/>
          </a:xfrm>
          <a:prstGeom prst="rect">
            <a:avLst/>
          </a:prstGeom>
          <a:noFill/>
          <a:ln/>
        </p:spPr>
        <p:txBody>
          <a:bodyPr wrap="none" lIns="0" tIns="0" rIns="0" bIns="0" rtlCol="0" anchor="t"/>
          <a:lstStyle/>
          <a:p>
            <a:pPr marL="0" indent="0" algn="ctr">
              <a:lnSpc>
                <a:spcPts val="2650"/>
              </a:lnSpc>
              <a:buNone/>
            </a:pPr>
            <a:r>
              <a:rPr lang="en-US" sz="2650" b="1" dirty="0">
                <a:solidFill>
                  <a:srgbClr val="EEEFF5"/>
                </a:solidFill>
                <a:latin typeface="Barlow Bold" pitchFamily="34" charset="0"/>
                <a:ea typeface="Barlow Bold" pitchFamily="34" charset="-122"/>
                <a:cs typeface="Barlow Bold" pitchFamily="34" charset="-120"/>
              </a:rPr>
              <a:t>1</a:t>
            </a:r>
            <a:endParaRPr lang="en-US" sz="2650" dirty="0"/>
          </a:p>
        </p:txBody>
      </p:sp>
      <p:sp>
        <p:nvSpPr>
          <p:cNvPr id="5" name="Text 3"/>
          <p:cNvSpPr/>
          <p:nvPr/>
        </p:nvSpPr>
        <p:spPr>
          <a:xfrm>
            <a:off x="1462326" y="2889528"/>
            <a:ext cx="4442936" cy="356235"/>
          </a:xfrm>
          <a:prstGeom prst="rect">
            <a:avLst/>
          </a:prstGeom>
          <a:noFill/>
          <a:ln/>
        </p:spPr>
        <p:txBody>
          <a:bodyPr wrap="none" lIns="0" tIns="0" rIns="0" bIns="0" rtlCol="0" anchor="t"/>
          <a:lstStyle/>
          <a:p>
            <a:pPr marL="0" indent="0">
              <a:lnSpc>
                <a:spcPts val="2800"/>
              </a:lnSpc>
              <a:buNone/>
            </a:pPr>
            <a:r>
              <a:rPr lang="en-US" sz="2200" b="1" dirty="0">
                <a:solidFill>
                  <a:srgbClr val="EEEFF5"/>
                </a:solidFill>
                <a:latin typeface="Barlow Bold" pitchFamily="34" charset="0"/>
                <a:ea typeface="Barlow Bold" pitchFamily="34" charset="-122"/>
                <a:cs typeface="Barlow Bold" pitchFamily="34" charset="-120"/>
              </a:rPr>
              <a:t>Personalized Medication Schedules</a:t>
            </a:r>
            <a:endParaRPr lang="en-US" sz="2200" dirty="0"/>
          </a:p>
        </p:txBody>
      </p:sp>
      <p:sp>
        <p:nvSpPr>
          <p:cNvPr id="6" name="Text 4"/>
          <p:cNvSpPr/>
          <p:nvPr/>
        </p:nvSpPr>
        <p:spPr>
          <a:xfrm>
            <a:off x="1462326" y="3375660"/>
            <a:ext cx="5744647" cy="1733550"/>
          </a:xfrm>
          <a:prstGeom prst="rect">
            <a:avLst/>
          </a:prstGeom>
          <a:noFill/>
          <a:ln/>
        </p:spPr>
        <p:txBody>
          <a:bodyPr wrap="square" lIns="0" tIns="0" rIns="0" bIns="0" rtlCol="0" anchor="t"/>
          <a:lstStyle/>
          <a:p>
            <a:pPr marL="0" indent="0">
              <a:lnSpc>
                <a:spcPts val="2700"/>
              </a:lnSpc>
              <a:buNone/>
            </a:pPr>
            <a:r>
              <a:rPr lang="en-US" sz="1700" dirty="0">
                <a:solidFill>
                  <a:srgbClr val="EEEFF5"/>
                </a:solidFill>
                <a:latin typeface="Montserrat" pitchFamily="34" charset="0"/>
                <a:ea typeface="Montserrat" pitchFamily="34" charset="-122"/>
                <a:cs typeface="Montserrat" pitchFamily="34" charset="-120"/>
              </a:rPr>
              <a:t>Effortlessly create and manage your medication schedules, tailoring them to your individual needs. Add multiple medications with customizable frequency, dosage, and reminders. Our smart algorithm ensures you never miss a dose.</a:t>
            </a:r>
            <a:endParaRPr lang="en-US" sz="1700" dirty="0"/>
          </a:p>
        </p:txBody>
      </p:sp>
      <p:sp>
        <p:nvSpPr>
          <p:cNvPr id="7" name="Shape 5"/>
          <p:cNvSpPr/>
          <p:nvPr/>
        </p:nvSpPr>
        <p:spPr>
          <a:xfrm>
            <a:off x="7423547" y="2889528"/>
            <a:ext cx="487442" cy="487442"/>
          </a:xfrm>
          <a:prstGeom prst="roundRect">
            <a:avLst>
              <a:gd name="adj" fmla="val 40004"/>
            </a:avLst>
          </a:prstGeom>
          <a:solidFill>
            <a:srgbClr val="282C32"/>
          </a:solidFill>
          <a:ln/>
          <a:effectLst>
            <a:outerShdw blurRad="53340" dist="26670" dir="13500000" algn="bl" rotWithShape="0">
              <a:srgbClr val="FFFFFF">
                <a:alpha val="10000"/>
              </a:srgbClr>
            </a:outerShdw>
          </a:effectLst>
        </p:spPr>
      </p:sp>
      <p:sp>
        <p:nvSpPr>
          <p:cNvPr id="8" name="Text 6"/>
          <p:cNvSpPr/>
          <p:nvPr/>
        </p:nvSpPr>
        <p:spPr>
          <a:xfrm>
            <a:off x="7571423" y="2962156"/>
            <a:ext cx="191572" cy="342067"/>
          </a:xfrm>
          <a:prstGeom prst="rect">
            <a:avLst/>
          </a:prstGeom>
          <a:noFill/>
          <a:ln/>
        </p:spPr>
        <p:txBody>
          <a:bodyPr wrap="none" lIns="0" tIns="0" rIns="0" bIns="0" rtlCol="0" anchor="t"/>
          <a:lstStyle/>
          <a:p>
            <a:pPr marL="0" indent="0" algn="ctr">
              <a:lnSpc>
                <a:spcPts val="2650"/>
              </a:lnSpc>
              <a:buNone/>
            </a:pPr>
            <a:r>
              <a:rPr lang="en-US" sz="2650" b="1" dirty="0">
                <a:solidFill>
                  <a:srgbClr val="EEEFF5"/>
                </a:solidFill>
                <a:latin typeface="Barlow Bold" pitchFamily="34" charset="0"/>
                <a:ea typeface="Barlow Bold" pitchFamily="34" charset="-122"/>
                <a:cs typeface="Barlow Bold" pitchFamily="34" charset="-120"/>
              </a:rPr>
              <a:t>2</a:t>
            </a:r>
            <a:endParaRPr lang="en-US" sz="2650" dirty="0"/>
          </a:p>
        </p:txBody>
      </p:sp>
      <p:sp>
        <p:nvSpPr>
          <p:cNvPr id="9" name="Text 7"/>
          <p:cNvSpPr/>
          <p:nvPr/>
        </p:nvSpPr>
        <p:spPr>
          <a:xfrm>
            <a:off x="8127563" y="2889528"/>
            <a:ext cx="3507105" cy="356235"/>
          </a:xfrm>
          <a:prstGeom prst="rect">
            <a:avLst/>
          </a:prstGeom>
          <a:noFill/>
          <a:ln/>
        </p:spPr>
        <p:txBody>
          <a:bodyPr wrap="none" lIns="0" tIns="0" rIns="0" bIns="0" rtlCol="0" anchor="t"/>
          <a:lstStyle/>
          <a:p>
            <a:pPr marL="0" indent="0">
              <a:lnSpc>
                <a:spcPts val="2800"/>
              </a:lnSpc>
              <a:buNone/>
            </a:pPr>
            <a:r>
              <a:rPr lang="en-US" sz="2200" b="1" dirty="0">
                <a:solidFill>
                  <a:srgbClr val="EEEFF5"/>
                </a:solidFill>
                <a:latin typeface="Barlow Bold" pitchFamily="34" charset="0"/>
                <a:ea typeface="Barlow Bold" pitchFamily="34" charset="-122"/>
                <a:cs typeface="Barlow Bold" pitchFamily="34" charset="-120"/>
              </a:rPr>
              <a:t>Visual and Audio Reminders</a:t>
            </a:r>
            <a:endParaRPr lang="en-US" sz="2200" dirty="0"/>
          </a:p>
        </p:txBody>
      </p:sp>
      <p:sp>
        <p:nvSpPr>
          <p:cNvPr id="10" name="Text 8"/>
          <p:cNvSpPr/>
          <p:nvPr/>
        </p:nvSpPr>
        <p:spPr>
          <a:xfrm>
            <a:off x="8127563" y="3375660"/>
            <a:ext cx="5744647" cy="1733550"/>
          </a:xfrm>
          <a:prstGeom prst="rect">
            <a:avLst/>
          </a:prstGeom>
          <a:noFill/>
          <a:ln/>
        </p:spPr>
        <p:txBody>
          <a:bodyPr wrap="square" lIns="0" tIns="0" rIns="0" bIns="0" rtlCol="0" anchor="t"/>
          <a:lstStyle/>
          <a:p>
            <a:pPr marL="0" indent="0">
              <a:lnSpc>
                <a:spcPts val="2700"/>
              </a:lnSpc>
              <a:buNone/>
            </a:pPr>
            <a:r>
              <a:rPr lang="en-US" sz="1700" dirty="0">
                <a:solidFill>
                  <a:srgbClr val="EEEFF5"/>
                </a:solidFill>
                <a:latin typeface="Montserrat" pitchFamily="34" charset="0"/>
                <a:ea typeface="Montserrat" pitchFamily="34" charset="-122"/>
                <a:cs typeface="Montserrat" pitchFamily="34" charset="-120"/>
              </a:rPr>
              <a:t>Receive timely reminders through clear visual notifications and audible alarms. Customize the reminder settings to your preferences, including vibration patterns and reminder tones, ensuring you're always informed.</a:t>
            </a:r>
            <a:endParaRPr lang="en-US" sz="1700" dirty="0"/>
          </a:p>
        </p:txBody>
      </p:sp>
      <p:sp>
        <p:nvSpPr>
          <p:cNvPr id="11" name="Shape 9"/>
          <p:cNvSpPr/>
          <p:nvPr/>
        </p:nvSpPr>
        <p:spPr>
          <a:xfrm>
            <a:off x="758309" y="5260181"/>
            <a:ext cx="487442" cy="487442"/>
          </a:xfrm>
          <a:prstGeom prst="roundRect">
            <a:avLst>
              <a:gd name="adj" fmla="val 40004"/>
            </a:avLst>
          </a:prstGeom>
          <a:solidFill>
            <a:srgbClr val="282C32"/>
          </a:solidFill>
          <a:ln/>
          <a:effectLst>
            <a:outerShdw blurRad="53340" dist="26670" dir="13500000" algn="bl" rotWithShape="0">
              <a:srgbClr val="FFFFFF">
                <a:alpha val="10000"/>
              </a:srgbClr>
            </a:outerShdw>
          </a:effectLst>
        </p:spPr>
      </p:sp>
      <p:sp>
        <p:nvSpPr>
          <p:cNvPr id="12" name="Text 10"/>
          <p:cNvSpPr/>
          <p:nvPr/>
        </p:nvSpPr>
        <p:spPr>
          <a:xfrm>
            <a:off x="909638" y="5332868"/>
            <a:ext cx="184666" cy="342067"/>
          </a:xfrm>
          <a:prstGeom prst="rect">
            <a:avLst/>
          </a:prstGeom>
          <a:noFill/>
          <a:ln/>
        </p:spPr>
        <p:txBody>
          <a:bodyPr wrap="none" lIns="0" tIns="0" rIns="0" bIns="0" rtlCol="0" anchor="t"/>
          <a:lstStyle/>
          <a:p>
            <a:pPr marL="0" indent="0" algn="ctr">
              <a:lnSpc>
                <a:spcPts val="2650"/>
              </a:lnSpc>
              <a:buNone/>
            </a:pPr>
            <a:r>
              <a:rPr lang="en-US" sz="2650" b="1" dirty="0">
                <a:solidFill>
                  <a:srgbClr val="EEEFF5"/>
                </a:solidFill>
                <a:latin typeface="Barlow Bold" pitchFamily="34" charset="0"/>
                <a:ea typeface="Barlow Bold" pitchFamily="34" charset="-122"/>
                <a:cs typeface="Barlow Bold" pitchFamily="34" charset="-120"/>
              </a:rPr>
              <a:t>3</a:t>
            </a:r>
            <a:endParaRPr lang="en-US" sz="2650" dirty="0"/>
          </a:p>
        </p:txBody>
      </p:sp>
      <p:sp>
        <p:nvSpPr>
          <p:cNvPr id="13" name="Text 11"/>
          <p:cNvSpPr/>
          <p:nvPr/>
        </p:nvSpPr>
        <p:spPr>
          <a:xfrm>
            <a:off x="1462325" y="5332868"/>
            <a:ext cx="2850713" cy="356235"/>
          </a:xfrm>
          <a:prstGeom prst="rect">
            <a:avLst/>
          </a:prstGeom>
          <a:noFill/>
          <a:ln/>
        </p:spPr>
        <p:txBody>
          <a:bodyPr wrap="none" lIns="0" tIns="0" rIns="0" bIns="0" rtlCol="0" anchor="t"/>
          <a:lstStyle/>
          <a:p>
            <a:pPr marL="0" indent="0">
              <a:lnSpc>
                <a:spcPts val="2800"/>
              </a:lnSpc>
              <a:buNone/>
            </a:pPr>
            <a:r>
              <a:rPr lang="en-US" sz="2200" b="1" dirty="0">
                <a:solidFill>
                  <a:srgbClr val="EEEFF5"/>
                </a:solidFill>
                <a:latin typeface="Barlow Bold" pitchFamily="34" charset="0"/>
              </a:rPr>
              <a:t>Technology used</a:t>
            </a:r>
            <a:endParaRPr lang="en-US" sz="2200" dirty="0"/>
          </a:p>
        </p:txBody>
      </p:sp>
      <p:sp>
        <p:nvSpPr>
          <p:cNvPr id="14" name="Text 12"/>
          <p:cNvSpPr/>
          <p:nvPr/>
        </p:nvSpPr>
        <p:spPr>
          <a:xfrm>
            <a:off x="1462326" y="5747623"/>
            <a:ext cx="5744647" cy="1386840"/>
          </a:xfrm>
          <a:prstGeom prst="rect">
            <a:avLst/>
          </a:prstGeom>
          <a:noFill/>
          <a:ln/>
        </p:spPr>
        <p:txBody>
          <a:bodyPr wrap="square" lIns="0" tIns="0" rIns="0" bIns="0" rtlCol="0" anchor="t"/>
          <a:lstStyle/>
          <a:p>
            <a:pPr marL="0" indent="0">
              <a:lnSpc>
                <a:spcPts val="2700"/>
              </a:lnSpc>
              <a:buNone/>
            </a:pPr>
            <a:r>
              <a:rPr lang="en-US" sz="1650" dirty="0">
                <a:solidFill>
                  <a:schemeClr val="bg1"/>
                </a:solidFill>
                <a:latin typeface="Montserrat" panose="00000500000000000000" pitchFamily="2" charset="0"/>
              </a:rPr>
              <a:t>Built in Python, the app utilizes </a:t>
            </a:r>
            <a:r>
              <a:rPr lang="en-US" sz="1650" dirty="0" err="1">
                <a:solidFill>
                  <a:schemeClr val="bg1"/>
                </a:solidFill>
                <a:latin typeface="Montserrat" panose="00000500000000000000" pitchFamily="2" charset="0"/>
              </a:rPr>
              <a:t>Streamlit</a:t>
            </a:r>
            <a:r>
              <a:rPr lang="en-US" sz="1650" dirty="0">
                <a:solidFill>
                  <a:schemeClr val="bg1"/>
                </a:solidFill>
                <a:latin typeface="Montserrat" panose="00000500000000000000" pitchFamily="2" charset="0"/>
              </a:rPr>
              <a:t> for a seamless web interface, while </a:t>
            </a:r>
            <a:r>
              <a:rPr lang="en-US" sz="1650" dirty="0" err="1">
                <a:solidFill>
                  <a:schemeClr val="bg1"/>
                </a:solidFill>
                <a:latin typeface="Montserrat" panose="00000500000000000000" pitchFamily="2" charset="0"/>
              </a:rPr>
              <a:t>LangChain</a:t>
            </a:r>
            <a:r>
              <a:rPr lang="en-US" sz="1650" dirty="0">
                <a:solidFill>
                  <a:schemeClr val="bg1"/>
                </a:solidFill>
                <a:latin typeface="Montserrat" panose="00000500000000000000" pitchFamily="2" charset="0"/>
              </a:rPr>
              <a:t> enables effective natural language processing. Google Generative AI powers the chatbot for intuitive user interactions. For voice command processing, we incorporate Speech Recognition &amp; PyTTSx3 for text-to-speech functionality. </a:t>
            </a:r>
          </a:p>
        </p:txBody>
      </p:sp>
      <p:sp>
        <p:nvSpPr>
          <p:cNvPr id="15" name="Shape 13"/>
          <p:cNvSpPr/>
          <p:nvPr/>
        </p:nvSpPr>
        <p:spPr>
          <a:xfrm>
            <a:off x="7461707" y="5267264"/>
            <a:ext cx="487442" cy="487442"/>
          </a:xfrm>
          <a:prstGeom prst="roundRect">
            <a:avLst>
              <a:gd name="adj" fmla="val 40004"/>
            </a:avLst>
          </a:prstGeom>
          <a:solidFill>
            <a:srgbClr val="282C32"/>
          </a:solidFill>
          <a:ln/>
          <a:effectLst>
            <a:outerShdw blurRad="53340" dist="26670" dir="13500000" algn="bl" rotWithShape="0">
              <a:srgbClr val="FFFFFF">
                <a:alpha val="10000"/>
              </a:srgbClr>
            </a:outerShdw>
          </a:effectLst>
        </p:spPr>
      </p:sp>
      <p:sp>
        <p:nvSpPr>
          <p:cNvPr id="16" name="Text 14"/>
          <p:cNvSpPr/>
          <p:nvPr/>
        </p:nvSpPr>
        <p:spPr>
          <a:xfrm>
            <a:off x="7601962" y="5347036"/>
            <a:ext cx="206931" cy="342067"/>
          </a:xfrm>
          <a:prstGeom prst="rect">
            <a:avLst/>
          </a:prstGeom>
          <a:noFill/>
          <a:ln/>
        </p:spPr>
        <p:txBody>
          <a:bodyPr wrap="none" lIns="0" tIns="0" rIns="0" bIns="0" rtlCol="0" anchor="t"/>
          <a:lstStyle/>
          <a:p>
            <a:pPr marL="0" indent="0" algn="ctr">
              <a:lnSpc>
                <a:spcPts val="2650"/>
              </a:lnSpc>
              <a:buNone/>
            </a:pPr>
            <a:r>
              <a:rPr lang="en-US" sz="2650" b="1" dirty="0">
                <a:solidFill>
                  <a:srgbClr val="EEEFF5"/>
                </a:solidFill>
                <a:latin typeface="Barlow Bold" pitchFamily="34" charset="0"/>
                <a:ea typeface="Barlow Bold" pitchFamily="34" charset="-122"/>
                <a:cs typeface="Barlow Bold" pitchFamily="34" charset="-120"/>
              </a:rPr>
              <a:t>4</a:t>
            </a:r>
            <a:endParaRPr lang="en-US" sz="2650" dirty="0"/>
          </a:p>
        </p:txBody>
      </p:sp>
      <p:sp>
        <p:nvSpPr>
          <p:cNvPr id="17" name="Text 15"/>
          <p:cNvSpPr/>
          <p:nvPr/>
        </p:nvSpPr>
        <p:spPr>
          <a:xfrm>
            <a:off x="8127563" y="5347036"/>
            <a:ext cx="2850713" cy="356235"/>
          </a:xfrm>
          <a:prstGeom prst="rect">
            <a:avLst/>
          </a:prstGeom>
          <a:noFill/>
          <a:ln/>
        </p:spPr>
        <p:txBody>
          <a:bodyPr wrap="none" lIns="0" tIns="0" rIns="0" bIns="0" rtlCol="0" anchor="t"/>
          <a:lstStyle/>
          <a:p>
            <a:pPr marL="0" indent="0">
              <a:lnSpc>
                <a:spcPts val="2800"/>
              </a:lnSpc>
              <a:buNone/>
            </a:pPr>
            <a:r>
              <a:rPr lang="en-US" sz="2200" b="1" dirty="0">
                <a:solidFill>
                  <a:srgbClr val="EEEFF5"/>
                </a:solidFill>
                <a:latin typeface="Barlow Bold" pitchFamily="34" charset="0"/>
                <a:ea typeface="Barlow Bold" pitchFamily="34" charset="-122"/>
                <a:cs typeface="Barlow Bold" pitchFamily="34" charset="-120"/>
              </a:rPr>
              <a:t>Secure Data Storage</a:t>
            </a:r>
            <a:endParaRPr lang="en-US" sz="2200" dirty="0"/>
          </a:p>
        </p:txBody>
      </p:sp>
      <p:sp>
        <p:nvSpPr>
          <p:cNvPr id="18" name="Text 16"/>
          <p:cNvSpPr/>
          <p:nvPr/>
        </p:nvSpPr>
        <p:spPr>
          <a:xfrm>
            <a:off x="8105952" y="5755232"/>
            <a:ext cx="5744647" cy="1386840"/>
          </a:xfrm>
          <a:prstGeom prst="rect">
            <a:avLst/>
          </a:prstGeom>
          <a:noFill/>
          <a:ln/>
        </p:spPr>
        <p:txBody>
          <a:bodyPr wrap="square" lIns="0" tIns="0" rIns="0" bIns="0" rtlCol="0" anchor="t"/>
          <a:lstStyle/>
          <a:p>
            <a:pPr marL="0" indent="0">
              <a:lnSpc>
                <a:spcPts val="2700"/>
              </a:lnSpc>
              <a:buNone/>
            </a:pPr>
            <a:r>
              <a:rPr lang="en-US" sz="1700" dirty="0">
                <a:solidFill>
                  <a:srgbClr val="EEEFF5"/>
                </a:solidFill>
                <a:latin typeface="Montserrat" pitchFamily="34" charset="0"/>
                <a:ea typeface="Montserrat" pitchFamily="34" charset="-122"/>
                <a:cs typeface="Montserrat" pitchFamily="34" charset="-120"/>
              </a:rPr>
              <a:t>Your health information is our priority! Our app uses robust encryption and secure data storage protocols to protect your personal and medical data, ensuring privacy and peace of mind. </a:t>
            </a:r>
            <a:r>
              <a:rPr lang="en-US" sz="1800" dirty="0">
                <a:solidFill>
                  <a:schemeClr val="bg1"/>
                </a:solidFill>
                <a:latin typeface="Montserrat" panose="00000500000000000000" pitchFamily="2" charset="0"/>
              </a:rPr>
              <a:t>SQLite manages local database storage for user data..</a:t>
            </a:r>
            <a:endParaRPr lang="en-US" sz="17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598051" y="525542"/>
            <a:ext cx="7947898" cy="1124188"/>
          </a:xfrm>
          <a:prstGeom prst="rect">
            <a:avLst/>
          </a:prstGeom>
          <a:noFill/>
          <a:ln/>
        </p:spPr>
        <p:txBody>
          <a:bodyPr wrap="square" lIns="0" tIns="0" rIns="0" bIns="0" rtlCol="0" anchor="t"/>
          <a:lstStyle/>
          <a:p>
            <a:pPr marL="0" indent="0">
              <a:lnSpc>
                <a:spcPts val="4400"/>
              </a:lnSpc>
              <a:buNone/>
            </a:pPr>
            <a:r>
              <a:rPr lang="en-US" sz="3500" b="1" dirty="0">
                <a:solidFill>
                  <a:srgbClr val="9998FF"/>
                </a:solidFill>
                <a:latin typeface="Barlow Bold" pitchFamily="34" charset="0"/>
                <a:ea typeface="Barlow Bold" pitchFamily="34" charset="-122"/>
                <a:cs typeface="Barlow Bold" pitchFamily="34" charset="-120"/>
              </a:rPr>
              <a:t>Future Scope: Integrating Voice, IoT, and Enhancing User Authentication</a:t>
            </a:r>
            <a:endParaRPr lang="en-US" sz="3500" dirty="0"/>
          </a:p>
        </p:txBody>
      </p:sp>
      <p:sp>
        <p:nvSpPr>
          <p:cNvPr id="4" name="Shape 1"/>
          <p:cNvSpPr/>
          <p:nvPr/>
        </p:nvSpPr>
        <p:spPr>
          <a:xfrm>
            <a:off x="842843" y="1905952"/>
            <a:ext cx="22860" cy="5798106"/>
          </a:xfrm>
          <a:prstGeom prst="roundRect">
            <a:avLst>
              <a:gd name="adj" fmla="val 672796"/>
            </a:avLst>
          </a:prstGeom>
          <a:solidFill>
            <a:srgbClr val="60646A"/>
          </a:solidFill>
          <a:ln/>
        </p:spPr>
      </p:sp>
      <p:sp>
        <p:nvSpPr>
          <p:cNvPr id="5" name="Shape 2"/>
          <p:cNvSpPr/>
          <p:nvPr/>
        </p:nvSpPr>
        <p:spPr>
          <a:xfrm>
            <a:off x="1023640" y="2278856"/>
            <a:ext cx="598051" cy="22860"/>
          </a:xfrm>
          <a:prstGeom prst="roundRect">
            <a:avLst>
              <a:gd name="adj" fmla="val 672796"/>
            </a:avLst>
          </a:prstGeom>
          <a:solidFill>
            <a:srgbClr val="60646A"/>
          </a:solidFill>
          <a:ln/>
        </p:spPr>
      </p:sp>
      <p:sp>
        <p:nvSpPr>
          <p:cNvPr id="6" name="Shape 3"/>
          <p:cNvSpPr/>
          <p:nvPr/>
        </p:nvSpPr>
        <p:spPr>
          <a:xfrm>
            <a:off x="662047" y="2098119"/>
            <a:ext cx="384453" cy="384453"/>
          </a:xfrm>
          <a:prstGeom prst="roundRect">
            <a:avLst>
              <a:gd name="adj" fmla="val 40005"/>
            </a:avLst>
          </a:prstGeom>
          <a:solidFill>
            <a:srgbClr val="282C32"/>
          </a:solidFill>
          <a:ln/>
          <a:effectLst>
            <a:outerShdw blurRad="41910" dist="20320" dir="13500000" algn="bl" rotWithShape="0">
              <a:srgbClr val="FFFFFF">
                <a:alpha val="10000"/>
              </a:srgbClr>
            </a:outerShdw>
          </a:effectLst>
        </p:spPr>
      </p:sp>
      <p:sp>
        <p:nvSpPr>
          <p:cNvPr id="7" name="Text 4"/>
          <p:cNvSpPr/>
          <p:nvPr/>
        </p:nvSpPr>
        <p:spPr>
          <a:xfrm>
            <a:off x="806470" y="2155388"/>
            <a:ext cx="95607" cy="269796"/>
          </a:xfrm>
          <a:prstGeom prst="rect">
            <a:avLst/>
          </a:prstGeom>
          <a:noFill/>
          <a:ln/>
        </p:spPr>
        <p:txBody>
          <a:bodyPr wrap="none" lIns="0" tIns="0" rIns="0" bIns="0" rtlCol="0" anchor="t"/>
          <a:lstStyle/>
          <a:p>
            <a:pPr marL="0" indent="0" algn="ctr">
              <a:lnSpc>
                <a:spcPts val="2100"/>
              </a:lnSpc>
              <a:buNone/>
            </a:pPr>
            <a:r>
              <a:rPr lang="en-US" sz="2100" b="1" dirty="0">
                <a:solidFill>
                  <a:srgbClr val="EEEFF5"/>
                </a:solidFill>
                <a:latin typeface="Barlow Bold" pitchFamily="34" charset="0"/>
                <a:ea typeface="Barlow Bold" pitchFamily="34" charset="-122"/>
                <a:cs typeface="Barlow Bold" pitchFamily="34" charset="-120"/>
              </a:rPr>
              <a:t>1</a:t>
            </a:r>
            <a:endParaRPr lang="en-US" sz="2100" dirty="0"/>
          </a:p>
        </p:txBody>
      </p:sp>
      <p:sp>
        <p:nvSpPr>
          <p:cNvPr id="8" name="Text 5"/>
          <p:cNvSpPr/>
          <p:nvPr/>
        </p:nvSpPr>
        <p:spPr>
          <a:xfrm>
            <a:off x="1794153" y="2076807"/>
            <a:ext cx="2248495" cy="281107"/>
          </a:xfrm>
          <a:prstGeom prst="rect">
            <a:avLst/>
          </a:prstGeom>
          <a:noFill/>
          <a:ln/>
        </p:spPr>
        <p:txBody>
          <a:bodyPr wrap="none" lIns="0" tIns="0" rIns="0" bIns="0" rtlCol="0" anchor="t"/>
          <a:lstStyle/>
          <a:p>
            <a:pPr algn="l"/>
            <a:r>
              <a:rPr lang="en-IN" sz="1750" b="0" i="0" dirty="0">
                <a:solidFill>
                  <a:srgbClr val="F0F6FC"/>
                </a:solidFill>
                <a:effectLst/>
                <a:latin typeface="Barlow Bold" panose="00000800000000000000" pitchFamily="2" charset="0"/>
              </a:rPr>
              <a:t>Multi-language Support</a:t>
            </a:r>
          </a:p>
          <a:p>
            <a:br>
              <a:rPr lang="en-IN" sz="1600" b="0" i="0" dirty="0">
                <a:solidFill>
                  <a:srgbClr val="F0F6FC"/>
                </a:solidFill>
                <a:effectLst/>
                <a:latin typeface="-apple-system"/>
              </a:rPr>
            </a:br>
            <a:endParaRPr lang="en-US" sz="1750" dirty="0"/>
          </a:p>
        </p:txBody>
      </p:sp>
      <p:sp>
        <p:nvSpPr>
          <p:cNvPr id="9" name="Text 6"/>
          <p:cNvSpPr/>
          <p:nvPr/>
        </p:nvSpPr>
        <p:spPr>
          <a:xfrm>
            <a:off x="1794153" y="2460427"/>
            <a:ext cx="6751796" cy="1093470"/>
          </a:xfrm>
          <a:prstGeom prst="rect">
            <a:avLst/>
          </a:prstGeom>
          <a:noFill/>
          <a:ln/>
        </p:spPr>
        <p:txBody>
          <a:bodyPr wrap="square" lIns="0" tIns="0" rIns="0" bIns="0" rtlCol="0" anchor="t"/>
          <a:lstStyle/>
          <a:p>
            <a:pPr algn="l"/>
            <a:r>
              <a:rPr lang="en-US" sz="1300" b="0" i="0" dirty="0">
                <a:solidFill>
                  <a:srgbClr val="F0F6FC"/>
                </a:solidFill>
                <a:effectLst/>
                <a:latin typeface="Montserrat" panose="00000500000000000000" pitchFamily="2" charset="0"/>
              </a:rPr>
              <a:t>Voice recognition and interface in multiple languages for diverse elderly populations overcoming issue of huge diversity in dialects and accents across the world</a:t>
            </a:r>
          </a:p>
        </p:txBody>
      </p:sp>
      <p:sp>
        <p:nvSpPr>
          <p:cNvPr id="10" name="Shape 7"/>
          <p:cNvSpPr/>
          <p:nvPr/>
        </p:nvSpPr>
        <p:spPr>
          <a:xfrm>
            <a:off x="1057930" y="3431211"/>
            <a:ext cx="598051" cy="22860"/>
          </a:xfrm>
          <a:prstGeom prst="roundRect">
            <a:avLst>
              <a:gd name="adj" fmla="val 672796"/>
            </a:avLst>
          </a:prstGeom>
          <a:solidFill>
            <a:srgbClr val="60646A"/>
          </a:solidFill>
          <a:ln/>
        </p:spPr>
      </p:sp>
      <p:sp>
        <p:nvSpPr>
          <p:cNvPr id="11" name="Shape 8"/>
          <p:cNvSpPr/>
          <p:nvPr/>
        </p:nvSpPr>
        <p:spPr>
          <a:xfrm>
            <a:off x="650616" y="3207351"/>
            <a:ext cx="384453" cy="384453"/>
          </a:xfrm>
          <a:prstGeom prst="roundRect">
            <a:avLst>
              <a:gd name="adj" fmla="val 40005"/>
            </a:avLst>
          </a:prstGeom>
          <a:solidFill>
            <a:srgbClr val="282C32"/>
          </a:solidFill>
          <a:ln/>
          <a:effectLst>
            <a:outerShdw blurRad="41910" dist="20320" dir="13500000" algn="bl" rotWithShape="0">
              <a:srgbClr val="FFFFFF">
                <a:alpha val="10000"/>
              </a:srgbClr>
            </a:outerShdw>
          </a:effectLst>
        </p:spPr>
      </p:sp>
      <p:sp>
        <p:nvSpPr>
          <p:cNvPr id="12" name="Text 9"/>
          <p:cNvSpPr/>
          <p:nvPr/>
        </p:nvSpPr>
        <p:spPr>
          <a:xfrm>
            <a:off x="778728" y="3276725"/>
            <a:ext cx="151090" cy="269796"/>
          </a:xfrm>
          <a:prstGeom prst="rect">
            <a:avLst/>
          </a:prstGeom>
          <a:noFill/>
          <a:ln/>
        </p:spPr>
        <p:txBody>
          <a:bodyPr wrap="none" lIns="0" tIns="0" rIns="0" bIns="0" rtlCol="0" anchor="t"/>
          <a:lstStyle/>
          <a:p>
            <a:pPr marL="0" indent="0" algn="ctr">
              <a:lnSpc>
                <a:spcPts val="2100"/>
              </a:lnSpc>
              <a:buNone/>
            </a:pPr>
            <a:r>
              <a:rPr lang="en-US" sz="2100" b="1" dirty="0">
                <a:solidFill>
                  <a:srgbClr val="EEEFF5"/>
                </a:solidFill>
                <a:latin typeface="Barlow Bold" pitchFamily="34" charset="0"/>
                <a:ea typeface="Barlow Bold" pitchFamily="34" charset="-122"/>
                <a:cs typeface="Barlow Bold" pitchFamily="34" charset="-120"/>
              </a:rPr>
              <a:t>2</a:t>
            </a:r>
            <a:endParaRPr lang="en-US" sz="2100" dirty="0"/>
          </a:p>
        </p:txBody>
      </p:sp>
      <p:sp>
        <p:nvSpPr>
          <p:cNvPr id="13" name="Text 10"/>
          <p:cNvSpPr/>
          <p:nvPr/>
        </p:nvSpPr>
        <p:spPr>
          <a:xfrm>
            <a:off x="1801475" y="3292903"/>
            <a:ext cx="2248495" cy="281107"/>
          </a:xfrm>
          <a:prstGeom prst="rect">
            <a:avLst/>
          </a:prstGeom>
          <a:noFill/>
          <a:ln/>
        </p:spPr>
        <p:txBody>
          <a:bodyPr wrap="none" lIns="0" tIns="0" rIns="0" bIns="0" rtlCol="0" anchor="t"/>
          <a:lstStyle/>
          <a:p>
            <a:pPr marL="0" indent="0" algn="l">
              <a:lnSpc>
                <a:spcPts val="2200"/>
              </a:lnSpc>
              <a:buNone/>
            </a:pPr>
            <a:r>
              <a:rPr lang="en-US" sz="1750" b="1" dirty="0">
                <a:solidFill>
                  <a:srgbClr val="EEEFF5"/>
                </a:solidFill>
                <a:latin typeface="Barlow Bold" pitchFamily="34" charset="0"/>
                <a:ea typeface="Barlow Bold" pitchFamily="34" charset="-122"/>
                <a:cs typeface="Barlow Bold" pitchFamily="34" charset="-120"/>
              </a:rPr>
              <a:t>IoT Integration</a:t>
            </a:r>
            <a:endParaRPr lang="en-US" sz="1750" dirty="0"/>
          </a:p>
        </p:txBody>
      </p:sp>
      <p:sp>
        <p:nvSpPr>
          <p:cNvPr id="14" name="Text 11"/>
          <p:cNvSpPr/>
          <p:nvPr/>
        </p:nvSpPr>
        <p:spPr>
          <a:xfrm>
            <a:off x="1794153" y="3605212"/>
            <a:ext cx="6751796" cy="1093470"/>
          </a:xfrm>
          <a:prstGeom prst="rect">
            <a:avLst/>
          </a:prstGeom>
          <a:noFill/>
          <a:ln/>
        </p:spPr>
        <p:txBody>
          <a:bodyPr wrap="square" lIns="0" tIns="0" rIns="0" bIns="0" rtlCol="0" anchor="t"/>
          <a:lstStyle/>
          <a:p>
            <a:pPr marL="0" indent="0" algn="l">
              <a:lnSpc>
                <a:spcPts val="2150"/>
              </a:lnSpc>
              <a:buNone/>
            </a:pPr>
            <a:r>
              <a:rPr lang="en-US" sz="1300" dirty="0">
                <a:solidFill>
                  <a:srgbClr val="EEEFF5"/>
                </a:solidFill>
                <a:latin typeface="Montserrat" pitchFamily="34" charset="0"/>
                <a:ea typeface="Montserrat" pitchFamily="34" charset="-122"/>
                <a:cs typeface="Montserrat" pitchFamily="34" charset="-120"/>
              </a:rPr>
              <a:t>We envision a seamless integration with smart devices like pill dispensers and wearable health trackers. These devices will communicate with our app, providing real-time insights into your medication adherence and overall health status.</a:t>
            </a:r>
            <a:endParaRPr lang="en-US" sz="1300" dirty="0"/>
          </a:p>
        </p:txBody>
      </p:sp>
      <p:sp>
        <p:nvSpPr>
          <p:cNvPr id="15" name="Shape 12"/>
          <p:cNvSpPr/>
          <p:nvPr/>
        </p:nvSpPr>
        <p:spPr>
          <a:xfrm>
            <a:off x="1085087" y="5294455"/>
            <a:ext cx="598051" cy="22860"/>
          </a:xfrm>
          <a:prstGeom prst="roundRect">
            <a:avLst>
              <a:gd name="adj" fmla="val 672796"/>
            </a:avLst>
          </a:prstGeom>
          <a:solidFill>
            <a:srgbClr val="60646A"/>
          </a:solidFill>
          <a:ln/>
        </p:spPr>
      </p:sp>
      <p:sp>
        <p:nvSpPr>
          <p:cNvPr id="16" name="Shape 13"/>
          <p:cNvSpPr/>
          <p:nvPr/>
        </p:nvSpPr>
        <p:spPr>
          <a:xfrm>
            <a:off x="687109" y="5124040"/>
            <a:ext cx="384453" cy="384453"/>
          </a:xfrm>
          <a:prstGeom prst="roundRect">
            <a:avLst>
              <a:gd name="adj" fmla="val 40005"/>
            </a:avLst>
          </a:prstGeom>
          <a:solidFill>
            <a:srgbClr val="282C32"/>
          </a:solidFill>
          <a:ln/>
          <a:effectLst>
            <a:outerShdw blurRad="41910" dist="20320" dir="13500000" algn="bl" rotWithShape="0">
              <a:srgbClr val="FFFFFF">
                <a:alpha val="10000"/>
              </a:srgbClr>
            </a:outerShdw>
          </a:effectLst>
        </p:spPr>
      </p:sp>
      <p:sp>
        <p:nvSpPr>
          <p:cNvPr id="17" name="Text 14"/>
          <p:cNvSpPr/>
          <p:nvPr/>
        </p:nvSpPr>
        <p:spPr>
          <a:xfrm>
            <a:off x="784085" y="5203419"/>
            <a:ext cx="145733" cy="269796"/>
          </a:xfrm>
          <a:prstGeom prst="rect">
            <a:avLst/>
          </a:prstGeom>
          <a:noFill/>
          <a:ln/>
        </p:spPr>
        <p:txBody>
          <a:bodyPr wrap="none" lIns="0" tIns="0" rIns="0" bIns="0" rtlCol="0" anchor="t"/>
          <a:lstStyle/>
          <a:p>
            <a:pPr marL="0" indent="0" algn="ctr">
              <a:lnSpc>
                <a:spcPts val="2100"/>
              </a:lnSpc>
              <a:buNone/>
            </a:pPr>
            <a:r>
              <a:rPr lang="en-US" sz="2100" b="1" dirty="0">
                <a:solidFill>
                  <a:srgbClr val="EEEFF5"/>
                </a:solidFill>
                <a:latin typeface="Barlow Bold" pitchFamily="34" charset="0"/>
                <a:ea typeface="Barlow Bold" pitchFamily="34" charset="-122"/>
                <a:cs typeface="Barlow Bold" pitchFamily="34" charset="-120"/>
              </a:rPr>
              <a:t>3</a:t>
            </a:r>
            <a:endParaRPr lang="en-US" sz="2100" dirty="0"/>
          </a:p>
        </p:txBody>
      </p:sp>
      <p:sp>
        <p:nvSpPr>
          <p:cNvPr id="18" name="Text 15"/>
          <p:cNvSpPr/>
          <p:nvPr/>
        </p:nvSpPr>
        <p:spPr>
          <a:xfrm>
            <a:off x="1801475" y="5153901"/>
            <a:ext cx="3037642" cy="281107"/>
          </a:xfrm>
          <a:prstGeom prst="rect">
            <a:avLst/>
          </a:prstGeom>
          <a:noFill/>
          <a:ln/>
        </p:spPr>
        <p:txBody>
          <a:bodyPr wrap="none" lIns="0" tIns="0" rIns="0" bIns="0" rtlCol="0" anchor="t"/>
          <a:lstStyle/>
          <a:p>
            <a:pPr marL="0" indent="0" algn="l">
              <a:lnSpc>
                <a:spcPts val="2200"/>
              </a:lnSpc>
              <a:buNone/>
            </a:pPr>
            <a:r>
              <a:rPr lang="en-US" sz="1700" b="0" i="0" dirty="0">
                <a:solidFill>
                  <a:srgbClr val="F0F6FC"/>
                </a:solidFill>
                <a:effectLst/>
                <a:latin typeface="Barlow Bold" panose="00000800000000000000" pitchFamily="2" charset="0"/>
              </a:rPr>
              <a:t>Augmented Reality (AR) Pill Identification</a:t>
            </a:r>
            <a:endParaRPr lang="en-US" sz="1700" dirty="0">
              <a:latin typeface="Barlow Bold" panose="00000800000000000000" pitchFamily="2" charset="0"/>
            </a:endParaRPr>
          </a:p>
        </p:txBody>
      </p:sp>
      <p:sp>
        <p:nvSpPr>
          <p:cNvPr id="19" name="Text 16"/>
          <p:cNvSpPr/>
          <p:nvPr/>
        </p:nvSpPr>
        <p:spPr>
          <a:xfrm>
            <a:off x="1801475" y="5485278"/>
            <a:ext cx="6751796" cy="1093470"/>
          </a:xfrm>
          <a:prstGeom prst="rect">
            <a:avLst/>
          </a:prstGeom>
          <a:noFill/>
          <a:ln/>
        </p:spPr>
        <p:txBody>
          <a:bodyPr wrap="square" lIns="0" tIns="0" rIns="0" bIns="0" rtlCol="0" anchor="t"/>
          <a:lstStyle/>
          <a:p>
            <a:pPr algn="l"/>
            <a:r>
              <a:rPr lang="en-US" sz="1300" b="0" i="0" dirty="0">
                <a:solidFill>
                  <a:srgbClr val="F0F6FC"/>
                </a:solidFill>
                <a:effectLst/>
                <a:latin typeface="Montserrat" panose="00000500000000000000" pitchFamily="2" charset="0"/>
              </a:rPr>
              <a:t>Use smartphone camera to identify pills and provide information</a:t>
            </a:r>
          </a:p>
          <a:p>
            <a:r>
              <a:rPr lang="en-US" sz="1300" dirty="0">
                <a:solidFill>
                  <a:srgbClr val="EEEFF5"/>
                </a:solidFill>
                <a:latin typeface="Montserrat" panose="00000500000000000000" pitchFamily="2" charset="0"/>
                <a:ea typeface="Montserrat" pitchFamily="34" charset="-122"/>
                <a:cs typeface="Montserrat" pitchFamily="34" charset="-120"/>
              </a:rPr>
              <a:t>Clearly capture doctor perception without any error using the OCR</a:t>
            </a:r>
            <a:endParaRPr lang="en-US" sz="1300" dirty="0">
              <a:latin typeface="Montserrat" panose="00000500000000000000" pitchFamily="2" charset="0"/>
            </a:endParaRPr>
          </a:p>
          <a:p>
            <a:pPr algn="l"/>
            <a:endParaRPr lang="en-US" sz="1300" b="0" i="0" dirty="0">
              <a:solidFill>
                <a:srgbClr val="F0F6FC"/>
              </a:solidFill>
              <a:effectLst/>
              <a:latin typeface="Montserrat" panose="00000500000000000000" pitchFamily="2" charset="0"/>
            </a:endParaRPr>
          </a:p>
        </p:txBody>
      </p:sp>
      <p:sp>
        <p:nvSpPr>
          <p:cNvPr id="21" name="Shape 13">
            <a:extLst>
              <a:ext uri="{FF2B5EF4-FFF2-40B4-BE49-F238E27FC236}">
                <a16:creationId xmlns:a16="http://schemas.microsoft.com/office/drawing/2014/main" id="{1790A2AA-9257-975D-83B5-9B947493FD04}"/>
              </a:ext>
            </a:extLst>
          </p:cNvPr>
          <p:cNvSpPr/>
          <p:nvPr/>
        </p:nvSpPr>
        <p:spPr>
          <a:xfrm>
            <a:off x="680055" y="6243811"/>
            <a:ext cx="384453" cy="384453"/>
          </a:xfrm>
          <a:prstGeom prst="roundRect">
            <a:avLst>
              <a:gd name="adj" fmla="val 40005"/>
            </a:avLst>
          </a:prstGeom>
          <a:solidFill>
            <a:srgbClr val="282C32"/>
          </a:solidFill>
          <a:ln/>
          <a:effectLst>
            <a:outerShdw blurRad="41910" dist="20320" dir="13500000" algn="bl" rotWithShape="0">
              <a:srgbClr val="FFFFFF">
                <a:alpha val="10000"/>
              </a:srgbClr>
            </a:outerShdw>
          </a:effectLst>
        </p:spPr>
      </p:sp>
      <p:sp>
        <p:nvSpPr>
          <p:cNvPr id="20" name="Text 14">
            <a:extLst>
              <a:ext uri="{FF2B5EF4-FFF2-40B4-BE49-F238E27FC236}">
                <a16:creationId xmlns:a16="http://schemas.microsoft.com/office/drawing/2014/main" id="{CCA7A138-E99A-19CC-C645-AE017CE1DA06}"/>
              </a:ext>
            </a:extLst>
          </p:cNvPr>
          <p:cNvSpPr/>
          <p:nvPr/>
        </p:nvSpPr>
        <p:spPr>
          <a:xfrm>
            <a:off x="784085" y="6323648"/>
            <a:ext cx="145733" cy="269796"/>
          </a:xfrm>
          <a:prstGeom prst="rect">
            <a:avLst/>
          </a:prstGeom>
          <a:noFill/>
          <a:ln/>
        </p:spPr>
        <p:txBody>
          <a:bodyPr wrap="none" lIns="0" tIns="0" rIns="0" bIns="0" rtlCol="0" anchor="t"/>
          <a:lstStyle/>
          <a:p>
            <a:pPr marL="0" indent="0" algn="ctr">
              <a:lnSpc>
                <a:spcPts val="2100"/>
              </a:lnSpc>
              <a:buNone/>
            </a:pPr>
            <a:r>
              <a:rPr lang="en-US" sz="2100" b="1" dirty="0">
                <a:solidFill>
                  <a:srgbClr val="EEEFF5"/>
                </a:solidFill>
                <a:latin typeface="Barlow Bold" pitchFamily="34" charset="0"/>
              </a:rPr>
              <a:t>4</a:t>
            </a:r>
            <a:endParaRPr lang="en-US" sz="2100" dirty="0"/>
          </a:p>
        </p:txBody>
      </p:sp>
      <p:sp>
        <p:nvSpPr>
          <p:cNvPr id="22" name="Shape 12">
            <a:extLst>
              <a:ext uri="{FF2B5EF4-FFF2-40B4-BE49-F238E27FC236}">
                <a16:creationId xmlns:a16="http://schemas.microsoft.com/office/drawing/2014/main" id="{6B337A15-C49C-148A-F371-5CB27DC13F6A}"/>
              </a:ext>
            </a:extLst>
          </p:cNvPr>
          <p:cNvSpPr/>
          <p:nvPr/>
        </p:nvSpPr>
        <p:spPr>
          <a:xfrm>
            <a:off x="1064508" y="6456143"/>
            <a:ext cx="598051" cy="22860"/>
          </a:xfrm>
          <a:prstGeom prst="roundRect">
            <a:avLst>
              <a:gd name="adj" fmla="val 672796"/>
            </a:avLst>
          </a:prstGeom>
          <a:solidFill>
            <a:srgbClr val="60646A"/>
          </a:solidFill>
          <a:ln/>
        </p:spPr>
      </p:sp>
      <p:sp>
        <p:nvSpPr>
          <p:cNvPr id="24" name="TextBox 23">
            <a:extLst>
              <a:ext uri="{FF2B5EF4-FFF2-40B4-BE49-F238E27FC236}">
                <a16:creationId xmlns:a16="http://schemas.microsoft.com/office/drawing/2014/main" id="{D7384472-F358-80C1-BB8C-0A09C7339978}"/>
              </a:ext>
            </a:extLst>
          </p:cNvPr>
          <p:cNvSpPr txBox="1"/>
          <p:nvPr/>
        </p:nvSpPr>
        <p:spPr>
          <a:xfrm>
            <a:off x="1707159" y="6294337"/>
            <a:ext cx="7315200" cy="369332"/>
          </a:xfrm>
          <a:prstGeom prst="rect">
            <a:avLst/>
          </a:prstGeom>
          <a:noFill/>
        </p:spPr>
        <p:txBody>
          <a:bodyPr wrap="square">
            <a:spAutoFit/>
          </a:bodyPr>
          <a:lstStyle/>
          <a:p>
            <a:r>
              <a:rPr lang="en-US" sz="1750" b="0" i="0" dirty="0">
                <a:solidFill>
                  <a:srgbClr val="F0F6FC"/>
                </a:solidFill>
                <a:effectLst/>
                <a:latin typeface="Barlow Bold" panose="00000800000000000000" pitchFamily="2" charset="0"/>
              </a:rPr>
              <a:t>Cloud Connection to Family Members</a:t>
            </a:r>
            <a:endParaRPr lang="en-IN" sz="1750" dirty="0">
              <a:latin typeface="Barlow Bold" panose="00000800000000000000" pitchFamily="2" charset="0"/>
            </a:endParaRPr>
          </a:p>
        </p:txBody>
      </p:sp>
      <p:sp>
        <p:nvSpPr>
          <p:cNvPr id="26" name="TextBox 25">
            <a:extLst>
              <a:ext uri="{FF2B5EF4-FFF2-40B4-BE49-F238E27FC236}">
                <a16:creationId xmlns:a16="http://schemas.microsoft.com/office/drawing/2014/main" id="{57ECE380-BA23-C5C6-FC2C-CC5C3443F879}"/>
              </a:ext>
            </a:extLst>
          </p:cNvPr>
          <p:cNvSpPr txBox="1"/>
          <p:nvPr/>
        </p:nvSpPr>
        <p:spPr>
          <a:xfrm>
            <a:off x="1721127" y="6696395"/>
            <a:ext cx="7315200" cy="492443"/>
          </a:xfrm>
          <a:prstGeom prst="rect">
            <a:avLst/>
          </a:prstGeom>
          <a:noFill/>
        </p:spPr>
        <p:txBody>
          <a:bodyPr wrap="square">
            <a:spAutoFit/>
          </a:bodyPr>
          <a:lstStyle/>
          <a:p>
            <a:pPr algn="l"/>
            <a:r>
              <a:rPr lang="en-US" sz="1300" b="0" i="0" dirty="0">
                <a:solidFill>
                  <a:srgbClr val="F0F6FC"/>
                </a:solidFill>
                <a:effectLst/>
                <a:latin typeface="Montserrat" panose="00000500000000000000" pitchFamily="2" charset="0"/>
              </a:rPr>
              <a:t>Real-time medication adherence updates for family members</a:t>
            </a:r>
          </a:p>
          <a:p>
            <a:pPr algn="l"/>
            <a:r>
              <a:rPr lang="en-US" sz="1300" b="0" i="0" dirty="0">
                <a:solidFill>
                  <a:srgbClr val="F0F6FC"/>
                </a:solidFill>
                <a:effectLst/>
                <a:latin typeface="Montserrat" panose="00000500000000000000" pitchFamily="2" charset="0"/>
              </a:rPr>
              <a:t>Shared calendar for appointments and medication schedules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406</Words>
  <Application>Microsoft Office PowerPoint</Application>
  <PresentationFormat>Custom</PresentationFormat>
  <Paragraphs>34</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-apple-system</vt:lpstr>
      <vt:lpstr>Arial</vt:lpstr>
      <vt:lpstr>Barlow Bold</vt:lpstr>
      <vt:lpstr>Montserrat</vt:lpstr>
      <vt:lpstr>Office Theme</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VAISHNAVI KHALADKAR</cp:lastModifiedBy>
  <cp:revision>3</cp:revision>
  <dcterms:created xsi:type="dcterms:W3CDTF">2024-10-19T08:48:22Z</dcterms:created>
  <dcterms:modified xsi:type="dcterms:W3CDTF">2024-10-19T09:56:48Z</dcterms:modified>
</cp:coreProperties>
</file>