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06"/>
  </p:notesMasterIdLst>
  <p:handoutMasterIdLst>
    <p:handoutMasterId r:id="rId107"/>
  </p:handoutMasterIdLst>
  <p:sldIdLst>
    <p:sldId id="579" r:id="rId2"/>
    <p:sldId id="285" r:id="rId3"/>
    <p:sldId id="258" r:id="rId4"/>
    <p:sldId id="327" r:id="rId5"/>
    <p:sldId id="328" r:id="rId6"/>
    <p:sldId id="342" r:id="rId7"/>
    <p:sldId id="344" r:id="rId8"/>
    <p:sldId id="345" r:id="rId9"/>
    <p:sldId id="347" r:id="rId10"/>
    <p:sldId id="350" r:id="rId11"/>
    <p:sldId id="351" r:id="rId12"/>
    <p:sldId id="356" r:id="rId13"/>
    <p:sldId id="358" r:id="rId14"/>
    <p:sldId id="355" r:id="rId15"/>
    <p:sldId id="363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6" r:id="rId25"/>
    <p:sldId id="381" r:id="rId26"/>
    <p:sldId id="387" r:id="rId27"/>
    <p:sldId id="388" r:id="rId28"/>
    <p:sldId id="389" r:id="rId29"/>
    <p:sldId id="390" r:id="rId30"/>
    <p:sldId id="391" r:id="rId31"/>
    <p:sldId id="393" r:id="rId32"/>
    <p:sldId id="394" r:id="rId33"/>
    <p:sldId id="395" r:id="rId34"/>
    <p:sldId id="411" r:id="rId35"/>
    <p:sldId id="409" r:id="rId36"/>
    <p:sldId id="498" r:id="rId37"/>
    <p:sldId id="296" r:id="rId38"/>
    <p:sldId id="261" r:id="rId39"/>
    <p:sldId id="300" r:id="rId40"/>
    <p:sldId id="499" r:id="rId41"/>
    <p:sldId id="500" r:id="rId42"/>
    <p:sldId id="372" r:id="rId43"/>
    <p:sldId id="374" r:id="rId44"/>
    <p:sldId id="373" r:id="rId45"/>
    <p:sldId id="392" r:id="rId46"/>
    <p:sldId id="501" r:id="rId47"/>
    <p:sldId id="502" r:id="rId48"/>
    <p:sldId id="503" r:id="rId49"/>
    <p:sldId id="402" r:id="rId50"/>
    <p:sldId id="406" r:id="rId51"/>
    <p:sldId id="403" r:id="rId52"/>
    <p:sldId id="405" r:id="rId53"/>
    <p:sldId id="404" r:id="rId54"/>
    <p:sldId id="443" r:id="rId55"/>
    <p:sldId id="444" r:id="rId56"/>
    <p:sldId id="445" r:id="rId57"/>
    <p:sldId id="446" r:id="rId58"/>
    <p:sldId id="447" r:id="rId59"/>
    <p:sldId id="448" r:id="rId60"/>
    <p:sldId id="298" r:id="rId61"/>
    <p:sldId id="504" r:id="rId62"/>
    <p:sldId id="505" r:id="rId63"/>
    <p:sldId id="398" r:id="rId64"/>
    <p:sldId id="506" r:id="rId65"/>
    <p:sldId id="396" r:id="rId66"/>
    <p:sldId id="399" r:id="rId67"/>
    <p:sldId id="508" r:id="rId68"/>
    <p:sldId id="510" r:id="rId69"/>
    <p:sldId id="555" r:id="rId70"/>
    <p:sldId id="407" r:id="rId71"/>
    <p:sldId id="557" r:id="rId72"/>
    <p:sldId id="558" r:id="rId73"/>
    <p:sldId id="559" r:id="rId74"/>
    <p:sldId id="353" r:id="rId75"/>
    <p:sldId id="378" r:id="rId76"/>
    <p:sldId id="354" r:id="rId77"/>
    <p:sldId id="379" r:id="rId78"/>
    <p:sldId id="380" r:id="rId79"/>
    <p:sldId id="560" r:id="rId80"/>
    <p:sldId id="561" r:id="rId81"/>
    <p:sldId id="562" r:id="rId82"/>
    <p:sldId id="284" r:id="rId83"/>
    <p:sldId id="299" r:id="rId84"/>
    <p:sldId id="563" r:id="rId85"/>
    <p:sldId id="315" r:id="rId86"/>
    <p:sldId id="301" r:id="rId87"/>
    <p:sldId id="302" r:id="rId88"/>
    <p:sldId id="303" r:id="rId89"/>
    <p:sldId id="304" r:id="rId90"/>
    <p:sldId id="305" r:id="rId91"/>
    <p:sldId id="306" r:id="rId92"/>
    <p:sldId id="564" r:id="rId93"/>
    <p:sldId id="566" r:id="rId94"/>
    <p:sldId id="286" r:id="rId95"/>
    <p:sldId id="289" r:id="rId96"/>
    <p:sldId id="295" r:id="rId97"/>
    <p:sldId id="567" r:id="rId98"/>
    <p:sldId id="297" r:id="rId99"/>
    <p:sldId id="568" r:id="rId100"/>
    <p:sldId id="290" r:id="rId101"/>
    <p:sldId id="570" r:id="rId102"/>
    <p:sldId id="573" r:id="rId103"/>
    <p:sldId id="578" r:id="rId104"/>
    <p:sldId id="580" r:id="rId10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1DC8-08D2-7F4B-4DDB-4CE7E4F74F60}" v="3" dt="2019-09-28T13:47:49.275"/>
    <p1510:client id="{D3B93DF0-CF11-F84D-8527-D028EBCF7A40}" v="38" dt="2019-09-29T02:37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577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9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D3B93DF0-CF11-F84D-8527-D028EBCF7A40}"/>
    <pc:docChg chg="custSel delSld modSld">
      <pc:chgData name="Amey Karkare" userId="215b254d-c408-4008-bc61-a3cc3459680b" providerId="ADAL" clId="{D3B93DF0-CF11-F84D-8527-D028EBCF7A40}" dt="2019-09-29T02:52:30.307" v="259" actId="2696"/>
      <pc:docMkLst>
        <pc:docMk/>
      </pc:docMkLst>
      <pc:sldChg chg="modSp">
        <pc:chgData name="Amey Karkare" userId="215b254d-c408-4008-bc61-a3cc3459680b" providerId="ADAL" clId="{D3B93DF0-CF11-F84D-8527-D028EBCF7A40}" dt="2019-09-29T02:40:41.832" v="256" actId="14100"/>
        <pc:sldMkLst>
          <pc:docMk/>
          <pc:sldMk cId="2819701584" sldId="300"/>
        </pc:sldMkLst>
        <pc:spChg chg="mod">
          <ac:chgData name="Amey Karkare" userId="215b254d-c408-4008-bc61-a3cc3459680b" providerId="ADAL" clId="{D3B93DF0-CF11-F84D-8527-D028EBCF7A40}" dt="2019-09-29T02:40:28.913" v="255" actId="14100"/>
          <ac:spMkLst>
            <pc:docMk/>
            <pc:sldMk cId="2819701584" sldId="300"/>
            <ac:spMk id="5" creationId="{00000000-0000-0000-0000-000000000000}"/>
          </ac:spMkLst>
        </pc:spChg>
        <pc:spChg chg="mod">
          <ac:chgData name="Amey Karkare" userId="215b254d-c408-4008-bc61-a3cc3459680b" providerId="ADAL" clId="{D3B93DF0-CF11-F84D-8527-D028EBCF7A40}" dt="2019-09-29T02:40:41.832" v="256" actId="14100"/>
          <ac:spMkLst>
            <pc:docMk/>
            <pc:sldMk cId="2819701584" sldId="300"/>
            <ac:spMk id="7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19:51.617" v="0" actId="2696"/>
        <pc:sldMkLst>
          <pc:docMk/>
          <pc:sldMk cId="1418157010" sldId="329"/>
        </pc:sldMkLst>
      </pc:sldChg>
      <pc:sldChg chg="del">
        <pc:chgData name="Amey Karkare" userId="215b254d-c408-4008-bc61-a3cc3459680b" providerId="ADAL" clId="{D3B93DF0-CF11-F84D-8527-D028EBCF7A40}" dt="2019-09-29T02:20:16.780" v="1" actId="2696"/>
        <pc:sldMkLst>
          <pc:docMk/>
          <pc:sldMk cId="1598495819" sldId="335"/>
        </pc:sldMkLst>
      </pc:sldChg>
      <pc:sldChg chg="addSp delSp modSp delAnim modAnim">
        <pc:chgData name="Amey Karkare" userId="215b254d-c408-4008-bc61-a3cc3459680b" providerId="ADAL" clId="{D3B93DF0-CF11-F84D-8527-D028EBCF7A40}" dt="2019-09-29T02:29:11.423" v="159" actId="207"/>
        <pc:sldMkLst>
          <pc:docMk/>
          <pc:sldMk cId="2705272873" sldId="337"/>
        </pc:sldMkLst>
        <pc:spChg chg="add del mod">
          <ac:chgData name="Amey Karkare" userId="215b254d-c408-4008-bc61-a3cc3459680b" providerId="ADAL" clId="{D3B93DF0-CF11-F84D-8527-D028EBCF7A40}" dt="2019-09-29T02:24:23.822" v="132" actId="478"/>
          <ac:spMkLst>
            <pc:docMk/>
            <pc:sldMk cId="2705272873" sldId="337"/>
            <ac:spMk id="2" creationId="{6F481678-2EA9-384B-9244-5D62C109DB19}"/>
          </ac:spMkLst>
        </pc:spChg>
        <pc:spChg chg="add mod">
          <ac:chgData name="Amey Karkare" userId="215b254d-c408-4008-bc61-a3cc3459680b" providerId="ADAL" clId="{D3B93DF0-CF11-F84D-8527-D028EBCF7A40}" dt="2019-09-29T02:28:59.421" v="154" actId="207"/>
          <ac:spMkLst>
            <pc:docMk/>
            <pc:sldMk cId="2705272873" sldId="337"/>
            <ac:spMk id="27" creationId="{5B55EA20-7981-E644-ADE8-328812F68EA4}"/>
          </ac:spMkLst>
        </pc:spChg>
        <pc:spChg chg="add mod">
          <ac:chgData name="Amey Karkare" userId="215b254d-c408-4008-bc61-a3cc3459680b" providerId="ADAL" clId="{D3B93DF0-CF11-F84D-8527-D028EBCF7A40}" dt="2019-09-29T02:29:02.361" v="155" actId="207"/>
          <ac:spMkLst>
            <pc:docMk/>
            <pc:sldMk cId="2705272873" sldId="337"/>
            <ac:spMk id="28" creationId="{94426982-5724-DA44-88DC-D25C5E3ECDFF}"/>
          </ac:spMkLst>
        </pc:spChg>
        <pc:spChg chg="add mod">
          <ac:chgData name="Amey Karkare" userId="215b254d-c408-4008-bc61-a3cc3459680b" providerId="ADAL" clId="{D3B93DF0-CF11-F84D-8527-D028EBCF7A40}" dt="2019-09-29T02:29:04.783" v="156" actId="207"/>
          <ac:spMkLst>
            <pc:docMk/>
            <pc:sldMk cId="2705272873" sldId="337"/>
            <ac:spMk id="29" creationId="{C4EABFE6-B2F7-2943-A205-E66A05ACB4DB}"/>
          </ac:spMkLst>
        </pc:spChg>
        <pc:spChg chg="add mod">
          <ac:chgData name="Amey Karkare" userId="215b254d-c408-4008-bc61-a3cc3459680b" providerId="ADAL" clId="{D3B93DF0-CF11-F84D-8527-D028EBCF7A40}" dt="2019-09-29T02:29:06.863" v="157" actId="207"/>
          <ac:spMkLst>
            <pc:docMk/>
            <pc:sldMk cId="2705272873" sldId="337"/>
            <ac:spMk id="30" creationId="{6BDCAA6F-D91F-A849-8345-00D1A6C24192}"/>
          </ac:spMkLst>
        </pc:spChg>
        <pc:spChg chg="add mod">
          <ac:chgData name="Amey Karkare" userId="215b254d-c408-4008-bc61-a3cc3459680b" providerId="ADAL" clId="{D3B93DF0-CF11-F84D-8527-D028EBCF7A40}" dt="2019-09-29T02:29:09.092" v="158" actId="207"/>
          <ac:spMkLst>
            <pc:docMk/>
            <pc:sldMk cId="2705272873" sldId="337"/>
            <ac:spMk id="31" creationId="{9F477453-B834-3A4C-8103-AE3F097CB8F3}"/>
          </ac:spMkLst>
        </pc:spChg>
        <pc:spChg chg="add mod">
          <ac:chgData name="Amey Karkare" userId="215b254d-c408-4008-bc61-a3cc3459680b" providerId="ADAL" clId="{D3B93DF0-CF11-F84D-8527-D028EBCF7A40}" dt="2019-09-29T02:29:11.423" v="159" actId="207"/>
          <ac:spMkLst>
            <pc:docMk/>
            <pc:sldMk cId="2705272873" sldId="337"/>
            <ac:spMk id="32" creationId="{00006BF2-1149-BC48-9E41-D1D9B2EEC0D4}"/>
          </ac:spMkLst>
        </pc:spChg>
      </pc:sldChg>
      <pc:sldChg chg="del">
        <pc:chgData name="Amey Karkare" userId="215b254d-c408-4008-bc61-a3cc3459680b" providerId="ADAL" clId="{D3B93DF0-CF11-F84D-8527-D028EBCF7A40}" dt="2019-09-29T02:30:20.565" v="160" actId="2696"/>
        <pc:sldMkLst>
          <pc:docMk/>
          <pc:sldMk cId="512781576" sldId="343"/>
        </pc:sldMkLst>
      </pc:sldChg>
      <pc:sldChg chg="del">
        <pc:chgData name="Amey Karkare" userId="215b254d-c408-4008-bc61-a3cc3459680b" providerId="ADAL" clId="{D3B93DF0-CF11-F84D-8527-D028EBCF7A40}" dt="2019-09-29T02:31:46.604" v="161" actId="2696"/>
        <pc:sldMkLst>
          <pc:docMk/>
          <pc:sldMk cId="3647533087" sldId="352"/>
        </pc:sldMkLst>
      </pc:sldChg>
      <pc:sldChg chg="del">
        <pc:chgData name="Amey Karkare" userId="215b254d-c408-4008-bc61-a3cc3459680b" providerId="ADAL" clId="{D3B93DF0-CF11-F84D-8527-D028EBCF7A40}" dt="2019-09-29T02:31:56.567" v="162" actId="2696"/>
        <pc:sldMkLst>
          <pc:docMk/>
          <pc:sldMk cId="3536221553" sldId="357"/>
        </pc:sldMkLst>
      </pc:sldChg>
      <pc:sldChg chg="modSp">
        <pc:chgData name="Amey Karkare" userId="215b254d-c408-4008-bc61-a3cc3459680b" providerId="ADAL" clId="{D3B93DF0-CF11-F84D-8527-D028EBCF7A40}" dt="2019-09-29T02:41:43.802" v="257" actId="14100"/>
        <pc:sldMkLst>
          <pc:docMk/>
          <pc:sldMk cId="621861479" sldId="374"/>
        </pc:sldMkLst>
        <pc:spChg chg="mod">
          <ac:chgData name="Amey Karkare" userId="215b254d-c408-4008-bc61-a3cc3459680b" providerId="ADAL" clId="{D3B93DF0-CF11-F84D-8527-D028EBCF7A40}" dt="2019-09-29T02:41:43.802" v="257" actId="14100"/>
          <ac:spMkLst>
            <pc:docMk/>
            <pc:sldMk cId="621861479" sldId="374"/>
            <ac:spMk id="7" creationId="{00000000-0000-0000-0000-000000000000}"/>
          </ac:spMkLst>
        </pc:spChg>
      </pc:sldChg>
      <pc:sldChg chg="addSp modSp modAnim">
        <pc:chgData name="Amey Karkare" userId="215b254d-c408-4008-bc61-a3cc3459680b" providerId="ADAL" clId="{D3B93DF0-CF11-F84D-8527-D028EBCF7A40}" dt="2019-09-29T02:37:58.123" v="254" actId="14100"/>
        <pc:sldMkLst>
          <pc:docMk/>
          <pc:sldMk cId="2678638052" sldId="465"/>
        </pc:sldMkLst>
        <pc:spChg chg="add mod">
          <ac:chgData name="Amey Karkare" userId="215b254d-c408-4008-bc61-a3cc3459680b" providerId="ADAL" clId="{D3B93DF0-CF11-F84D-8527-D028EBCF7A40}" dt="2019-09-29T02:37:58.123" v="254" actId="14100"/>
          <ac:spMkLst>
            <pc:docMk/>
            <pc:sldMk cId="2678638052" sldId="465"/>
            <ac:spMk id="2" creationId="{CBAA236F-AC23-4C40-8444-2FA4C75E98C3}"/>
          </ac:spMkLst>
        </pc:spChg>
        <pc:spChg chg="mod">
          <ac:chgData name="Amey Karkare" userId="215b254d-c408-4008-bc61-a3cc3459680b" providerId="ADAL" clId="{D3B93DF0-CF11-F84D-8527-D028EBCF7A40}" dt="2019-09-29T02:36:12.359" v="164" actId="20577"/>
          <ac:spMkLst>
            <pc:docMk/>
            <pc:sldMk cId="2678638052" sldId="465"/>
            <ac:spMk id="8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51:33.568" v="258" actId="2696"/>
        <pc:sldMkLst>
          <pc:docMk/>
          <pc:sldMk cId="120176415" sldId="565"/>
        </pc:sldMkLst>
      </pc:sldChg>
      <pc:sldChg chg="del">
        <pc:chgData name="Amey Karkare" userId="215b254d-c408-4008-bc61-a3cc3459680b" providerId="ADAL" clId="{D3B93DF0-CF11-F84D-8527-D028EBCF7A40}" dt="2019-09-29T02:52:30.307" v="259" actId="2696"/>
        <pc:sldMkLst>
          <pc:docMk/>
          <pc:sldMk cId="826114783" sldId="569"/>
        </pc:sldMkLst>
      </pc:sldChg>
    </pc:docChg>
  </pc:docChgLst>
  <pc:docChgLst>
    <pc:chgData name="Amey Karkare" userId="S::karkare@iitk.ac.in::215b254d-c408-4008-bc61-a3cc3459680b" providerId="AD" clId="Web-{7E3A1DC8-08D2-7F4B-4DDB-4CE7E4F74F60}"/>
    <pc:docChg chg="delSld">
      <pc:chgData name="Amey Karkare" userId="S::karkare@iitk.ac.in::215b254d-c408-4008-bc61-a3cc3459680b" providerId="AD" clId="Web-{7E3A1DC8-08D2-7F4B-4DDB-4CE7E4F74F60}" dt="2019-09-28T13:47:49.275" v="2"/>
      <pc:docMkLst>
        <pc:docMk/>
      </pc:docMkLst>
      <pc:sldChg chg="del">
        <pc:chgData name="Amey Karkare" userId="S::karkare@iitk.ac.in::215b254d-c408-4008-bc61-a3cc3459680b" providerId="AD" clId="Web-{7E3A1DC8-08D2-7F4B-4DDB-4CE7E4F74F60}" dt="2019-09-28T13:46:09.508" v="1"/>
        <pc:sldMkLst>
          <pc:docMk/>
          <pc:sldMk cId="1371118936" sldId="336"/>
        </pc:sldMkLst>
      </pc:sldChg>
      <pc:sldChg chg="del">
        <pc:chgData name="Amey Karkare" userId="S::karkare@iitk.ac.in::215b254d-c408-4008-bc61-a3cc3459680b" providerId="AD" clId="Web-{7E3A1DC8-08D2-7F4B-4DDB-4CE7E4F74F60}" dt="2019-09-28T13:45:49.399" v="0"/>
        <pc:sldMkLst>
          <pc:docMk/>
          <pc:sldMk cId="4072284961" sldId="341"/>
        </pc:sldMkLst>
      </pc:sldChg>
      <pc:sldChg chg="del">
        <pc:chgData name="Amey Karkare" userId="S::karkare@iitk.ac.in::215b254d-c408-4008-bc61-a3cc3459680b" providerId="AD" clId="Web-{7E3A1DC8-08D2-7F4B-4DDB-4CE7E4F74F60}" dt="2019-09-28T13:47:49.275" v="2"/>
        <pc:sldMkLst>
          <pc:docMk/>
          <pc:sldMk cId="3613774371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672C-A33A-4B67-9384-078E35047BB7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D256-0166-4FC5-94F9-F4364256EB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31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32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18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6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4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</a:t>
            </a:r>
            <a:r>
              <a:rPr lang="en-US" dirty="0" err="1"/>
              <a:t>getting_started</a:t>
            </a:r>
            <a:r>
              <a:rPr lang="en-US" dirty="0"/>
              <a:t>/</a:t>
            </a:r>
            <a:r>
              <a:rPr lang="en-US" dirty="0" err="1"/>
              <a:t>tutorials.html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3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19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20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21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22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A41AC-DE5E-4144-8CE9-9DE67F1FB9A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45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61523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040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05054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5502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527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091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6013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3317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86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381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31D14-B6E2-49F3-9D1A-973F058209A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585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011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istaplanet.com/what-to-do-after-learning-python/#:~:text=In%20conclusion%2C%20after%20learning%20Python,your%20career%20as%20a%20programmer" TargetMode="External"/><Relationship Id="rId3" Type="http://schemas.openxmlformats.org/officeDocument/2006/relationships/hyperlink" Target="https://www.youtube.com/watch?v=rfscVS0vtbw&amp;t=30s" TargetMode="External"/><Relationship Id="rId7" Type="http://schemas.openxmlformats.org/officeDocument/2006/relationships/hyperlink" Target="https://www.udemy.com/course/100-days-of-code/" TargetMode="External"/><Relationship Id="rId2" Type="http://schemas.openxmlformats.org/officeDocument/2006/relationships/hyperlink" Target="https://www.youtube.com/watch?v=QXeEoD0pB3E&amp;list=PLsyeobzWxl7poL9JTVyndKe62ieoN-MZ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geeksforgeeks.org/python-programming-language/" TargetMode="External"/><Relationship Id="rId4" Type="http://schemas.openxmlformats.org/officeDocument/2006/relationships/hyperlink" Target="https://realpytho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3B0F-692E-5A8D-89E7-57D80222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CD8F-B188-4FD1-23F3-30B90615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80" y="2045495"/>
            <a:ext cx="7190519" cy="388077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sz="4400" dirty="0"/>
          </a:p>
          <a:p>
            <a:r>
              <a:rPr lang="en-IN" sz="4400" dirty="0"/>
              <a:t>Atharva Shete TY ENTC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Follow us on </a:t>
            </a:r>
            <a:br>
              <a:rPr lang="en-IN" dirty="0"/>
            </a:br>
            <a:r>
              <a:rPr lang="en-IN" dirty="0"/>
              <a:t>Instagram-@_</a:t>
            </a:r>
            <a:r>
              <a:rPr lang="en-IN" dirty="0" err="1"/>
              <a:t>atharva_shete</a:t>
            </a:r>
            <a:r>
              <a:rPr lang="en-IN" dirty="0"/>
              <a:t>_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200" b="1" dirty="0"/>
              <a:t>Guided by-Varsha </a:t>
            </a:r>
            <a:r>
              <a:rPr lang="en-IN" sz="2200" b="1" dirty="0" err="1"/>
              <a:t>Ratnaparkhe</a:t>
            </a:r>
            <a:endParaRPr lang="en-IN" sz="2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6924-696C-2005-81D4-E29646F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C458-B293-88FC-7F39-E6FE4AAB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34E4-BBD8-F181-4594-14C8D8BF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6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97112"/>
              </p:ext>
            </p:extLst>
          </p:nvPr>
        </p:nvGraphicFramePr>
        <p:xfrm>
          <a:off x="3048000" y="1143000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044"/>
              </p:ext>
            </p:extLst>
          </p:nvPr>
        </p:nvGraphicFramePr>
        <p:xfrm>
          <a:off x="3048000" y="17526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0627"/>
              </p:ext>
            </p:extLst>
          </p:nvPr>
        </p:nvGraphicFramePr>
        <p:xfrm>
          <a:off x="3048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6848"/>
              </p:ext>
            </p:extLst>
          </p:nvPr>
        </p:nvGraphicFramePr>
        <p:xfrm>
          <a:off x="3048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3317"/>
              </p:ext>
            </p:extLst>
          </p:nvPr>
        </p:nvGraphicFramePr>
        <p:xfrm>
          <a:off x="3048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538"/>
              </p:ext>
            </p:extLst>
          </p:nvPr>
        </p:nvGraphicFramePr>
        <p:xfrm>
          <a:off x="3048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478"/>
              </p:ext>
            </p:extLst>
          </p:nvPr>
        </p:nvGraphicFramePr>
        <p:xfrm>
          <a:off x="3048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930" y="1174750"/>
            <a:ext cx="8230870" cy="495173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import sys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print 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fib_iter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(int(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sys.argv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[1])))</a:t>
            </a:r>
            <a:endParaRPr lang="en-US" dirty="0"/>
          </a:p>
          <a:p>
            <a:pPr marL="285750" lvl="0" indent="-285750"/>
            <a:r>
              <a:rPr lang="en-US" dirty="0"/>
              <a:t>T</a:t>
            </a:r>
            <a:r>
              <a:rPr dirty="0"/>
              <a:t>h</a:t>
            </a:r>
            <a:r>
              <a:rPr lang="en-US" dirty="0"/>
              <a:t>is </a:t>
            </a:r>
            <a:r>
              <a:rPr dirty="0"/>
              <a:t>code parses the command line only if the module is executed as the “main” file: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$ python fib.py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10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5</a:t>
            </a:r>
          </a:p>
          <a:p>
            <a:r>
              <a:rPr dirty="0"/>
              <a:t>If the module is imported, the code is not run: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  <a:r>
              <a:rPr dirty="0"/>
              <a:t> </a:t>
            </a:r>
            <a:r>
              <a:rPr dirty="0">
                <a:solidFill>
                  <a:srgbClr val="0070C0"/>
                </a:solidFill>
              </a:rPr>
              <a:t>import fib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D9B7-B7BD-974D-A039-4B0EA39E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3411-820B-2E4B-8F7C-49C228C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Python package is a collection of Python modules.</a:t>
            </a:r>
          </a:p>
          <a:p>
            <a:r>
              <a:rPr lang="en-IN" dirty="0"/>
              <a:t>Another level of </a:t>
            </a:r>
            <a:r>
              <a:rPr lang="en-IN" i="1" dirty="0"/>
              <a:t>organization.</a:t>
            </a:r>
          </a:p>
          <a:p>
            <a:r>
              <a:rPr lang="en-IN" i="1" dirty="0"/>
              <a:t>Packages</a:t>
            </a:r>
            <a:r>
              <a:rPr lang="en-IN" dirty="0"/>
              <a:t> are a way of structuring Python’s module namespace by using </a:t>
            </a:r>
            <a:r>
              <a:rPr lang="en-IN" i="1" dirty="0"/>
              <a:t>dotted module names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module name A.B designates a submodule named B in a package named A. </a:t>
            </a:r>
          </a:p>
          <a:p>
            <a:pPr lvl="1"/>
            <a:r>
              <a:rPr lang="en-IN" dirty="0"/>
              <a:t>The use of dotted module names saves the authors of multi-module packages like NumPy or Pillow from having to worry about each other’s module names.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94F3-B2CD-354A-888A-C22008C5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58BC-A34C-0441-BBCC-24907075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B4DD-83BA-7D4D-8676-2105C652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68E-F278-AC4C-B30A-7B57F1D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5E68-65B7-BC43-8ECD-567AAAD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files are required to make Python treat directories containing the file as packages. </a:t>
            </a:r>
          </a:p>
          <a:p>
            <a:r>
              <a:rPr lang="en-IN" dirty="0"/>
              <a:t>This prevents directories with a common name, such as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dirty="0"/>
              <a:t>, unintentionally hiding valid modules that occur later on the module search path.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can just be an empty file</a:t>
            </a:r>
          </a:p>
          <a:p>
            <a:r>
              <a:rPr lang="en-IN" dirty="0"/>
              <a:t>It can also execute initialization code for the package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800D-4F68-C847-AD52-6BE22A9D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4C74-E391-C442-8C90-3F70974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E268-8F9F-4845-A5BB-65F0F67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79D5-34D1-5247-815D-3E4E241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5FEA-B6D9-8442-A2E1-7D5DD5AB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…</a:t>
            </a:r>
          </a:p>
          <a:p>
            <a:r>
              <a:rPr lang="en-US" dirty="0"/>
              <a:t>Provide a lot of useful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5B55-AF66-0247-AE6F-58E0D45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1C15-0010-1B4F-ACF7-E8B510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483C-6A9A-4B4D-9AAE-6231203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49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101-074D-7D06-DC74-89AD3210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LINKS FOR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10B9-FF5B-C760-3668-1F688F4B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>
                <a:hlinkClick r:id="rId2"/>
              </a:rPr>
              <a:t>https://www.youtube.com/watch?v=QXeEoD0pB3E&amp;list=PLsyeobzWxl7poL9JTVyndKe62ieoN-MZ3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https://www.youtube.com/watch?v=rfscVS0vtbw&amp;t=30s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https://realpython.com/</a:t>
            </a:r>
            <a:endParaRPr lang="en-IN" dirty="0"/>
          </a:p>
          <a:p>
            <a:pPr lvl="1"/>
            <a:r>
              <a:rPr lang="en-IN" dirty="0">
                <a:hlinkClick r:id="rId5"/>
              </a:rPr>
              <a:t>https://www.geeksforgeeks.org/python-programming-language/</a:t>
            </a:r>
            <a:endParaRPr lang="en-IN" dirty="0"/>
          </a:p>
          <a:p>
            <a:pPr lvl="1"/>
            <a:r>
              <a:rPr lang="en-IN" dirty="0">
                <a:hlinkClick r:id="rId6"/>
              </a:rPr>
              <a:t>https://www.w3schools.com/python/</a:t>
            </a:r>
            <a:endParaRPr lang="en-IN" dirty="0"/>
          </a:p>
          <a:p>
            <a:pPr lvl="1"/>
            <a:r>
              <a:rPr lang="en-IN" dirty="0">
                <a:hlinkClick r:id="rId7"/>
              </a:rPr>
              <a:t>https://www.udemy.com/course/100-days-of-code/</a:t>
            </a:r>
            <a:r>
              <a:rPr lang="en-IN" dirty="0"/>
              <a:t>  (Python Course for Certification Recommended)</a:t>
            </a:r>
          </a:p>
          <a:p>
            <a:pPr lvl="1"/>
            <a:r>
              <a:rPr lang="en-IN" dirty="0">
                <a:hlinkClick r:id="rId8"/>
              </a:rPr>
              <a:t>https://pythonistaplanet.com/what-to-do-after-learning-python/#:~:text=In%20conclusion%2C%20after%20learning%20Python,your%20career%20as%20a%20programmer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22B7-1C67-3C02-779E-24115F5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C26F-9BE3-F77A-1C63-08A43BFA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0854-F868-F4E0-8210-167FECF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9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3779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572000" cy="8382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562600" cy="5638800"/>
          </a:xfrm>
        </p:spPr>
        <p:txBody>
          <a:bodyPr>
            <a:normAutofit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93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4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Acads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67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7799" y="92891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1688" y="2477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2984" y="373049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7493977" y="1252080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7421242" y="2438401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7789720" y="3200401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7789718" y="4053662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Expression;</a:t>
            </a:r>
          </a:p>
          <a:p>
            <a:r>
              <a:rPr lang="en-US" dirty="0"/>
              <a:t>Computes the value (object) of the expression on the right hand side expression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r>
              <a:rPr lang="en-US" dirty="0"/>
              <a:t>Associates the name (variable) on the left hand side (</a:t>
            </a:r>
            <a:r>
              <a:rPr lang="en-US" dirty="0">
                <a:solidFill>
                  <a:srgbClr val="FF0000"/>
                </a:solidFill>
              </a:rPr>
              <a:t>LHS</a:t>
            </a:r>
            <a:r>
              <a:rPr lang="en-US" dirty="0"/>
              <a:t>) with the RHS value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is known as the assignment operator.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20295-BBF2-45EF-9D44-B648C015D9D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Python allows multiple assignments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r>
              <a:rPr lang="en-US" dirty="0"/>
              <a:t>Evaluation of multiple assignment statement:</a:t>
            </a:r>
          </a:p>
          <a:p>
            <a:pPr lvl="1"/>
            <a:r>
              <a:rPr lang="en-US" dirty="0"/>
              <a:t>All the expressions 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are first evaluated </a:t>
            </a:r>
            <a:r>
              <a:rPr lang="en-US" b="1" dirty="0"/>
              <a:t>before any binding happens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of the expressions are bound to the corresponding variable on the LHS.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y+1, x+1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A133D-5387-4A22-9D86-FBCEE727685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48200" y="2057400"/>
            <a:ext cx="42672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Binds x to 10 and y to 20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5029200"/>
            <a:ext cx="3886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x is bound to 21 and y to 11 at the end of the program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F7A60-73A7-46B9-90FE-8C6A930167A9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Binary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D9BEB-C7C1-4274-B4E7-5A2F7A9A0B80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5575"/>
              </p:ext>
            </p:extLst>
          </p:nvPr>
        </p:nvGraphicFramePr>
        <p:xfrm>
          <a:off x="152400" y="838200"/>
          <a:ext cx="8915400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9/2 is 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Real div.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/>
              <a:t>The //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referred to as “integer division”</a:t>
                </a:r>
              </a:p>
              <a:p>
                <a:r>
                  <a:rPr lang="en-US" dirty="0"/>
                  <a:t>Result is a whole integer (floor of real division)</a:t>
                </a:r>
              </a:p>
              <a:p>
                <a:pPr lvl="1"/>
                <a:r>
                  <a:rPr lang="en-US" dirty="0"/>
                  <a:t>But the type need not be </a:t>
                </a:r>
                <a:r>
                  <a:rPr lang="en-US" dirty="0">
                    <a:solidFill>
                      <a:srgbClr val="FF0000"/>
                    </a:solidFill>
                  </a:rPr>
                  <a:t>int</a:t>
                </a:r>
              </a:p>
              <a:p>
                <a:pPr lvl="1"/>
                <a:r>
                  <a:rPr lang="en-US" dirty="0"/>
                  <a:t>the integral part of the real division </a:t>
                </a:r>
              </a:p>
              <a:p>
                <a:pPr lvl="1"/>
                <a:r>
                  <a:rPr lang="en-US" dirty="0"/>
                  <a:t>rounded towards minus infinity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Examples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  <a:blipFill rotWithShape="1">
                <a:blip r:embed="rId2"/>
                <a:stretch>
                  <a:fillRect l="-176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3E61-336E-4C36-980C-41E1D9E1DA95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014"/>
              </p:ext>
            </p:extLst>
          </p:nvPr>
        </p:nvGraphicFramePr>
        <p:xfrm>
          <a:off x="762000" y="4953000"/>
          <a:ext cx="7924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 is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(-1)//2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1//2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1//(-2)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9//4.5 is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/>
              <a:t>The %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remainder operator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returns the remainder of the result of dividing its first operand by its second.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10D81-F66C-4CA7-9BAB-0A14B8096161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4796"/>
              </p:ext>
            </p:extLst>
          </p:nvPr>
        </p:nvGraphicFramePr>
        <p:xfrm>
          <a:off x="381000" y="3276600"/>
          <a:ext cx="7924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 is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(-1)%2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9%4.5 is 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1%(-2)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1%0.6 is 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235714"/>
            <a:ext cx="670568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Ideally: x == (x//y)*y + x %y</a:t>
            </a:r>
          </a:p>
        </p:txBody>
      </p:sp>
    </p:spTree>
    <p:extLst>
      <p:ext uri="{BB962C8B-B14F-4D97-AF65-F5344CB8AC3E}">
        <p14:creationId xmlns:p14="http://schemas.microsoft.com/office/powerpoint/2010/main" val="42795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72992" y="1066800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19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4114799" y="1676398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1" y="292100"/>
            <a:ext cx="533400" cy="317500"/>
          </a:xfrm>
        </p:spPr>
        <p:txBody>
          <a:bodyPr anchor="ctr">
            <a:normAutofit/>
          </a:bodyPr>
          <a:lstStyle/>
          <a:p>
            <a:pPr algn="ctr"/>
            <a:endParaRPr lang="en-US" sz="8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7896225" cy="3124200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sz="2800" b="0" i="0" dirty="0">
                <a:effectLst/>
                <a:latin typeface="var(--font-secondary)"/>
              </a:rPr>
              <a:t>Python is a high-level, general-purpose, and very popular programming language. Python programming language (latest Python 3) is being used in web development, Machine Learning applications, along with all cutting-edge technology in Software Industry.</a:t>
            </a:r>
          </a:p>
          <a:p>
            <a:pPr algn="l" fontAlgn="base"/>
            <a:r>
              <a:rPr lang="en-US" sz="2800" b="0" i="0" dirty="0">
                <a:effectLst/>
                <a:latin typeface="var(--font-secondary)"/>
              </a:rPr>
              <a:t>Python language is being used by almost all tech-giant companies like – Google, Amazon, Facebook, Instagram, Dropbox, Uber… etc.</a:t>
            </a:r>
          </a:p>
          <a:p>
            <a:pPr algn="ctr">
              <a:buFont typeface="Wingdings 2" pitchFamily="18" charset="2"/>
              <a:buNone/>
            </a:pP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315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38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70575" y="30480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91400" y="30480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43600" y="38862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23175" y="38862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653088" y="2968625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990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990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90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653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67388" y="5879987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20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990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2933509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21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7387672" y="1383268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6830174" y="29266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6891332" y="1933636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2004" y="24500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953" y="34406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7489534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6828181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7698850" y="179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value, then S1 is executed and then control moves to S3.</a:t>
            </a:r>
          </a:p>
          <a:p>
            <a:pPr lvl="1"/>
            <a:r>
              <a:rPr lang="en-US" sz="2400" dirty="0"/>
              <a:t>If expression evaluates to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then S2 is executed and then control moves to S3.</a:t>
            </a:r>
          </a:p>
          <a:p>
            <a:pPr lvl="1"/>
            <a:r>
              <a:rPr lang="en-US" sz="2400" dirty="0"/>
              <a:t>S1/S2 can be </a:t>
            </a:r>
            <a:r>
              <a:rPr lang="en-US" sz="2400" b="1" dirty="0"/>
              <a:t>blocks </a:t>
            </a:r>
            <a:r>
              <a:rPr lang="en-US" sz="2400" dirty="0"/>
              <a:t>of statements!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7411741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6854243" y="28504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6854218" y="186784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3804" y="2385155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073" y="23738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4023" y="33644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77669" y="1862688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431874" y="285042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6751981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7722920" y="17203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 Box 10"/>
          <p:cNvSpPr txBox="1"/>
          <p:nvPr/>
        </p:nvSpPr>
        <p:spPr>
          <a:xfrm>
            <a:off x="609600" y="2286000"/>
            <a:ext cx="80410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9600" y="3352800"/>
            <a:ext cx="80905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use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5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6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6F37-9730-FBAB-8A1C-32EAA941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COVERING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4957-7B19-8438-F74E-D7FE3B22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24000"/>
            <a:ext cx="7848601" cy="4800600"/>
          </a:xfrm>
        </p:spPr>
        <p:txBody>
          <a:bodyPr>
            <a:normAutofit/>
          </a:bodyPr>
          <a:lstStyle/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Python Basics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Input/Output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Variables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Data Types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Operators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Control Flow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Functions</a:t>
            </a:r>
          </a:p>
          <a:p>
            <a:pPr lvl="1"/>
            <a:r>
              <a:rPr lang="en-IN" sz="2000" b="1" i="0" dirty="0" err="1">
                <a:effectLst/>
                <a:latin typeface="Roboto" panose="02000000000000000000" pitchFamily="2" charset="0"/>
              </a:rPr>
              <a:t>Numpy</a:t>
            </a:r>
            <a:r>
              <a:rPr lang="en-IN" sz="2000" b="1" dirty="0" err="1">
                <a:latin typeface="Roboto" panose="02000000000000000000" pitchFamily="2" charset="0"/>
              </a:rPr>
              <a:t>,Pandas,Matplotlib</a:t>
            </a:r>
            <a:endParaRPr lang="en-IN" sz="2000" b="1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A bit of Data Analysis</a:t>
            </a:r>
          </a:p>
          <a:p>
            <a:pPr lvl="1"/>
            <a:r>
              <a:rPr lang="en-IN" sz="2000" b="1" i="0" dirty="0">
                <a:effectLst/>
                <a:latin typeface="Roboto" panose="02000000000000000000" pitchFamily="2" charset="0"/>
              </a:rPr>
              <a:t>Get Stock Price Data using Python and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SketchFlow Print"/>
              </a:rPr>
              <a:t>AlphaVantage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source-serif-pro"/>
              </a:rPr>
              <a:t> API</a:t>
            </a:r>
          </a:p>
          <a:p>
            <a:pPr lvl="1"/>
            <a:endParaRPr lang="en-IN" sz="2000" b="1" i="0" dirty="0">
              <a:effectLst/>
              <a:latin typeface="Roboto" panose="02000000000000000000" pitchFamily="2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97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3035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 = int(input('Enter a number: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 (n, 'X',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'=', n*1)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2, '=', n*2)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3, '=', n*3)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4, '=', n*4)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5, '=', n*5)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6, '=', n*6)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36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n>
                <a:noFill/>
              </a:ln>
              <a:solidFill>
                <a:schemeClr val="tx1"/>
              </a:solidFill>
              <a:latin typeface="Verdana" pitchFamily="34" charset="0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n = int(input('n=?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1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&lt;= 10) 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print (n ,'X', i, '=', n*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+ 1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print ('done‘)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6843" y="1261109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743200" y="3124200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  <a:t>while 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33400" y="1067435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for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variable 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sequence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   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895601" y="3809999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351" y="3459954"/>
            <a:ext cx="352372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0" y="335699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     </a:t>
            </a:r>
            <a:r>
              <a:rPr lang="en-US" sz="11500" b="1" dirty="0">
                <a:latin typeface="SketchFlow Print" panose="02000000000000000000" pitchFamily="2" charset="0"/>
              </a:rPr>
              <a:t>f</a:t>
            </a:r>
            <a:r>
              <a:rPr lang="en-US" sz="6000" dirty="0"/>
              <a:t>(</a:t>
            </a:r>
            <a:r>
              <a:rPr lang="en-US" sz="5400" dirty="0"/>
              <a:t>unctions</a:t>
            </a:r>
            <a:r>
              <a:rPr lang="en-US" sz="6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82C9B7-0CA4-44B0-B646-75392D061D9F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Programming,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/>
              <a:t>Parts of a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Aug-23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38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1460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83" y="3619178"/>
            <a:ext cx="266290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C00000"/>
                </a:solidFill>
              </a:rPr>
              <a:t>max(6,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7639" y="260648"/>
            <a:ext cx="6814133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‘’’return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else:</a:t>
            </a:r>
            <a:r>
              <a:rPr lang="en-US" sz="3200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8666" y="317258"/>
            <a:ext cx="2750389" cy="1473946"/>
            <a:chOff x="242705" y="324029"/>
            <a:chExt cx="2750389" cy="147394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1564005" cy="5524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333511" y="267254"/>
              <a:ext cx="669468" cy="1287075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311783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5818" y="332656"/>
            <a:ext cx="3713722" cy="2899484"/>
            <a:chOff x="-5818" y="332656"/>
            <a:chExt cx="3713722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915816" y="332656"/>
              <a:ext cx="792088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Function Name</a:t>
              </a: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382644" y="779704"/>
              <a:ext cx="1872208" cy="1986224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3707904" y="331991"/>
            <a:ext cx="4436670" cy="2792841"/>
            <a:chOff x="2841427" y="332656"/>
            <a:chExt cx="4436670" cy="279284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41427" y="332656"/>
              <a:ext cx="1357630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4111" y="1740502"/>
              <a:ext cx="238398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2 arguments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 and b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(formal args)</a:t>
              </a:r>
            </a:p>
          </p:txBody>
        </p:sp>
        <p:cxnSp>
          <p:nvCxnSpPr>
            <p:cNvPr id="30" name="Curved Connector 29"/>
            <p:cNvCxnSpPr>
              <a:stCxn id="29" idx="0"/>
              <a:endCxn id="28" idx="3"/>
            </p:cNvCxnSpPr>
            <p:nvPr/>
          </p:nvCxnSpPr>
          <p:spPr bwMode="auto">
            <a:xfrm rot="16200000" flipV="1">
              <a:off x="4564706" y="219103"/>
              <a:ext cx="1155751" cy="1887047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441122" y="1318941"/>
            <a:ext cx="5587262" cy="3587957"/>
            <a:chOff x="3024856" y="846318"/>
            <a:chExt cx="5587262" cy="3587957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3028385"/>
              <a:ext cx="3608070" cy="14058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Body of thefunction,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indented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w.r.t the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Comic Sans MS" pitchFamily="66" charset="0"/>
                </a:rPr>
                <a:t>def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147622" y="2780928"/>
              <a:ext cx="856426" cy="950402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Aug-23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39</a:t>
            </a:fld>
            <a:endParaRPr lang="hi-IN"/>
          </a:p>
        </p:txBody>
      </p:sp>
      <p:grpSp>
        <p:nvGrpSpPr>
          <p:cNvPr id="31" name="Group 30"/>
          <p:cNvGrpSpPr/>
          <p:nvPr/>
        </p:nvGrpSpPr>
        <p:grpSpPr>
          <a:xfrm>
            <a:off x="2237876" y="811344"/>
            <a:ext cx="6627135" cy="5948095"/>
            <a:chOff x="924306" y="-2544181"/>
            <a:chExt cx="6842933" cy="594809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286571" y="-2544181"/>
              <a:ext cx="6211621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4306" y="1588032"/>
              <a:ext cx="684293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Documentation comment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</a:t>
              </a:r>
              <a:r>
                <a:rPr lang="en-US" sz="2800" b="1" dirty="0">
                  <a:solidFill>
                    <a:schemeClr val="accent4"/>
                  </a:solidFill>
                  <a:latin typeface="Comic Sans MS" pitchFamily="66" charset="0"/>
                </a:rPr>
                <a:t>docstring</a:t>
              </a:r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), type      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help &lt;function-name&gt;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on prompt to get help for the function</a:t>
              </a:r>
            </a:p>
          </p:txBody>
        </p:sp>
        <p:cxnSp>
          <p:nvCxnSpPr>
            <p:cNvPr id="34" name="Curved Connector 33"/>
            <p:cNvCxnSpPr>
              <a:stCxn id="33" idx="3"/>
            </p:cNvCxnSpPr>
            <p:nvPr/>
          </p:nvCxnSpPr>
          <p:spPr bwMode="auto">
            <a:xfrm flipH="1" flipV="1">
              <a:off x="4718024" y="-2034195"/>
              <a:ext cx="3049214" cy="4530168"/>
            </a:xfrm>
            <a:prstGeom prst="curvedConnector4">
              <a:avLst>
                <a:gd name="adj1" fmla="val -7741"/>
                <a:gd name="adj2" fmla="val 60021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2237876" y="4943557"/>
            <a:ext cx="2182438" cy="136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6985" y="3699029"/>
            <a:ext cx="4196983" cy="2322259"/>
            <a:chOff x="2448396" y="324029"/>
            <a:chExt cx="4196983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2448396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Call to the function.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Actual args are 6 and 4.</a:t>
              </a: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3669122" y="814415"/>
              <a:ext cx="864096" cy="891436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56825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Programming Cycle for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BCDC20-EF38-49F2-8D73-7DDF189FAA1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40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323528" y="116632"/>
            <a:ext cx="856647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‘‘‘return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240" y="3645024"/>
            <a:ext cx="8565759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In[3] :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help(max)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 on function max in module __main__: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max(a, b)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return maximum among a and b</a:t>
            </a:r>
          </a:p>
        </p:txBody>
      </p:sp>
    </p:spTree>
    <p:extLst>
      <p:ext uri="{BB962C8B-B14F-4D97-AF65-F5344CB8AC3E}">
        <p14:creationId xmlns:p14="http://schemas.microsoft.com/office/powerpoint/2010/main" val="3617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41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980728"/>
            <a:ext cx="698381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4135688276"/>
              </p:ext>
            </p:extLst>
          </p:nvPr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initials=False,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initials=True,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49" y="45813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131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44522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59832" y="905330"/>
            <a:ext cx="5976664" cy="1656184"/>
            <a:chOff x="3059832" y="905330"/>
            <a:chExt cx="5976664" cy="1656184"/>
          </a:xfrm>
        </p:grpSpPr>
        <p:sp>
          <p:nvSpPr>
            <p:cNvPr id="3" name="Oval 2"/>
            <p:cNvSpPr/>
            <p:nvPr/>
          </p:nvSpPr>
          <p:spPr>
            <a:xfrm>
              <a:off x="6228184" y="905330"/>
              <a:ext cx="2808312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use of [0] to get the first character of a string. More on this later.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3059832" y="1733422"/>
              <a:ext cx="3168352" cy="399434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" idx="4"/>
            </p:cNvCxnSpPr>
            <p:nvPr/>
          </p:nvCxnSpPr>
          <p:spPr>
            <a:xfrm rot="5400000" flipH="1">
              <a:off x="6391897" y="1321071"/>
              <a:ext cx="140626" cy="2340260"/>
            </a:xfrm>
            <a:prstGeom prst="curvedConnector4">
              <a:avLst>
                <a:gd name="adj1" fmla="val -162559"/>
                <a:gd name="adj2" fmla="val 8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 where formal is bound to actual using formal's name</a:t>
            </a:r>
          </a:p>
          <a:p>
            <a:pPr lvl="0"/>
            <a:r>
              <a:rPr lang="en-US" dirty="0"/>
              <a:t>Can mix keyword and non-keyword arguments</a:t>
            </a:r>
          </a:p>
          <a:p>
            <a:pPr lvl="1"/>
            <a:r>
              <a:rPr lang="en-US" sz="2800" dirty="0"/>
              <a:t>All non-keyword arguments precede keyword arguments in the call</a:t>
            </a:r>
          </a:p>
          <a:p>
            <a:pPr lvl="1"/>
            <a:r>
              <a:rPr lang="en-US" dirty="0"/>
              <a:t>Non-keyword arguments are matched by position (order is important)</a:t>
            </a:r>
          </a:p>
          <a:p>
            <a:pPr lvl="1"/>
            <a:r>
              <a:rPr lang="en-US" dirty="0"/>
              <a:t>Order of keyword arguments is not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43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1051560"/>
            <a:ext cx="7676515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initials=False)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printName(first='Acads', last='Institute', initials=True)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" y="465338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85432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517480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84168" y="1412777"/>
            <a:ext cx="2952328" cy="2088231"/>
            <a:chOff x="5724128" y="44625"/>
            <a:chExt cx="2952328" cy="2088231"/>
          </a:xfrm>
        </p:grpSpPr>
        <p:sp>
          <p:nvSpPr>
            <p:cNvPr id="15" name="Oval 14"/>
            <p:cNvSpPr/>
            <p:nvPr/>
          </p:nvSpPr>
          <p:spPr>
            <a:xfrm>
              <a:off x="6228184" y="905330"/>
              <a:ext cx="2448272" cy="12275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the use of  “default” value</a:t>
              </a:r>
            </a:p>
          </p:txBody>
        </p:sp>
        <p:cxnSp>
          <p:nvCxnSpPr>
            <p:cNvPr id="16" name="Curved Connector 15"/>
            <p:cNvCxnSpPr>
              <a:stCxn id="15" idx="2"/>
            </p:cNvCxnSpPr>
            <p:nvPr/>
          </p:nvCxnSpPr>
          <p:spPr>
            <a:xfrm rot="10800000">
              <a:off x="5724128" y="44625"/>
              <a:ext cx="504056" cy="14744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call a function with fewer arguments</a:t>
            </a:r>
          </a:p>
          <a:p>
            <a:r>
              <a:rPr lang="en-US" dirty="0"/>
              <a:t>Useful when some argument has a fixed value for most of the calls</a:t>
            </a:r>
          </a:p>
          <a:p>
            <a:r>
              <a:rPr lang="en-US" dirty="0"/>
              <a:t>All arguments with default values must be at the end of argument list</a:t>
            </a:r>
          </a:p>
          <a:p>
            <a:pPr lvl="1"/>
            <a:r>
              <a:rPr lang="en-US" dirty="0"/>
              <a:t>non-default argument can not follow default argument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4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Globals allow functions to communicate with each other indirectly</a:t>
            </a:r>
          </a:p>
          <a:p>
            <a:pPr lvl="1"/>
            <a:r>
              <a:rPr lang="en-US" dirty="0"/>
              <a:t>Without parameter passing/return value</a:t>
            </a:r>
          </a:p>
          <a:p>
            <a:r>
              <a:rPr lang="en-US" dirty="0"/>
              <a:t>Convenient when  two seemingly “far-apart” functions want to share data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direct</a:t>
            </a:r>
            <a:r>
              <a:rPr lang="en-US" dirty="0"/>
              <a:t> caller/callee relation</a:t>
            </a:r>
          </a:p>
          <a:p>
            <a:r>
              <a:rPr lang="en-US" dirty="0"/>
              <a:t>If a function has to update a global, it must re-declare the global variable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79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-388"/>
            <a:ext cx="8229600" cy="914788"/>
          </a:xfrm>
        </p:spPr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46</a:t>
            </a:fld>
            <a:endParaRPr lang="hi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914400"/>
            <a:ext cx="4046984" cy="3450704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perimeter(r):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2 * PI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PI * r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4536" y="5013176"/>
            <a:ext cx="70202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to be of float type with value 3.14. 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can be used across functions. Any change to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in </a:t>
            </a:r>
            <a:r>
              <a:rPr lang="en-US" sz="2800" dirty="0" err="1">
                <a:solidFill>
                  <a:srgbClr val="FF0000"/>
                </a:solidFill>
              </a:rPr>
              <a:t>update_pi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will be visible to all due to the use of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914400"/>
            <a:ext cx="4464496" cy="40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 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31400.0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62.800000000000004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update_pi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31415.999999999996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62.832</a:t>
            </a:r>
          </a:p>
        </p:txBody>
      </p:sp>
    </p:spTree>
    <p:extLst>
      <p:ext uri="{BB962C8B-B14F-4D97-AF65-F5344CB8AC3E}">
        <p14:creationId xmlns:p14="http://schemas.microsoft.com/office/powerpoint/2010/main" val="2994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4762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324032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775" y="3240325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3240325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240325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324032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321651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3532245" y="415663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14835" y="4156630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7432268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88052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6424156" y="415663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666615" y="229100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49205" y="229100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5423128" y="2291000"/>
            <a:ext cx="92202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622422" y="2291000"/>
            <a:ext cx="84963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4415016" y="2291000"/>
            <a:ext cx="83820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431240" y="2267188"/>
            <a:ext cx="8921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7435810" y="219543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85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97" y="3206068"/>
            <a:ext cx="5247619" cy="17904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49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23850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430530" y="4970110"/>
            <a:ext cx="5273675" cy="9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33061" y="2133600"/>
            <a:ext cx="3237277" cy="990599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082806" y="505695"/>
            <a:ext cx="2323683" cy="907472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Run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with some input</a:t>
            </a:r>
            <a:endParaRPr lang="en-US" altLang="en-US" sz="3200" dirty="0">
              <a:ea typeface="ＭＳ Ｐゴシック" pitchFamily="32" charset="-128"/>
            </a:endParaRP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57638" y="2593415"/>
            <a:ext cx="2086162" cy="835585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OK?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536589" y="3532088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0" y="3886200"/>
            <a:ext cx="2669384" cy="27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3" y="255600"/>
            <a:ext cx="2904919" cy="20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082806" y="4908896"/>
            <a:ext cx="3572975" cy="1142999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More Inputs?</a:t>
            </a:r>
          </a:p>
        </p:txBody>
      </p:sp>
      <p:cxnSp>
        <p:nvCxnSpPr>
          <p:cNvPr id="20" name="Elbow Connector 19"/>
          <p:cNvCxnSpPr>
            <a:stCxn id="5124" idx="3"/>
            <a:endCxn id="5126" idx="1"/>
          </p:cNvCxnSpPr>
          <p:nvPr/>
        </p:nvCxnSpPr>
        <p:spPr>
          <a:xfrm flipV="1">
            <a:off x="3870338" y="959431"/>
            <a:ext cx="1212468" cy="1669469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126" idx="2"/>
            <a:endCxn id="5136" idx="0"/>
          </p:cNvCxnSpPr>
          <p:nvPr/>
        </p:nvCxnSpPr>
        <p:spPr>
          <a:xfrm rot="16200000" flipH="1">
            <a:off x="5782559" y="1875255"/>
            <a:ext cx="1180248" cy="25607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36" idx="2"/>
            <a:endCxn id="43" idx="0"/>
          </p:cNvCxnSpPr>
          <p:nvPr/>
        </p:nvCxnSpPr>
        <p:spPr>
          <a:xfrm rot="16200000" flipH="1">
            <a:off x="5945058" y="3984660"/>
            <a:ext cx="1479896" cy="368575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3" idx="1"/>
            <a:endCxn id="5151" idx="3"/>
          </p:cNvCxnSpPr>
          <p:nvPr/>
        </p:nvCxnSpPr>
        <p:spPr>
          <a:xfrm rot="10800000">
            <a:off x="3443254" y="5276506"/>
            <a:ext cx="1639552" cy="20389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3"/>
            <a:endCxn id="5126" idx="3"/>
          </p:cNvCxnSpPr>
          <p:nvPr/>
        </p:nvCxnSpPr>
        <p:spPr>
          <a:xfrm flipH="1" flipV="1">
            <a:off x="7406489" y="959431"/>
            <a:ext cx="1249292" cy="4520965"/>
          </a:xfrm>
          <a:prstGeom prst="bentConnector3">
            <a:avLst>
              <a:gd name="adj1" fmla="val -18298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36" idx="1"/>
            <a:endCxn id="5124" idx="2"/>
          </p:cNvCxnSpPr>
          <p:nvPr/>
        </p:nvCxnSpPr>
        <p:spPr>
          <a:xfrm rot="10800000" flipV="1">
            <a:off x="2251700" y="3011207"/>
            <a:ext cx="3205938" cy="112991"/>
          </a:xfrm>
          <a:prstGeom prst="bentConnector4">
            <a:avLst>
              <a:gd name="adj1" fmla="val 24756"/>
              <a:gd name="adj2" fmla="val 572074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031135" y="4646195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13620" y="4968274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891672" y="3124199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BA880-BEFC-4FED-834E-826C857626C2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6" grpId="0" animBg="1"/>
      <p:bldP spid="5145" grpId="0"/>
      <p:bldP spid="43" grpId="0" animBg="1"/>
      <p:bldP spid="58" grpId="0"/>
      <p:bldP spid="59" grpId="0"/>
      <p:bldP spid="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50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133600"/>
            <a:ext cx="4946650" cy="421195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85963" y="6021289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5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854" y="2734640"/>
            <a:ext cx="5961905" cy="27333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6082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6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709545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301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2167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9512" y="4840379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85490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9765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95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57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539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1053465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58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1475740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80745" y="3796030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84160" y="5085080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42" y="1227850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59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395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251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4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8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3" y="5232906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422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20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3627394003"/>
              </p:ext>
            </p:extLst>
          </p:nvPr>
        </p:nvGraphicFramePr>
        <p:xfrm>
          <a:off x="5508104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program is a sequence of </a:t>
            </a:r>
            <a:r>
              <a:rPr lang="en-US" b="1" dirty="0"/>
              <a:t>definitions</a:t>
            </a:r>
            <a:r>
              <a:rPr lang="en-US" dirty="0"/>
              <a:t> and </a:t>
            </a:r>
            <a:r>
              <a:rPr lang="en-US" b="1" dirty="0"/>
              <a:t>commands (statements)</a:t>
            </a:r>
          </a:p>
          <a:p>
            <a:r>
              <a:rPr lang="en-US" dirty="0"/>
              <a:t>Commands manipulate </a:t>
            </a:r>
            <a:r>
              <a:rPr lang="en-US" b="1" dirty="0"/>
              <a:t>objects</a:t>
            </a:r>
          </a:p>
          <a:p>
            <a:r>
              <a:rPr lang="en-US" dirty="0"/>
              <a:t>Each object is associated with a </a:t>
            </a:r>
            <a:r>
              <a:rPr lang="en-US" b="1" dirty="0"/>
              <a:t>Type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values</a:t>
            </a:r>
          </a:p>
          <a:p>
            <a:pPr lvl="1"/>
            <a:r>
              <a:rPr lang="en-US" dirty="0"/>
              <a:t>A set of operations on these values</a:t>
            </a:r>
          </a:p>
          <a:p>
            <a:r>
              <a:rPr lang="en-US" b="1" dirty="0"/>
              <a:t>Expressions</a:t>
            </a:r>
            <a:r>
              <a:rPr lang="en-US" dirty="0"/>
              <a:t>: An operation (combination of objects and </a:t>
            </a:r>
            <a:r>
              <a:rPr lang="en-US" b="1" dirty="0"/>
              <a:t>operators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B3006-23AF-456B-8B69-4DA12E28E17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60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100" y="2492896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0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568" y="3743324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61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5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360" y="1126490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62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774190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63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215" y="2122383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215" y="285293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215" y="357301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215" y="4303569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215" y="4930695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371974"/>
            <a:ext cx="6348413" cy="345866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65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2156562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9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66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67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68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349500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0925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2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3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69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80384" y="122855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Bounded integers, e.g. </a:t>
            </a:r>
            <a:r>
              <a:rPr lang="en-US" dirty="0">
                <a:solidFill>
                  <a:srgbClr val="FF0000"/>
                </a:solidFill>
              </a:rPr>
              <a:t>732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Real numbers, e.g.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Long integers with unlimited precision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Strings, e.g. </a:t>
            </a:r>
            <a:r>
              <a:rPr lang="en-US" dirty="0">
                <a:solidFill>
                  <a:srgbClr val="FF0000"/>
                </a:solidFill>
              </a:rPr>
              <a:t>‘hello’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‘C’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BCC39-BD04-4404-B4D4-E953DF4CFB24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4335" y="1198245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71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5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4810" y="5645785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845" y="13938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30476"/>
            <a:ext cx="6348413" cy="33416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75</a:t>
            </a:fld>
            <a:endParaRPr lang="hi-IN"/>
          </a:p>
        </p:txBody>
      </p:sp>
      <p:sp>
        <p:nvSpPr>
          <p:cNvPr id="13" name="Rectangle 12"/>
          <p:cNvSpPr/>
          <p:nvPr/>
        </p:nvSpPr>
        <p:spPr>
          <a:xfrm>
            <a:off x="503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3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2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5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1193165"/>
            <a:ext cx="8653145" cy="52228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  <a:effectLst/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Aug-23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215" y="1052830"/>
          <a:ext cx="868172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77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4935"/>
            <a:ext cx="6348413" cy="36327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78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79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3429635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16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Scalar</a:t>
            </a:r>
          </a:p>
          <a:p>
            <a:pPr lvl="1"/>
            <a:r>
              <a:rPr lang="en-US" dirty="0"/>
              <a:t>Indivisible objects that do not have internal structure</a:t>
            </a:r>
          </a:p>
          <a:p>
            <a:pPr lvl="1"/>
            <a:r>
              <a:rPr lang="en-US" b="1" dirty="0"/>
              <a:t>int </a:t>
            </a:r>
            <a:r>
              <a:rPr lang="en-US" dirty="0"/>
              <a:t>(signed integers),</a:t>
            </a:r>
            <a:r>
              <a:rPr lang="en-US" b="1" dirty="0"/>
              <a:t> float</a:t>
            </a:r>
            <a:r>
              <a:rPr lang="en-US" dirty="0"/>
              <a:t> (floating point),</a:t>
            </a:r>
            <a:r>
              <a:rPr lang="en-US" b="1" dirty="0"/>
              <a:t> bool</a:t>
            </a:r>
            <a:r>
              <a:rPr lang="en-US" dirty="0"/>
              <a:t> (Boolean),</a:t>
            </a:r>
            <a:r>
              <a:rPr lang="en-US" b="1" dirty="0"/>
              <a:t> </a:t>
            </a:r>
            <a:r>
              <a:rPr lang="en-US" b="1" i="1" dirty="0" err="1"/>
              <a:t>NoneType</a:t>
            </a:r>
            <a:endParaRPr lang="en-US" b="1" i="1" dirty="0"/>
          </a:p>
          <a:p>
            <a:pPr lvl="2"/>
            <a:r>
              <a:rPr lang="en-US" dirty="0" err="1"/>
              <a:t>NoneType</a:t>
            </a:r>
            <a:r>
              <a:rPr lang="en-US" dirty="0"/>
              <a:t> is a special type with a single value </a:t>
            </a:r>
          </a:p>
          <a:p>
            <a:pPr lvl="2"/>
            <a:r>
              <a:rPr lang="en-US" dirty="0"/>
              <a:t>The value is called </a:t>
            </a:r>
            <a:r>
              <a:rPr lang="en-US" b="1" dirty="0"/>
              <a:t>None</a:t>
            </a:r>
            <a:endParaRPr lang="en-US" b="1" i="1" dirty="0"/>
          </a:p>
          <a:p>
            <a:r>
              <a:rPr lang="en-US" b="1" dirty="0">
                <a:solidFill>
                  <a:srgbClr val="FF0000"/>
                </a:solidFill>
              </a:rPr>
              <a:t>Non-Scalar </a:t>
            </a:r>
          </a:p>
          <a:p>
            <a:pPr lvl="1"/>
            <a:r>
              <a:rPr lang="en-US" dirty="0"/>
              <a:t>Objects having internal structure</a:t>
            </a:r>
          </a:p>
          <a:p>
            <a:pPr lvl="1"/>
            <a:r>
              <a:rPr lang="en-US" b="1" dirty="0" err="1"/>
              <a:t>str</a:t>
            </a:r>
            <a:r>
              <a:rPr lang="en-US" dirty="0"/>
              <a:t> (strings)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12289-165F-43FA-8B3A-19D7904C77C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80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885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Aug-23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81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781300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310255"/>
            <a:ext cx="6774180" cy="1752600"/>
          </a:xfrm>
        </p:spPr>
        <p:txBody>
          <a:bodyPr/>
          <a:lstStyle/>
          <a:p>
            <a:r>
              <a:rPr lang="en-US" dirty="0">
                <a:latin typeface="+mj-lt"/>
              </a:rPr>
              <a:t>File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CA1DD-6649-4DD2-9A3A-4FA752081B33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persistent storage</a:t>
            </a:r>
          </a:p>
          <a:p>
            <a:r>
              <a:rPr lang="en-US" dirty="0"/>
              <a:t>Allow data to be stored beyond program lifetime</a:t>
            </a:r>
          </a:p>
          <a:p>
            <a:r>
              <a:rPr lang="en-US" dirty="0"/>
              <a:t>The basic operations on files are</a:t>
            </a:r>
          </a:p>
          <a:p>
            <a:pPr lvl="1"/>
            <a:r>
              <a:rPr lang="en-US" dirty="0"/>
              <a:t> open, close, read, write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Python treat files as sequence of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sequence operations work for the data read from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(filename, mode)</a:t>
            </a:r>
          </a:p>
          <a:p>
            <a:r>
              <a:rPr lang="en-US" dirty="0"/>
              <a:t>While opening a file, you need to supply</a:t>
            </a:r>
          </a:p>
          <a:p>
            <a:pPr lvl="1"/>
            <a:r>
              <a:rPr lang="en-US" sz="2800" dirty="0"/>
              <a:t>The name of the file, including the path</a:t>
            </a:r>
          </a:p>
          <a:p>
            <a:pPr lvl="1"/>
            <a:r>
              <a:rPr lang="en-US" sz="2800" dirty="0"/>
              <a:t>The mode in which you want to open a file</a:t>
            </a:r>
          </a:p>
          <a:p>
            <a:pPr lvl="1"/>
            <a:r>
              <a:rPr lang="en-US" sz="2800" dirty="0"/>
              <a:t>Common modes are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(read), </a:t>
            </a:r>
            <a:r>
              <a:rPr lang="en-US" sz="2800" dirty="0">
                <a:solidFill>
                  <a:srgbClr val="FF0000"/>
                </a:solidFill>
              </a:rPr>
              <a:t>w </a:t>
            </a:r>
            <a:r>
              <a:rPr lang="en-US" sz="2800" dirty="0"/>
              <a:t>(write),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/>
              <a:t>(append)</a:t>
            </a:r>
          </a:p>
          <a:p>
            <a:pPr lvl="0"/>
            <a:r>
              <a:rPr lang="en-US" sz="3200" dirty="0"/>
              <a:t>Mode is optional, defaults to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(..) returns a file object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r>
              <a:rPr lang="en-US" sz="3200" dirty="0"/>
              <a:t> on the file object closes the file</a:t>
            </a:r>
          </a:p>
          <a:p>
            <a:pPr lvl="1"/>
            <a:r>
              <a:rPr lang="en-US" sz="2800" dirty="0"/>
              <a:t>finishes any buffered operations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86638"/>
            <a:ext cx="6348413" cy="20293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52600"/>
            <a:ext cx="77724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 some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see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281215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rgbClr val="FF0000"/>
                </a:solidFill>
              </a:rPr>
              <a:t>read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write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Reading from an open file returns the contents of the file</a:t>
            </a:r>
          </a:p>
          <a:p>
            <a:pPr lvl="1"/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lines in the program</a:t>
            </a:r>
          </a:p>
          <a:p>
            <a:pPr lvl="0"/>
            <a:r>
              <a:rPr lang="en-US" dirty="0">
                <a:sym typeface="+mn-ea"/>
              </a:rPr>
              <a:t>Writing to a file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+mn-ea"/>
              </a:rPr>
              <a:t>IMPORTANT:</a:t>
            </a:r>
            <a:r>
              <a:rPr lang="en-US" sz="2800" dirty="0">
                <a:sym typeface="+mn-ea"/>
              </a:rPr>
              <a:t> If opened with mode </a:t>
            </a:r>
            <a:r>
              <a:rPr lang="en-US" sz="2800" dirty="0">
                <a:solidFill>
                  <a:srgbClr val="FF0000"/>
                </a:solidFill>
                <a:effectLst/>
                <a:sym typeface="+mn-ea"/>
              </a:rPr>
              <a:t>'w'</a:t>
            </a:r>
            <a:r>
              <a:rPr lang="en-US" sz="2800" dirty="0">
                <a:sym typeface="+mn-ea"/>
              </a:rPr>
              <a:t>, </a:t>
            </a:r>
            <a:r>
              <a:rPr lang="en-US" sz="2800" b="1" dirty="0">
                <a:sym typeface="+mn-ea"/>
              </a:rPr>
              <a:t>clears</a:t>
            </a:r>
            <a:r>
              <a:rPr lang="en-US" sz="2800" dirty="0">
                <a:sym typeface="+mn-ea"/>
              </a:rPr>
              <a:t> the existing contents of the file</a:t>
            </a:r>
          </a:p>
          <a:p>
            <a:pPr lvl="1"/>
            <a:r>
              <a:rPr lang="en-US" sz="2800" dirty="0">
                <a:sym typeface="+mn-ea"/>
              </a:rPr>
              <a:t>Use append mode (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'a'</a:t>
            </a:r>
            <a:r>
              <a:rPr lang="en-US" sz="2800" dirty="0">
                <a:sym typeface="+mn-ea"/>
              </a:rPr>
              <a:t>) to preserve the contents</a:t>
            </a:r>
          </a:p>
          <a:p>
            <a:pPr lvl="1"/>
            <a:r>
              <a:rPr lang="en-US" sz="2800" dirty="0">
                <a:sym typeface="+mn-ea"/>
              </a:rPr>
              <a:t>Writing happens at the end</a:t>
            </a:r>
          </a:p>
          <a:p>
            <a:pPr lvl="1"/>
            <a:endParaRPr lang="en-US" sz="2800" dirty="0">
              <a:sym typeface="+mn-ea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6734175" cy="215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87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657600"/>
            <a:ext cx="7305040" cy="2419350"/>
            <a:chOff x="240" y="5760"/>
            <a:chExt cx="11504" cy="3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5760"/>
              <a:ext cx="11504" cy="38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0" y="8640"/>
              <a:ext cx="80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1600200"/>
            <a:ext cx="6934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657600"/>
            <a:ext cx="7467600" cy="241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88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476490" cy="24288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295400"/>
            <a:ext cx="7438390" cy="1924050"/>
            <a:chOff x="457200" y="1295400"/>
            <a:chExt cx="7438390" cy="1924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71600"/>
              <a:ext cx="7438390" cy="1847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50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74754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57140"/>
            <a:ext cx="7476490" cy="8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24325"/>
            <a:ext cx="747649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30440"/>
            <a:ext cx="6348413" cy="31417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38800" y="3657600"/>
            <a:ext cx="268795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empty line due to '\n'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85800" y="3810000"/>
            <a:ext cx="4953000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2181225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76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90600"/>
            <a:ext cx="74764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(Type Cast)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Conversion of value of one type to other</a:t>
                </a:r>
              </a:p>
              <a:p>
                <a:r>
                  <a:rPr lang="en-US" dirty="0"/>
                  <a:t>We are used to </a:t>
                </a:r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↔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float</a:t>
                </a:r>
                <a:r>
                  <a:rPr lang="en-US" dirty="0"/>
                  <a:t> conversion in Math</a:t>
                </a:r>
              </a:p>
              <a:p>
                <a:pPr lvl="1"/>
                <a:r>
                  <a:rPr lang="en-US" dirty="0"/>
                  <a:t>Integer 3 is  treated as float 3.0 when a real number is expected</a:t>
                </a:r>
              </a:p>
              <a:p>
                <a:pPr lvl="1"/>
                <a:r>
                  <a:rPr lang="en-US" dirty="0"/>
                  <a:t>Float 3.6 is truncated as 3, or rounded off as 4 for integer contexts</a:t>
                </a:r>
              </a:p>
              <a:p>
                <a:r>
                  <a:rPr lang="en-US" dirty="0"/>
                  <a:t>Type names are used as type converter functions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664-25AC-4349-8F76-FCB46AEB2526}" type="datetime7">
              <a:rPr lang="en-US" smtClean="0"/>
              <a:t>Aug-23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114800"/>
            <a:ext cx="2124075" cy="314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90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133465" cy="286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2181225" cy="3524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00800" y="1905000"/>
            <a:ext cx="2464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the use of for ... in </a:t>
            </a:r>
          </a:p>
          <a:p>
            <a:r>
              <a:rPr lang="en-US" dirty="0"/>
              <a:t>for sequence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276600" y="2228166"/>
            <a:ext cx="3124200" cy="1340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3048000" y="2228166"/>
            <a:ext cx="3352800" cy="13532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4526280"/>
            <a:ext cx="7371080" cy="1645920"/>
            <a:chOff x="304800" y="4526280"/>
            <a:chExt cx="7371080" cy="164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4648200"/>
              <a:ext cx="7371080" cy="1524000"/>
              <a:chOff x="480" y="7320"/>
              <a:chExt cx="11608" cy="24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" y="7320"/>
                <a:ext cx="11609" cy="235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0" y="9240"/>
                <a:ext cx="370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l" fontAlgn="ctr"/>
                <a:r>
                  <a:rPr lang="en-US" sz="2400">
                    <a:solidFill>
                      <a:schemeClr val="tx2"/>
                    </a:solidFill>
                  </a:rPr>
                  <a:t>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526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3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03" y="2160588"/>
            <a:ext cx="5562206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91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7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93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36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9436" y="4235797"/>
            <a:ext cx="7476490" cy="1479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436" y="5753100"/>
            <a:ext cx="747649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Programming using Python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Modules and Packages</a:t>
            </a:r>
            <a:endParaRPr lang="en-US" sz="40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44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program gets longer, need to organize them for easier access and easier maintenance. </a:t>
            </a:r>
          </a:p>
          <a:p>
            <a:r>
              <a:rPr lang="en-US" dirty="0"/>
              <a:t>Reuse same functions across programs without copying its definition into each program.</a:t>
            </a:r>
          </a:p>
          <a:p>
            <a:r>
              <a:rPr lang="en-US" dirty="0"/>
              <a:t>Python allows putting definitions in a file </a:t>
            </a:r>
          </a:p>
          <a:p>
            <a:pPr lvl="1"/>
            <a:r>
              <a:rPr lang="en-US" dirty="0"/>
              <a:t>use them in a script or in an interactive instance of the interpreter</a:t>
            </a:r>
          </a:p>
          <a:p>
            <a:r>
              <a:rPr lang="en-US" dirty="0"/>
              <a:t> Such a file is called a </a:t>
            </a:r>
            <a:r>
              <a:rPr lang="en-US" i="1" dirty="0"/>
              <a:t>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definitions from a module can be </a:t>
            </a:r>
            <a:r>
              <a:rPr lang="en-US" i="1" dirty="0"/>
              <a:t>imported</a:t>
            </a:r>
            <a:r>
              <a:rPr lang="en-US" dirty="0"/>
              <a:t> into other modules or into the </a:t>
            </a:r>
            <a:r>
              <a:rPr lang="en-US" i="1" dirty="0"/>
              <a:t>main</a:t>
            </a:r>
            <a:r>
              <a:rPr lang="en-US" dirty="0"/>
              <a:t>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file containing Python definitions and statements.</a:t>
            </a:r>
          </a:p>
          <a:p>
            <a:r>
              <a:rPr lang="en-US" dirty="0"/>
              <a:t>The file name is the module name with the suffix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appended. </a:t>
            </a:r>
          </a:p>
          <a:p>
            <a:r>
              <a:rPr lang="en-US" dirty="0"/>
              <a:t>Within a module, the module’s name is available in the global variable </a:t>
            </a:r>
            <a:r>
              <a:rPr lang="en-US" dirty="0">
                <a:solidFill>
                  <a:srgbClr val="FF0000"/>
                </a:solidFill>
              </a:rPr>
              <a:t>__name__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05183"/>
            <a:ext cx="6348413" cy="27922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505200" y="1447800"/>
            <a:ext cx="3084195" cy="9213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/>
              <a:t>fib.py - C:\</a:t>
            </a:r>
          </a:p>
        </p:txBody>
      </p:sp>
      <p:sp>
        <p:nvSpPr>
          <p:cNvPr id="11" name="Right Arrow 10"/>
          <p:cNvSpPr/>
          <p:nvPr/>
        </p:nvSpPr>
        <p:spPr>
          <a:xfrm rot="20820000">
            <a:off x="956945" y="1711960"/>
            <a:ext cx="2425700" cy="65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1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4933950" cy="51892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96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447415" cy="952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62600" y="1066800"/>
            <a:ext cx="0" cy="5181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r="7274"/>
          <a:stretch>
            <a:fillRect/>
          </a:stretch>
        </p:blipFill>
        <p:spPr>
          <a:xfrm>
            <a:off x="5638800" y="2133600"/>
            <a:ext cx="3302635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505200"/>
            <a:ext cx="2761615" cy="6191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28640" y="4725035"/>
            <a:ext cx="3517265" cy="1557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400" dirty="0"/>
              <a:t>Within a module, the module’s name is available as the value of the global variable </a:t>
            </a:r>
            <a:r>
              <a:rPr lang="en-US" sz="2400" dirty="0">
                <a:solidFill>
                  <a:srgbClr val="FF0000"/>
                </a:solidFill>
              </a:rPr>
              <a:t>__name__</a:t>
            </a:r>
            <a:r>
              <a:rPr lang="en-US" sz="2400" dirty="0"/>
              <a:t>. </a:t>
            </a: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>
          <a:xfrm rot="16200000">
            <a:off x="7198360" y="4074795"/>
            <a:ext cx="838835" cy="4610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Specific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import specific functions from a module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brings only the imported functions in the current symbol table</a:t>
            </a:r>
          </a:p>
          <a:p>
            <a:pPr lvl="1"/>
            <a:r>
              <a:rPr lang="en-US" sz="2000" dirty="0"/>
              <a:t>No need of </a:t>
            </a:r>
            <a:r>
              <a:rPr lang="en-US" sz="2000" dirty="0" err="1">
                <a:solidFill>
                  <a:srgbClr val="FF0000"/>
                </a:solidFill>
              </a:rPr>
              <a:t>modulename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(absence of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fib.</a:t>
            </a:r>
            <a:r>
              <a:rPr lang="en-US" sz="2000" dirty="0"/>
              <a:t> in the example)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97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4" t="1035" r="-414" b="-1035"/>
          <a:stretch/>
        </p:blipFill>
        <p:spPr>
          <a:xfrm>
            <a:off x="687070" y="2058670"/>
            <a:ext cx="6692265" cy="2676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8956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import </a:t>
            </a:r>
            <a:r>
              <a:rPr lang="en-US" sz="2800" i="1" dirty="0"/>
              <a:t>all </a:t>
            </a:r>
            <a:r>
              <a:rPr lang="en-US" sz="2800" dirty="0"/>
              <a:t>functions from a module, in the current symbol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imports all names </a:t>
            </a:r>
            <a:r>
              <a:rPr lang="en-US" sz="2800" dirty="0">
                <a:solidFill>
                  <a:srgbClr val="FF0000"/>
                </a:solidFill>
              </a:rPr>
              <a:t>except those beginning with an underscore (_)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98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8" b="-2808"/>
          <a:stretch/>
        </p:blipFill>
        <p:spPr>
          <a:xfrm>
            <a:off x="762000" y="2591435"/>
            <a:ext cx="559562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74750"/>
            <a:ext cx="8839200" cy="4951730"/>
          </a:xfrm>
        </p:spPr>
        <p:txBody>
          <a:bodyPr>
            <a:noAutofit/>
          </a:bodyPr>
          <a:lstStyle/>
          <a:p>
            <a:r>
              <a:rPr sz="2800" dirty="0"/>
              <a:t>When you run a module </a:t>
            </a:r>
            <a:r>
              <a:rPr lang="en-US" sz="2800" dirty="0"/>
              <a:t>on the command line </a:t>
            </a:r>
            <a:r>
              <a:rPr sz="2800" dirty="0"/>
              <a:t>with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python fib.py &lt;arguments&gt;</a:t>
            </a:r>
          </a:p>
          <a:p>
            <a:pPr marL="0" indent="0">
              <a:buNone/>
            </a:pPr>
            <a:r>
              <a:rPr sz="2800" dirty="0"/>
              <a:t>     the code in the module will be executed, just as if </a:t>
            </a:r>
          </a:p>
          <a:p>
            <a:pPr marL="0" indent="0">
              <a:buNone/>
            </a:pPr>
            <a:r>
              <a:rPr sz="2800" dirty="0"/>
              <a:t>     you imported it, but with the </a:t>
            </a:r>
            <a:r>
              <a:rPr sz="2800" dirty="0">
                <a:solidFill>
                  <a:srgbClr val="FF0000"/>
                </a:solidFill>
                <a:latin typeface="Courier New" charset="0"/>
              </a:rPr>
              <a:t>__name__ </a:t>
            </a:r>
            <a:r>
              <a:rPr sz="2800" dirty="0"/>
              <a:t>set to </a:t>
            </a:r>
          </a:p>
          <a:p>
            <a:pPr marL="0" indent="0">
              <a:buNone/>
            </a:pPr>
            <a:r>
              <a:rPr sz="2800" dirty="0"/>
              <a:t>     </a:t>
            </a:r>
            <a:r>
              <a:rPr sz="2800" dirty="0">
                <a:solidFill>
                  <a:srgbClr val="FF0000"/>
                </a:solidFill>
              </a:rPr>
              <a:t>"__main__"</a:t>
            </a:r>
            <a:r>
              <a:rPr sz="2800" dirty="0"/>
              <a:t>. </a:t>
            </a:r>
          </a:p>
          <a:p>
            <a:pPr marL="285750" indent="-285750"/>
            <a:r>
              <a:rPr lang="en-US" sz="2800" dirty="0"/>
              <a:t>B</a:t>
            </a:r>
            <a:r>
              <a:rPr sz="2800" dirty="0"/>
              <a:t>y adding this code at the end of your module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... # Some code here</a:t>
            </a:r>
            <a:endParaRPr sz="2400" dirty="0">
              <a:solidFill>
                <a:srgbClr val="FF0000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sz="2800" dirty="0"/>
              <a:t>    you can make the file usable as a script as well as an </a:t>
            </a:r>
          </a:p>
          <a:p>
            <a:pPr marL="0" indent="0">
              <a:buNone/>
            </a:pPr>
            <a:r>
              <a:rPr sz="2800" dirty="0"/>
              <a:t>    importable module</a:t>
            </a:r>
          </a:p>
          <a:p>
            <a:pPr marL="742950" lvl="1" indent="-285750"/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Aug-23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12412</TotalTime>
  <Words>4786</Words>
  <Application>Microsoft Office PowerPoint</Application>
  <PresentationFormat>On-screen Show (4:3)</PresentationFormat>
  <Paragraphs>1270</Paragraphs>
  <Slides>104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23" baseType="lpstr">
      <vt:lpstr>Arial</vt:lpstr>
      <vt:lpstr>Arial Narrow</vt:lpstr>
      <vt:lpstr>Bodoni MT</vt:lpstr>
      <vt:lpstr>Calibri</vt:lpstr>
      <vt:lpstr>Cambria Math</vt:lpstr>
      <vt:lpstr>Comic Sans MS</vt:lpstr>
      <vt:lpstr>Cooper Black</vt:lpstr>
      <vt:lpstr>Courier New</vt:lpstr>
      <vt:lpstr>Roboto</vt:lpstr>
      <vt:lpstr>SketchFlow Print</vt:lpstr>
      <vt:lpstr>source-serif-pro</vt:lpstr>
      <vt:lpstr>Times New Roman</vt:lpstr>
      <vt:lpstr>Trebuchet MS</vt:lpstr>
      <vt:lpstr>var(--font-secondary)</vt:lpstr>
      <vt:lpstr>Verdana</vt:lpstr>
      <vt:lpstr>Wingdings</vt:lpstr>
      <vt:lpstr>Wingdings 2</vt:lpstr>
      <vt:lpstr>Wingdings 3</vt:lpstr>
      <vt:lpstr>Facet</vt:lpstr>
      <vt:lpstr>Introduction to Python</vt:lpstr>
      <vt:lpstr>PowerPoint Presentation</vt:lpstr>
      <vt:lpstr>WHAT WE WILL BE COVERING</vt:lpstr>
      <vt:lpstr>The Programming Cycle for Python</vt:lpstr>
      <vt:lpstr>PowerPoint Presentation</vt:lpstr>
      <vt:lpstr>Elements of Python</vt:lpstr>
      <vt:lpstr>Types in Python</vt:lpstr>
      <vt:lpstr>Types in Python</vt:lpstr>
      <vt:lpstr>Type Conversion (Type Cast)</vt:lpstr>
      <vt:lpstr>Operators</vt:lpstr>
      <vt:lpstr>Variables</vt:lpstr>
      <vt:lpstr>Assignment Statement</vt:lpstr>
      <vt:lpstr>Multiple Assignments</vt:lpstr>
      <vt:lpstr>Programming using Python</vt:lpstr>
      <vt:lpstr>Binary Operations</vt:lpstr>
      <vt:lpstr>The // operator</vt:lpstr>
      <vt:lpstr>The % operator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Continue and Update Expr</vt:lpstr>
      <vt:lpstr>Programming using Python</vt:lpstr>
      <vt:lpstr>Parts of a function</vt:lpstr>
      <vt:lpstr>PowerPoint Presentation</vt:lpstr>
      <vt:lpstr>PowerPoint Presentation</vt:lpstr>
      <vt:lpstr>Keyword Arguments</vt:lpstr>
      <vt:lpstr>Keyword Arguments</vt:lpstr>
      <vt:lpstr>Default Values</vt:lpstr>
      <vt:lpstr>Default Values</vt:lpstr>
      <vt:lpstr>Globals</vt:lpstr>
      <vt:lpstr>Globals</vt:lpstr>
      <vt:lpstr>Programming with Python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Programming with Python</vt:lpstr>
      <vt:lpstr>File I/O</vt:lpstr>
      <vt:lpstr>File I/O: open and close</vt:lpstr>
      <vt:lpstr>File I/O: Example</vt:lpstr>
      <vt:lpstr>File I/O: read, write and append</vt:lpstr>
      <vt:lpstr>File I/O: Examples</vt:lpstr>
      <vt:lpstr>File I/O: Examples</vt:lpstr>
      <vt:lpstr>File I/O: Examples</vt:lpstr>
      <vt:lpstr>File I/O: Examples</vt:lpstr>
      <vt:lpstr>File I/O: Examples</vt:lpstr>
      <vt:lpstr> Programming using Python  Modules and Packages</vt:lpstr>
      <vt:lpstr>Modules</vt:lpstr>
      <vt:lpstr>Modules</vt:lpstr>
      <vt:lpstr>Modules Example</vt:lpstr>
      <vt:lpstr>Modules Example</vt:lpstr>
      <vt:lpstr>Importing Specific Functions</vt:lpstr>
      <vt:lpstr>Importing ALL Functions</vt:lpstr>
      <vt:lpstr>__main__ in Modules</vt:lpstr>
      <vt:lpstr>__main__ in Modules</vt:lpstr>
      <vt:lpstr>Package</vt:lpstr>
      <vt:lpstr>__init.py__</vt:lpstr>
      <vt:lpstr>Popular Packages</vt:lpstr>
      <vt:lpstr>IMPORTANT LINKS FOR LEARNING.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using Python  WELCOME</dc:title>
  <cp:lastModifiedBy>Atharva Shete</cp:lastModifiedBy>
  <cp:revision>27</cp:revision>
  <dcterms:created xsi:type="dcterms:W3CDTF">2012-01-03T04:41:12Z</dcterms:created>
  <dcterms:modified xsi:type="dcterms:W3CDTF">2023-08-19T17:05:19Z</dcterms:modified>
</cp:coreProperties>
</file>