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8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73"/>
    <a:srgbClr val="107AF7"/>
    <a:srgbClr val="F58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19AE-B964-2246-9AB6-3F6B46C8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9F877-49BE-A0CF-03B9-41ACFCA80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16E6-2687-0CA7-18FF-91A7A5A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1E4E-E75A-B73A-926A-51B44E6A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D58D-029D-67FB-61F5-443B09B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33C5-D8D5-D15C-8B6C-C75F31ED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2569-C9EF-F86E-827C-566DB4F9C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4C98-5207-3E8B-5BD2-1186AEBB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FCD2-A7D4-162E-0374-5F2A7F02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4B34-6994-2F94-347C-C8095895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E0E21-7D9F-50E3-0196-28528E530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1026A-FD11-A972-5543-D7E73B763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99A2-078F-F4BD-14AA-AD471CEC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521A-2439-E68C-A5AD-0306557C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EFE7-F9B3-C2A5-2AD1-4C26F9EA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3B5F-0B44-1F03-4E51-B07307F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90AB-2C5E-6902-1662-FAA558D6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C280-197E-381C-4D15-C6B1FF0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4570-FAF8-E228-6F23-48E1083E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8A9D-EA2D-E314-E27B-169A553D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9CDD-EDF3-1E89-408B-E79C7CC6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A090-E799-5BAC-6F43-05FB424D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8EC4-C2A0-6F1D-82E5-BAAA365E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78E8-FB59-B545-D4EC-18FFB713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3000-8C21-F93A-CFD3-0CDDC044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450-7AB9-636B-E18E-90358F9C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7A8-4338-46BA-287C-A27D3D3E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5A34-E1C4-CF52-EFD0-3B061E22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825A7-0F5B-CDB5-0DE9-E30ED44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A501-15F5-06D9-536C-0E4D7759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23B3-F0A3-2AFF-C42E-84113DF1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CBA4-070B-B2AC-D477-1151ECB2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A2D9-4406-F79C-B19E-E34B4991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53601-15EF-5EE7-CBB6-FEA9F4E5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6C19A-DDF0-501A-2689-69E49FD96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A725C-F68D-8493-F4CC-C50038F65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E567C-AE8B-0BDF-23F0-52C3196D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1D22-E838-31E9-2A73-DD8A2769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293B3-FBA4-F35A-8428-C0408850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1FCA-C6DA-D25A-84A0-E4C83F0B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D6E1B-3D56-6862-A823-C153C453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C6EBF-1E12-3F48-E8FD-C5E6808D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43C85-A339-269C-6189-6FB21B74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FCB5E-5037-FA3E-E451-1FDDCFF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1384-4A56-6FCF-2B88-98DF820F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A511-25CA-0786-22DC-D8A9A0AB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C65-C9A3-E689-BCB6-F746C6E1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8B59-C49E-0C00-981A-4813FA5D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5BB0-B65E-958E-E1DB-01ED4676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43F1-F1A1-2234-4B78-0D2A1C0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6499-7E94-79CE-7957-7EB658EA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A88A-B681-1FA2-FC57-490D6AEA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710-100C-3355-445B-46CF7D2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4487-05D5-9650-97D8-3EDF9673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8829-9A22-EA7E-572A-015FB9CA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11D-F195-5F9B-894D-45A875AA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7001-8826-6161-D372-9A1D9951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2216-6A4F-0601-403E-43339FD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45A68-B64F-883A-BD60-3CD40AB9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588A-EEB6-BD82-924F-FE9DC551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DF9E-044B-D81F-55F4-98AAC868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B943-2D50-4D84-99D9-B9158586894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CC18-28E5-D9D4-2DED-60E0F0355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A6F5-15E5-833B-0D20-EC743E3C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C64E-5610-40BD-9B62-CD37DC8C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network-tiered-lan-server-311339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aucompany.es/configuracion-internet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spdn.github.io/talks/20190109_webPub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8BBF1D-75A5-644F-E99D-848C7210476E}"/>
              </a:ext>
            </a:extLst>
          </p:cNvPr>
          <p:cNvSpPr txBox="1">
            <a:spLocks/>
          </p:cNvSpPr>
          <p:nvPr/>
        </p:nvSpPr>
        <p:spPr>
          <a:xfrm>
            <a:off x="1676400" y="2356592"/>
            <a:ext cx="9144000" cy="2387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odoni Bd BT" panose="02070803080706020303" pitchFamily="18" charset="0"/>
              </a:rPr>
              <a:t>Welcome to my presentation party!</a:t>
            </a:r>
            <a:endParaRPr lang="en-US" dirty="0">
              <a:latin typeface="Bodoni Bd BT" panose="02070803080706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68B5-88F8-CCAA-0490-CD8FAFDF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4192"/>
            <a:ext cx="9144000" cy="2387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Bodoni Bd BT" panose="02070803080706020303" pitchFamily="18" charset="0"/>
              </a:rPr>
              <a:t>Welcome to my presentation party!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4B1B-28F5-8B18-5B6B-5E901B1E4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106" y="2356592"/>
            <a:ext cx="2402079" cy="65407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Bodoni Bd BT" panose="02070803080706020303" pitchFamily="18" charset="0"/>
              </a:rPr>
              <a:t>Hello, I’m Vinna!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DFE59-630E-EDDE-3C35-FC85C91D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53" y="1414520"/>
            <a:ext cx="2184947" cy="26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browser?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Alat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melihat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halaman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berisi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di internet.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Apakah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alatnya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berbentuk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fisik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? </a:t>
            </a:r>
            <a:r>
              <a:rPr lang="en-US" sz="1600" dirty="0" err="1">
                <a:solidFill>
                  <a:srgbClr val="017F73"/>
                </a:solidFill>
                <a:latin typeface="Century" panose="02040604050505020304" pitchFamily="18" charset="0"/>
              </a:rPr>
              <a:t>Tidak</a:t>
            </a:r>
            <a:endParaRPr lang="en-US" sz="1600" dirty="0">
              <a:solidFill>
                <a:srgbClr val="017F73"/>
              </a:solidFill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berupa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dibuka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di computer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handphone.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06486-8C3D-8285-16A6-F130BDE6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1" y="3061141"/>
            <a:ext cx="5479079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2AE4D-63D0-427C-E07F-BCA9A033C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2" y="4192418"/>
            <a:ext cx="4172755" cy="8345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FDD238-D6B4-E3D1-5636-B1D208B9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t="3710" r="34066" b="1439"/>
          <a:stretch/>
        </p:blipFill>
        <p:spPr>
          <a:xfrm>
            <a:off x="8583871" y="2895192"/>
            <a:ext cx="1695206" cy="342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838200" y="2931016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Browser di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komputer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297768" y="2931603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Browser di handphone</a:t>
            </a:r>
            <a:endParaRPr lang="en-US" sz="1400" dirty="0">
              <a:solidFill>
                <a:srgbClr val="017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halaman</a:t>
            </a:r>
            <a:r>
              <a:rPr lang="en-US" sz="2000" dirty="0">
                <a:latin typeface="Century" panose="02040604050505020304" pitchFamily="18" charset="0"/>
              </a:rPr>
              <a:t> web?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Halaman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berisi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kita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lihat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di browser (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pembahasan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sebelumnya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alamat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contohnya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: </a:t>
            </a:r>
            <a:r>
              <a:rPr lang="en-US" sz="1600" dirty="0">
                <a:solidFill>
                  <a:srgbClr val="017F73"/>
                </a:solidFill>
                <a:latin typeface="Century" panose="02040604050505020304" pitchFamily="18" charset="0"/>
              </a:rPr>
              <a:t>https://www.youtube.com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838200" y="2931016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Halaman web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297768" y="2931603"/>
            <a:ext cx="3412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Halaman web yang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sering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dikunjungi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F06D10-F9C8-77B5-8A19-B712632CC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3" y="2639774"/>
            <a:ext cx="4141607" cy="4141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A1DF41-41E7-9FDB-7D02-824B5104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94" y="3491551"/>
            <a:ext cx="4232856" cy="26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Bagaimana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cara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membuat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halaman</a:t>
            </a:r>
            <a:r>
              <a:rPr lang="en-US" sz="2000" dirty="0">
                <a:latin typeface="Century" panose="02040604050505020304" pitchFamily="18" charset="0"/>
              </a:rPr>
              <a:t> web?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HTML 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struktur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halaman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kemudian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dimodifikasi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ditingkatkan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gayanya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oleh CSS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mengatur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gaya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format dan tata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letak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Sedangkan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JavaScript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digunakan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mengontrol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memanipulasi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tindakan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elemen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berbeda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  <a:endParaRPr lang="en-US" sz="1600" dirty="0">
              <a:solidFill>
                <a:srgbClr val="017F73"/>
              </a:solidFill>
              <a:latin typeface="Century" panose="020406040505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1D977D-C721-5AE0-6460-CD7277CAA83A}"/>
              </a:ext>
            </a:extLst>
          </p:cNvPr>
          <p:cNvGrpSpPr/>
          <p:nvPr/>
        </p:nvGrpSpPr>
        <p:grpSpPr>
          <a:xfrm>
            <a:off x="838199" y="2588654"/>
            <a:ext cx="10515599" cy="3901487"/>
            <a:chOff x="838200" y="2830132"/>
            <a:chExt cx="5145110" cy="36600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B17E94-3A69-2BB3-E172-D75C42B2FA79}"/>
                </a:ext>
              </a:extLst>
            </p:cNvPr>
            <p:cNvSpPr/>
            <p:nvPr/>
          </p:nvSpPr>
          <p:spPr>
            <a:xfrm>
              <a:off x="939084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94F26-3D12-362D-BC72-E611F4F4B583}"/>
                </a:ext>
              </a:extLst>
            </p:cNvPr>
            <p:cNvSpPr/>
            <p:nvPr/>
          </p:nvSpPr>
          <p:spPr>
            <a:xfrm>
              <a:off x="838200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E3A0BEC-7AE6-E884-982B-0C26DAE87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3118"/>
          <a:stretch/>
        </p:blipFill>
        <p:spPr>
          <a:xfrm>
            <a:off x="2686743" y="2931016"/>
            <a:ext cx="6818514" cy="34607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2232637" y="2621693"/>
            <a:ext cx="2935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Si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pemberi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info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7B0A9-A976-223C-5B23-0358484E9D35}"/>
              </a:ext>
            </a:extLst>
          </p:cNvPr>
          <p:cNvSpPr txBox="1"/>
          <p:nvPr/>
        </p:nvSpPr>
        <p:spPr>
          <a:xfrm>
            <a:off x="4260761" y="2630886"/>
            <a:ext cx="2935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Si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penata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gaya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9D8D5-E396-6D70-C02A-2FC8336B4D94}"/>
              </a:ext>
            </a:extLst>
          </p:cNvPr>
          <p:cNvSpPr txBox="1"/>
          <p:nvPr/>
        </p:nvSpPr>
        <p:spPr>
          <a:xfrm>
            <a:off x="6776134" y="2630886"/>
            <a:ext cx="2935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Si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penggerak</a:t>
            </a:r>
            <a:endParaRPr lang="en-US" sz="1400" dirty="0">
              <a:solidFill>
                <a:srgbClr val="017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5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07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Contoh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halaman</a:t>
            </a:r>
            <a:r>
              <a:rPr lang="en-US" sz="2000" dirty="0">
                <a:latin typeface="Century" panose="02040604050505020304" pitchFamily="18" charset="0"/>
              </a:rPr>
              <a:t> web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27554C-C79F-7271-32E9-B53A95CF7840}"/>
              </a:ext>
            </a:extLst>
          </p:cNvPr>
          <p:cNvGrpSpPr/>
          <p:nvPr/>
        </p:nvGrpSpPr>
        <p:grpSpPr>
          <a:xfrm>
            <a:off x="838200" y="1068946"/>
            <a:ext cx="5145110" cy="4700789"/>
            <a:chOff x="838200" y="2830132"/>
            <a:chExt cx="5145110" cy="36600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B17E94-3A69-2BB3-E172-D75C42B2FA79}"/>
                </a:ext>
              </a:extLst>
            </p:cNvPr>
            <p:cNvSpPr/>
            <p:nvPr/>
          </p:nvSpPr>
          <p:spPr>
            <a:xfrm>
              <a:off x="939084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94F26-3D12-362D-BC72-E611F4F4B583}"/>
                </a:ext>
              </a:extLst>
            </p:cNvPr>
            <p:cNvSpPr/>
            <p:nvPr/>
          </p:nvSpPr>
          <p:spPr>
            <a:xfrm>
              <a:off x="838200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50D65E-2074-3472-F0F3-2E0509FCEC97}"/>
              </a:ext>
            </a:extLst>
          </p:cNvPr>
          <p:cNvGrpSpPr/>
          <p:nvPr/>
        </p:nvGrpSpPr>
        <p:grpSpPr>
          <a:xfrm>
            <a:off x="6309574" y="1068946"/>
            <a:ext cx="5145110" cy="4700789"/>
            <a:chOff x="6309574" y="2830132"/>
            <a:chExt cx="5145110" cy="36600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7E2B14-7F7C-0705-8E3A-638629192D62}"/>
                </a:ext>
              </a:extLst>
            </p:cNvPr>
            <p:cNvSpPr/>
            <p:nvPr/>
          </p:nvSpPr>
          <p:spPr>
            <a:xfrm>
              <a:off x="6410458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001213-E9ED-93EB-8941-B6A1F3DF52A9}"/>
                </a:ext>
              </a:extLst>
            </p:cNvPr>
            <p:cNvSpPr/>
            <p:nvPr/>
          </p:nvSpPr>
          <p:spPr>
            <a:xfrm>
              <a:off x="6309574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939084" y="1199400"/>
            <a:ext cx="2716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Halaman web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dengan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HTML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410458" y="1187305"/>
            <a:ext cx="3412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Halaman web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dengan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HTML + CSS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1AE91-9B53-F9B2-4D85-D1A44516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58" y="1615918"/>
            <a:ext cx="4227491" cy="373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25E06-0683-04B1-35A0-BB9F947C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6" y="1581828"/>
            <a:ext cx="4057713" cy="3799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4CF1C620-0A3B-C72C-64CA-876C2E404D3F}"/>
              </a:ext>
            </a:extLst>
          </p:cNvPr>
          <p:cNvSpPr txBox="1"/>
          <p:nvPr/>
        </p:nvSpPr>
        <p:spPr>
          <a:xfrm>
            <a:off x="838200" y="6316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Kembali </a:t>
            </a:r>
            <a:r>
              <a:rPr lang="en-US" dirty="0" err="1">
                <a:solidFill>
                  <a:srgbClr val="017F73"/>
                </a:solidFill>
                <a:latin typeface="Century" panose="02040604050505020304" pitchFamily="18" charset="0"/>
              </a:rPr>
              <a:t>ke</a:t>
            </a:r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 MENU</a:t>
            </a:r>
            <a:endParaRPr lang="en-US" dirty="0">
              <a:solidFill>
                <a:srgbClr val="017F7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20FF5-E704-0611-25AB-AC476B515CD0}"/>
              </a:ext>
            </a:extLst>
          </p:cNvPr>
          <p:cNvSpPr txBox="1"/>
          <p:nvPr/>
        </p:nvSpPr>
        <p:spPr>
          <a:xfrm>
            <a:off x="838200" y="5842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Sudah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bisa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dipahami</a:t>
            </a:r>
            <a:r>
              <a:rPr lang="en-US" sz="1800" dirty="0">
                <a:latin typeface="Century" panose="02040604050505020304" pitchFamily="18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917342" y="1413456"/>
            <a:ext cx="8357315" cy="4031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654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Server?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Sistem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computer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menyediakan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sumber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daya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penyimpanan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melayani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bertanggungjawab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atas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computer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klien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621922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521038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621922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521038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838200" y="2621922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Server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93F48-08E5-EF42-92A5-AE59C0FE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95" t="4168" r="7817" b="6448"/>
          <a:stretch/>
        </p:blipFill>
        <p:spPr>
          <a:xfrm>
            <a:off x="7351054" y="2770696"/>
            <a:ext cx="3232597" cy="31585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297768" y="2622509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Server dan Client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EA648B-7CF7-0636-23B9-28E8AC57B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36" y="2714221"/>
            <a:ext cx="3928056" cy="3273380"/>
          </a:xfrm>
          <a:prstGeom prst="rect">
            <a:avLst/>
          </a:prstGeom>
        </p:spPr>
      </p:pic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69402FE8-069E-BA93-A5FD-677A7F84A4BA}"/>
              </a:ext>
            </a:extLst>
          </p:cNvPr>
          <p:cNvSpPr txBox="1"/>
          <p:nvPr/>
        </p:nvSpPr>
        <p:spPr>
          <a:xfrm>
            <a:off x="3231964" y="6292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Kembali </a:t>
            </a:r>
            <a:r>
              <a:rPr lang="en-US" dirty="0" err="1">
                <a:solidFill>
                  <a:srgbClr val="017F73"/>
                </a:solidFill>
                <a:latin typeface="Century" panose="02040604050505020304" pitchFamily="18" charset="0"/>
              </a:rPr>
              <a:t>ke</a:t>
            </a:r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 MENU</a:t>
            </a:r>
            <a:endParaRPr lang="en-US" dirty="0">
              <a:solidFill>
                <a:srgbClr val="017F7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FDE5-BBC3-6D90-0870-0D2CC9370ACE}"/>
              </a:ext>
            </a:extLst>
          </p:cNvPr>
          <p:cNvSpPr txBox="1"/>
          <p:nvPr/>
        </p:nvSpPr>
        <p:spPr>
          <a:xfrm>
            <a:off x="754170" y="6292925"/>
            <a:ext cx="256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Sudah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bisa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dipahami</a:t>
            </a:r>
            <a:r>
              <a:rPr lang="en-US" sz="1800" dirty="0">
                <a:latin typeface="Century" panose="02040604050505020304" pitchFamily="18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25" grpId="0"/>
      <p:bldP spid="2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917342" y="1413456"/>
            <a:ext cx="8357315" cy="4031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Dimana data </a:t>
            </a:r>
            <a:r>
              <a:rPr lang="en-US" sz="4800" dirty="0" err="1">
                <a:solidFill>
                  <a:schemeClr val="tx1"/>
                </a:solidFill>
                <a:latin typeface="Century" panose="02040604050505020304" pitchFamily="18" charset="0"/>
              </a:rPr>
              <a:t>disimpan</a:t>
            </a:r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15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07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Dimana data </a:t>
            </a:r>
            <a:r>
              <a:rPr lang="en-US" sz="2000" dirty="0" err="1">
                <a:latin typeface="Century" panose="02040604050505020304" pitchFamily="18" charset="0"/>
              </a:rPr>
              <a:t>disimpan</a:t>
            </a:r>
            <a:r>
              <a:rPr lang="en-US" sz="2000" dirty="0">
                <a:latin typeface="Century" panose="02040604050505020304" pitchFamily="18" charset="0"/>
              </a:rPr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27554C-C79F-7271-32E9-B53A95CF7840}"/>
              </a:ext>
            </a:extLst>
          </p:cNvPr>
          <p:cNvGrpSpPr/>
          <p:nvPr/>
        </p:nvGrpSpPr>
        <p:grpSpPr>
          <a:xfrm>
            <a:off x="838200" y="1068946"/>
            <a:ext cx="5145110" cy="4700789"/>
            <a:chOff x="838200" y="2830132"/>
            <a:chExt cx="5145110" cy="36600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B17E94-3A69-2BB3-E172-D75C42B2FA79}"/>
                </a:ext>
              </a:extLst>
            </p:cNvPr>
            <p:cNvSpPr/>
            <p:nvPr/>
          </p:nvSpPr>
          <p:spPr>
            <a:xfrm>
              <a:off x="939084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94F26-3D12-362D-BC72-E611F4F4B583}"/>
                </a:ext>
              </a:extLst>
            </p:cNvPr>
            <p:cNvSpPr/>
            <p:nvPr/>
          </p:nvSpPr>
          <p:spPr>
            <a:xfrm>
              <a:off x="838200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50D65E-2074-3472-F0F3-2E0509FCEC97}"/>
              </a:ext>
            </a:extLst>
          </p:cNvPr>
          <p:cNvGrpSpPr/>
          <p:nvPr/>
        </p:nvGrpSpPr>
        <p:grpSpPr>
          <a:xfrm>
            <a:off x="6270937" y="3734873"/>
            <a:ext cx="5145110" cy="2047741"/>
            <a:chOff x="6309574" y="2830132"/>
            <a:chExt cx="5145110" cy="36600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7E2B14-7F7C-0705-8E3A-638629192D62}"/>
                </a:ext>
              </a:extLst>
            </p:cNvPr>
            <p:cNvSpPr/>
            <p:nvPr/>
          </p:nvSpPr>
          <p:spPr>
            <a:xfrm>
              <a:off x="6410458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001213-E9ED-93EB-8941-B6A1F3DF52A9}"/>
                </a:ext>
              </a:extLst>
            </p:cNvPr>
            <p:cNvSpPr/>
            <p:nvPr/>
          </p:nvSpPr>
          <p:spPr>
            <a:xfrm>
              <a:off x="6309574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939084" y="1043970"/>
            <a:ext cx="413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Lemari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digunakan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untuk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menyimpan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barang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191514" y="1032757"/>
            <a:ext cx="52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File System dan Database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digunakan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untuk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menyimpan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 data.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C42EE-F6E1-15A3-3CFA-C56DF2B0B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6" t="7170" r="8115" b="5885"/>
          <a:stretch/>
        </p:blipFill>
        <p:spPr>
          <a:xfrm>
            <a:off x="1300765" y="1677723"/>
            <a:ext cx="4288665" cy="34958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5F3EE9-A027-E937-56E8-218E25800A57}"/>
              </a:ext>
            </a:extLst>
          </p:cNvPr>
          <p:cNvGrpSpPr/>
          <p:nvPr/>
        </p:nvGrpSpPr>
        <p:grpSpPr>
          <a:xfrm>
            <a:off x="6259132" y="1584100"/>
            <a:ext cx="5145110" cy="2047741"/>
            <a:chOff x="6309574" y="2830132"/>
            <a:chExt cx="5145110" cy="36600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086E1D-061F-ACD7-9DF3-07DB10570505}"/>
                </a:ext>
              </a:extLst>
            </p:cNvPr>
            <p:cNvSpPr/>
            <p:nvPr/>
          </p:nvSpPr>
          <p:spPr>
            <a:xfrm>
              <a:off x="6410458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E80DF2-A0D7-1544-EEBF-0ABB79841915}"/>
                </a:ext>
              </a:extLst>
            </p:cNvPr>
            <p:cNvSpPr/>
            <p:nvPr/>
          </p:nvSpPr>
          <p:spPr>
            <a:xfrm>
              <a:off x="6309574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24462A9-8A0F-AB50-F5BE-F0842F59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90" y="1683444"/>
            <a:ext cx="3776731" cy="18441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C422E8-8B40-AE9C-1C2E-8BF3753E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93" y="3791317"/>
            <a:ext cx="3823953" cy="1867164"/>
          </a:xfrm>
          <a:prstGeom prst="rect">
            <a:avLst/>
          </a:prstGeom>
        </p:spPr>
      </p:pic>
      <p:sp>
        <p:nvSpPr>
          <p:cNvPr id="29" name="TextBox 28">
            <a:hlinkClick r:id="rId5" action="ppaction://hlinksldjump"/>
            <a:extLst>
              <a:ext uri="{FF2B5EF4-FFF2-40B4-BE49-F238E27FC236}">
                <a16:creationId xmlns:a16="http://schemas.microsoft.com/office/drawing/2014/main" id="{5CDAD5EB-971F-279A-020A-5B9452D0FAA2}"/>
              </a:ext>
            </a:extLst>
          </p:cNvPr>
          <p:cNvSpPr txBox="1"/>
          <p:nvPr/>
        </p:nvSpPr>
        <p:spPr>
          <a:xfrm>
            <a:off x="3231964" y="597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Kembali </a:t>
            </a:r>
            <a:r>
              <a:rPr lang="en-US" dirty="0" err="1">
                <a:solidFill>
                  <a:srgbClr val="017F73"/>
                </a:solidFill>
                <a:latin typeface="Century" panose="02040604050505020304" pitchFamily="18" charset="0"/>
              </a:rPr>
              <a:t>ke</a:t>
            </a:r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 MENU</a:t>
            </a:r>
            <a:endParaRPr lang="en-US" dirty="0">
              <a:solidFill>
                <a:srgbClr val="017F7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5ABAFD-79BC-BBAA-BF79-B5C12DE3EF35}"/>
              </a:ext>
            </a:extLst>
          </p:cNvPr>
          <p:cNvSpPr txBox="1"/>
          <p:nvPr/>
        </p:nvSpPr>
        <p:spPr>
          <a:xfrm>
            <a:off x="754170" y="5970954"/>
            <a:ext cx="256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Sudah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bisa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dipahami</a:t>
            </a:r>
            <a:r>
              <a:rPr lang="en-US" sz="1800" dirty="0">
                <a:latin typeface="Century" panose="02040604050505020304" pitchFamily="18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6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917342" y="1413456"/>
            <a:ext cx="8357315" cy="4031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20950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WWW?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WWW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kependekan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World Wide Web.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halaman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web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terhubung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computer local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jaringan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internet. Halaman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berisi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teks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tulisan,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gambar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suara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video, dan lain-lain.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69554-C512-0817-29C3-2DF227BD77D4}"/>
              </a:ext>
            </a:extLst>
          </p:cNvPr>
          <p:cNvSpPr txBox="1"/>
          <p:nvPr/>
        </p:nvSpPr>
        <p:spPr>
          <a:xfrm>
            <a:off x="838200" y="2931016"/>
            <a:ext cx="2393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WWW</a:t>
            </a:r>
            <a:endParaRPr lang="en-US" sz="1400" dirty="0">
              <a:solidFill>
                <a:srgbClr val="017F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1C45B-D137-DAF6-F893-CDF3A81F6492}"/>
              </a:ext>
            </a:extLst>
          </p:cNvPr>
          <p:cNvSpPr txBox="1"/>
          <p:nvPr/>
        </p:nvSpPr>
        <p:spPr>
          <a:xfrm>
            <a:off x="6297768" y="2931603"/>
            <a:ext cx="28204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17F73"/>
                </a:solidFill>
                <a:latin typeface="Century" panose="02040604050505020304" pitchFamily="18" charset="0"/>
              </a:rPr>
              <a:t>Contoh</a:t>
            </a:r>
            <a:r>
              <a:rPr lang="en-US" sz="1400" dirty="0">
                <a:solidFill>
                  <a:srgbClr val="017F73"/>
                </a:solidFill>
                <a:latin typeface="Century" panose="02040604050505020304" pitchFamily="18" charset="0"/>
              </a:rPr>
              <a:t>: www.facebook.com</a:t>
            </a:r>
            <a:endParaRPr lang="en-US" sz="1400" dirty="0">
              <a:solidFill>
                <a:srgbClr val="017F7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3ED0-2F1E-2DC3-3FE8-376418ED4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2630" y="3308604"/>
            <a:ext cx="3935366" cy="280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EEB65A-63CA-70F8-892E-CB35FD8FA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71" y="3328632"/>
            <a:ext cx="4488431" cy="28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26B0-F19B-7739-81E1-F7AF19B3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entury" panose="02040604050505020304" pitchFamily="18" charset="0"/>
              </a:rPr>
              <a:t>Menu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842755" y="1390918"/>
            <a:ext cx="3412901" cy="716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 Digital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C8159D85-3D47-F8D8-F512-0D85ADCCCFA2}"/>
              </a:ext>
            </a:extLst>
          </p:cNvPr>
          <p:cNvSpPr/>
          <p:nvPr/>
        </p:nvSpPr>
        <p:spPr>
          <a:xfrm>
            <a:off x="1842755" y="2509234"/>
            <a:ext cx="3412901" cy="716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Browser &amp; Halaman Web</a:t>
            </a:r>
          </a:p>
        </p:txBody>
      </p:sp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9A82F6EC-36C1-A2AC-8C39-7BC8023E70E0}"/>
              </a:ext>
            </a:extLst>
          </p:cNvPr>
          <p:cNvSpPr/>
          <p:nvPr/>
        </p:nvSpPr>
        <p:spPr>
          <a:xfrm>
            <a:off x="1842755" y="3627550"/>
            <a:ext cx="3412901" cy="716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Server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4E93ED76-4DD3-D094-1BBB-E4577ECAEC71}"/>
              </a:ext>
            </a:extLst>
          </p:cNvPr>
          <p:cNvSpPr/>
          <p:nvPr/>
        </p:nvSpPr>
        <p:spPr>
          <a:xfrm>
            <a:off x="6936344" y="1749268"/>
            <a:ext cx="3412901" cy="716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WWW</a:t>
            </a:r>
          </a:p>
        </p:txBody>
      </p:sp>
      <p:sp>
        <p:nvSpPr>
          <p:cNvPr id="10" name="Rectangle: Rounded Corners 9">
            <a:hlinkClick r:id="rId6" action="ppaction://hlinksldjump"/>
            <a:extLst>
              <a:ext uri="{FF2B5EF4-FFF2-40B4-BE49-F238E27FC236}">
                <a16:creationId xmlns:a16="http://schemas.microsoft.com/office/drawing/2014/main" id="{FFA923A9-C762-BD8F-3291-8079EE27F761}"/>
              </a:ext>
            </a:extLst>
          </p:cNvPr>
          <p:cNvSpPr/>
          <p:nvPr/>
        </p:nvSpPr>
        <p:spPr>
          <a:xfrm>
            <a:off x="6936343" y="3133410"/>
            <a:ext cx="3412901" cy="7167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Dimana data </a:t>
            </a:r>
            <a:r>
              <a:rPr lang="en-US" dirty="0" err="1">
                <a:solidFill>
                  <a:schemeClr val="tx1"/>
                </a:solidFill>
                <a:latin typeface="Century" panose="02040604050505020304" pitchFamily="18" charset="0"/>
              </a:rPr>
              <a:t>disimpan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642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8BBF1D-75A5-644F-E99D-848C7210476E}"/>
              </a:ext>
            </a:extLst>
          </p:cNvPr>
          <p:cNvSpPr txBox="1">
            <a:spLocks/>
          </p:cNvSpPr>
          <p:nvPr/>
        </p:nvSpPr>
        <p:spPr>
          <a:xfrm>
            <a:off x="1676400" y="2356592"/>
            <a:ext cx="9144000" cy="2387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odoni Bd BT" panose="02070803080706020303" pitchFamily="18" charset="0"/>
              </a:rPr>
              <a:t>Welcome to my presentation party!</a:t>
            </a:r>
            <a:endParaRPr lang="en-US" dirty="0">
              <a:latin typeface="Bodoni Bd BT" panose="02070803080706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68B5-88F8-CCAA-0490-CD8FAFDF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4192"/>
            <a:ext cx="9144000" cy="2387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Bodoni Bd BT" panose="02070803080706020303" pitchFamily="18" charset="0"/>
              </a:rPr>
              <a:t>TERIMA KASIH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8AB0E71-DFC3-30FC-56D8-EF75AF177B59}"/>
              </a:ext>
            </a:extLst>
          </p:cNvPr>
          <p:cNvSpPr/>
          <p:nvPr/>
        </p:nvSpPr>
        <p:spPr>
          <a:xfrm>
            <a:off x="5200918" y="1782651"/>
            <a:ext cx="1790164" cy="1687132"/>
          </a:xfrm>
          <a:prstGeom prst="smileyFac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917342" y="1413456"/>
            <a:ext cx="8357315" cy="4031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3237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komunikasi</a:t>
            </a:r>
            <a:r>
              <a:rPr lang="en-US" sz="2000" dirty="0">
                <a:latin typeface="Century" panose="02040604050505020304" pitchFamily="18" charset="0"/>
              </a:rPr>
              <a:t> digital?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Transfer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Interaksi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dua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orang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lebih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9CF67B-F27C-6098-4F10-E30A32365552}"/>
              </a:ext>
            </a:extLst>
          </p:cNvPr>
          <p:cNvSpPr/>
          <p:nvPr/>
        </p:nvSpPr>
        <p:spPr>
          <a:xfrm>
            <a:off x="8342692" y="1455311"/>
            <a:ext cx="2601533" cy="708338"/>
          </a:xfrm>
          <a:prstGeom prst="roundRect">
            <a:avLst/>
          </a:prstGeom>
          <a:solidFill>
            <a:srgbClr val="017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b="1" dirty="0">
                <a:latin typeface="Century" panose="02040604050505020304" pitchFamily="18" charset="0"/>
              </a:rPr>
              <a:t>MENGOBROL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B7BC2-3565-F5B3-F593-E3C31FF542E2}"/>
              </a:ext>
            </a:extLst>
          </p:cNvPr>
          <p:cNvCxnSpPr/>
          <p:nvPr/>
        </p:nvCxnSpPr>
        <p:spPr>
          <a:xfrm>
            <a:off x="3618963" y="1809480"/>
            <a:ext cx="4378817" cy="0"/>
          </a:xfrm>
          <a:prstGeom prst="straightConnector1">
            <a:avLst/>
          </a:prstGeom>
          <a:ln w="28575">
            <a:solidFill>
              <a:srgbClr val="017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17EAB0-114F-351B-8A33-12454BD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0" y="4245755"/>
            <a:ext cx="4790941" cy="21435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6BF374-5737-4D8C-3523-D5FAC6DA9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10" y="3253154"/>
            <a:ext cx="4607417" cy="31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6FC6FE-CFA0-5CD1-BBBC-E7B7A5D31A7A}"/>
              </a:ext>
            </a:extLst>
          </p:cNvPr>
          <p:cNvGrpSpPr/>
          <p:nvPr/>
        </p:nvGrpSpPr>
        <p:grpSpPr>
          <a:xfrm>
            <a:off x="838200" y="669702"/>
            <a:ext cx="10546724" cy="5820440"/>
            <a:chOff x="838200" y="2830132"/>
            <a:chExt cx="5145110" cy="36600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E42F27-3326-D0D4-B579-353249BF0D05}"/>
                </a:ext>
              </a:extLst>
            </p:cNvPr>
            <p:cNvSpPr/>
            <p:nvPr/>
          </p:nvSpPr>
          <p:spPr>
            <a:xfrm>
              <a:off x="939084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79D86D-3509-146C-8D4E-6F252363B135}"/>
                </a:ext>
              </a:extLst>
            </p:cNvPr>
            <p:cNvSpPr/>
            <p:nvPr/>
          </p:nvSpPr>
          <p:spPr>
            <a:xfrm>
              <a:off x="838200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8740FF-AC90-43E6-1F6E-C29A7304396D}"/>
              </a:ext>
            </a:extLst>
          </p:cNvPr>
          <p:cNvSpPr txBox="1"/>
          <p:nvPr/>
        </p:nvSpPr>
        <p:spPr>
          <a:xfrm>
            <a:off x="1044997" y="83013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Ada</a:t>
            </a:r>
            <a:r>
              <a:rPr lang="en-US" sz="1800" dirty="0">
                <a:highlight>
                  <a:srgbClr val="FFFF00"/>
                </a:highlight>
                <a:latin typeface="Century" panose="02040604050505020304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Century" panose="02040604050505020304" pitchFamily="18" charset="0"/>
              </a:rPr>
              <a:t>informasi</a:t>
            </a:r>
            <a:r>
              <a:rPr lang="en-US" sz="1800" dirty="0">
                <a:highlight>
                  <a:srgbClr val="FFFF00"/>
                </a:highlight>
                <a:latin typeface="Century" panose="02040604050505020304" pitchFamily="18" charset="0"/>
              </a:rPr>
              <a:t> </a:t>
            </a:r>
            <a:r>
              <a:rPr lang="en-US" sz="1800" dirty="0">
                <a:latin typeface="Century" panose="02040604050505020304" pitchFamily="18" charset="0"/>
              </a:rPr>
              <a:t>yang </a:t>
            </a:r>
            <a:r>
              <a:rPr lang="en-US" sz="1800" dirty="0" err="1">
                <a:latin typeface="Century" panose="02040604050505020304" pitchFamily="18" charset="0"/>
              </a:rPr>
              <a:t>disampaikan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415A7-CBD6-7B4B-B555-B7B29A6ECE3A}"/>
              </a:ext>
            </a:extLst>
          </p:cNvPr>
          <p:cNvGrpSpPr/>
          <p:nvPr/>
        </p:nvGrpSpPr>
        <p:grpSpPr>
          <a:xfrm>
            <a:off x="1916949" y="2135251"/>
            <a:ext cx="8596022" cy="4194457"/>
            <a:chOff x="1916949" y="2135251"/>
            <a:chExt cx="8596022" cy="4194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8D34CA-098C-171F-E393-5717597A2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949" y="2412250"/>
              <a:ext cx="8596022" cy="39174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5BEC65-0B01-2D22-2C74-047DE3F561E1}"/>
                </a:ext>
              </a:extLst>
            </p:cNvPr>
            <p:cNvCxnSpPr/>
            <p:nvPr/>
          </p:nvCxnSpPr>
          <p:spPr>
            <a:xfrm>
              <a:off x="3631842" y="2528160"/>
              <a:ext cx="5241701" cy="0"/>
            </a:xfrm>
            <a:prstGeom prst="straightConnector1">
              <a:avLst/>
            </a:prstGeom>
            <a:ln w="38100">
              <a:solidFill>
                <a:srgbClr val="017F7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876573-FC17-BC06-E2E4-BD48ED283E96}"/>
                </a:ext>
              </a:extLst>
            </p:cNvPr>
            <p:cNvSpPr txBox="1"/>
            <p:nvPr/>
          </p:nvSpPr>
          <p:spPr>
            <a:xfrm>
              <a:off x="8303171" y="2135251"/>
              <a:ext cx="1971879" cy="27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17F73"/>
                  </a:solidFill>
                  <a:latin typeface="Century" panose="02040604050505020304" pitchFamily="18" charset="0"/>
                </a:rPr>
                <a:t>Halo… </a:t>
              </a:r>
              <a:r>
                <a:rPr lang="en-US" sz="1200" dirty="0" err="1">
                  <a:solidFill>
                    <a:srgbClr val="017F73"/>
                  </a:solidFill>
                  <a:latin typeface="Century" panose="02040604050505020304" pitchFamily="18" charset="0"/>
                </a:rPr>
                <a:t>nama</a:t>
              </a:r>
              <a:r>
                <a:rPr lang="en-US" sz="1200" dirty="0">
                  <a:solidFill>
                    <a:srgbClr val="017F73"/>
                  </a:solidFill>
                  <a:latin typeface="Century" panose="02040604050505020304" pitchFamily="18" charset="0"/>
                </a:rPr>
                <a:t> </a:t>
              </a:r>
              <a:r>
                <a:rPr lang="en-US" sz="1200" dirty="0" err="1">
                  <a:solidFill>
                    <a:srgbClr val="017F73"/>
                  </a:solidFill>
                  <a:latin typeface="Century" panose="02040604050505020304" pitchFamily="18" charset="0"/>
                </a:rPr>
                <a:t>saya</a:t>
              </a:r>
              <a:r>
                <a:rPr lang="en-US" sz="1200" dirty="0">
                  <a:solidFill>
                    <a:srgbClr val="017F73"/>
                  </a:solidFill>
                  <a:latin typeface="Century" panose="02040604050505020304" pitchFamily="18" charset="0"/>
                </a:rPr>
                <a:t> Siti</a:t>
              </a:r>
              <a:endParaRPr lang="en-US" sz="1200" dirty="0">
                <a:solidFill>
                  <a:srgbClr val="017F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6FC6FE-CFA0-5CD1-BBBC-E7B7A5D31A7A}"/>
              </a:ext>
            </a:extLst>
          </p:cNvPr>
          <p:cNvGrpSpPr/>
          <p:nvPr/>
        </p:nvGrpSpPr>
        <p:grpSpPr>
          <a:xfrm>
            <a:off x="838200" y="669702"/>
            <a:ext cx="10546724" cy="5820440"/>
            <a:chOff x="838200" y="2830132"/>
            <a:chExt cx="5145110" cy="36600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E42F27-3326-D0D4-B579-353249BF0D05}"/>
                </a:ext>
              </a:extLst>
            </p:cNvPr>
            <p:cNvSpPr/>
            <p:nvPr/>
          </p:nvSpPr>
          <p:spPr>
            <a:xfrm>
              <a:off x="939084" y="2931016"/>
              <a:ext cx="5044226" cy="35591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79D86D-3509-146C-8D4E-6F252363B135}"/>
                </a:ext>
              </a:extLst>
            </p:cNvPr>
            <p:cNvSpPr/>
            <p:nvPr/>
          </p:nvSpPr>
          <p:spPr>
            <a:xfrm>
              <a:off x="838200" y="2830132"/>
              <a:ext cx="5044226" cy="35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8740FF-AC90-43E6-1F6E-C29A7304396D}"/>
              </a:ext>
            </a:extLst>
          </p:cNvPr>
          <p:cNvSpPr txBox="1"/>
          <p:nvPr/>
        </p:nvSpPr>
        <p:spPr>
          <a:xfrm>
            <a:off x="1044997" y="83013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Ada</a:t>
            </a:r>
            <a:r>
              <a:rPr lang="en-US" sz="1800" dirty="0">
                <a:highlight>
                  <a:srgbClr val="FFFF00"/>
                </a:highlight>
                <a:latin typeface="Century" panose="02040604050505020304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Century" panose="02040604050505020304" pitchFamily="18" charset="0"/>
              </a:rPr>
              <a:t>informasi</a:t>
            </a:r>
            <a:r>
              <a:rPr lang="en-US" sz="1800" dirty="0">
                <a:highlight>
                  <a:srgbClr val="FFFF00"/>
                </a:highlight>
                <a:latin typeface="Century" panose="02040604050505020304" pitchFamily="18" charset="0"/>
              </a:rPr>
              <a:t> </a:t>
            </a:r>
            <a:r>
              <a:rPr lang="en-US" sz="1800" dirty="0">
                <a:latin typeface="Century" panose="02040604050505020304" pitchFamily="18" charset="0"/>
              </a:rPr>
              <a:t>yang </a:t>
            </a:r>
            <a:r>
              <a:rPr lang="en-US" sz="1800" dirty="0" err="1">
                <a:latin typeface="Century" panose="02040604050505020304" pitchFamily="18" charset="0"/>
              </a:rPr>
              <a:t>disampaikan</a:t>
            </a:r>
            <a:r>
              <a:rPr lang="en-US" sz="1800" dirty="0">
                <a:latin typeface="Century" panose="02040604050505020304" pitchFamily="18" charset="0"/>
              </a:rPr>
              <a:t>. </a:t>
            </a:r>
            <a:r>
              <a:rPr lang="en-US" sz="1800" dirty="0" err="1">
                <a:latin typeface="Century" panose="02040604050505020304" pitchFamily="18" charset="0"/>
              </a:rPr>
              <a:t>Bagaimana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caranya</a:t>
            </a:r>
            <a:r>
              <a:rPr lang="en-US" sz="1800" dirty="0">
                <a:latin typeface="Century" panose="02040604050505020304" pitchFamily="18" charset="0"/>
              </a:rPr>
              <a:t>?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10C384F-7269-D698-AC9E-B57011C5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09" y="2089082"/>
            <a:ext cx="2180602" cy="26798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E87A648-960B-3E25-D0C5-20599C8C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4" y="2077255"/>
            <a:ext cx="2703490" cy="270349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648E53-19C8-08F1-8F6B-0C141F431CAC}"/>
              </a:ext>
            </a:extLst>
          </p:cNvPr>
          <p:cNvCxnSpPr/>
          <p:nvPr/>
        </p:nvCxnSpPr>
        <p:spPr>
          <a:xfrm>
            <a:off x="3825025" y="3429000"/>
            <a:ext cx="421139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64FFA1-CE20-FF58-CF01-7A5242831196}"/>
              </a:ext>
            </a:extLst>
          </p:cNvPr>
          <p:cNvSpPr txBox="1"/>
          <p:nvPr/>
        </p:nvSpPr>
        <p:spPr>
          <a:xfrm>
            <a:off x="4450703" y="2979451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07AF7"/>
                </a:solidFill>
                <a:latin typeface="Century" panose="02040604050505020304" pitchFamily="18" charset="0"/>
              </a:rPr>
              <a:t>http://www.example.com</a:t>
            </a:r>
            <a:endParaRPr lang="en-US" dirty="0">
              <a:solidFill>
                <a:srgbClr val="107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521-ACAC-52B4-94D0-A2CAB09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komunikasi</a:t>
            </a:r>
            <a:r>
              <a:rPr lang="en-US" sz="2000" dirty="0">
                <a:latin typeface="Century" panose="02040604050505020304" pitchFamily="18" charset="0"/>
              </a:rPr>
              <a:t> digital?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E60764-1819-8165-6A4A-ABA4C74AD28B}"/>
              </a:ext>
            </a:extLst>
          </p:cNvPr>
          <p:cNvGrpSpPr/>
          <p:nvPr/>
        </p:nvGrpSpPr>
        <p:grpSpPr>
          <a:xfrm>
            <a:off x="10944225" y="468743"/>
            <a:ext cx="255002" cy="239010"/>
            <a:chOff x="3219718" y="1262130"/>
            <a:chExt cx="380733" cy="371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D1E45B-92A8-BF89-A70F-0EB0D17AC68D}"/>
                </a:ext>
              </a:extLst>
            </p:cNvPr>
            <p:cNvSpPr/>
            <p:nvPr/>
          </p:nvSpPr>
          <p:spPr>
            <a:xfrm>
              <a:off x="3219718" y="1262130"/>
              <a:ext cx="321972" cy="309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3950F6-B7A2-C150-771F-B2D870A52698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94538" y="1525957"/>
              <a:ext cx="105913" cy="107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348211-6522-E832-59DA-EAECEA402116}"/>
              </a:ext>
            </a:extLst>
          </p:cNvPr>
          <p:cNvSpPr/>
          <p:nvPr/>
        </p:nvSpPr>
        <p:spPr>
          <a:xfrm>
            <a:off x="838200" y="1210613"/>
            <a:ext cx="10515600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Pemberi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 SERVER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Peminta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penerima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 CLIENT</a:t>
            </a: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17E94-3A69-2BB3-E172-D75C42B2FA79}"/>
              </a:ext>
            </a:extLst>
          </p:cNvPr>
          <p:cNvSpPr/>
          <p:nvPr/>
        </p:nvSpPr>
        <p:spPr>
          <a:xfrm>
            <a:off x="939084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94F26-3D12-362D-BC72-E611F4F4B583}"/>
              </a:ext>
            </a:extLst>
          </p:cNvPr>
          <p:cNvSpPr/>
          <p:nvPr/>
        </p:nvSpPr>
        <p:spPr>
          <a:xfrm>
            <a:off x="838200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Century" panose="02040604050505020304" pitchFamily="18" charset="0"/>
              </a:rPr>
              <a:t>Apa itu komunikasi digital?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E2B14-7F7C-0705-8E3A-638629192D62}"/>
              </a:ext>
            </a:extLst>
          </p:cNvPr>
          <p:cNvSpPr/>
          <p:nvPr/>
        </p:nvSpPr>
        <p:spPr>
          <a:xfrm>
            <a:off x="6410458" y="2931016"/>
            <a:ext cx="5044226" cy="355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01213-E9ED-93EB-8941-B6A1F3DF52A9}"/>
              </a:ext>
            </a:extLst>
          </p:cNvPr>
          <p:cNvSpPr/>
          <p:nvPr/>
        </p:nvSpPr>
        <p:spPr>
          <a:xfrm>
            <a:off x="6309574" y="2830132"/>
            <a:ext cx="5044226" cy="35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DC41D-C95C-A8A1-A3E4-7A28195C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59945" y="3243651"/>
            <a:ext cx="3668345" cy="3015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8CD36-94FA-2A32-F6B7-6D154EF7CFC1}"/>
              </a:ext>
            </a:extLst>
          </p:cNvPr>
          <p:cNvSpPr txBox="1"/>
          <p:nvPr/>
        </p:nvSpPr>
        <p:spPr>
          <a:xfrm>
            <a:off x="5441334" y="7268566"/>
            <a:ext cx="3957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lespdn.github.io/talks/20190109_webPub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92FF6E-0CCB-BF43-8C57-67EC1948E1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-1539"/>
          <a:stretch/>
        </p:blipFill>
        <p:spPr>
          <a:xfrm>
            <a:off x="863600" y="3505200"/>
            <a:ext cx="5077346" cy="2858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8FC8D7-C13C-E585-EC1B-BBA7BC70CC39}"/>
              </a:ext>
            </a:extLst>
          </p:cNvPr>
          <p:cNvSpPr txBox="1"/>
          <p:nvPr/>
        </p:nvSpPr>
        <p:spPr>
          <a:xfrm>
            <a:off x="944478" y="2881096"/>
            <a:ext cx="3815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Guru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sebagai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pemberi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informasi</a:t>
            </a:r>
            <a:endParaRPr lang="en-US" sz="1200" dirty="0">
              <a:solidFill>
                <a:srgbClr val="017F73"/>
              </a:solidFill>
              <a:latin typeface="Century" panose="02040604050505020304" pitchFamily="18" charset="0"/>
            </a:endParaRPr>
          </a:p>
          <a:p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Murid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sebagai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penerima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informasi</a:t>
            </a:r>
            <a:endParaRPr lang="en-US" sz="1200" dirty="0">
              <a:solidFill>
                <a:srgbClr val="017F7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D3CB3-DF90-4AD8-03C5-FC5454C85429}"/>
              </a:ext>
            </a:extLst>
          </p:cNvPr>
          <p:cNvSpPr txBox="1"/>
          <p:nvPr/>
        </p:nvSpPr>
        <p:spPr>
          <a:xfrm>
            <a:off x="6309574" y="2925163"/>
            <a:ext cx="3815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Server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sebagai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pemberi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informasi</a:t>
            </a:r>
            <a:endParaRPr lang="en-US" sz="1200" dirty="0">
              <a:solidFill>
                <a:srgbClr val="017F73"/>
              </a:solidFill>
              <a:latin typeface="Century" panose="02040604050505020304" pitchFamily="18" charset="0"/>
            </a:endParaRPr>
          </a:p>
          <a:p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Client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sebagai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penerima</a:t>
            </a:r>
            <a:r>
              <a:rPr lang="en-US" sz="1200" dirty="0">
                <a:solidFill>
                  <a:srgbClr val="017F73"/>
                </a:solidFill>
                <a:latin typeface="Century" panose="02040604050505020304" pitchFamily="18" charset="0"/>
              </a:rPr>
              <a:t> </a:t>
            </a:r>
            <a:r>
              <a:rPr lang="en-US" sz="1200" dirty="0" err="1">
                <a:solidFill>
                  <a:srgbClr val="017F73"/>
                </a:solidFill>
                <a:latin typeface="Century" panose="02040604050505020304" pitchFamily="18" charset="0"/>
              </a:rPr>
              <a:t>informasi</a:t>
            </a:r>
            <a:endParaRPr lang="en-US" sz="1200" dirty="0">
              <a:solidFill>
                <a:srgbClr val="017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9" grpId="0" animBg="1"/>
      <p:bldP spid="13" grpId="0" animBg="1"/>
      <p:bldP spid="14" grpId="0" animBg="1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DA9B-4B2A-FE15-EB2E-DE4F59CE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Jadi </a:t>
            </a:r>
            <a:r>
              <a:rPr lang="en-US" sz="2000" dirty="0" err="1">
                <a:latin typeface="Century" panose="02040604050505020304" pitchFamily="18" charset="0"/>
              </a:rPr>
              <a:t>kesimpulannya</a:t>
            </a:r>
            <a:r>
              <a:rPr lang="en-US" sz="2000" dirty="0">
                <a:latin typeface="Century" panose="02040604050505020304" pitchFamily="18" charset="0"/>
              </a:rPr>
              <a:t>, </a:t>
            </a:r>
            <a:r>
              <a:rPr lang="en-US" sz="2000" dirty="0" err="1">
                <a:latin typeface="Century" panose="02040604050505020304" pitchFamily="18" charset="0"/>
              </a:rPr>
              <a:t>apa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itu</a:t>
            </a:r>
            <a:r>
              <a:rPr lang="en-US" sz="2000" dirty="0">
                <a:latin typeface="Century" panose="02040604050505020304" pitchFamily="18" charset="0"/>
              </a:rPr>
              <a:t> </a:t>
            </a:r>
            <a:r>
              <a:rPr lang="en-US" sz="2000" dirty="0" err="1">
                <a:latin typeface="Century" panose="02040604050505020304" pitchFamily="18" charset="0"/>
              </a:rPr>
              <a:t>komunikasi</a:t>
            </a:r>
            <a:r>
              <a:rPr lang="en-US" sz="2000" dirty="0">
                <a:latin typeface="Century" panose="02040604050505020304" pitchFamily="18" charset="0"/>
              </a:rPr>
              <a:t> digital?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8DB1EA-447A-C30B-50E4-FCD971E64C9F}"/>
              </a:ext>
            </a:extLst>
          </p:cNvPr>
          <p:cNvSpPr/>
          <p:nvPr/>
        </p:nvSpPr>
        <p:spPr>
          <a:xfrm>
            <a:off x="838200" y="1210613"/>
            <a:ext cx="10515600" cy="343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Digital: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Bentuk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interaksi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komunikasi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dilakukan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secara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langsung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melalui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media digital.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Bagaimana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tersampaikan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Ada yang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disebut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HTTP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Hypertext Transfer Protocol.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dan data juga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disampaikan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server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client. Server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pemberi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iniformasi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, client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sebagai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penerima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" panose="02040604050505020304" pitchFamily="18" charset="0"/>
              </a:rPr>
              <a:t>informasi</a:t>
            </a:r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. </a:t>
            </a: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0F1825D4-C74A-FA0E-0DA7-69DAFF118273}"/>
              </a:ext>
            </a:extLst>
          </p:cNvPr>
          <p:cNvSpPr txBox="1"/>
          <p:nvPr/>
        </p:nvSpPr>
        <p:spPr>
          <a:xfrm>
            <a:off x="838200" y="5752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Kembali </a:t>
            </a:r>
            <a:r>
              <a:rPr lang="en-US" dirty="0" err="1">
                <a:solidFill>
                  <a:srgbClr val="017F73"/>
                </a:solidFill>
                <a:latin typeface="Century" panose="02040604050505020304" pitchFamily="18" charset="0"/>
              </a:rPr>
              <a:t>ke</a:t>
            </a:r>
            <a:r>
              <a:rPr lang="en-US" dirty="0">
                <a:solidFill>
                  <a:srgbClr val="017F73"/>
                </a:solidFill>
                <a:latin typeface="Century" panose="02040604050505020304" pitchFamily="18" charset="0"/>
              </a:rPr>
              <a:t> MENU</a:t>
            </a:r>
            <a:endParaRPr lang="en-US" dirty="0">
              <a:solidFill>
                <a:srgbClr val="017F7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0C97F-1712-AC84-913C-96B43A55553F}"/>
              </a:ext>
            </a:extLst>
          </p:cNvPr>
          <p:cNvSpPr txBox="1"/>
          <p:nvPr/>
        </p:nvSpPr>
        <p:spPr>
          <a:xfrm>
            <a:off x="838200" y="5278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Sudah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bisa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  <a:r>
              <a:rPr lang="en-US" sz="1800" dirty="0" err="1">
                <a:latin typeface="Century" panose="02040604050505020304" pitchFamily="18" charset="0"/>
              </a:rPr>
              <a:t>dipahami</a:t>
            </a:r>
            <a:r>
              <a:rPr lang="en-US" sz="1800" dirty="0">
                <a:latin typeface="Century" panose="02040604050505020304" pitchFamily="18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246BE86D-95A4-1EE3-6A0B-606E69057AFF}"/>
              </a:ext>
            </a:extLst>
          </p:cNvPr>
          <p:cNvSpPr/>
          <p:nvPr/>
        </p:nvSpPr>
        <p:spPr>
          <a:xfrm>
            <a:off x="1917342" y="1413456"/>
            <a:ext cx="8357315" cy="40310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entury" panose="02040604050505020304" pitchFamily="18" charset="0"/>
              </a:rPr>
              <a:t>Browser &amp; Halaman Web</a:t>
            </a:r>
          </a:p>
        </p:txBody>
      </p:sp>
    </p:spTree>
    <p:extLst>
      <p:ext uri="{BB962C8B-B14F-4D97-AF65-F5344CB8AC3E}">
        <p14:creationId xmlns:p14="http://schemas.microsoft.com/office/powerpoint/2010/main" val="19400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460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Bodoni Bd BT</vt:lpstr>
      <vt:lpstr>Calibri</vt:lpstr>
      <vt:lpstr>Calibri Light</vt:lpstr>
      <vt:lpstr>Century</vt:lpstr>
      <vt:lpstr>Office Theme</vt:lpstr>
      <vt:lpstr>Welcome to my presentation party!</vt:lpstr>
      <vt:lpstr>Menu</vt:lpstr>
      <vt:lpstr>PowerPoint Presentation</vt:lpstr>
      <vt:lpstr>Apa itu komunikasi digital?</vt:lpstr>
      <vt:lpstr>PowerPoint Presentation</vt:lpstr>
      <vt:lpstr>PowerPoint Presentation</vt:lpstr>
      <vt:lpstr>Apa itu komunikasi digital?</vt:lpstr>
      <vt:lpstr>Jadi kesimpulannya, apa itu komunikasi digital?</vt:lpstr>
      <vt:lpstr>PowerPoint Presentation</vt:lpstr>
      <vt:lpstr>Apa itu browser?</vt:lpstr>
      <vt:lpstr>Apa itu halaman web?</vt:lpstr>
      <vt:lpstr>Bagaimana cara membuat halaman web?</vt:lpstr>
      <vt:lpstr>Contoh halaman web</vt:lpstr>
      <vt:lpstr>PowerPoint Presentation</vt:lpstr>
      <vt:lpstr>Apa itu Server?</vt:lpstr>
      <vt:lpstr>PowerPoint Presentation</vt:lpstr>
      <vt:lpstr>Dimana data disimpan?</vt:lpstr>
      <vt:lpstr>PowerPoint Presentation</vt:lpstr>
      <vt:lpstr>Apa itu WWW?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party!</dc:title>
  <dc:creator>Vinna Alfiati</dc:creator>
  <cp:lastModifiedBy>Vinna Alfiati</cp:lastModifiedBy>
  <cp:revision>12</cp:revision>
  <dcterms:created xsi:type="dcterms:W3CDTF">2022-10-23T00:59:45Z</dcterms:created>
  <dcterms:modified xsi:type="dcterms:W3CDTF">2022-10-23T06:30:46Z</dcterms:modified>
</cp:coreProperties>
</file>