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9"/>
  </p:handout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0"/>
    <p:restoredTop sz="94664"/>
  </p:normalViewPr>
  <p:slideViewPr>
    <p:cSldViewPr snapToGrid="0" snapToObjects="1">
      <p:cViewPr>
        <p:scale>
          <a:sx n="171" d="100"/>
          <a:sy n="171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435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F25DF2-3DC1-3245-BDB7-F977C5B33E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D1946-4B57-7243-AF7E-B6531D5A67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9C92C-6F53-F749-B504-EB4235C8D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5B08-99B2-9842-8852-76D9BB1D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0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B23C-035E-584A-88FF-D4093B25B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9F1C1-2EB6-5F40-BBF1-FBD7793E5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9AA0C3-A05C-2142-9811-6BD7CC7648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1" y="0"/>
            <a:ext cx="1326356" cy="1700213"/>
          </a:xfrm>
        </p:spPr>
        <p:txBody>
          <a:bodyPr>
            <a:normAutofit/>
          </a:bodyPr>
          <a:lstStyle>
            <a:lvl1pPr marL="0" indent="0">
              <a:buNone/>
              <a:defRPr sz="788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252743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FDB2-A65E-9644-8DB6-9A334C62E2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442" y="122968"/>
            <a:ext cx="8904350" cy="5311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7670-F19A-6744-928A-CD30DB48DF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442" y="707491"/>
            <a:ext cx="8904350" cy="394460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75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2pPr>
            <a:lvl3pPr>
              <a:defRPr sz="1575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3pPr>
            <a:lvl4pPr>
              <a:defRPr sz="1575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4pPr>
            <a:lvl5pPr>
              <a:defRPr sz="1575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text placeholder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3504E8-7D78-F149-B329-7E76FC4AC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442" y="4698815"/>
            <a:ext cx="8904350" cy="373136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text placeholder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C410DA-B6DB-0940-9C1C-0D24BBB86C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1"/>
            <a:ext cx="1398984" cy="1727597"/>
          </a:xfrm>
        </p:spPr>
        <p:txBody>
          <a:bodyPr>
            <a:normAutofit/>
          </a:bodyPr>
          <a:lstStyle>
            <a:lvl1pPr marL="0" indent="0">
              <a:buNone/>
              <a:defRPr sz="6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32694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120E-C711-E24D-B8CC-DBE689CE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33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E977-DEC6-8448-9D41-52F540ED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43C03-4ED0-8542-AE18-65501341CE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2" y="0"/>
            <a:ext cx="1591865" cy="2139554"/>
          </a:xfrm>
        </p:spPr>
        <p:txBody>
          <a:bodyPr>
            <a:normAutofit/>
          </a:bodyPr>
          <a:lstStyle>
            <a:lvl1pPr marL="0" indent="0">
              <a:buNone/>
              <a:defRPr sz="788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31998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D6EC-6322-9644-BA67-08380F58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E995-8307-BE45-8A63-6C7A7780C09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30886" y="1200151"/>
            <a:ext cx="4283964" cy="3432572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text placeholder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3836B-170B-054D-B094-F980EC7F39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200151"/>
            <a:ext cx="4368546" cy="3432572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Second text placeholder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A28D53-AF65-BB4E-AB7A-FB8EB18F06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106" y="4794124"/>
            <a:ext cx="8766572" cy="273844"/>
          </a:xfrm>
        </p:spPr>
        <p:txBody>
          <a:bodyPr anchor="b">
            <a:normAutofit/>
          </a:bodyPr>
          <a:lstStyle>
            <a:lvl1pPr marL="0" indent="0">
              <a:buNone/>
              <a:defRPr sz="788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Third text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C6E532-A76D-E343-A730-1D54FE4F30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1638300" cy="2509838"/>
          </a:xfrm>
        </p:spPr>
        <p:txBody>
          <a:bodyPr>
            <a:normAutofit/>
          </a:bodyPr>
          <a:lstStyle>
            <a:lvl1pPr marL="0" indent="0">
              <a:buNone/>
              <a:defRPr sz="788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30024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1EAD-195E-E048-AB50-D4C18830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" y="75440"/>
            <a:ext cx="8833104" cy="6995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A1A7-274C-D640-A789-3D5AA334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" y="828819"/>
            <a:ext cx="4306157" cy="563356"/>
          </a:xfrm>
        </p:spPr>
        <p:txBody>
          <a:bodyPr anchor="b"/>
          <a:lstStyle>
            <a:lvl1pPr marL="0" indent="0">
              <a:buNone/>
              <a:defRPr sz="13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A01DE-5E96-6745-ABF6-9FA5AF9F1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25" y="1446039"/>
            <a:ext cx="4306157" cy="36014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634FC-B86C-3C40-92CA-C2D687DCD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3711" y="828819"/>
            <a:ext cx="4471416" cy="563356"/>
          </a:xfrm>
        </p:spPr>
        <p:txBody>
          <a:bodyPr anchor="b"/>
          <a:lstStyle>
            <a:lvl1pPr marL="0" indent="0">
              <a:buNone/>
              <a:defRPr sz="13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842A1-E505-6340-A74D-E97361E39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1446039"/>
            <a:ext cx="4471416" cy="36014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5EFA35-27ED-D940-BE78-7D195766E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1" y="1"/>
            <a:ext cx="1687115" cy="2112169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358455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51A13F-76BB-984C-99A1-C90D2B6B09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302" y="122968"/>
            <a:ext cx="8867394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placeholder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FF757A-02F1-6C42-BB2A-1565096E11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0" y="0"/>
            <a:ext cx="1781366" cy="1913620"/>
          </a:xfrm>
        </p:spPr>
        <p:txBody>
          <a:bodyPr>
            <a:noAutofit/>
          </a:bodyPr>
          <a:lstStyle>
            <a:lvl1pPr marL="0" indent="0">
              <a:buNone/>
              <a:defRPr sz="788"/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F5C18B-D73F-D04A-AF44-39B7326F1D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54" y="4683918"/>
            <a:ext cx="9004697" cy="377429"/>
          </a:xfrm>
        </p:spPr>
        <p:txBody>
          <a:bodyPr anchor="b">
            <a:normAutofit/>
          </a:bodyPr>
          <a:lstStyle>
            <a:lvl1pPr marL="0" indent="0">
              <a:buNone/>
              <a:defRPr sz="788"/>
            </a:lvl1pPr>
          </a:lstStyle>
          <a:p>
            <a:pPr lvl="0"/>
            <a:r>
              <a:rPr lang="en-US" dirty="0"/>
              <a:t>Image credit placeholder</a:t>
            </a:r>
          </a:p>
        </p:txBody>
      </p:sp>
    </p:spTree>
    <p:extLst>
      <p:ext uri="{BB962C8B-B14F-4D97-AF65-F5344CB8AC3E}">
        <p14:creationId xmlns:p14="http://schemas.microsoft.com/office/powerpoint/2010/main" val="162218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FB97-4F90-2F41-B0CE-22247A4EDC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599" y="171450"/>
            <a:ext cx="3366421" cy="1371600"/>
          </a:xfrm>
        </p:spPr>
        <p:txBody>
          <a:bodyPr anchor="b"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 placeholder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2B7A8-A5ED-DA4A-BF88-0EAA6190B8C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CE6D5-E239-7747-85B2-49918AD1134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12599" y="1543050"/>
            <a:ext cx="3366421" cy="3332988"/>
          </a:xfrm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BF6306-8A61-8B4B-B51C-5B9806F271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2" y="0"/>
            <a:ext cx="1591865" cy="22621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Long description text placeholder</a:t>
            </a:r>
          </a:p>
        </p:txBody>
      </p:sp>
    </p:spTree>
    <p:extLst>
      <p:ext uri="{BB962C8B-B14F-4D97-AF65-F5344CB8AC3E}">
        <p14:creationId xmlns:p14="http://schemas.microsoft.com/office/powerpoint/2010/main" val="31732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D82C2-96C3-3C40-AFBB-2FF3577A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86" y="122969"/>
            <a:ext cx="876681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bar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DD827-FB40-324F-BDF7-4E27737A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886" y="1165861"/>
            <a:ext cx="8766810" cy="314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text box</a:t>
            </a:r>
          </a:p>
        </p:txBody>
      </p:sp>
    </p:spTree>
    <p:extLst>
      <p:ext uri="{BB962C8B-B14F-4D97-AF65-F5344CB8AC3E}">
        <p14:creationId xmlns:p14="http://schemas.microsoft.com/office/powerpoint/2010/main" val="199734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Arial" panose="020B0604020202020204" pitchFamily="34" charset="0"/>
          <a:ea typeface="Helvetica Neue" panose="02000503000000020004" pitchFamily="2" charset="0"/>
          <a:cs typeface="Arial" panose="020B0604020202020204" pitchFamily="34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Arial" panose="020B0604020202020204" pitchFamily="34" charset="0"/>
          <a:ea typeface="Helvetica Neue" panose="02000503000000020004" pitchFamily="2" charset="0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axmans/Building_IBMs_demo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xmans/Building_IBMs_demo/blob/762d9c8b59994ed1be88804cbb793171aef49203/SimulationWrapperScript.R#L1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tmental_models_in_epidemiology#The_SIR_model_with_vital_dynamics_and_constant_popul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descr="catterplot of two Nyan Nyan cats flying toward one another with rainbows trailing behind">
            <a:extLst>
              <a:ext uri="{FF2B5EF4-FFF2-40B4-BE49-F238E27FC236}">
                <a16:creationId xmlns:a16="http://schemas.microsoft.com/office/drawing/2014/main" id="{A149D828-94A2-BF41-88D9-0DB9D8E2083A}"/>
              </a:ext>
            </a:extLst>
          </p:cNvPr>
          <p:cNvGrpSpPr/>
          <p:nvPr/>
        </p:nvGrpSpPr>
        <p:grpSpPr>
          <a:xfrm>
            <a:off x="184429" y="170687"/>
            <a:ext cx="8691940" cy="2483303"/>
            <a:chOff x="184429" y="170687"/>
            <a:chExt cx="8691940" cy="24833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19E43E-F700-8344-85BB-DA9BC04D74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75" r="6574" b="11976"/>
            <a:stretch/>
          </p:blipFill>
          <p:spPr>
            <a:xfrm flipH="1">
              <a:off x="4519446" y="170687"/>
              <a:ext cx="4356923" cy="248330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ECE707-085B-9E47-BB7A-A6555FBF4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15775" r="6955" b="11907"/>
            <a:stretch/>
          </p:blipFill>
          <p:spPr>
            <a:xfrm>
              <a:off x="184429" y="170688"/>
              <a:ext cx="4335019" cy="24833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683CA-BD43-6042-AAD9-305F61644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00053"/>
            <a:ext cx="6858000" cy="1790700"/>
          </a:xfrm>
        </p:spPr>
        <p:txBody>
          <a:bodyPr/>
          <a:lstStyle/>
          <a:p>
            <a:r>
              <a:rPr lang="en-US" dirty="0"/>
              <a:t>Individual-Based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92695-8315-5C44-9FE6-205ACDAF0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29" y="3459808"/>
            <a:ext cx="8842342" cy="1528503"/>
          </a:xfrm>
        </p:spPr>
        <p:txBody>
          <a:bodyPr/>
          <a:lstStyle/>
          <a:p>
            <a:r>
              <a:rPr lang="en-US" dirty="0"/>
              <a:t>a whirlwind tour, by Sam Flaxman</a:t>
            </a:r>
          </a:p>
          <a:p>
            <a:endParaRPr lang="en-US" dirty="0"/>
          </a:p>
          <a:p>
            <a:r>
              <a:rPr lang="en-US" sz="2800" dirty="0"/>
              <a:t>All materials available at:</a:t>
            </a:r>
          </a:p>
          <a:p>
            <a:r>
              <a:rPr lang="en-US" sz="2800" dirty="0">
                <a:hlinkClick r:id="rId3"/>
              </a:rPr>
              <a:t>https://github.com/flaxmans/Building_IBMs_demo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55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1798-5C57-CD40-AC23-310F6CA0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Conducting a sensitivity analysis or parameter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F70A-0B69-A94A-B1E9-79F87FB1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436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Actual how-to advice</a:t>
            </a:r>
          </a:p>
          <a:p>
            <a:r>
              <a:rPr lang="en-US" sz="2000" dirty="0"/>
              <a:t>Write a wrapper script that loops over different parameter values (</a:t>
            </a:r>
            <a:r>
              <a:rPr lang="en-US" sz="2000" dirty="0">
                <a:hlinkClick r:id="rId2"/>
              </a:rPr>
              <a:t>toy example in demo script</a:t>
            </a:r>
            <a:r>
              <a:rPr lang="en-US" sz="2000" dirty="0"/>
              <a:t>)</a:t>
            </a:r>
          </a:p>
          <a:p>
            <a:r>
              <a:rPr lang="en-US" sz="2000" dirty="0"/>
              <a:t>Use a supercomputer (see workshops offered by Research Computing)</a:t>
            </a:r>
          </a:p>
          <a:p>
            <a:r>
              <a:rPr lang="en-US" sz="2000" dirty="0"/>
              <a:t>Store data in different files and/or directories with easy to automate names</a:t>
            </a:r>
          </a:p>
          <a:p>
            <a:r>
              <a:rPr lang="en-US" sz="2000" dirty="0"/>
              <a:t>Make sure your simulation ALSO writes the meta-data</a:t>
            </a:r>
          </a:p>
          <a:p>
            <a:r>
              <a:rPr lang="en-US" sz="2000" dirty="0"/>
              <a:t>When using multiple data files: use redundancy across data files to enable cross-referencing among them.  Examples:</a:t>
            </a:r>
          </a:p>
          <a:p>
            <a:pPr lvl="1"/>
            <a:r>
              <a:rPr lang="en-US" sz="2000" dirty="0"/>
              <a:t> run identifiers</a:t>
            </a:r>
          </a:p>
          <a:p>
            <a:pPr lvl="1"/>
            <a:r>
              <a:rPr lang="en-US" sz="2000" dirty="0"/>
              <a:t> time/iteration steps</a:t>
            </a:r>
          </a:p>
          <a:p>
            <a:pPr lvl="1"/>
            <a:r>
              <a:rPr lang="en-US" sz="2000" dirty="0"/>
              <a:t> identifiers of "individuals"</a:t>
            </a:r>
          </a:p>
          <a:p>
            <a:pPr lvl="1"/>
            <a:r>
              <a:rPr lang="en-US" sz="2000" dirty="0"/>
              <a:t> all these things can be simple integers.  The important concept is being able to cross-reference for downstream analyses</a:t>
            </a:r>
          </a:p>
          <a:p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DC3CB-FDF8-CD46-8980-A9DB227CC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5D4A8-A891-B34F-BF01-00EECB829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E42E23-D493-CE41-A701-9D17CC8F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Putting interactions into an IBM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29AFB8-35BE-064C-BBBF-E5A7ABE63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bit more in-depth than previous slides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21473F-626A-9346-B889-47300372B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 descr="catterplot of two Nyan Nyan cats flying toward one another with rainbows trailing behind">
            <a:extLst>
              <a:ext uri="{FF2B5EF4-FFF2-40B4-BE49-F238E27FC236}">
                <a16:creationId xmlns:a16="http://schemas.microsoft.com/office/drawing/2014/main" id="{174531ED-2F21-934F-9914-E5CCFDB460A1}"/>
              </a:ext>
            </a:extLst>
          </p:cNvPr>
          <p:cNvGrpSpPr/>
          <p:nvPr/>
        </p:nvGrpSpPr>
        <p:grpSpPr>
          <a:xfrm>
            <a:off x="184429" y="170687"/>
            <a:ext cx="8691940" cy="2483303"/>
            <a:chOff x="184429" y="170687"/>
            <a:chExt cx="8691940" cy="24833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F80384-767C-3148-BFFA-BCDB8D143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75" r="6574" b="11976"/>
            <a:stretch/>
          </p:blipFill>
          <p:spPr>
            <a:xfrm flipH="1">
              <a:off x="4519446" y="170687"/>
              <a:ext cx="4356923" cy="24833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F8F59A-DA35-D343-9B10-502B6F11F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15775" r="6955" b="11907"/>
            <a:stretch/>
          </p:blipFill>
          <p:spPr>
            <a:xfrm>
              <a:off x="184429" y="170688"/>
              <a:ext cx="4335019" cy="2483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92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9490-F55F-0643-A72A-51883B87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Adding interactions: Key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4E5A-DC06-1943-B6A5-98AA60D5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Biological scenario/justifications</a:t>
            </a:r>
          </a:p>
          <a:p>
            <a:pPr lvl="1"/>
            <a:r>
              <a:rPr lang="en-US" sz="2000" i="1" dirty="0"/>
              <a:t>Start with the biology</a:t>
            </a:r>
          </a:p>
          <a:p>
            <a:endParaRPr lang="en-US" sz="2000" dirty="0"/>
          </a:p>
          <a:p>
            <a:r>
              <a:rPr lang="en-US" sz="2000" dirty="0"/>
              <a:t>Previous theoretical work</a:t>
            </a:r>
          </a:p>
          <a:p>
            <a:pPr lvl="1"/>
            <a:r>
              <a:rPr lang="en-US" sz="2000" i="1" dirty="0"/>
              <a:t>Then consider the math of well-founded deterministic model whenever one exists</a:t>
            </a:r>
          </a:p>
          <a:p>
            <a:endParaRPr lang="en-US" sz="2000" dirty="0"/>
          </a:p>
          <a:p>
            <a:r>
              <a:rPr lang="en-US" sz="2000" dirty="0"/>
              <a:t>Appropriate statistical distributions chosen for stochastic operations</a:t>
            </a:r>
          </a:p>
          <a:p>
            <a:pPr lvl="1"/>
            <a:r>
              <a:rPr lang="en-US" sz="2000" i="1" dirty="0"/>
              <a:t>Implement stochasticity efficiently and with the math in mind</a:t>
            </a:r>
          </a:p>
          <a:p>
            <a:pPr lvl="2"/>
            <a:r>
              <a:rPr lang="en-US" sz="2000" i="1" dirty="0"/>
              <a:t>the math of the basic, deterministic (foundational) model</a:t>
            </a:r>
          </a:p>
          <a:p>
            <a:pPr lvl="2"/>
            <a:r>
              <a:rPr lang="en-US" sz="2000" i="1" dirty="0"/>
              <a:t>the math of stochastic processes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064EE-BC9F-104B-821C-68FEC519C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E0E2-67FD-4740-878F-3ACADB1F56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9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3B1A-3BD2-B04A-B515-81991CCF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9321-D7BC-CE4C-89B8-F114CEFF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i="1" dirty="0"/>
              <a:t>(a) Start with the biology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dirty="0"/>
              <a:t>Suppose you are making a stochastic, spatially explicit, meta-population model of disease dynamics</a:t>
            </a:r>
          </a:p>
          <a:p>
            <a:r>
              <a:rPr lang="en-US" sz="2400" dirty="0"/>
              <a:t>The key "</a:t>
            </a:r>
            <a:r>
              <a:rPr lang="en-US" sz="2400" b="1" dirty="0"/>
              <a:t>interaction</a:t>
            </a:r>
            <a:r>
              <a:rPr lang="en-US" sz="2400" dirty="0"/>
              <a:t>" between individuals is transmission of disease</a:t>
            </a:r>
          </a:p>
          <a:p>
            <a:endParaRPr lang="en-US" sz="2400" dirty="0"/>
          </a:p>
          <a:p>
            <a:r>
              <a:rPr lang="en-US" sz="2400" dirty="0"/>
              <a:t>Suppose you decide that a "mass action" model is appropriate, i.e., </a:t>
            </a:r>
          </a:p>
          <a:p>
            <a:pPr lvl="1"/>
            <a:r>
              <a:rPr lang="en-US" sz="2400" dirty="0"/>
              <a:t>"I assume that, within one population, transmission is proportional to the rate of contact between susceptible and infected individuals"</a:t>
            </a:r>
          </a:p>
          <a:p>
            <a:pPr lvl="1"/>
            <a:r>
              <a:rPr lang="en-US" sz="2400" dirty="0"/>
              <a:t>Rate of contact proportional to densities of both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1A4FB-A961-684F-9E82-9D119D8E0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ECE7-67C3-3A4A-9FD8-0B80A56EE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(b) then consider the math of a well-founded deterministic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mass-action transmission is the core of some transmission functions in the classical SIR modeling framework (example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(b) then consider the math of a well-founded deterministic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Assume each population in OUR model occupies a patch of size unit area (i.e., area of each patch = 1 unit).  Then the </a:t>
            </a:r>
            <a:r>
              <a:rPr lang="en-US" sz="2000" b="1" dirty="0"/>
              <a:t>rate of transmission</a:t>
            </a:r>
            <a:r>
              <a:rPr lang="en-US" sz="2000" dirty="0"/>
              <a:t> in a </a:t>
            </a:r>
            <a:r>
              <a:rPr lang="en-US" sz="2000" b="1" dirty="0"/>
              <a:t>classical continuous-time model</a:t>
            </a:r>
            <a:r>
              <a:rPr lang="en-US" sz="2000" dirty="0"/>
              <a:t> would be given by the following "transmission function":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200" i="1" dirty="0">
                <a:latin typeface="Symbol" pitchFamily="2" charset="2"/>
                <a:cs typeface="Times New Roman" panose="02020603050405020304" pitchFamily="18" charset="0"/>
              </a:rPr>
              <a:t>b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where </a:t>
            </a:r>
            <a:r>
              <a:rPr lang="en-US" sz="2000" i="1" dirty="0">
                <a:latin typeface="Symbol" pitchFamily="2" charset="2"/>
              </a:rPr>
              <a:t>b</a:t>
            </a:r>
            <a:r>
              <a:rPr lang="en-US" sz="2000" dirty="0"/>
              <a:t> is the transmission rate constant, 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is the number of susceptible individuals in patch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 at time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/>
              <a:t>, and 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is the number of infected individuals in patch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 at time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i="1" dirty="0"/>
              <a:t>(b) then consider the math of a well-founded deterministic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put that into terms of discrete time: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200" i="1" dirty="0">
                <a:latin typeface="Symbol" pitchFamily="2" charset="2"/>
                <a:cs typeface="Times New Roman" panose="02020603050405020304" pitchFamily="18" charset="0"/>
              </a:rPr>
              <a:t>b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is now the NUMBER of susceptible individuals that become infected in ONE TIME STEP of the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</a:t>
            </a:r>
            <a:r>
              <a:rPr lang="en-US" sz="2000" i="1" dirty="0">
                <a:latin typeface="Symbol" pitchFamily="2" charset="2"/>
              </a:rPr>
              <a:t>b</a:t>
            </a:r>
            <a:r>
              <a:rPr lang="en-US" sz="2000" dirty="0"/>
              <a:t> is the transmission rate constant, 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is the number of susceptible individuals in patch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 at the beginning of time step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/>
              <a:t>, and 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is the number of infected individuals in patch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 at the beginning of time step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(c) Implement stochasticity efficiently and with the math in mind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phrase it as a </a:t>
            </a:r>
            <a:r>
              <a:rPr lang="en-US" sz="2000" b="1" dirty="0"/>
              <a:t>discrete-time stochastic problem </a:t>
            </a:r>
            <a:r>
              <a:rPr lang="en-US" sz="2000" dirty="0"/>
              <a:t>with assumptions: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3200" i="1" dirty="0">
                <a:latin typeface="Symbol" pitchFamily="2" charset="2"/>
                <a:cs typeface="Times New Roman" panose="02020603050405020304" pitchFamily="18" charset="0"/>
              </a:rPr>
              <a:t>b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is the </a:t>
            </a:r>
            <a:r>
              <a:rPr lang="en-US" sz="2000" b="1" dirty="0"/>
              <a:t>EXPECTED NUMBER </a:t>
            </a:r>
            <a:r>
              <a:rPr lang="en-US" sz="2000" dirty="0"/>
              <a:t>of susceptible individuals that become infected in ONE TIME STEP of the model</a:t>
            </a:r>
          </a:p>
          <a:p>
            <a:r>
              <a:rPr lang="en-US" sz="2000" dirty="0"/>
              <a:t>mass action assumes all events are independently identically distributed from one another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 Transmission can be modeled as a Poisson process in our model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5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 Adding Interactions: An  Example: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/>
              <a:t>(c) Implement stochasticity efficiently and with the math in mind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000" dirty="0"/>
              <a:t>With a firm mathematical basis, we can now pseudo-code the interactions: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calculate expected number of new infections in this patch in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this time step: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NewInfections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beta * S[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I[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Draw from Poisson distribution with mean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NewInfections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NumInfections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RandomPoisson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NewInfections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Randomly sample (without replacement)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NumInfections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individuals from "S" category and change their infection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state to "I"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1" y="707491"/>
            <a:ext cx="3935865" cy="4147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/>
              <a:t>(a) Biology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Models of neutral evolution frequently assume random reproduction in a population of hermaphroditic organisms.  How can this be implemented in a stochastic individual based model?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51 random cats on the unit square">
            <a:extLst>
              <a:ext uri="{FF2B5EF4-FFF2-40B4-BE49-F238E27FC236}">
                <a16:creationId xmlns:a16="http://schemas.microsoft.com/office/drawing/2014/main" id="{7A73CED9-ECA0-E949-8048-E3665AD17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" t="12181" r="5634" b="3080"/>
          <a:stretch/>
        </p:blipFill>
        <p:spPr>
          <a:xfrm>
            <a:off x="4029306" y="654096"/>
            <a:ext cx="4638970" cy="43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932A-4389-8640-A597-707F7329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your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18A6-2EE8-6345-BEAD-17C1205D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You aren't afraid of math</a:t>
            </a:r>
          </a:p>
          <a:p>
            <a:r>
              <a:rPr lang="en-US" sz="2800" dirty="0"/>
              <a:t> You know a bit about mathematical modeling</a:t>
            </a:r>
          </a:p>
          <a:p>
            <a:r>
              <a:rPr lang="en-US" sz="2800" dirty="0"/>
              <a:t> You know some basics of biology</a:t>
            </a:r>
          </a:p>
          <a:p>
            <a:r>
              <a:rPr lang="en-US" sz="2800" dirty="0"/>
              <a:t> You are familiar with common statistical distributions and their underlying assumptions</a:t>
            </a:r>
          </a:p>
          <a:p>
            <a:r>
              <a:rPr lang="en-US" sz="2800" dirty="0"/>
              <a:t> You feel like you can program in some interpreted language like R, MATLAB, or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613C-10F5-5145-9EBB-887AD02D0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48E5-3EDA-134F-9ACC-D15DED68B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(b) Mathematical Considerations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800" dirty="0"/>
              <a:t>Random reproduction within one patch/one population/one deme would mean: any two individuals are equally likely to be the parents of a given offspring.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need to know: how many offspring to make and then randomly choose parents.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3846656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(b) Mathematical Considerations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the sake of time, let's assume a constant population size, i.e., fixed number of offspring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focus on writing an algorithm for getting pairs of parents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51 random cats on the unit square">
            <a:extLst>
              <a:ext uri="{FF2B5EF4-FFF2-40B4-BE49-F238E27FC236}">
                <a16:creationId xmlns:a16="http://schemas.microsoft.com/office/drawing/2014/main" id="{E8C4F5B2-F6E9-204F-9104-21D01A6CF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3" t="12181" r="5634" b="16122"/>
          <a:stretch/>
        </p:blipFill>
        <p:spPr>
          <a:xfrm>
            <a:off x="4059468" y="654096"/>
            <a:ext cx="4608808" cy="42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66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(b) Mathematical Considerations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800" dirty="0"/>
              <a:t>Assumptions:</a:t>
            </a:r>
          </a:p>
          <a:p>
            <a:r>
              <a:rPr lang="en-US" sz="2800" dirty="0">
                <a:sym typeface="Wingdings" pitchFamily="2" charset="2"/>
              </a:rPr>
              <a:t> sexual reproduction in diploid organisms</a:t>
            </a:r>
          </a:p>
          <a:p>
            <a:r>
              <a:rPr lang="en-US" sz="2800" dirty="0">
                <a:sym typeface="Wingdings" pitchFamily="2" charset="2"/>
              </a:rPr>
              <a:t> each offspring is produced independently of all others</a:t>
            </a:r>
          </a:p>
          <a:p>
            <a:r>
              <a:rPr lang="en-US" sz="2800" dirty="0">
                <a:sym typeface="Wingdings" pitchFamily="2" charset="2"/>
              </a:rPr>
              <a:t> any agent/individual is equally likely to be one of the parents of any offspring</a:t>
            </a:r>
          </a:p>
          <a:p>
            <a:r>
              <a:rPr lang="en-US" sz="2800" dirty="0">
                <a:sym typeface="Wingdings" pitchFamily="2" charset="2"/>
              </a:rPr>
              <a:t> obligate outcrossing (i.e., NO self-fertilization)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(c) Implement stochasticity efficiently and with the math in mind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phrase it as a </a:t>
            </a:r>
            <a:r>
              <a:rPr lang="en-US" sz="2000" b="1" dirty="0"/>
              <a:t>discrete-time stochastic problem </a:t>
            </a:r>
            <a:r>
              <a:rPr lang="en-US" sz="2000" dirty="0"/>
              <a:t>with those assumptions in mind: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each generation, when it is time for reproduction, choose </a:t>
            </a:r>
            <a:r>
              <a:rPr lang="en-US" sz="2000" i="1" dirty="0"/>
              <a:t>n</a:t>
            </a:r>
            <a:r>
              <a:rPr lang="en-US" sz="2000" dirty="0"/>
              <a:t> pairs of parents to make </a:t>
            </a:r>
            <a:r>
              <a:rPr lang="en-US" sz="2000" i="1" dirty="0"/>
              <a:t>n</a:t>
            </a:r>
            <a:r>
              <a:rPr lang="en-US" sz="2000" dirty="0"/>
              <a:t> offspring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parents should be sampled with replacement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two parents of an offspring can NOT be the same individual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420-855A-774F-8BDC-01ACFB6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6.  Adding Interactions: A Second Example: Modeling Random Reproduction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35AE-F832-F14E-A16B-3A156A53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2" y="707491"/>
            <a:ext cx="8904350" cy="414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(c) Implement stochasticity efficiently and with the math in mind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Now let's go pseudo-code that in R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BF6E-20EF-E747-97D8-BD44C6542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 action example: </a:t>
            </a:r>
            <a:r>
              <a:rPr lang="en-US" dirty="0">
                <a:hlinkClick r:id="rId2"/>
              </a:rPr>
              <a:t>https://en.wikipedia.org/wiki/Compartmental_models_in_epidemiology#The_SIR_model_with_vital_dynamics_and_constant_population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CEC6A-1CA2-694E-A49A-FB39F96D8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7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2DEA-D227-734C-861F-8C4E433E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7B92-3416-0A47-95D1-0DF1256B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D6D7B-BFE1-DE4D-BE33-30DE0B010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2E2D7-A34A-2B4C-8728-98F2B1FC1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6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A291-6DE0-5E47-BE08-1AB20EC4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Time permitting: overall architecture of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3A50-4E97-DE4B-B6C2-BB0F6395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The scripts I provided are blank canvases, for the most part</a:t>
            </a:r>
          </a:p>
          <a:p>
            <a:r>
              <a:rPr lang="en-US" sz="2400" dirty="0"/>
              <a:t> Some functions partially coded, some </a:t>
            </a:r>
            <a:r>
              <a:rPr lang="en-US" sz="2400" dirty="0" err="1"/>
              <a:t>pseudocoded</a:t>
            </a:r>
            <a:r>
              <a:rPr lang="en-US" sz="2400" dirty="0"/>
              <a:t>, some empty.</a:t>
            </a:r>
          </a:p>
          <a:p>
            <a:r>
              <a:rPr lang="en-US" sz="2400" dirty="0"/>
              <a:t> BUT, even now, it can be run, which means that piecewise additions can be debugged!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063E8-0BE7-8B45-A7B6-44465C607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49C31-EE74-2B4C-9385-DE23BB10A4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9BFB-7266-9A40-BFD4-B62A034F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8831-4CB4-4E48-BEC4-761259BE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EBD2-8191-A34B-B6B9-A635457F89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ACDDC-78DB-E04D-BA53-2A30573C1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35CF-F0F0-D244-889E-C3DA1A7C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2" y="122968"/>
            <a:ext cx="8766810" cy="582710"/>
          </a:xfrm>
        </p:spPr>
        <p:txBody>
          <a:bodyPr/>
          <a:lstStyle/>
          <a:p>
            <a:r>
              <a:rPr lang="en-US" dirty="0"/>
              <a:t>Topics for today,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most very brief</a:t>
            </a:r>
            <a:r>
              <a:rPr lang="en-US" dirty="0"/>
              <a:t>, </a:t>
            </a:r>
            <a:r>
              <a:rPr lang="en-US" b="1" dirty="0">
                <a:solidFill>
                  <a:srgbClr val="0000FF"/>
                </a:solidFill>
              </a:rPr>
              <a:t>some detailed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445-CF4A-AA4B-80C2-1FF338B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2" y="705678"/>
            <a:ext cx="8766810" cy="44378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What makes an IBM an IBM (basic ingredients). i.e., what might a system-agnostic IBM look like?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What are limitations of IBMs? What scale is too large for an IBM to be useful - is there any scale too large?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to choose where to add complexity to an IBM and when to leave things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to choose what language to program and IBM with - pros and cons of different options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How to conduct a sensitivity analysis/parameter study on an IBM simulation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</a:rPr>
              <a:t>How do you put agent interactions into a model?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</a:rPr>
              <a:t>Important general programming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4D0D-C1D0-F14E-9A9B-561E8CEF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F473-86AA-DB48-8189-D4FB85920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35CF-F0F0-D244-889E-C3DA1A7C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2" y="122968"/>
            <a:ext cx="8766810" cy="582710"/>
          </a:xfrm>
        </p:spPr>
        <p:txBody>
          <a:bodyPr>
            <a:noAutofit/>
          </a:bodyPr>
          <a:lstStyle/>
          <a:p>
            <a:r>
              <a:rPr lang="en-US" sz="1800" dirty="0"/>
              <a:t>1. What makes an IBM an IBM (basic ingredients). i.e., what might a system-agnostic IBM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445-CF4A-AA4B-80C2-1FF338B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2" y="705678"/>
            <a:ext cx="8766810" cy="44378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Hallmark of an IBM: 	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2400" dirty="0"/>
              <a:t>data structures that represent individuals </a:t>
            </a:r>
            <a:br>
              <a:rPr lang="en-US" sz="2400" dirty="0"/>
            </a:br>
            <a:r>
              <a:rPr lang="en-US" sz="2400" dirty="0"/>
              <a:t>OR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2400" dirty="0"/>
              <a:t>data structures in which the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aseline="300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row/column corresponds to some characteristic(s) of the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aseline="300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individual</a:t>
            </a:r>
          </a:p>
          <a:p>
            <a:pPr marL="714375" lvl="1" indent="-457200">
              <a:buFont typeface="+mj-lt"/>
              <a:buAutoNum type="alphaU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System agnostic:</a:t>
            </a:r>
          </a:p>
          <a:p>
            <a:pPr marL="257175" lvl="1" indent="0">
              <a:buNone/>
            </a:pPr>
            <a:r>
              <a:rPr lang="en-US" sz="2400" dirty="0"/>
              <a:t>Source code can be compiled or interpreted on any system</a:t>
            </a:r>
          </a:p>
          <a:p>
            <a:pPr marL="257175" lvl="1" indent="0">
              <a:buNone/>
            </a:pPr>
            <a:r>
              <a:rPr lang="en-US" sz="2400" dirty="0"/>
              <a:t>… as long as said system has the right compiler/interpreter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4D0D-C1D0-F14E-9A9B-561E8CEF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F473-86AA-DB48-8189-D4FB85920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35CF-F0F0-D244-889E-C3DA1A7C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2" y="122968"/>
            <a:ext cx="8766810" cy="582710"/>
          </a:xfrm>
        </p:spPr>
        <p:txBody>
          <a:bodyPr>
            <a:noAutofit/>
          </a:bodyPr>
          <a:lstStyle/>
          <a:p>
            <a:r>
              <a:rPr lang="en-US" sz="1800" dirty="0"/>
              <a:t>2. What are limitations of IBMs? What scale is too large for an IBM to be useful - is there any scale too large?  </a:t>
            </a:r>
            <a:endParaRPr lang="en-US" sz="1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445-CF4A-AA4B-80C2-1FF338B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2" y="705678"/>
            <a:ext cx="8766810" cy="4437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/>
              <a:t>YES.  There are limits.  Even with HPC / Supercomputing</a:t>
            </a:r>
            <a:r>
              <a:rPr lang="en-US" sz="1800" dirty="0"/>
              <a:t> 	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1800" dirty="0"/>
              <a:t>Computation hours (CPUs; time): 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varies by program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use small test cases to estimate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usu. affected linearly by number of iterations (e.g., generations simulated)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1800" dirty="0"/>
              <a:t>Memory (RAM)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Multiply the number of elements in any array (matrix, vector, data frame, etc.) by 8.  That's your number of bytes for that data object  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Totaling over objects, that's how much memory your program requires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If your program needs on the order of ~1GB or less, you are probably fine these days.  If it needs on the order of ~100GB or more, you might have a hard time doing replicates…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1800" dirty="0"/>
              <a:t>Data Storage (hard disk space): you are the architect of your data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4D0D-C1D0-F14E-9A9B-561E8CEF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F473-86AA-DB48-8189-D4FB85920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35CF-F0F0-D244-889E-C3DA1A7C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2" y="122968"/>
            <a:ext cx="8766810" cy="582710"/>
          </a:xfrm>
        </p:spPr>
        <p:txBody>
          <a:bodyPr>
            <a:noAutofit/>
          </a:bodyPr>
          <a:lstStyle/>
          <a:p>
            <a:r>
              <a:rPr lang="en-US" sz="1800" dirty="0"/>
              <a:t>3. How to choose where to add complexity to an IBM and when to leave things out</a:t>
            </a:r>
            <a:endParaRPr lang="en-US" sz="1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445-CF4A-AA4B-80C2-1FF338B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2" y="705678"/>
            <a:ext cx="8766810" cy="4437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/>
              <a:t>What is the biological question you are trying to answer?</a:t>
            </a:r>
            <a:r>
              <a:rPr lang="en-US" sz="1800" dirty="0"/>
              <a:t> 	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1800" dirty="0"/>
              <a:t>What is the MINIMUM set of factors a model must contain to address that biological question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tells you what characteristics of individual your program's data structures must represent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sets the limits on parameter space and variables (hopefully!)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1800" dirty="0"/>
              <a:t>Optional: what future extensions might you anticipate?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program these as options that can be turned off easily with an argument/parameter passed to the program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consider "use cases" that you and/or other users might want to be able to easily create to address similar biological questions and/or "the next" question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1800" dirty="0"/>
              <a:t>Don't drive yourself nuts, though; it's hard to predict the future; keep most of your effort on addressing the questions you know you need </a:t>
            </a:r>
            <a:r>
              <a:rPr lang="en-US" sz="1800"/>
              <a:t>to address for sure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4D0D-C1D0-F14E-9A9B-561E8CEF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F473-86AA-DB48-8189-D4FB85920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35CF-F0F0-D244-889E-C3DA1A7C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2" y="122968"/>
            <a:ext cx="8766810" cy="582710"/>
          </a:xfrm>
        </p:spPr>
        <p:txBody>
          <a:bodyPr>
            <a:noAutofit/>
          </a:bodyPr>
          <a:lstStyle/>
          <a:p>
            <a:r>
              <a:rPr lang="en-US" sz="1800" dirty="0"/>
              <a:t>4. How to choose what language to program and IBM with - pros and cons of different options</a:t>
            </a:r>
            <a:endParaRPr lang="en-US" sz="1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445-CF4A-AA4B-80C2-1FF338B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2" y="705678"/>
            <a:ext cx="8766810" cy="4437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Ideally, program using what YOU know how to use well, but …</a:t>
            </a:r>
          </a:p>
          <a:p>
            <a:pPr marL="714375" lvl="1" indent="-457200">
              <a:buFont typeface="+mj-lt"/>
              <a:buAutoNum type="alphaUcPeriod"/>
            </a:pPr>
            <a:r>
              <a:rPr lang="en-US" sz="2400" dirty="0"/>
              <a:t>If you need large numbers of replicates: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2400" dirty="0"/>
              <a:t>and each replicate takes a long time (&gt; 10 minutes) </a:t>
            </a:r>
            <a:r>
              <a:rPr lang="en-US" sz="2400" dirty="0">
                <a:sym typeface="Wingdings" pitchFamily="2" charset="2"/>
              </a:rPr>
              <a:t> a compiled language, probably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C </a:t>
            </a:r>
            <a:r>
              <a:rPr lang="en-US" sz="2400" dirty="0">
                <a:sym typeface="Wingdings" pitchFamily="2" charset="2"/>
              </a:rPr>
              <a:t>or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C++</a:t>
            </a:r>
            <a:endParaRPr lang="en-US" sz="2400" dirty="0">
              <a:latin typeface="Courier" pitchFamily="2" charset="0"/>
            </a:endParaRPr>
          </a:p>
          <a:p>
            <a:pPr marL="971550" lvl="2" indent="-457200">
              <a:buFont typeface="+mj-lt"/>
              <a:buAutoNum type="arabicParenR"/>
            </a:pPr>
            <a:r>
              <a:rPr lang="en-US" sz="2400" dirty="0"/>
              <a:t>but if each replicate is short (&lt; 1 minute) </a:t>
            </a:r>
            <a:r>
              <a:rPr lang="en-US" sz="2400" dirty="0">
                <a:sym typeface="Wingdings" pitchFamily="2" charset="2"/>
              </a:rPr>
              <a:t> your choice</a:t>
            </a:r>
            <a:endParaRPr lang="en-US" sz="2400" dirty="0"/>
          </a:p>
          <a:p>
            <a:pPr marL="714375" lvl="1" indent="-457200">
              <a:buFont typeface="+mj-lt"/>
              <a:buAutoNum type="alphaUcPeriod"/>
            </a:pPr>
            <a:r>
              <a:rPr lang="en-US" sz="2400" dirty="0"/>
              <a:t>If you only need a few replicates:</a:t>
            </a:r>
          </a:p>
          <a:p>
            <a:pPr marL="971550" lvl="2" indent="-457200">
              <a:buFont typeface="+mj-lt"/>
              <a:buAutoNum type="arabicParenR"/>
            </a:pPr>
            <a:r>
              <a:rPr lang="en-US" sz="2400" dirty="0"/>
              <a:t>and each replicate takes less than a week to run </a:t>
            </a:r>
            <a:r>
              <a:rPr lang="en-US" sz="2400" dirty="0">
                <a:sym typeface="Wingdings" pitchFamily="2" charset="2"/>
              </a:rPr>
              <a:t> your choice</a:t>
            </a:r>
            <a:endParaRPr lang="en-US" sz="2400" dirty="0"/>
          </a:p>
          <a:p>
            <a:pPr marL="971550" lvl="2" indent="-457200">
              <a:buFont typeface="+mj-lt"/>
              <a:buAutoNum type="arabicParenR"/>
            </a:pPr>
            <a:r>
              <a:rPr lang="en-US" sz="2400" dirty="0"/>
              <a:t>but each replicate seems to never end </a:t>
            </a:r>
            <a:r>
              <a:rPr lang="en-US" sz="2400" dirty="0">
                <a:sym typeface="Wingdings" pitchFamily="2" charset="2"/>
              </a:rPr>
              <a:t> a compiled language, probably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C </a:t>
            </a:r>
            <a:r>
              <a:rPr lang="en-US" sz="2400" dirty="0">
                <a:sym typeface="Wingdings" pitchFamily="2" charset="2"/>
              </a:rPr>
              <a:t>or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 C++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4D0D-C1D0-F14E-9A9B-561E8CEFD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8F473-86AA-DB48-8189-D4FB859208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2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364C-353A-1C43-BB6A-84CD1929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8" y="20496"/>
            <a:ext cx="8766810" cy="521965"/>
          </a:xfrm>
        </p:spPr>
        <p:txBody>
          <a:bodyPr/>
          <a:lstStyle/>
          <a:p>
            <a:r>
              <a:rPr lang="en-US" dirty="0"/>
              <a:t>4.  Language Choice: Pros and 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6EC36-269A-AA4D-84E0-447865A9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630" y="440576"/>
            <a:ext cx="3882044" cy="451381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Interpreted language </a:t>
            </a:r>
            <a:br>
              <a:rPr lang="en-US" sz="2000" dirty="0"/>
            </a:br>
            <a:r>
              <a:rPr lang="en-US" sz="2000" dirty="0"/>
              <a:t>(R, MATLAB, Python)</a:t>
            </a:r>
          </a:p>
          <a:p>
            <a:endParaRPr lang="en-US" sz="2000" dirty="0"/>
          </a:p>
          <a:p>
            <a:r>
              <a:rPr lang="en-US" sz="2000" dirty="0"/>
              <a:t>high-level (libraries of) functions</a:t>
            </a:r>
          </a:p>
          <a:p>
            <a:r>
              <a:rPr lang="en-US" sz="2000" dirty="0"/>
              <a:t>you might know it well already</a:t>
            </a:r>
          </a:p>
          <a:p>
            <a:r>
              <a:rPr lang="en-US" sz="2000" dirty="0"/>
              <a:t>your collaborators/colleagues might know it well too</a:t>
            </a:r>
          </a:p>
          <a:p>
            <a:r>
              <a:rPr lang="en-US" sz="2000" dirty="0"/>
              <a:t>graphics</a:t>
            </a:r>
          </a:p>
          <a:p>
            <a:endParaRPr lang="en-US" sz="2000" dirty="0"/>
          </a:p>
          <a:p>
            <a:r>
              <a:rPr lang="en-US" sz="2000" dirty="0"/>
              <a:t>slower than compiled languages</a:t>
            </a:r>
          </a:p>
          <a:p>
            <a:r>
              <a:rPr lang="en-US" sz="2000" dirty="0"/>
              <a:t>MATLAB is proprietary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CE4FDE-0EA3-A446-A480-3E42C2DB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1198" y="440576"/>
            <a:ext cx="4896498" cy="451381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Compiled language </a:t>
            </a:r>
            <a:br>
              <a:rPr lang="en-US" sz="2000" dirty="0"/>
            </a:br>
            <a:r>
              <a:rPr lang="en-US" sz="2000" dirty="0"/>
              <a:t>(C, C++, Fortran)</a:t>
            </a:r>
          </a:p>
          <a:p>
            <a:endParaRPr lang="en-US" sz="2000" dirty="0"/>
          </a:p>
          <a:p>
            <a:r>
              <a:rPr lang="en-US" sz="2000" dirty="0"/>
              <a:t>fast</a:t>
            </a:r>
          </a:p>
          <a:p>
            <a:r>
              <a:rPr lang="en-US" sz="2000" dirty="0"/>
              <a:t>I mean </a:t>
            </a:r>
            <a:r>
              <a:rPr lang="en-US" sz="2000" i="1" dirty="0"/>
              <a:t>INCREDIBLY FAST!!!!</a:t>
            </a:r>
          </a:p>
          <a:p>
            <a:endParaRPr lang="en-US" sz="2000" dirty="0"/>
          </a:p>
          <a:p>
            <a:r>
              <a:rPr lang="en-US" sz="2000" dirty="0"/>
              <a:t>steep learning curve (maybe?)</a:t>
            </a:r>
          </a:p>
          <a:p>
            <a:r>
              <a:rPr lang="en-US" sz="2000" dirty="0" err="1"/>
              <a:t>gotta</a:t>
            </a:r>
            <a:r>
              <a:rPr lang="en-US" sz="2000" dirty="0"/>
              <a:t> write many more of your own functions …</a:t>
            </a:r>
          </a:p>
          <a:p>
            <a:r>
              <a:rPr lang="en-US" sz="2000" dirty="0"/>
              <a:t> … composed of programming fundamentals (pro? con?)</a:t>
            </a:r>
          </a:p>
          <a:p>
            <a:pPr lvl="1"/>
            <a:r>
              <a:rPr lang="en-US" sz="1775" dirty="0"/>
              <a:t>loops</a:t>
            </a:r>
          </a:p>
          <a:p>
            <a:pPr lvl="1"/>
            <a:r>
              <a:rPr lang="en-US" sz="1775" dirty="0"/>
              <a:t>conditionals</a:t>
            </a:r>
          </a:p>
          <a:p>
            <a:pPr lvl="1"/>
            <a:r>
              <a:rPr lang="en-US" sz="1775" dirty="0"/>
              <a:t>dynamic memory allocation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F0CB87-1C43-854C-BB6D-8F9D1A1BF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229663">
            <a:off x="78466" y="2036935"/>
            <a:ext cx="8766572" cy="1313306"/>
          </a:xfrm>
          <a:solidFill>
            <a:srgbClr val="0000FF"/>
          </a:solidFill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Eurostile" panose="020B0504020202050204" pitchFamily="34" charset="77"/>
              </a:rPr>
              <a:t>How important is SPEED in your specific circumstances?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C8038B-A2B0-8E45-B961-5C74320123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1798-5C57-CD40-AC23-310F6CA0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Conducting a sensitivity analysis or parameter study: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F70A-0B69-A94A-B1E9-79F87FB1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VAST and HOW GRANULAR:</a:t>
            </a:r>
          </a:p>
          <a:p>
            <a:r>
              <a:rPr lang="en-US" sz="2400" dirty="0"/>
              <a:t> How much of biological parameter space do you need to cover?</a:t>
            </a:r>
          </a:p>
          <a:p>
            <a:r>
              <a:rPr lang="en-US" sz="2400" dirty="0"/>
              <a:t> How much of parameter space is computationally feasible to cover?</a:t>
            </a:r>
          </a:p>
          <a:p>
            <a:pPr lvl="1"/>
            <a:r>
              <a:rPr lang="en-US" sz="2400" dirty="0"/>
              <a:t> Depends upon CPU availability, speed, memory, and storage considerations mentioned to previously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DC3CB-FDF8-CD46-8980-A9DB227CC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5D4A8-A891-B34F-BF01-00EECB829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_Teaching_Template_16x9" id="{38DAA24D-F58B-6140-A645-5B939A3E74BA}" vid="{CB26DB29-CBFC-9041-9034-4BA24552FD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1776</Words>
  <Application>Microsoft Macintosh PowerPoint</Application>
  <PresentationFormat>On-screen Show (16:9)</PresentationFormat>
  <Paragraphs>212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Consolas</vt:lpstr>
      <vt:lpstr>Courier</vt:lpstr>
      <vt:lpstr>Eurostile</vt:lpstr>
      <vt:lpstr>Helvetica Neue</vt:lpstr>
      <vt:lpstr>Symbol</vt:lpstr>
      <vt:lpstr>Times New Roman</vt:lpstr>
      <vt:lpstr>Wingdings</vt:lpstr>
      <vt:lpstr>Office Theme</vt:lpstr>
      <vt:lpstr>Individual-Based Modeling</vt:lpstr>
      <vt:lpstr>Assumptions about your knowledge</vt:lpstr>
      <vt:lpstr>Topics for today, most very brief, some detailed</vt:lpstr>
      <vt:lpstr>1. What makes an IBM an IBM (basic ingredients). i.e., what might a system-agnostic IBM look like?</vt:lpstr>
      <vt:lpstr>2. What are limitations of IBMs? What scale is too large for an IBM to be useful - is there any scale too large?  </vt:lpstr>
      <vt:lpstr>3. How to choose where to add complexity to an IBM and when to leave things out</vt:lpstr>
      <vt:lpstr>4. How to choose what language to program and IBM with - pros and cons of different options</vt:lpstr>
      <vt:lpstr>4.  Language Choice: Pros and Cons</vt:lpstr>
      <vt:lpstr>5. Conducting a sensitivity analysis or parameter study: </vt:lpstr>
      <vt:lpstr>5. Conducting a sensitivity analysis or parameter study:</vt:lpstr>
      <vt:lpstr>6. Putting interactions into an IBM</vt:lpstr>
      <vt:lpstr>6. Adding interactions: Key considerations</vt:lpstr>
      <vt:lpstr>6.  Adding Interactions: An Example: Disease Transmission</vt:lpstr>
      <vt:lpstr>6.  Adding Interactions: An  Example: Disease Transmission</vt:lpstr>
      <vt:lpstr>6.  Adding Interactions: An  Example: Disease Transmission</vt:lpstr>
      <vt:lpstr>6.  Adding Interactions: An  Example: Disease Transmission</vt:lpstr>
      <vt:lpstr>6.  Adding Interactions: An  Example: Disease Transmission</vt:lpstr>
      <vt:lpstr>6.  Adding Interactions: An  Example: Disease Transmission</vt:lpstr>
      <vt:lpstr>6.  Adding Interactions: A Second Example: Modeling Random Reproduction</vt:lpstr>
      <vt:lpstr>6.  Adding Interactions: A Second Example: Modeling Random Reproduction</vt:lpstr>
      <vt:lpstr>6.  Adding Interactions: A Second Example: Modeling Random Reproduction</vt:lpstr>
      <vt:lpstr>6.  Adding Interactions: A Second Example: Modeling Random Reproduction</vt:lpstr>
      <vt:lpstr>6.  Adding Interactions: A Second Example: Modeling Random Reproduction</vt:lpstr>
      <vt:lpstr>6.  Adding Interactions: A Second Example: Modeling Random Reproduction</vt:lpstr>
      <vt:lpstr>PowerPoint Presentation</vt:lpstr>
      <vt:lpstr>7. Time permitting: overall architecture of a program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Individual-Based Modeling</dc:title>
  <dc:creator>Sam Flaxman</dc:creator>
  <cp:lastModifiedBy>Sam Flaxman</cp:lastModifiedBy>
  <cp:revision>59</cp:revision>
  <dcterms:created xsi:type="dcterms:W3CDTF">2019-04-06T00:15:17Z</dcterms:created>
  <dcterms:modified xsi:type="dcterms:W3CDTF">2019-04-07T02:29:46Z</dcterms:modified>
</cp:coreProperties>
</file>