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5" r:id="rId3"/>
    <p:sldId id="317" r:id="rId4"/>
    <p:sldId id="319" r:id="rId5"/>
    <p:sldId id="265" r:id="rId6"/>
    <p:sldId id="320" r:id="rId7"/>
    <p:sldId id="259" r:id="rId8"/>
    <p:sldId id="306" r:id="rId9"/>
    <p:sldId id="324" r:id="rId10"/>
    <p:sldId id="318" r:id="rId11"/>
    <p:sldId id="307" r:id="rId12"/>
    <p:sldId id="310" r:id="rId13"/>
    <p:sldId id="311" r:id="rId14"/>
    <p:sldId id="308" r:id="rId15"/>
    <p:sldId id="312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01" r:id="rId30"/>
  </p:sldIdLst>
  <p:sldSz cx="9144000" cy="514191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FFBA5D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7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hust.edu.cn/apache/kafka/0.11.0.1/kafka_2.12-0.11.0.1.tg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分布式消息通信 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(Kafka)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B4B93866-F5E3-41B4-AFA4-B359E6571712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名词解释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B93D8-D201-45C4-8964-0802A967BAF8}"/>
              </a:ext>
            </a:extLst>
          </p:cNvPr>
          <p:cNvSpPr/>
          <p:nvPr/>
        </p:nvSpPr>
        <p:spPr>
          <a:xfrm>
            <a:off x="899592" y="1490836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Group</a:t>
            </a:r>
          </a:p>
        </p:txBody>
      </p:sp>
    </p:spTree>
    <p:extLst>
      <p:ext uri="{BB962C8B-B14F-4D97-AF65-F5344CB8AC3E}">
        <p14:creationId xmlns:p14="http://schemas.microsoft.com/office/powerpoint/2010/main" val="190934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01447" y="2388918"/>
            <a:ext cx="194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安装部署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安装部署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BF7387-6568-4795-8581-8C9A8B51663B}"/>
              </a:ext>
            </a:extLst>
          </p:cNvPr>
          <p:cNvSpPr/>
          <p:nvPr/>
        </p:nvSpPr>
        <p:spPr>
          <a:xfrm>
            <a:off x="703039" y="1202804"/>
            <a:ext cx="8064896" cy="336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下载安装包</a:t>
            </a:r>
          </a:p>
          <a:p>
            <a:pPr algn="just"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http://mirrors.hust.edu.cn/apache/kafka/0.11.0.1/kafka_2.12-0.11.0.1.tgz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安装过程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-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zxvf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解压安装包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目录介绍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的可执行脚本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/config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依赖库目录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/logs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日志数据目录，目前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端日志分为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种类型，：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log-cleaner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6C76C0E-03DA-46AC-B782-D2CA4615E6C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集群环境搭建</a:t>
            </a:r>
          </a:p>
        </p:txBody>
      </p:sp>
      <p:pic>
        <p:nvPicPr>
          <p:cNvPr id="4" name="Picture 2" descr="https://ss0.bdstatic.com/70cFuHSh_Q1YnxGkpoWK1HF6hhy/it/u=3888627015,2988358121&amp;fm=27&amp;gp=0.jpg">
            <a:extLst>
              <a:ext uri="{FF2B5EF4-FFF2-40B4-BE49-F238E27FC236}">
                <a16:creationId xmlns:a16="http://schemas.microsoft.com/office/drawing/2014/main" id="{213C4A75-DD54-42B5-B2D6-DB77860F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7" y="1490836"/>
            <a:ext cx="3600400" cy="27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5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45217" y="2354932"/>
            <a:ext cx="21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的基本操作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的基本操作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807716-C620-4363-B0AA-1ACE67119EBA}"/>
              </a:ext>
            </a:extLst>
          </p:cNvPr>
          <p:cNvSpPr/>
          <p:nvPr/>
        </p:nvSpPr>
        <p:spPr>
          <a:xfrm>
            <a:off x="827584" y="1634852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消费消息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45220" y="2354932"/>
            <a:ext cx="21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的实现细节</a:t>
            </a:r>
            <a:endParaRPr lang="en-US" altLang="zh-CN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545D9997-5F0D-4A43-ACA3-6FF12EDAADC0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的消息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44B50F-EAE5-402D-85FA-9D2BE6761481}"/>
              </a:ext>
            </a:extLst>
          </p:cNvPr>
          <p:cNvSpPr/>
          <p:nvPr/>
        </p:nvSpPr>
        <p:spPr>
          <a:xfrm>
            <a:off x="661314" y="1490836"/>
            <a:ext cx="7821372" cy="77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中最基本的数据单元是消息，我们可以简单把消息理解成数据库里面的一条记录。消息是由字符数组组成。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消息可以有一个可选的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也是字符数组。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用来确定消息写入分区时，进入哪一个分区。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916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545D9997-5F0D-4A43-ACA3-6FF12EDAADC0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Topic&amp;Partition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图片包含 文字&#10;&#10;已生成高可信度的说明">
            <a:extLst>
              <a:ext uri="{FF2B5EF4-FFF2-40B4-BE49-F238E27FC236}">
                <a16:creationId xmlns:a16="http://schemas.microsoft.com/office/drawing/2014/main" id="{A49987AF-4C1C-48A9-A92D-1A7AF639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4852"/>
            <a:ext cx="3057400" cy="2279511"/>
          </a:xfrm>
          <a:prstGeom prst="rect">
            <a:avLst/>
          </a:prstGeom>
        </p:spPr>
      </p:pic>
      <p:pic>
        <p:nvPicPr>
          <p:cNvPr id="2050" name="Picture 2" descr="http://kafka.apache.org/images/log_anatomy.png">
            <a:extLst>
              <a:ext uri="{FF2B5EF4-FFF2-40B4-BE49-F238E27FC236}">
                <a16:creationId xmlns:a16="http://schemas.microsoft.com/office/drawing/2014/main" id="{E12E1D89-5FF4-48C2-BFF5-15AA2A34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52" y="1752790"/>
            <a:ext cx="3367844" cy="2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2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83D51810-79B9-4603-96F9-52AB5E94F525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日志保留策略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日志压缩</a:t>
            </a:r>
          </a:p>
        </p:txBody>
      </p:sp>
      <p:pic>
        <p:nvPicPr>
          <p:cNvPr id="3" name="图片 2" descr="http://img.blog.csdn.net/20160524225559387">
            <a:extLst>
              <a:ext uri="{FF2B5EF4-FFF2-40B4-BE49-F238E27FC236}">
                <a16:creationId xmlns:a16="http://schemas.microsoft.com/office/drawing/2014/main" id="{655C6350-B757-477A-AAF1-BB6673E67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0836"/>
            <a:ext cx="4689703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59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73200" y="2388918"/>
            <a:ext cx="21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简介及作用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44957" y="2388918"/>
            <a:ext cx="24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消息的可靠性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C15A454-13E4-4442-9393-D8F2B37C566F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消息发送可靠性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C165D2-4162-42E5-86D0-4685EA547A46}"/>
              </a:ext>
            </a:extLst>
          </p:cNvPr>
          <p:cNvSpPr/>
          <p:nvPr/>
        </p:nvSpPr>
        <p:spPr>
          <a:xfrm>
            <a:off x="683568" y="127481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生产者发送消息到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，有三种确认方式（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request.required.acks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 = 0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producer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不会等待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）发送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。因为发送消息网络超时或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 crash(1.Partition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还没有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2.Leader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数据不同步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，既有可能丢失也可能会重发。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 = 1: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接收到消息之后发送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，丢会重发，丢的概率很小</a:t>
            </a:r>
          </a:p>
          <a:p>
            <a:pPr>
              <a:lnSpc>
                <a:spcPct val="200000"/>
              </a:lnSpc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acks = -1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当所有的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都同步消息成功后发送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ack. 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丢失消息可能性比较低。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6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C70F06C1-46C7-4541-BE8E-9721FA0EE445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消息存储的可靠性</a:t>
            </a:r>
          </a:p>
        </p:txBody>
      </p:sp>
      <p:pic>
        <p:nvPicPr>
          <p:cNvPr id="3" name="图片 2" descr="search">
            <a:extLst>
              <a:ext uri="{FF2B5EF4-FFF2-40B4-BE49-F238E27FC236}">
                <a16:creationId xmlns:a16="http://schemas.microsoft.com/office/drawing/2014/main" id="{112301CF-38F9-447B-A2E2-4E732EC328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0836"/>
            <a:ext cx="3744416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cdn3.infoqstatic.com/statics_s1_20171010-0642/resource/articles/depth-interpretation-of-kafka-data-reliability/zh/resources/2.jpg">
            <a:extLst>
              <a:ext uri="{FF2B5EF4-FFF2-40B4-BE49-F238E27FC236}">
                <a16:creationId xmlns:a16="http://schemas.microsoft.com/office/drawing/2014/main" id="{E0506C8F-C633-4158-BB6C-A40AAB0880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91817"/>
            <a:ext cx="3924037" cy="2281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58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4561DF07-F0DA-409E-8AD4-43027FDD0CF9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副本机制</a:t>
            </a:r>
          </a:p>
        </p:txBody>
      </p:sp>
      <p:pic>
        <p:nvPicPr>
          <p:cNvPr id="3" name="图片 2" descr="http://cdn.infoqstatic.com/statics_s2_20171010-0642/resource/articles/depth-interpretation-of-kafka-data-reliability/zh/resources/4.jpg">
            <a:extLst>
              <a:ext uri="{FF2B5EF4-FFF2-40B4-BE49-F238E27FC236}">
                <a16:creationId xmlns:a16="http://schemas.microsoft.com/office/drawing/2014/main" id="{87B6B702-A194-4C34-BD5B-B8C9405955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9" y="1130796"/>
            <a:ext cx="7141121" cy="3379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81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479CBC3B-503B-4C17-8516-B8C0FEA34305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副本同步细节分析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5903C1-02F4-4BF6-A166-39680D12FFFB}"/>
              </a:ext>
            </a:extLst>
          </p:cNvPr>
          <p:cNvSpPr/>
          <p:nvPr/>
        </p:nvSpPr>
        <p:spPr>
          <a:xfrm>
            <a:off x="916124" y="2060239"/>
            <a:ext cx="6912768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表示目前“可用且消息量与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相差不多的副本集合，这是整个副本集合的一个子集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HW&amp;LEO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HW(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HighWatermark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LEO(Log End Offset)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15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D028A6D5-8488-4EC0-9992-2964741A5758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副本同步细节分析</a:t>
            </a:r>
          </a:p>
        </p:txBody>
      </p:sp>
      <p:pic>
        <p:nvPicPr>
          <p:cNvPr id="3" name="图片 2" descr="http://cdn2.infoqstatic.com/statics_s2_20171010-0642/resource/articles/depth-interpretation-of-kafka-data-reliability/zh/resources/5.jpg">
            <a:extLst>
              <a:ext uri="{FF2B5EF4-FFF2-40B4-BE49-F238E27FC236}">
                <a16:creationId xmlns:a16="http://schemas.microsoft.com/office/drawing/2014/main" id="{CF515B70-1EB1-439C-94AE-80CCA296E1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2844"/>
            <a:ext cx="5832648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37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5">
            <a:extLst>
              <a:ext uri="{FF2B5EF4-FFF2-40B4-BE49-F238E27FC236}">
                <a16:creationId xmlns:a16="http://schemas.microsoft.com/office/drawing/2014/main" id="{ADF23A0D-7CBF-4B6A-89B6-E6255CDC5393}"/>
              </a:ext>
            </a:extLst>
          </p:cNvPr>
          <p:cNvSpPr txBox="1"/>
          <p:nvPr/>
        </p:nvSpPr>
        <p:spPr>
          <a:xfrm>
            <a:off x="3279652" y="2388918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Java API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F2CF0EA-C413-42BF-B03F-D448E8998886}"/>
              </a:ext>
            </a:extLst>
          </p:cNvPr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FAFA034-5777-4802-B8B6-66F03338BC19}"/>
              </a:ext>
            </a:extLst>
          </p:cNvPr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015532A-AFD8-480B-9C60-EE0DCF76D2F8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D5901BD8-DBB5-45B8-928D-0EAE2583C223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JAVA API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8309A6-EA5D-41DA-9236-2E30D52DC135}"/>
              </a:ext>
            </a:extLst>
          </p:cNvPr>
          <p:cNvSpPr/>
          <p:nvPr/>
        </p:nvSpPr>
        <p:spPr>
          <a:xfrm>
            <a:off x="683568" y="1346820"/>
            <a:ext cx="6912768" cy="106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16260F-0024-4E94-976B-C7E230A57B8C}"/>
              </a:ext>
            </a:extLst>
          </p:cNvPr>
          <p:cNvSpPr txBox="1"/>
          <p:nvPr/>
        </p:nvSpPr>
        <p:spPr>
          <a:xfrm>
            <a:off x="1043608" y="2436556"/>
            <a:ext cx="2017540" cy="613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Level consumer API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Level consumer API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47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E734C20E-FBCA-40BB-8974-5999DFA87A15}"/>
              </a:ext>
            </a:extLst>
          </p:cNvPr>
          <p:cNvSpPr txBox="1"/>
          <p:nvPr/>
        </p:nvSpPr>
        <p:spPr>
          <a:xfrm>
            <a:off x="2843808" y="338708"/>
            <a:ext cx="3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消息消费原理分析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E3C9C1-1D5D-45F2-B5EF-F8982A3665F2}"/>
              </a:ext>
            </a:extLst>
          </p:cNvPr>
          <p:cNvSpPr/>
          <p:nvPr/>
        </p:nvSpPr>
        <p:spPr>
          <a:xfrm>
            <a:off x="683568" y="1289620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已推荐将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的位移信息保存在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中，即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consumer_offsets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4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BF7A47-AA05-49E4-AB79-93FC3AA08345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EC96BF54-1B18-4CF8-B0E6-D745C7C8DE1D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MQ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的应用场景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B2B17D38-D8C5-427B-9C1D-DB9EFE5B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图片 10" descr="http://www.i3geek.com/reading/images/2016/2/27/1456558724/1.png">
            <a:extLst>
              <a:ext uri="{FF2B5EF4-FFF2-40B4-BE49-F238E27FC236}">
                <a16:creationId xmlns:a16="http://schemas.microsoft.com/office/drawing/2014/main" id="{6BD47603-2892-46E9-9AA2-B1E66A2508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6940"/>
            <a:ext cx="3384376" cy="1401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://www.i3geek.com/reading/images/2016/2/27/1456558724/4.png">
            <a:extLst>
              <a:ext uri="{FF2B5EF4-FFF2-40B4-BE49-F238E27FC236}">
                <a16:creationId xmlns:a16="http://schemas.microsoft.com/office/drawing/2014/main" id="{3A92DA24-6383-4CCF-AAC2-1F545250E1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6940"/>
            <a:ext cx="3672408" cy="1368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14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08923910805&amp;di=01ee19cfe4070fea0a0c86cf9344fc7c&amp;imgtype=jpg&amp;src=http%3A%2F%2Fimg3.imgtn.bdimg.com%2Fit%2Fu%3D283011181%2C1155569804%26fm%3D214%26gp%3D0.jpg">
            <a:extLst>
              <a:ext uri="{FF2B5EF4-FFF2-40B4-BE49-F238E27FC236}">
                <a16:creationId xmlns:a16="http://schemas.microsoft.com/office/drawing/2014/main" id="{FAD97FA1-EA02-45DF-8A8F-0CD3355F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868"/>
            <a:ext cx="6336704" cy="245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9D7BFC9-1F9C-4E81-9D0E-E80067A093E3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id="{A9B5B1DE-6BEE-4C41-AD01-52B8EB1FF35A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Kafka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典型应用场景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433676A2-C899-478F-9EA7-1E7FFBA2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8ECAEE5-62F8-4E26-B367-FB325E0178A9}"/>
              </a:ext>
            </a:extLst>
          </p:cNvPr>
          <p:cNvSpPr/>
          <p:nvPr/>
        </p:nvSpPr>
        <p:spPr>
          <a:xfrm>
            <a:off x="551746" y="120280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日志分析系统</a:t>
            </a:r>
          </a:p>
        </p:txBody>
      </p:sp>
    </p:spTree>
    <p:extLst>
      <p:ext uri="{BB962C8B-B14F-4D97-AF65-F5344CB8AC3E}">
        <p14:creationId xmlns:p14="http://schemas.microsoft.com/office/powerpoint/2010/main" val="417214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Kafka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11560" y="1515953"/>
            <a:ext cx="7704856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是一款分布式消息发布和订阅系统，具有高性能、高吞吐量的特点而被广泛应用与大数据传输场景。它是由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LinkedIn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公司开发，使用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语言编写，之后成为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基金会的一个顶级项目。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http://kafka.apache.org/images/logo.png">
            <a:extLst>
              <a:ext uri="{FF2B5EF4-FFF2-40B4-BE49-F238E27FC236}">
                <a16:creationId xmlns:a16="http://schemas.microsoft.com/office/drawing/2014/main" id="{B69821F3-0624-4AFA-AB2B-48C762E6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38320"/>
            <a:ext cx="3743400" cy="11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A27CF9-2FB5-4729-BF79-940247BE1C20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EE02F9AE-F01E-4145-99FA-EFD73CC1E7EA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为什么要用</a:t>
              </a:r>
              <a:r>
                <a:rPr lang="en-US" altLang="zh-CN" b="1" dirty="0" err="1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kafka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A054B45B-3B6B-4B67-8581-C1959F07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0602953-3FAA-4D67-8DC4-AD488B47F8A8}"/>
              </a:ext>
            </a:extLst>
          </p:cNvPr>
          <p:cNvSpPr/>
          <p:nvPr/>
        </p:nvSpPr>
        <p:spPr>
          <a:xfrm>
            <a:off x="539552" y="1179196"/>
            <a:ext cx="8064896" cy="278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互联网公司在营销方面需要逐步做到精细化运营的需求，这样就能够针对不同用户的喜好推送不同的产品。而要实现这个过程就需要收集和分析用户的行为数据。而通过传统的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这类的消息中间件在处理大数据传输的时候存在时效性、性能、吞吐能力、消息堆积等问题。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早期设计的目的是作为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LinkIn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活动流和运营数据处理管道，它天然的具备了高吞吐量、内置分区、复制、容错的能力而非常适合处理大规模的消息。因此很多的大数据传输场景都选用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。比如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应用日志收集分析、消息系统、用户行为分析、运营指标（服务器性能数据）、流式处理（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33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29681" y="2388918"/>
            <a:ext cx="1684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的架构组件</a:t>
            </a:r>
          </a:p>
        </p:txBody>
      </p:sp>
      <p:pic>
        <p:nvPicPr>
          <p:cNvPr id="4" name="图片 3" descr="http://images2015.cnblogs.com/blog/820473/201511/820473-20151109191215009-209680615.jpg">
            <a:extLst>
              <a:ext uri="{FF2B5EF4-FFF2-40B4-BE49-F238E27FC236}">
                <a16:creationId xmlns:a16="http://schemas.microsoft.com/office/drawing/2014/main" id="{9EB2D61A-D009-4C2C-99A9-0193FB4D82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2844"/>
            <a:ext cx="5688632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9417B51-0A64-427D-8474-D9EDF20159CB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的架构图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F3202B-A1C4-41E9-BEF8-2E559543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21503"/>
            <a:ext cx="4680520" cy="263768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BFAEC0-CF4F-459D-AA97-4C372DA52492}"/>
              </a:ext>
            </a:extLst>
          </p:cNvPr>
          <p:cNvSpPr/>
          <p:nvPr/>
        </p:nvSpPr>
        <p:spPr>
          <a:xfrm>
            <a:off x="2843808" y="1013391"/>
            <a:ext cx="475252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7256DB-1A88-47DD-9A4B-5EFB31FF26CB}"/>
              </a:ext>
            </a:extLst>
          </p:cNvPr>
          <p:cNvCxnSpPr/>
          <p:nvPr/>
        </p:nvCxnSpPr>
        <p:spPr>
          <a:xfrm flipV="1">
            <a:off x="3563888" y="1445439"/>
            <a:ext cx="0" cy="7200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311CAE-400D-4621-93B4-084EC105BE12}"/>
              </a:ext>
            </a:extLst>
          </p:cNvPr>
          <p:cNvCxnSpPr/>
          <p:nvPr/>
        </p:nvCxnSpPr>
        <p:spPr>
          <a:xfrm flipV="1">
            <a:off x="5796136" y="1445439"/>
            <a:ext cx="0" cy="7200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E9D2B2-685D-4812-AB49-710E5AABA24E}"/>
              </a:ext>
            </a:extLst>
          </p:cNvPr>
          <p:cNvCxnSpPr/>
          <p:nvPr/>
        </p:nvCxnSpPr>
        <p:spPr>
          <a:xfrm>
            <a:off x="5364088" y="2165519"/>
            <a:ext cx="0" cy="249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9DBFAFB-F1A5-4D5B-92FA-12B9AAFDA2EC}"/>
              </a:ext>
            </a:extLst>
          </p:cNvPr>
          <p:cNvCxnSpPr/>
          <p:nvPr/>
        </p:nvCxnSpPr>
        <p:spPr>
          <a:xfrm>
            <a:off x="5364088" y="2165519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FD6674-B4D3-4893-AB04-44792F88B755}"/>
              </a:ext>
            </a:extLst>
          </p:cNvPr>
          <p:cNvCxnSpPr/>
          <p:nvPr/>
        </p:nvCxnSpPr>
        <p:spPr>
          <a:xfrm>
            <a:off x="6372200" y="2165519"/>
            <a:ext cx="0" cy="249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6B5A193-5839-4C1C-AA63-83A8E3F8C827}"/>
              </a:ext>
            </a:extLst>
          </p:cNvPr>
          <p:cNvCxnSpPr/>
          <p:nvPr/>
        </p:nvCxnSpPr>
        <p:spPr>
          <a:xfrm>
            <a:off x="5364088" y="465918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29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704</Words>
  <Application>Microsoft Office PowerPoint</Application>
  <PresentationFormat>自定义</PresentationFormat>
  <Paragraphs>82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650</cp:revision>
  <dcterms:created xsi:type="dcterms:W3CDTF">2016-03-21T01:49:00Z</dcterms:created>
  <dcterms:modified xsi:type="dcterms:W3CDTF">2017-11-20T11:31:31Z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