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9" r:id="rId5"/>
    <p:sldId id="270" r:id="rId6"/>
    <p:sldId id="274" r:id="rId7"/>
    <p:sldId id="268" r:id="rId8"/>
    <p:sldId id="269" r:id="rId9"/>
    <p:sldId id="271" r:id="rId10"/>
    <p:sldId id="272" r:id="rId11"/>
    <p:sldId id="276" r:id="rId12"/>
    <p:sldId id="287" r:id="rId13"/>
    <p:sldId id="286" r:id="rId14"/>
    <p:sldId id="288" r:id="rId15"/>
    <p:sldId id="285" r:id="rId16"/>
    <p:sldId id="296" r:id="rId17"/>
    <p:sldId id="297" r:id="rId18"/>
    <p:sldId id="275" r:id="rId19"/>
    <p:sldId id="299" r:id="rId20"/>
    <p:sldId id="300" r:id="rId21"/>
    <p:sldId id="301" r:id="rId22"/>
    <p:sldId id="302" r:id="rId23"/>
    <p:sldId id="303" r:id="rId24"/>
    <p:sldId id="298" r:id="rId25"/>
    <p:sldId id="305" r:id="rId26"/>
    <p:sldId id="306" r:id="rId27"/>
    <p:sldId id="307" r:id="rId28"/>
    <p:sldId id="304" r:id="rId29"/>
    <p:sldId id="309" r:id="rId30"/>
    <p:sldId id="311" r:id="rId31"/>
    <p:sldId id="308" r:id="rId32"/>
    <p:sldId id="318" r:id="rId33"/>
    <p:sldId id="310" r:id="rId34"/>
    <p:sldId id="319" r:id="rId35"/>
    <p:sldId id="320" r:id="rId36"/>
    <p:sldId id="277" r:id="rId37"/>
    <p:sldId id="326" r:id="rId38"/>
    <p:sldId id="327" r:id="rId39"/>
    <p:sldId id="278" r:id="rId40"/>
    <p:sldId id="329" r:id="rId41"/>
    <p:sldId id="279" r:id="rId42"/>
    <p:sldId id="334" r:id="rId43"/>
    <p:sldId id="267" r:id="rId44"/>
  </p:sldIdLst>
  <p:sldSz cx="12192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8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/>
        </p:nvPicPr>
        <p:blipFill>
          <a:blip r:embed="rId2"/>
          <a:srcRect t="5959" r="2847" b="34447"/>
          <a:stretch>
            <a:fillRect/>
          </a:stretch>
        </p:blipFill>
        <p:spPr>
          <a:xfrm>
            <a:off x="-7937" y="0"/>
            <a:ext cx="12198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8" name="KSO_BT1"/>
          <p:cNvSpPr>
            <a:spLocks noGrp="1"/>
          </p:cNvSpPr>
          <p:nvPr>
            <p:ph type="ctrTitle" hasCustomPrompt="1"/>
          </p:nvPr>
        </p:nvSpPr>
        <p:spPr>
          <a:xfrm>
            <a:off x="4953000" y="1520825"/>
            <a:ext cx="6565900" cy="936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sz="3600" kern="1200">
                <a:latin typeface="萝莉体 第二版" charset="-122"/>
                <a:ea typeface="萝莉体 第二版" charset="-122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r>
              <a:rPr lang="en-US" altLang="zh-CN" strike="noStrike" noProof="1"/>
              <a:t>s</a:t>
            </a:r>
            <a:endParaRPr lang="en-US" altLang="zh-CN" strike="noStrike" noProof="1"/>
          </a:p>
        </p:txBody>
      </p:sp>
      <p:sp>
        <p:nvSpPr>
          <p:cNvPr id="3079" name="KSO_BC1"/>
          <p:cNvSpPr>
            <a:spLocks noGrp="1"/>
          </p:cNvSpPr>
          <p:nvPr>
            <p:ph type="subTitle" idx="1" hasCustomPrompt="1"/>
          </p:nvPr>
        </p:nvSpPr>
        <p:spPr>
          <a:xfrm>
            <a:off x="4953000" y="2463800"/>
            <a:ext cx="6553200" cy="584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2000" kern="1200">
                <a:solidFill>
                  <a:srgbClr val="6C6F72"/>
                </a:solidFill>
                <a:latin typeface="萝莉体 第二版" charset="-122"/>
                <a:ea typeface="萝莉体 第二版" charset="-122"/>
              </a:defRPr>
            </a:lvl1pPr>
            <a:lvl2pPr marL="0" lvl="1" indent="0" algn="ctr">
              <a:buNone/>
              <a:defRPr sz="2000" kern="1200">
                <a:solidFill>
                  <a:srgbClr val="6C6F72"/>
                </a:solidFill>
                <a:latin typeface="幼圆" pitchFamily="1" charset="-122"/>
                <a:ea typeface="萝莉体 第二版" charset="-122"/>
              </a:defRPr>
            </a:lvl2pPr>
            <a:lvl3pPr marL="685800" lvl="2" indent="-685800" algn="ctr">
              <a:buNone/>
              <a:defRPr sz="2000" kern="1200">
                <a:solidFill>
                  <a:srgbClr val="6C6F72"/>
                </a:solidFill>
                <a:latin typeface="幼圆" pitchFamily="1" charset="-122"/>
                <a:ea typeface="萝莉体 第二版" charset="-122"/>
              </a:defRPr>
            </a:lvl3pPr>
            <a:lvl4pPr marL="1028700" lvl="3" indent="-1028700" algn="ctr">
              <a:buNone/>
              <a:defRPr sz="2000" kern="1200">
                <a:solidFill>
                  <a:srgbClr val="6C6F72"/>
                </a:solidFill>
                <a:latin typeface="幼圆" pitchFamily="1" charset="-122"/>
                <a:ea typeface="萝莉体 第二版" charset="-122"/>
              </a:defRPr>
            </a:lvl4pPr>
            <a:lvl5pPr marL="1371600" lvl="4" indent="-1371600" algn="ctr">
              <a:buNone/>
              <a:defRPr sz="2000" kern="1200">
                <a:solidFill>
                  <a:srgbClr val="6C6F72"/>
                </a:solidFill>
                <a:latin typeface="幼圆" pitchFamily="1" charset="-122"/>
                <a:ea typeface="萝莉体 第二版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r>
              <a:rPr lang="en-US" altLang="zh-CN" strike="noStrike" noProof="1"/>
              <a:t>ss</a:t>
            </a:r>
            <a:endParaRPr lang="en-US" altLang="zh-CN" strike="noStrike" noProof="1"/>
          </a:p>
        </p:txBody>
      </p:sp>
      <p:sp>
        <p:nvSpPr>
          <p:cNvPr id="3075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fontAlgn="base"/>
            <a:endParaRPr lang="zh-CN" altLang="en-US" strike="noStrike" noProof="1" dirty="0">
              <a:solidFill>
                <a:srgbClr val="FFFFFF"/>
              </a:solidFill>
            </a:endParaRPr>
          </a:p>
        </p:txBody>
      </p:sp>
      <p:sp>
        <p:nvSpPr>
          <p:cNvPr id="3076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fontAlgn="base"/>
            <a:endParaRPr lang="zh-CN" altLang="en-US" strike="noStrike" noProof="1" dirty="0">
              <a:solidFill>
                <a:srgbClr val="FFFFFF"/>
              </a:solidFill>
            </a:endParaRPr>
          </a:p>
        </p:txBody>
      </p:sp>
      <p:sp>
        <p:nvSpPr>
          <p:cNvPr id="3077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fontAlgn="base"/>
            <a:fld id="{9A0DB2DC-4C9A-4742-B13C-FB6460FD3503}" type="slidenum"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6900" y="1200150"/>
            <a:ext cx="5367338" cy="5100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3313" y="1200150"/>
            <a:ext cx="5367338" cy="5100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2213" y="276225"/>
            <a:ext cx="2738438" cy="602456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6900" y="276225"/>
            <a:ext cx="8056563" cy="60245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1"/>
          <p:cNvPicPr>
            <a:picLocks noChangeAspect="1"/>
          </p:cNvPicPr>
          <p:nvPr/>
        </p:nvPicPr>
        <p:blipFill>
          <a:blip r:embed="rId12"/>
          <a:srcRect l="39557" t="18938" r="3133" b="45906"/>
          <a:stretch>
            <a:fillRect/>
          </a:stretch>
        </p:blipFill>
        <p:spPr>
          <a:xfrm>
            <a:off x="1588" y="0"/>
            <a:ext cx="12190412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4999"/>
            </a:srgbClr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053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900">
                <a:solidFill>
                  <a:srgbClr val="929292"/>
                </a:solidFill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054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900">
                <a:solidFill>
                  <a:srgbClr val="929292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2055" name="KSO_BT1"/>
          <p:cNvSpPr>
            <a:spLocks noGrp="1"/>
          </p:cNvSpPr>
          <p:nvPr>
            <p:ph type="title"/>
          </p:nvPr>
        </p:nvSpPr>
        <p:spPr>
          <a:xfrm>
            <a:off x="596900" y="276225"/>
            <a:ext cx="10953750" cy="7969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r>
              <a:rPr lang="en-US" altLang="zh-CN"/>
              <a:t>sss</a:t>
            </a:r>
            <a:endParaRPr lang="en-US" altLang="zh-CN"/>
          </a:p>
        </p:txBody>
      </p:sp>
      <p:sp>
        <p:nvSpPr>
          <p:cNvPr id="2056" name="KSO_BC1"/>
          <p:cNvSpPr>
            <a:spLocks noGrp="1"/>
          </p:cNvSpPr>
          <p:nvPr>
            <p:ph type="body"/>
          </p:nvPr>
        </p:nvSpPr>
        <p:spPr>
          <a:xfrm>
            <a:off x="596900" y="1200150"/>
            <a:ext cx="10953750" cy="5100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61950"/>
            <a:r>
              <a:rPr lang="zh-CN" altLang="en-US"/>
              <a:t>单击此处编辑母版文本样式</a:t>
            </a:r>
            <a:r>
              <a:rPr lang="en-US" altLang="zh-CN"/>
              <a:t>aa</a:t>
            </a:r>
            <a:endParaRPr lang="en-US" altLang="zh-CN"/>
          </a:p>
          <a:p>
            <a:pPr lvl="1" indent="-361950"/>
            <a:r>
              <a:rPr lang="zh-CN" altLang="en-US"/>
              <a:t>第二级</a:t>
            </a:r>
            <a:r>
              <a:rPr lang="en-US" altLang="zh-CN"/>
              <a:t>SIKI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6858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200" b="1" i="0" u="none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1950" lvl="0" indent="-361950" algn="just" defTabSz="685800" eaLnBrk="1" fontAlgn="base" latinLnBrk="0" hangingPunct="1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sz="2400" b="0" i="0" u="none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361950" lvl="1" indent="-361950" algn="l" defTabSz="685800" eaLnBrk="1" fontAlgn="base" latinLnBrk="0" hangingPunct="1">
        <a:lnSpc>
          <a:spcPct val="120000"/>
        </a:lnSpc>
        <a:spcBef>
          <a:spcPct val="0"/>
        </a:spcBef>
        <a:spcAft>
          <a:spcPts val="1200"/>
        </a:spcAft>
        <a:buClr>
          <a:srgbClr val="5CD3FF"/>
        </a:buClr>
        <a:buFont typeface="幼圆" pitchFamily="1" charset="-122"/>
        <a:buChar char=" 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www.sikiedu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jpeg"/><Relationship Id="rId1" Type="http://schemas.openxmlformats.org/officeDocument/2006/relationships/hyperlink" Target="http://www.weibo.com/ipengche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ctrTitle" hasCustomPrompt="1"/>
          </p:nvPr>
        </p:nvSpPr>
        <p:spPr>
          <a:ln/>
        </p:spPr>
        <p:txBody>
          <a:bodyPr anchor="ctr"/>
          <a:p>
            <a:pPr defTabSz="685800">
              <a:buClrTx/>
              <a:buSzTx/>
              <a:buFontTx/>
            </a:pPr>
            <a:r>
              <a:rPr lang="zh-CN" altLang="en-US" sz="4400" kern="1200" baseline="0" dirty="0">
                <a:latin typeface="幼圆" pitchFamily="1" charset="-122"/>
                <a:ea typeface="幼圆" pitchFamily="1" charset="-122"/>
                <a:cs typeface="+mj-cs"/>
              </a:rPr>
              <a:t>编程内功修炼 </a:t>
            </a:r>
            <a:r>
              <a:rPr lang="en-US" altLang="zh-CN" sz="4400" kern="1200" baseline="0" dirty="0">
                <a:latin typeface="幼圆" pitchFamily="1" charset="-122"/>
                <a:ea typeface="幼圆" pitchFamily="1" charset="-122"/>
                <a:cs typeface="+mj-cs"/>
              </a:rPr>
              <a:t>- </a:t>
            </a:r>
            <a:r>
              <a:rPr lang="zh-CN" altLang="en-US" sz="4400" kern="1200" baseline="0" dirty="0">
                <a:latin typeface="幼圆" pitchFamily="1" charset="-122"/>
                <a:ea typeface="幼圆" pitchFamily="1" charset="-122"/>
                <a:cs typeface="+mj-cs"/>
              </a:rPr>
              <a:t>算法</a:t>
            </a:r>
            <a:endParaRPr lang="zh-CN" altLang="en-US" sz="4400" kern="1200" baseline="0" dirty="0">
              <a:latin typeface="幼圆" pitchFamily="1" charset="-122"/>
              <a:ea typeface="幼圆" pitchFamily="1" charset="-122"/>
              <a:cs typeface="+mj-cs"/>
            </a:endParaRPr>
          </a:p>
        </p:txBody>
      </p:sp>
      <p:sp>
        <p:nvSpPr>
          <p:cNvPr id="4098" name="矩形 5122"/>
          <p:cNvSpPr>
            <a:spLocks noGrp="1"/>
          </p:cNvSpPr>
          <p:nvPr/>
        </p:nvSpPr>
        <p:spPr>
          <a:xfrm>
            <a:off x="5080000" y="2590800"/>
            <a:ext cx="65532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algn="ctr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6C6F72"/>
                </a:solidFill>
                <a:latin typeface="张海山锐线体简" charset="-122"/>
                <a:ea typeface="张海山锐线体简" charset="-122"/>
              </a:rPr>
              <a:t>siki 微信公众号：</a:t>
            </a:r>
            <a:r>
              <a:rPr lang="en-US" altLang="zh-CN" sz="2000" dirty="0">
                <a:solidFill>
                  <a:srgbClr val="6C6F72"/>
                </a:solidFill>
                <a:latin typeface="张海山锐线体简" charset="-122"/>
                <a:ea typeface="张海山锐线体简" charset="-122"/>
              </a:rPr>
              <a:t>sikiedu</a:t>
            </a:r>
            <a:r>
              <a:rPr lang="zh-CN" altLang="en-US" sz="2000" dirty="0">
                <a:solidFill>
                  <a:srgbClr val="6C6F72"/>
                </a:solidFill>
                <a:latin typeface="张海山锐线体简" charset="-122"/>
                <a:ea typeface="张海山锐线体简" charset="-122"/>
              </a:rPr>
              <a:t> QQ:804632564</a:t>
            </a:r>
            <a:endParaRPr lang="zh-CN" altLang="en-US" sz="2000" dirty="0">
              <a:solidFill>
                <a:srgbClr val="6C6F72"/>
              </a:solidFill>
              <a:latin typeface="张海山锐线体简" charset="-122"/>
              <a:ea typeface="张海山锐线体简" charset="-122"/>
            </a:endParaRPr>
          </a:p>
        </p:txBody>
      </p:sp>
      <p:sp>
        <p:nvSpPr>
          <p:cNvPr id="4099" name="矩形 5123"/>
          <p:cNvSpPr>
            <a:spLocks noGrp="1"/>
          </p:cNvSpPr>
          <p:nvPr/>
        </p:nvSpPr>
        <p:spPr>
          <a:xfrm>
            <a:off x="5303838" y="3573463"/>
            <a:ext cx="65532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algn="r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6C6F72"/>
                </a:solidFill>
                <a:latin typeface="张海山锐线体简" charset="-122"/>
                <a:ea typeface="张海山锐线体简" charset="-122"/>
                <a:hlinkClick r:id="rId1"/>
              </a:rPr>
              <a:t>SIKI</a:t>
            </a:r>
            <a:r>
              <a:rPr lang="zh-CN" altLang="en-US" sz="2000" dirty="0">
                <a:solidFill>
                  <a:srgbClr val="6C6F72"/>
                </a:solidFill>
                <a:latin typeface="张海山锐线体简" charset="-122"/>
                <a:ea typeface="张海山锐线体简" charset="-122"/>
                <a:hlinkClick r:id="rId1"/>
              </a:rPr>
              <a:t>学院</a:t>
            </a:r>
            <a:r>
              <a:rPr lang="zh-CN" altLang="en-US" sz="2000" dirty="0">
                <a:solidFill>
                  <a:srgbClr val="6C6F72"/>
                </a:solidFill>
                <a:latin typeface="张海山锐线体简" charset="-122"/>
                <a:ea typeface="张海山锐线体简" charset="-122"/>
              </a:rPr>
              <a:t> - www.</a:t>
            </a:r>
            <a:r>
              <a:rPr lang="en-US" altLang="zh-CN" sz="2000" dirty="0">
                <a:solidFill>
                  <a:srgbClr val="6C6F72"/>
                </a:solidFill>
                <a:latin typeface="张海山锐线体简" charset="-122"/>
                <a:ea typeface="张海山锐线体简" charset="-122"/>
              </a:rPr>
              <a:t>sikiedu</a:t>
            </a:r>
            <a:r>
              <a:rPr lang="zh-CN" altLang="en-US" sz="2000" dirty="0">
                <a:solidFill>
                  <a:srgbClr val="6C6F72"/>
                </a:solidFill>
                <a:latin typeface="张海山锐线体简" charset="-122"/>
                <a:ea typeface="张海山锐线体简" charset="-122"/>
              </a:rPr>
              <a:t>.com   </a:t>
            </a:r>
            <a:endParaRPr lang="zh-CN" altLang="en-US" sz="2000" dirty="0">
              <a:solidFill>
                <a:srgbClr val="6C6F72"/>
              </a:solidFill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313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314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13315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什么是树的层次？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最大层是树的深度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什么是有序树和无序树？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3316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3317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18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树</a:t>
            </a:r>
            <a:endParaRPr lang="zh-CN" altLang="en-US" dirty="0"/>
          </a:p>
        </p:txBody>
      </p:sp>
      <p:pic>
        <p:nvPicPr>
          <p:cNvPr id="1331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800" y="2228850"/>
            <a:ext cx="3362325" cy="2000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4337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338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14339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，树只有一个根节点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，子树之间是不相交的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，一个结点不能有两个父结点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40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4341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2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树的错误案例</a:t>
            </a:r>
            <a:endParaRPr lang="zh-CN" altLang="en-US" dirty="0"/>
          </a:p>
        </p:txBody>
      </p:sp>
      <p:pic>
        <p:nvPicPr>
          <p:cNvPr id="1434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3046413"/>
            <a:ext cx="4810125" cy="171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361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362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15363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存储结构一般是 顺序存储和链式存储。 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树的关系复杂 使用链式存储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，双亲表示法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，孩子表示法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，孩子兄弟表示法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5364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5365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66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树的存储结构</a:t>
            </a:r>
            <a:endParaRPr lang="zh-CN" altLang="en-US" dirty="0"/>
          </a:p>
        </p:txBody>
      </p:sp>
      <p:pic>
        <p:nvPicPr>
          <p:cNvPr id="1536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3214688"/>
            <a:ext cx="1476375" cy="24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722688"/>
            <a:ext cx="4343400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88" y="3214688"/>
            <a:ext cx="4325937" cy="1655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0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413" y="4870450"/>
            <a:ext cx="2181225" cy="24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1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" y="5305425"/>
            <a:ext cx="2266950" cy="134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6385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386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16387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什么是二叉树？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，空二叉树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，只有根结点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，大于一个结点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什么是左右子树？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388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6389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90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二叉树</a:t>
            </a:r>
            <a:endParaRPr lang="zh-CN" altLang="en-US" dirty="0"/>
          </a:p>
        </p:txBody>
      </p:sp>
      <p:pic>
        <p:nvPicPr>
          <p:cNvPr id="1639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0" y="2101850"/>
            <a:ext cx="2181225" cy="2171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1463675"/>
            <a:ext cx="4067175" cy="63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7409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410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17411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en-US" altLang="en-US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，斜树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 左斜树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右斜树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，满二叉树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，完全二叉树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7412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7413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4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特殊二叉树</a:t>
            </a:r>
            <a:endParaRPr lang="zh-CN" altLang="en-US" dirty="0"/>
          </a:p>
        </p:txBody>
      </p:sp>
      <p:pic>
        <p:nvPicPr>
          <p:cNvPr id="1741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1513" y="2921000"/>
            <a:ext cx="2638425" cy="1228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5" y="4362450"/>
            <a:ext cx="2924175" cy="145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7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88" y="4362450"/>
            <a:ext cx="5200650" cy="819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433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434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18435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436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8437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8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非完全二叉树</a:t>
            </a:r>
            <a:endParaRPr lang="zh-CN" altLang="en-US" dirty="0"/>
          </a:p>
        </p:txBody>
      </p:sp>
      <p:pic>
        <p:nvPicPr>
          <p:cNvPr id="1843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2344738"/>
            <a:ext cx="5448300" cy="3017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457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458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19459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en-US" altLang="en-US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，在二叉树的第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层上最多有 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i-1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个结点（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i&gt;=1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，深度为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k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的二叉树至多有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k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-1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个结点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0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6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7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+.....+2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k-1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+-1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=1+2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0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6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7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+.....+2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</a:rPr>
              <a:t>k-1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-1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=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1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1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2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3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4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5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6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7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+.....+2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k-1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-1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  <a:sym typeface="萝莉体 第二版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=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2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2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3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4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5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6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7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+.....+2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k-1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-1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  <a:sym typeface="萝莉体 第二版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	=2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3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3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4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5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6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7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+.....+2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k-1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-1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  <a:sym typeface="萝莉体 第二版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	=2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k-1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+2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k-1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-1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  <a:sym typeface="萝莉体 第二版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	=2</a:t>
            </a:r>
            <a:r>
              <a:rPr lang="en-US" altLang="zh-CN" sz="1200" baseline="300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k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  <a:sym typeface="萝莉体 第二版" charset="-122"/>
              </a:rPr>
              <a:t>-1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  <a:sym typeface="萝莉体 第二版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3,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对于一个完全二叉树，假设它有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个结点，对结点进行从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开始编号，对任一结点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满足下面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a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，它的双亲是结点 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i/2  (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除了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i=1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的情况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b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，左孩子是 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2i  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右孩子是 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2i+1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c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，如果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2i&gt;n 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说明无左孩子   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2i+1&gt;n 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说明无右孩子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460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9461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62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二叉树性质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481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482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20483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一般的树来说是一对多的关系，使用顺序结构存储起来比较困难，但是二叉树是一种特殊的树，每个结点最多有两个子节点，并且子节点有左右之分，并且兄弟，父亲，孩子可以很方便的通过编号得到，所以我们使用顺序存储结构使用二叉树的存储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0484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0485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486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二叉树存储结构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505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506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21507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1508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1509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10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二叉树存储 </a:t>
            </a:r>
            <a:r>
              <a:rPr lang="en-US" altLang="zh-CN" dirty="0"/>
              <a:t>- 1</a:t>
            </a:r>
            <a:endParaRPr lang="en-US" altLang="zh-CN" dirty="0"/>
          </a:p>
        </p:txBody>
      </p:sp>
      <p:pic>
        <p:nvPicPr>
          <p:cNvPr id="215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825" y="2203450"/>
            <a:ext cx="2905125" cy="1562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25" y="4387850"/>
            <a:ext cx="3884613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529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530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22531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2532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2533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34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二叉树存储 </a:t>
            </a:r>
            <a:r>
              <a:rPr lang="en-US" altLang="zh-CN" dirty="0"/>
              <a:t>- 2</a:t>
            </a:r>
            <a:endParaRPr lang="en-US" altLang="zh-CN" dirty="0"/>
          </a:p>
        </p:txBody>
      </p:sp>
      <p:pic>
        <p:nvPicPr>
          <p:cNvPr id="2253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663" y="1690688"/>
            <a:ext cx="2781300" cy="1619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4324350"/>
            <a:ext cx="3228975" cy="581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1" name="MH_Other_1"/>
          <p:cNvCxnSpPr/>
          <p:nvPr/>
        </p:nvCxnSpPr>
        <p:spPr>
          <a:xfrm>
            <a:off x="7853363" y="2501900"/>
            <a:ext cx="0" cy="2916238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122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5123" name="MH_Text_1"/>
          <p:cNvSpPr/>
          <p:nvPr/>
        </p:nvSpPr>
        <p:spPr>
          <a:xfrm>
            <a:off x="555625" y="2432050"/>
            <a:ext cx="6500813" cy="2524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dirty="0">
                <a:latin typeface="张海山锐线体简" charset="-122"/>
                <a:ea typeface="张海山锐线体简" charset="-122"/>
              </a:rPr>
              <a:t>加入</a:t>
            </a:r>
            <a:r>
              <a:rPr lang="en-US" altLang="zh-CN" dirty="0">
                <a:latin typeface="张海山锐线体简" charset="-122"/>
                <a:ea typeface="张海山锐线体简" charset="-122"/>
              </a:rPr>
              <a:t>Unity - A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计划会有一个从零到深入的学习路线提供（视频课程）</a:t>
            </a:r>
            <a:endParaRPr lang="zh-CN" altLang="en-US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dirty="0">
                <a:latin typeface="张海山锐线体简" charset="-122"/>
                <a:ea typeface="张海山锐线体简" charset="-122"/>
              </a:rPr>
              <a:t>Unity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课程免费，后续更新的所有</a:t>
            </a:r>
            <a:r>
              <a:rPr lang="en-US" altLang="zh-CN" dirty="0">
                <a:latin typeface="张海山锐线体简" charset="-122"/>
                <a:ea typeface="张海山锐线体简" charset="-122"/>
              </a:rPr>
              <a:t>Unity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课程免费</a:t>
            </a:r>
            <a:endParaRPr lang="zh-CN" altLang="en-US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dirty="0">
                <a:latin typeface="张海山锐线体简" charset="-122"/>
                <a:ea typeface="张海山锐线体简" charset="-122"/>
              </a:rPr>
              <a:t>遇到问题在课程讨论区提问，老师解答</a:t>
            </a:r>
            <a:endParaRPr lang="zh-CN" altLang="en-US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dirty="0">
                <a:latin typeface="张海山锐线体简" charset="-122"/>
                <a:ea typeface="张海山锐线体简" charset="-122"/>
              </a:rPr>
              <a:t>如何加入？ 上</a:t>
            </a:r>
            <a:r>
              <a:rPr lang="en-US" altLang="zh-CN" dirty="0">
                <a:latin typeface="张海山锐线体简" charset="-122"/>
                <a:ea typeface="张海山锐线体简" charset="-122"/>
              </a:rPr>
              <a:t>SIKI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学院 </a:t>
            </a:r>
            <a:r>
              <a:rPr lang="en-US" altLang="zh-CN" dirty="0">
                <a:latin typeface="张海山锐线体简" charset="-122"/>
                <a:ea typeface="张海山锐线体简" charset="-122"/>
              </a:rPr>
              <a:t>- www.sikiedu.com</a:t>
            </a:r>
            <a:endParaRPr lang="zh-CN" altLang="en-US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5124" name="MH_Other_2"/>
          <p:cNvSpPr/>
          <p:nvPr/>
        </p:nvSpPr>
        <p:spPr>
          <a:xfrm>
            <a:off x="7418388" y="260350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125" name="MH_Other_3"/>
          <p:cNvSpPr/>
          <p:nvPr/>
        </p:nvSpPr>
        <p:spPr>
          <a:xfrm>
            <a:off x="7512050" y="2628900"/>
            <a:ext cx="236538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6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en-US" altLang="zh-CN" dirty="0"/>
              <a:t>Unity - A</a:t>
            </a:r>
            <a:r>
              <a:rPr lang="zh-CN" altLang="en-US" dirty="0"/>
              <a:t>计划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553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554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23555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3556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3557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58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二叉树存储 </a:t>
            </a:r>
            <a:r>
              <a:rPr lang="en-US" altLang="zh-CN" dirty="0"/>
              <a:t>- 3</a:t>
            </a:r>
            <a:endParaRPr lang="en-US" altLang="zh-CN" dirty="0"/>
          </a:p>
        </p:txBody>
      </p:sp>
      <p:pic>
        <p:nvPicPr>
          <p:cNvPr id="2355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0" y="2203450"/>
            <a:ext cx="4960938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0" name="MH_Text_1"/>
          <p:cNvSpPr/>
          <p:nvPr/>
        </p:nvSpPr>
        <p:spPr>
          <a:xfrm>
            <a:off x="1258888" y="2228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顺序存储一般只用于完全二叉树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4577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578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24579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4580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4581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4582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二叉树 </a:t>
            </a:r>
            <a:r>
              <a:rPr lang="en-US" altLang="zh-CN" dirty="0"/>
              <a:t>-  </a:t>
            </a:r>
            <a:r>
              <a:rPr lang="zh-CN" altLang="en-US" dirty="0"/>
              <a:t>二叉链表存储</a:t>
            </a:r>
            <a:endParaRPr lang="zh-CN" altLang="en-US" dirty="0"/>
          </a:p>
        </p:txBody>
      </p:sp>
      <p:sp>
        <p:nvSpPr>
          <p:cNvPr id="24583" name="MH_Text_1"/>
          <p:cNvSpPr/>
          <p:nvPr/>
        </p:nvSpPr>
        <p:spPr>
          <a:xfrm>
            <a:off x="1258888" y="2228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二叉树每个结点最多有两个孩子，所以为它设计一个数据域和两个指针域，我们称这样的链表为二叉链表。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458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0" y="2711450"/>
            <a:ext cx="2047875" cy="209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3249613"/>
            <a:ext cx="4105275" cy="2181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5601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02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25603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二叉树的遍历是指从根结点出发，按照某种次序依次访问二叉树中的所有结点，使得每个结点被访问一次且仅被访问一次。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，前序遍历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    先输出当前结点的数据，再依次遍历输出左结点和右结点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A    (B)     (C)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                B (D)     C (E) F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                  D G H     E I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           A B D G H C E I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5604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5605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5606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二叉树的遍历</a:t>
            </a:r>
            <a:endParaRPr lang="zh-CN" altLang="en-US" dirty="0"/>
          </a:p>
        </p:txBody>
      </p:sp>
      <p:pic>
        <p:nvPicPr>
          <p:cNvPr id="2560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2413" y="3551238"/>
            <a:ext cx="2105025" cy="214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6625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626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26627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，中序遍历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先遍历输出左结点，再输出当前结点的数据，再遍历输出右结点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G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Ｄ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H B A E I C F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6628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6629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6630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二叉树的遍历</a:t>
            </a:r>
            <a:endParaRPr lang="zh-CN" altLang="en-US" dirty="0"/>
          </a:p>
        </p:txBody>
      </p:sp>
      <p:pic>
        <p:nvPicPr>
          <p:cNvPr id="2663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7225" y="3321050"/>
            <a:ext cx="2152650" cy="2038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7649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650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27651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，后序遍历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    先遍历输出左结点，再遍历输出右结点，最后输出当前结点的数据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 G H D B I E F C A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7652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7653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654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二叉树的遍历</a:t>
            </a:r>
            <a:endParaRPr lang="zh-CN" altLang="en-US" dirty="0"/>
          </a:p>
        </p:txBody>
      </p:sp>
      <p:pic>
        <p:nvPicPr>
          <p:cNvPr id="2765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963" y="3411538"/>
            <a:ext cx="2238375" cy="220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8673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674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28675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，层序遍历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    从树的第一层开始，从上到下逐层遍历，在同一层中，从左到右对结点 逐个访问输出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8676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8677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8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二叉树的遍历</a:t>
            </a:r>
            <a:endParaRPr lang="zh-CN" altLang="en-US" dirty="0"/>
          </a:p>
        </p:txBody>
      </p:sp>
      <p:pic>
        <p:nvPicPr>
          <p:cNvPr id="2867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7638" y="3046413"/>
            <a:ext cx="2152650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75" y="5405438"/>
            <a:ext cx="5353050" cy="1238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9697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9698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29699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二叉排序树，又称为二叉查找树。它或者是一棵空树，或者是具有下列性质的二叉树。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若它的左子树不为空，则左子树上所有的结点的值均小于根结构的值；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若它的右子树不为空，则右字数上所有结点的值均大于它的根结点的值；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它的左右子树也分别为二叉排序树。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，排序方便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，方便查找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，方便插入和删除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9700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9701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2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二叉排序树</a:t>
            </a:r>
            <a:endParaRPr lang="zh-CN" altLang="en-US" dirty="0"/>
          </a:p>
        </p:txBody>
      </p:sp>
      <p:pic>
        <p:nvPicPr>
          <p:cNvPr id="2970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4463" y="4195763"/>
            <a:ext cx="2865437" cy="2009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0721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722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30723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二叉排序树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0724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0725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26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二叉排序树 删除操作</a:t>
            </a:r>
            <a:endParaRPr lang="zh-CN" altLang="en-US" dirty="0"/>
          </a:p>
        </p:txBody>
      </p:sp>
      <p:pic>
        <p:nvPicPr>
          <p:cNvPr id="3072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888" y="2457450"/>
            <a:ext cx="2486025" cy="194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8" y="2584450"/>
            <a:ext cx="3675062" cy="165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963" y="4471988"/>
            <a:ext cx="2333625" cy="2105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1745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746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31747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二叉排序树删除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，叶子结点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，仅有左子树或者右子数的结点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，左右子树都有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1748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1749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750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二叉排序树 删除操作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2769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770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32771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因为二叉排序树的存储，跟自身值的大小有关系，并不是想之前学习的完全二叉树使用顺序结构可以存储的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所以我们使用链式结构存储二叉排序树。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2772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2773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74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二叉排序树的存储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5" name="MH_Other_1"/>
          <p:cNvCxnSpPr/>
          <p:nvPr/>
        </p:nvCxnSpPr>
        <p:spPr>
          <a:xfrm>
            <a:off x="7853363" y="2501900"/>
            <a:ext cx="0" cy="2916238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146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6147" name="MH_Text_1"/>
          <p:cNvSpPr/>
          <p:nvPr/>
        </p:nvSpPr>
        <p:spPr>
          <a:xfrm>
            <a:off x="1989138" y="2432050"/>
            <a:ext cx="5067300" cy="2524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本课程也是</a:t>
            </a:r>
            <a:r>
              <a:rPr lang="en-US" altLang="zh-CN" sz="1600" dirty="0">
                <a:latin typeface="张海山锐线体简" charset="-122"/>
                <a:ea typeface="张海山锐线体简" charset="-122"/>
              </a:rPr>
              <a:t>C#</a:t>
            </a: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编程第五季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建议先把</a:t>
            </a:r>
            <a:r>
              <a:rPr lang="en-US" altLang="zh-CN" sz="1600" dirty="0">
                <a:latin typeface="张海山锐线体简" charset="-122"/>
                <a:ea typeface="张海山锐线体简" charset="-122"/>
              </a:rPr>
              <a:t>C#</a:t>
            </a: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前四季课程看完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可以从公众号</a:t>
            </a:r>
            <a:r>
              <a:rPr lang="en-US" altLang="zh-CN" sz="1600" dirty="0">
                <a:latin typeface="张海山锐线体简" charset="-122"/>
                <a:ea typeface="张海山锐线体简" charset="-122"/>
              </a:rPr>
              <a:t>sikiedu</a:t>
            </a: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获取前四季的下载地址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公众号内回复</a:t>
            </a:r>
            <a:r>
              <a:rPr lang="en-US" altLang="zh-CN" sz="1600" dirty="0">
                <a:latin typeface="张海山锐线体简" charset="-122"/>
                <a:ea typeface="张海山锐线体简" charset="-122"/>
              </a:rPr>
              <a:t>102</a:t>
            </a: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获取全四季下载地址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6148" name="MH_Other_2"/>
          <p:cNvSpPr/>
          <p:nvPr/>
        </p:nvSpPr>
        <p:spPr>
          <a:xfrm>
            <a:off x="7418388" y="260350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149" name="MH_Other_3"/>
          <p:cNvSpPr/>
          <p:nvPr/>
        </p:nvSpPr>
        <p:spPr>
          <a:xfrm>
            <a:off x="7512050" y="2628900"/>
            <a:ext cx="236538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0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前置内容</a:t>
            </a:r>
            <a:endParaRPr lang="zh-CN" altLang="en-US" dirty="0"/>
          </a:p>
        </p:txBody>
      </p:sp>
      <p:pic>
        <p:nvPicPr>
          <p:cNvPr id="6151" name="图片 1" descr="请关注微信公众号sikiedu 接收最新Unity视频教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0" y="2730500"/>
            <a:ext cx="2457450" cy="2457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3793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794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33795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一个是树类的定义 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BSTree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一个是结点类的定义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BSNode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3796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3797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3798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二叉排序树的代码实现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4817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818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34819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堆是具有下列性质的完全二叉树：每个结点的值都大于或等于其左右孩子结点的值，称为大顶堆；或者每个结点的值都小于等于其左右孩子结点的值，称为小顶堆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!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4820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4821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4822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堆</a:t>
            </a:r>
            <a:endParaRPr lang="zh-CN" altLang="en-US" dirty="0"/>
          </a:p>
        </p:txBody>
      </p:sp>
      <p:pic>
        <p:nvPicPr>
          <p:cNvPr id="3482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0363" y="3406775"/>
            <a:ext cx="5103812" cy="1724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5841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842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堆排序算法就是利用堆（小顶堆或者大顶堆）进行排序的方法。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将待排序的序列构造成一个大顶堆，此时整个序列的最大值就是根节点。将它移走（跟堆的最后一个元素交换，此时末尾元素就是最大值），然后将剩余的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n-1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个序列重新构造成一个堆，这样就会得到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个元素中的次小值。如此反复执行，便能得到一个有序序列了。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5843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5844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5845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堆排序</a:t>
            </a:r>
            <a:endParaRPr lang="zh-CN" altLang="en-US" dirty="0"/>
          </a:p>
        </p:txBody>
      </p:sp>
      <p:pic>
        <p:nvPicPr>
          <p:cNvPr id="3584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888" y="3552825"/>
            <a:ext cx="5105400" cy="1724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3662363"/>
            <a:ext cx="2495550" cy="1504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6865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866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堆排序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6867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6868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6869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堆排序</a:t>
            </a:r>
            <a:endParaRPr lang="zh-CN" altLang="en-US" dirty="0"/>
          </a:p>
        </p:txBody>
      </p:sp>
      <p:pic>
        <p:nvPicPr>
          <p:cNvPr id="3687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9238" y="3635375"/>
            <a:ext cx="2286000" cy="140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7889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890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37891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什么是动态规划，我们要如何描述它?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动态规划算法通常基于一个递推公式及一个或多个初始状态。当前子问题的解将由上一次子问题的解推出。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动态规划和分治法相似，都是通过组合子问题的解来求解原问题。分治法将问题划分成互不相交的子问题，递归求解子问题，再将他们的解组合起来，求出原问题的解。与之相反，动态规划应用于子问题重叠的情况，即不同的子问题具有公共的子子问题。在这种情况下，分治算法会做出许多不必要的工作，它会反复的求解那些公共子问题。而动态规划算法对每个子子问题只求解一次，将结果保存到表格中，从而无需每次求解一个子子问题都要重新计算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7892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7893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894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动态规划（</a:t>
            </a:r>
            <a:r>
              <a:rPr lang="en-US" altLang="zh-CN" dirty="0"/>
              <a:t>Dynamic Programming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8913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914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38915" name="MH_Text_1"/>
          <p:cNvSpPr/>
          <p:nvPr/>
        </p:nvSpPr>
        <p:spPr>
          <a:xfrm>
            <a:off x="1131888" y="2101850"/>
            <a:ext cx="8140700" cy="17516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假定我们知道sering公司出售一段长度为I英寸的钢条的价格为pi(i=1,2,3….)钢条长度为整英寸如图给出价格表的描述（任意长度的钢条价格都有）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先给我们一段长度为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的钢条，问怎么切割，获得的收益最大 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r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?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考虑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n=4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的时候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假如一个最优解把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段七个成了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k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段（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1&lt;=k&lt;=n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）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那么最优切割方案：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最大收益：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第一种求最优解方案：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对于 r n (n&gt;=1)，最优切割收益：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将切割方案分成下面几种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，不切割  收益为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p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n</a:t>
            </a:r>
            <a:endParaRPr lang="en-US" altLang="zh-CN" sz="1200" baseline="-250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，将它切割成两半，切割成两半的情况有，对每种情况求最优解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(1,n-1) (2,n-2) (3,n-3) (4,n-4) ..... (n-1,1)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对这两半分别求最优解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最优解的和就是当前情况的最优解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第二种求最优解方案：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我们从钢条的左边切下长度为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的一段，只对右边剩下长度为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n-i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的一段继续进行切割，对左边的不再切割。这样，不做任何切割的方案就是：当第一段长度为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的时候，收益为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p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，剩余长度为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0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，对应的收益为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0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。如果第一段长度为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，收益为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p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：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200" b="1" dirty="0">
                <a:latin typeface="仿宋" panose="02010609060101010101" charset="-122"/>
                <a:ea typeface="仿宋" panose="02010609060101010101" charset="-122"/>
              </a:rPr>
              <a:t>代码实现 </a:t>
            </a:r>
            <a:r>
              <a:rPr lang="en-US" altLang="zh-CN" sz="1200" b="1" dirty="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1200" b="1" dirty="0">
                <a:latin typeface="仿宋" panose="02010609060101010101" charset="-122"/>
                <a:ea typeface="仿宋" panose="02010609060101010101" charset="-122"/>
              </a:rPr>
              <a:t>自顶向下递归实现</a:t>
            </a:r>
            <a:endParaRPr lang="zh-CN" altLang="en-US" sz="12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200" b="1" dirty="0">
                <a:latin typeface="仿宋" panose="02010609060101010101" charset="-122"/>
                <a:ea typeface="仿宋" panose="02010609060101010101" charset="-122"/>
              </a:rPr>
              <a:t>分析效率，关于上述方法的运行性能时间问题。</a:t>
            </a:r>
            <a:endParaRPr lang="zh-CN" altLang="en-US" sz="12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zh-CN" altLang="en-US" sz="1200" b="1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b="1" dirty="0">
                <a:latin typeface="仿宋" panose="02010609060101010101" charset="-122"/>
                <a:ea typeface="仿宋" panose="02010609060101010101" charset="-122"/>
              </a:rPr>
              <a:t>动态规划的方法进行求解</a:t>
            </a:r>
            <a:endParaRPr lang="zh-CN" altLang="en-US" sz="1200" b="1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上面的方法之所以效率很低，是因为它反复求解相同的子问题。因此，动态规划算法安排求解的顺序，对每个子问题只求解一次，并将结果保存下来。如果随后再次需要此子问题的解，只需查找保存的结果，不必重新计算。因此动态规划的方法是付出额外的内存空间来节省计算时间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动态规划有两种等价的实现方法（我们使用上面的钢条切割问题为例，实现这两种方法）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第一种方法是 带备忘的自顶向下法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此方法依然是按照自然的递归形式编写过程，但过程中会保存每个子问题的解（通常保存在一个数组中）。当需要计算一个子问题的解时，过程首先检查是否已经保存过此解。如果是，则直接返回保存的值，从而节省了计算时间；如果没有保存过此解，按照正常方式计算这个子问题。我们称这个递归过程是带备忘的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第二种方法是 自底向上法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首先恰当的定义子问题的规模，使得任何问题的求解都只依赖于更小的子问题的解。因而我们将子问题按照规模排序，按从小到大的顺序求解。当求解某个问题的时候，它所依赖的更小的子问题都已经求解完毕，结果已经保存。 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8916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8917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8918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动态规划 </a:t>
            </a:r>
            <a:r>
              <a:rPr lang="en-US" altLang="zh-CN" dirty="0"/>
              <a:t>- </a:t>
            </a:r>
            <a:r>
              <a:rPr lang="zh-CN" altLang="en-US" dirty="0"/>
              <a:t>钢条切割问题</a:t>
            </a:r>
            <a:endParaRPr lang="zh-CN" altLang="en-US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1169988" y="2851150"/>
          <a:ext cx="8528050" cy="77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0"/>
                <a:gridCol w="594245"/>
                <a:gridCol w="775277"/>
                <a:gridCol w="775277"/>
                <a:gridCol w="775277"/>
                <a:gridCol w="775278"/>
                <a:gridCol w="775277"/>
                <a:gridCol w="775277"/>
                <a:gridCol w="775277"/>
                <a:gridCol w="775278"/>
                <a:gridCol w="775277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长度 </a:t>
                      </a: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价格</a:t>
                      </a:r>
                      <a:r>
                        <a:rPr lang="en-US" altLang="zh-CN"/>
                        <a:t>p[i]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895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775" y="4448175"/>
            <a:ext cx="5370513" cy="1619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5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8" y="6626225"/>
            <a:ext cx="1905000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59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50" y="7285038"/>
            <a:ext cx="2257425" cy="361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60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50" y="7983538"/>
            <a:ext cx="4513263" cy="2457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61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488" y="11187113"/>
            <a:ext cx="41989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62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4138" y="14098588"/>
            <a:ext cx="1905000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9937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38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39939" name="MH_Text_1"/>
          <p:cNvSpPr/>
          <p:nvPr/>
        </p:nvSpPr>
        <p:spPr>
          <a:xfrm>
            <a:off x="1131888" y="2101850"/>
            <a:ext cx="8140700" cy="4895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问题描述：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假设现有容量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m kg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的背包，另外有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个物品，重量分别为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w[1] w[2] ... w[i] 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kg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）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价值分别为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p[1] p[2] ... p[i] 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（元）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将哪些物品放入背包可以使得背包的总价值最大？最大价值是多少？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（示例一：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m=10  i=3  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重量和价值分别为 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3kg-4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元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 4kg-5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元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 5kg-6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元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，穷举法（把所有情况列出来，比较得到 总价值最大的情况）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如果容量增大，物品增多，这个方法的运行时间将成指数增长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，动态规划算法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我们要求得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个物体放入容量为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m(kg)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的背包的最大价值（记为 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c[i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m]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）。在选择物品的时候，对于每种物品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只有两种选择，即装入背包或不装入背包。某种物品不能装入多次（可以认为每种物品只有一个），因此该问题被称为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0-1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背包问题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对于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c[i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m]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有下面几种情况：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a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c[i,0]=c[0,m]=0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b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c[i,m]=c[i-1,m]  w[i]&gt;m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（最后一个物品的重量大于容量，直接舍弃不用）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    w[i]&lt;=m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的时候有两种情况，一种是放入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，一种是不放入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不放入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 c[i,m]=c[i-1,m]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放入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   c[i,m]=c[i-1,m-w[i]]+p[i]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    c[i,m]=max(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不放入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，放入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i)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9940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9941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9942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动态规划 </a:t>
            </a:r>
            <a:r>
              <a:rPr lang="en-US" altLang="zh-CN" dirty="0"/>
              <a:t>- 01</a:t>
            </a:r>
            <a:r>
              <a:rPr lang="zh-CN" altLang="en-US" dirty="0"/>
              <a:t>背包问题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961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962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40963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对于许多最优化问题，使用动态规划算法来求最优解有些杀鸡用牛刀了，可以使用更加简单、更加高效的算法。贪心算法就是这样的算法，它在每一步做出当时看起来最佳的选择。也就是说它总是做出局部最优的选择，从而得到全局最优解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对于某些问题并不保证得到最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0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优解，但对很多问题确实可以求得最优解。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0964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0965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0966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贪心算法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1985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1986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41987" name="MH_Text_1"/>
          <p:cNvSpPr/>
          <p:nvPr/>
        </p:nvSpPr>
        <p:spPr>
          <a:xfrm>
            <a:off x="1131888" y="2101850"/>
            <a:ext cx="8140700" cy="9864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有n个需要在同一天使用同一个教室的活动a1,a2,…,an，教室同一时刻只能由一个活动使用。每个活动ai都有一个开始时间si和结束时间fi 。一旦被选择后，活动ai就占据半开时间区间[si,fi)。如果[si,fi]和[sj,fj]互不重叠，ai和aj两个活动就可以被安排在这一天。该问题就是要安排这些活动使得尽量多的活动能不冲突的举行（最大兼容活动子集）。例如下图所示的活动集合S，其中各项活动按照结束时间单调递增排序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{a3,a9,a11}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是一个兼容的活动子集，但它不是最大子集，因为子集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{a1,a4,a8,a11}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更大，实际上它是我们这个问题的最大兼容子集，但它不是唯一的一个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{a2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a4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a9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a11}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，动态规划算法解决思路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我们使用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S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ij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代表在活动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ai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结束之后，且在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aj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开始之前的那些活动的集合，我们使用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c[i,j]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代表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S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ij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的最大兼容活动子集的大小，对于上述问题就是求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c[0,12]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的解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a, 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当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i&gt;=j-1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或者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S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ij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中没有任何活动元素的时候， 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c[i,j]=0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b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，当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i&lt;j-1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	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S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ij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不存在活动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,c[i,j]=0</a:t>
            </a: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	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S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ij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存在活动的时候，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c[i,j]= max{c[i,k]+c[k,j]+1}  a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k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属于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S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ij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这里是遍历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S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ij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的集合，然后求得最大兼容子集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，贪心算法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想要使用贪心算法的话，得先找到适合贪心算法的规律（局部最优选择）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对于任何非空的活动集合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S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，假如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m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是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S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中结束时间最早的活动，则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lang="en-US" altLang="zh-CN" sz="1200" baseline="-25000" dirty="0">
                <a:latin typeface="仿宋" panose="02010609060101010101" charset="-122"/>
                <a:ea typeface="仿宋" panose="02010609060101010101" charset="-122"/>
              </a:rPr>
              <a:t>m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一定在</a:t>
            </a: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S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的某个最大兼容活动子集中。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（如何证明上面的结论？反证法）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递归解决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迭代解决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1988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1989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990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贪心算法 </a:t>
            </a:r>
            <a:r>
              <a:rPr lang="en-US" altLang="zh-CN" dirty="0"/>
              <a:t>- </a:t>
            </a:r>
            <a:r>
              <a:rPr lang="zh-CN" altLang="en-US" dirty="0"/>
              <a:t>活动选择问题</a:t>
            </a:r>
            <a:endParaRPr lang="zh-CN" altLang="en-US" dirty="0"/>
          </a:p>
        </p:txBody>
      </p:sp>
      <p:pic>
        <p:nvPicPr>
          <p:cNvPr id="4199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4763" y="4040188"/>
            <a:ext cx="5734050" cy="1514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3009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10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43011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这个问题在我们的日常生活中就更加普遍了。假设1元、2元、5元、10元、20元、50元、100元的纸币分别有c0, c1, c2, c3, c4, c5, c6张。现在要用这些钱来支付K元，至少要用多少张纸币？用贪心算法的思想，很显然，每一步尽可能用面值大的纸币即可。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int Count[N]={3,0,2,1,0,3,5};  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int Value[N]={1,2,5,10,20,50,100};  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3012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3013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3014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贪心算法 </a:t>
            </a:r>
            <a:r>
              <a:rPr lang="en-US" altLang="zh-CN" dirty="0"/>
              <a:t>- </a:t>
            </a:r>
            <a:r>
              <a:rPr lang="zh-CN" altLang="en-US" dirty="0"/>
              <a:t>钱币找零问题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69" name="MH_Other_1"/>
          <p:cNvCxnSpPr/>
          <p:nvPr/>
        </p:nvCxnSpPr>
        <p:spPr>
          <a:xfrm>
            <a:off x="7853363" y="2501900"/>
            <a:ext cx="0" cy="2916238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170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7171" name="MH_Text_1"/>
          <p:cNvSpPr/>
          <p:nvPr/>
        </p:nvSpPr>
        <p:spPr>
          <a:xfrm>
            <a:off x="1989138" y="2432050"/>
            <a:ext cx="5067300" cy="2524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主要讲解以下算法：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分治法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堆排序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二叉树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动态规划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贪心算法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图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7172" name="MH_Other_2"/>
          <p:cNvSpPr/>
          <p:nvPr/>
        </p:nvSpPr>
        <p:spPr>
          <a:xfrm>
            <a:off x="7418388" y="260350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7173" name="MH_Other_3"/>
          <p:cNvSpPr/>
          <p:nvPr/>
        </p:nvSpPr>
        <p:spPr>
          <a:xfrm>
            <a:off x="7512050" y="2628900"/>
            <a:ext cx="236538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4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编程内功讲什么？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4033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34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44035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4036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4037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4038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图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任意多边形 6"/>
          <p:cNvSpPr/>
          <p:nvPr/>
        </p:nvSpPr>
        <p:spPr>
          <a:xfrm rot="3131087" flipV="1">
            <a:off x="4133850" y="-423862"/>
            <a:ext cx="3924300" cy="4937125"/>
          </a:xfrm>
          <a:custGeom>
            <a:avLst/>
            <a:gdLst/>
            <a:ahLst/>
            <a:cxnLst>
              <a:cxn ang="0">
                <a:pos x="1588293" y="2290541"/>
              </a:cxn>
              <a:cxn ang="0">
                <a:pos x="2063727" y="1821287"/>
              </a:cxn>
              <a:cxn ang="0">
                <a:pos x="2189212" y="2081910"/>
              </a:cxn>
              <a:cxn ang="0">
                <a:pos x="1526366" y="2351663"/>
              </a:cxn>
              <a:cxn ang="0">
                <a:pos x="1573848" y="2304798"/>
              </a:cxn>
              <a:cxn ang="0">
                <a:pos x="2654669" y="2121927"/>
              </a:cxn>
              <a:cxn ang="0">
                <a:pos x="2607219" y="1936784"/>
              </a:cxn>
              <a:cxn ang="0">
                <a:pos x="2413412" y="2004071"/>
              </a:cxn>
              <a:cxn ang="0">
                <a:pos x="2124688" y="1761118"/>
              </a:cxn>
              <a:cxn ang="0">
                <a:pos x="2347705" y="1540999"/>
              </a:cxn>
              <a:cxn ang="0">
                <a:pos x="2119430" y="1361689"/>
              </a:cxn>
              <a:cxn ang="0">
                <a:pos x="1556336" y="2301636"/>
              </a:cxn>
              <a:cxn ang="0">
                <a:pos x="1521924" y="2313583"/>
              </a:cxn>
              <a:cxn ang="0">
                <a:pos x="1552253" y="2308452"/>
              </a:cxn>
              <a:cxn ang="0">
                <a:pos x="0" y="534139"/>
              </a:cxn>
              <a:cxn ang="0">
                <a:pos x="748392" y="1253112"/>
              </a:cxn>
              <a:cxn ang="0">
                <a:pos x="430781" y="691321"/>
              </a:cxn>
              <a:cxn ang="0">
                <a:pos x="1327878" y="298905"/>
              </a:cxn>
              <a:cxn ang="0">
                <a:pos x="1138066" y="0"/>
              </a:cxn>
              <a:cxn ang="0">
                <a:pos x="403558" y="643170"/>
              </a:cxn>
              <a:cxn ang="0">
                <a:pos x="237644" y="349702"/>
              </a:cxn>
              <a:cxn ang="0">
                <a:pos x="3259808" y="4769533"/>
              </a:cxn>
              <a:cxn ang="0">
                <a:pos x="3326451" y="4769533"/>
              </a:cxn>
              <a:cxn ang="0">
                <a:pos x="3259808" y="4546311"/>
              </a:cxn>
              <a:cxn ang="0">
                <a:pos x="715016" y="1545812"/>
              </a:cxn>
              <a:cxn ang="0">
                <a:pos x="1224662" y="1228640"/>
              </a:cxn>
              <a:cxn ang="0">
                <a:pos x="1553185" y="1505082"/>
              </a:cxn>
              <a:cxn ang="0">
                <a:pos x="985860" y="1875541"/>
              </a:cxn>
              <a:cxn ang="0">
                <a:pos x="1114162" y="2040856"/>
              </a:cxn>
              <a:cxn ang="0">
                <a:pos x="1629252" y="1569091"/>
              </a:cxn>
              <a:cxn ang="0">
                <a:pos x="1629945" y="1569674"/>
              </a:cxn>
              <a:cxn ang="0">
                <a:pos x="1629538" y="1568829"/>
              </a:cxn>
              <a:cxn ang="0">
                <a:pos x="2061669" y="1173046"/>
              </a:cxn>
              <a:cxn ang="0">
                <a:pos x="1587923" y="1482398"/>
              </a:cxn>
              <a:cxn ang="0">
                <a:pos x="1410160" y="1113198"/>
              </a:cxn>
              <a:cxn ang="0">
                <a:pos x="1808084" y="865554"/>
              </a:cxn>
              <a:cxn ang="0">
                <a:pos x="1645264" y="655764"/>
              </a:cxn>
              <a:cxn ang="0">
                <a:pos x="2756171" y="4212531"/>
              </a:cxn>
              <a:cxn ang="0">
                <a:pos x="3140506" y="3905777"/>
              </a:cxn>
              <a:cxn ang="0">
                <a:pos x="3176620" y="4432247"/>
              </a:cxn>
              <a:cxn ang="0">
                <a:pos x="3380443" y="3809456"/>
              </a:cxn>
              <a:cxn ang="0">
                <a:pos x="3925991" y="3818061"/>
              </a:cxn>
              <a:cxn ang="0">
                <a:pos x="3879334" y="3556633"/>
              </a:cxn>
              <a:cxn ang="0">
                <a:pos x="3339029" y="3765576"/>
              </a:cxn>
              <a:cxn ang="0">
                <a:pos x="3319251" y="3763113"/>
              </a:cxn>
              <a:cxn ang="0">
                <a:pos x="3766016" y="3406530"/>
              </a:cxn>
              <a:cxn ang="0">
                <a:pos x="3517889" y="3168879"/>
              </a:cxn>
              <a:cxn ang="0">
                <a:pos x="1894465" y="3132813"/>
              </a:cxn>
              <a:cxn ang="0">
                <a:pos x="1926278" y="3130130"/>
              </a:cxn>
              <a:cxn ang="0">
                <a:pos x="1911336" y="3147018"/>
              </a:cxn>
              <a:cxn ang="0">
                <a:pos x="1935017" y="3129393"/>
              </a:cxn>
              <a:cxn ang="0">
                <a:pos x="2934976" y="3045067"/>
              </a:cxn>
              <a:cxn ang="0">
                <a:pos x="2323478" y="3627121"/>
              </a:cxn>
              <a:cxn ang="0">
                <a:pos x="3302960" y="3014035"/>
              </a:cxn>
              <a:cxn ang="0">
                <a:pos x="3327171" y="3011993"/>
              </a:cxn>
              <a:cxn ang="0">
                <a:pos x="3325066" y="3000198"/>
              </a:cxn>
              <a:cxn ang="0">
                <a:pos x="3414494" y="2944223"/>
              </a:cxn>
              <a:cxn ang="0">
                <a:pos x="3285386" y="2777869"/>
              </a:cxn>
              <a:cxn ang="0">
                <a:pos x="3280513" y="2750563"/>
              </a:cxn>
              <a:cxn ang="0">
                <a:pos x="3267071" y="2754270"/>
              </a:cxn>
              <a:cxn ang="0">
                <a:pos x="3255775" y="2739715"/>
              </a:cxn>
              <a:cxn ang="0">
                <a:pos x="3229637" y="2764594"/>
              </a:cxn>
              <a:cxn ang="0">
                <a:pos x="1951589" y="3117059"/>
              </a:cxn>
              <a:cxn ang="0">
                <a:pos x="2944142" y="2378348"/>
              </a:cxn>
              <a:cxn ang="0">
                <a:pos x="2764465" y="2182801"/>
              </a:cxn>
              <a:cxn ang="0">
                <a:pos x="1933406" y="3122074"/>
              </a:cxn>
              <a:cxn ang="0">
                <a:pos x="3194103" y="4937492"/>
              </a:cxn>
              <a:cxn ang="0">
                <a:pos x="3257914" y="4924012"/>
              </a:cxn>
              <a:cxn ang="0">
                <a:pos x="3212759" y="4710275"/>
              </a:cxn>
              <a:cxn ang="0">
                <a:pos x="3024632" y="4815933"/>
              </a:cxn>
              <a:cxn ang="0">
                <a:pos x="3137795" y="4844962"/>
              </a:cxn>
              <a:cxn ang="0">
                <a:pos x="3178445" y="4451404"/>
              </a:cxn>
            </a:cxnLst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lnTo>
                  <a:pt x="1588293" y="2290541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lnTo>
                  <a:pt x="1526366" y="2351663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lnTo>
                  <a:pt x="0" y="534139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lnTo>
                  <a:pt x="3259808" y="4769533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lnTo>
                  <a:pt x="715016" y="1545812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lnTo>
                  <a:pt x="2756171" y="4212531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lnTo>
                  <a:pt x="1894465" y="3132813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lnTo>
                  <a:pt x="3194103" y="4937492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lnTo>
                  <a:pt x="3024632" y="4815933"/>
                </a:lnTo>
                <a:close/>
              </a:path>
            </a:pathLst>
          </a:custGeom>
          <a:solidFill>
            <a:srgbClr val="04AEDA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5058" name="矩形 1"/>
          <p:cNvSpPr/>
          <p:nvPr/>
        </p:nvSpPr>
        <p:spPr>
          <a:xfrm>
            <a:off x="1698625" y="3556000"/>
            <a:ext cx="90868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dirty="0">
                <a:solidFill>
                  <a:srgbClr val="04AEDA"/>
                </a:solidFill>
                <a:latin typeface="张海山锐线体简" charset="-122"/>
                <a:ea typeface="张海山锐线体简" charset="-122"/>
              </a:rPr>
              <a:t>@</a:t>
            </a:r>
            <a:r>
              <a:rPr lang="zh-CN" altLang="en-US" dirty="0">
                <a:solidFill>
                  <a:srgbClr val="04AEDA"/>
                </a:solidFill>
                <a:latin typeface="张海山锐线体简" charset="-122"/>
                <a:ea typeface="张海山锐线体简" charset="-122"/>
              </a:rPr>
              <a:t>siki  QQ:804632564 微信公众号：</a:t>
            </a:r>
            <a:r>
              <a:rPr lang="en-US" altLang="zh-CN" dirty="0">
                <a:solidFill>
                  <a:srgbClr val="04AEDA"/>
                </a:solidFill>
                <a:latin typeface="张海山锐线体简" charset="-122"/>
                <a:ea typeface="张海山锐线体简" charset="-122"/>
              </a:rPr>
              <a:t>sikiedu </a:t>
            </a:r>
            <a:r>
              <a:rPr lang="zh-CN" altLang="en-US" dirty="0">
                <a:solidFill>
                  <a:srgbClr val="04AEDA"/>
                </a:solidFill>
                <a:latin typeface="张海山锐线体简" charset="-122"/>
                <a:ea typeface="张海山锐线体简" charset="-122"/>
              </a:rPr>
              <a:t>微博</a:t>
            </a:r>
            <a:r>
              <a:rPr lang="en-US" altLang="zh-CN" dirty="0">
                <a:solidFill>
                  <a:srgbClr val="04AEDA"/>
                </a:solidFill>
                <a:latin typeface="张海山锐线体简" charset="-122"/>
                <a:ea typeface="张海山锐线体简" charset="-122"/>
              </a:rPr>
              <a:t>:</a:t>
            </a:r>
            <a:r>
              <a:rPr lang="en-US" altLang="zh-CN" dirty="0">
                <a:solidFill>
                  <a:srgbClr val="04AEDA"/>
                </a:solidFill>
                <a:latin typeface="张海山锐线体简" charset="-122"/>
                <a:ea typeface="张海山锐线体简" charset="-122"/>
                <a:hlinkClick r:id="rId1"/>
              </a:rPr>
              <a:t>weibo.com/ipengcheng</a:t>
            </a:r>
            <a:endParaRPr lang="en-US" altLang="zh-CN" dirty="0">
              <a:solidFill>
                <a:srgbClr val="04AEDA"/>
              </a:solidFill>
              <a:latin typeface="张海山锐线体简" charset="-122"/>
              <a:ea typeface="张海山锐线体简" charset="-122"/>
            </a:endParaRPr>
          </a:p>
        </p:txBody>
      </p:sp>
      <p:cxnSp>
        <p:nvCxnSpPr>
          <p:cNvPr id="45059" name="直接连接符 9"/>
          <p:cNvCxnSpPr/>
          <p:nvPr/>
        </p:nvCxnSpPr>
        <p:spPr>
          <a:xfrm flipH="1">
            <a:off x="2674938" y="3392488"/>
            <a:ext cx="7146925" cy="0"/>
          </a:xfrm>
          <a:prstGeom prst="line">
            <a:avLst/>
          </a:prstGeom>
          <a:ln w="19050" cap="flat" cmpd="sng">
            <a:solidFill>
              <a:srgbClr val="64DBF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60" name="直接连接符 10"/>
          <p:cNvCxnSpPr/>
          <p:nvPr/>
        </p:nvCxnSpPr>
        <p:spPr>
          <a:xfrm flipH="1">
            <a:off x="2633663" y="4083050"/>
            <a:ext cx="7188200" cy="0"/>
          </a:xfrm>
          <a:prstGeom prst="line">
            <a:avLst/>
          </a:prstGeom>
          <a:ln w="19050" cap="flat" cmpd="sng">
            <a:solidFill>
              <a:srgbClr val="64DBF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5061" name="图片 1" descr="请关注微信公众号sikiedu 接收最新Unity视频教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338" y="4200525"/>
            <a:ext cx="2457450" cy="245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2" name="矩形 1"/>
          <p:cNvSpPr/>
          <p:nvPr/>
        </p:nvSpPr>
        <p:spPr>
          <a:xfrm>
            <a:off x="6440488" y="5108575"/>
            <a:ext cx="2906712" cy="6397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en-US" dirty="0">
                <a:solidFill>
                  <a:srgbClr val="04AEDA"/>
                </a:solidFill>
                <a:latin typeface="张海山锐线体简" charset="-122"/>
                <a:ea typeface="张海山锐线体简" charset="-122"/>
              </a:rPr>
              <a:t>SIKI</a:t>
            </a:r>
            <a:r>
              <a:rPr lang="zh-CN" altLang="en-US" dirty="0">
                <a:solidFill>
                  <a:srgbClr val="04AEDA"/>
                </a:solidFill>
                <a:latin typeface="张海山锐线体简" charset="-122"/>
                <a:ea typeface="张海山锐线体简" charset="-122"/>
              </a:rPr>
              <a:t>学院</a:t>
            </a:r>
            <a:endParaRPr lang="zh-CN" altLang="en-US" dirty="0">
              <a:solidFill>
                <a:srgbClr val="04AEDA"/>
              </a:solidFill>
              <a:latin typeface="张海山锐线体简" charset="-122"/>
              <a:ea typeface="张海山锐线体简" charset="-122"/>
            </a:endParaRPr>
          </a:p>
          <a:p>
            <a:pPr algn="ctr"/>
            <a:r>
              <a:rPr lang="en-US" altLang="en-US" dirty="0">
                <a:solidFill>
                  <a:srgbClr val="04AEDA"/>
                </a:solidFill>
                <a:latin typeface="张海山锐线体简" charset="-122"/>
                <a:ea typeface="张海山锐线体简" charset="-122"/>
              </a:rPr>
              <a:t>www.sikiedu.com</a:t>
            </a:r>
            <a:endParaRPr lang="en-US" altLang="en-US" dirty="0">
              <a:solidFill>
                <a:srgbClr val="04AEDA"/>
              </a:solidFill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193" name="MH_Other_1"/>
          <p:cNvCxnSpPr/>
          <p:nvPr/>
        </p:nvCxnSpPr>
        <p:spPr>
          <a:xfrm>
            <a:off x="7853363" y="2501900"/>
            <a:ext cx="0" cy="2916238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194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8195" name="MH_Text_1"/>
          <p:cNvSpPr/>
          <p:nvPr/>
        </p:nvSpPr>
        <p:spPr>
          <a:xfrm>
            <a:off x="514350" y="1492250"/>
            <a:ext cx="6534150" cy="51863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算法解决了哪些问题？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互联网信息的访问检测，海量数据的管理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在一个交通图中，寻找最近的路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人类基因工程，</a:t>
            </a:r>
            <a:r>
              <a:rPr lang="en-US" altLang="zh-CN" sz="1600" dirty="0">
                <a:latin typeface="张海山锐线体简" charset="-122"/>
                <a:ea typeface="张海山锐线体简" charset="-122"/>
              </a:rPr>
              <a:t>dna</a:t>
            </a: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有</a:t>
            </a:r>
            <a:r>
              <a:rPr lang="en-US" altLang="zh-CN" sz="1600" dirty="0">
                <a:latin typeface="张海山锐线体简" charset="-122"/>
                <a:ea typeface="张海山锐线体简" charset="-122"/>
              </a:rPr>
              <a:t>10</a:t>
            </a: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万个基因，处理这些基因序列需要复杂的算法支持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上面的算法是我们没有接触到，或者是封装到底层的东西，那么作为程序员，在日常编码过程中会在什么地方使用算法呢？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在你利用代码去编写程序，去解决问题的时候，其实这些编码过程都可以总结成一个算法，只是有些算法看起来比较普遍比较一般，偶尔我们也会涉及一些复杂的算法比如一些</a:t>
            </a:r>
            <a:r>
              <a:rPr lang="en-US" altLang="zh-CN" sz="1600" dirty="0">
                <a:latin typeface="张海山锐线体简" charset="-122"/>
                <a:ea typeface="张海山锐线体简" charset="-122"/>
              </a:rPr>
              <a:t>AI.</a:t>
            </a: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大多数我们都会利用已有的思路（算法）去开发游戏！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注意地方：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编程内功主要讲解的是算法，并不会讲解</a:t>
            </a:r>
            <a:r>
              <a:rPr lang="en-US" altLang="zh-CN" sz="1600" dirty="0">
                <a:latin typeface="张海山锐线体简" charset="-122"/>
                <a:ea typeface="张海山锐线体简" charset="-122"/>
              </a:rPr>
              <a:t>Unity</a:t>
            </a: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的使用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8196" name="MH_Other_2"/>
          <p:cNvSpPr/>
          <p:nvPr/>
        </p:nvSpPr>
        <p:spPr>
          <a:xfrm>
            <a:off x="7418388" y="260350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8197" name="MH_Other_3"/>
          <p:cNvSpPr/>
          <p:nvPr/>
        </p:nvSpPr>
        <p:spPr>
          <a:xfrm>
            <a:off x="7512050" y="2628900"/>
            <a:ext cx="236538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8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算法的作用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217" name="MH_Other_1"/>
          <p:cNvCxnSpPr/>
          <p:nvPr/>
        </p:nvCxnSpPr>
        <p:spPr>
          <a:xfrm>
            <a:off x="7853363" y="2501900"/>
            <a:ext cx="0" cy="2916238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218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9219" name="MH_Text_1"/>
          <p:cNvSpPr/>
          <p:nvPr/>
        </p:nvSpPr>
        <p:spPr>
          <a:xfrm>
            <a:off x="1131888" y="2101850"/>
            <a:ext cx="5676900" cy="21034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学习算法就像是去理解编程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可以让我们平时的编码过程变得更加通畅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并且会提高我们解决程序问题的能力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所以称之为内功修炼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9220" name="MH_Other_2"/>
          <p:cNvSpPr/>
          <p:nvPr/>
        </p:nvSpPr>
        <p:spPr>
          <a:xfrm>
            <a:off x="7418388" y="260350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9221" name="MH_Other_3"/>
          <p:cNvSpPr/>
          <p:nvPr/>
        </p:nvSpPr>
        <p:spPr>
          <a:xfrm>
            <a:off x="7512050" y="2628900"/>
            <a:ext cx="236538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2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学习算法的作用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241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242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10243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分治策略是：对于一个规模为n的问题，若该问题可以容易地解决（比如说规模n较小）则直接解决，否则将其分解为k个规模较小的子问题，这些子问题互相独立且与原问题形式相同，递归地解这些子问题，然后将各子问题的解合并得到原问题的解。这种算法设计策略叫做分治法。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张海山锐线体简" charset="-122"/>
                <a:ea typeface="张海山锐线体简" charset="-122"/>
              </a:rPr>
              <a:t>可使用分治法求解的一些经典问题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张海山锐线体简" charset="-122"/>
                <a:ea typeface="张海山锐线体简" charset="-122"/>
              </a:rPr>
              <a:t>（1）二分搜索</a:t>
            </a:r>
            <a:endParaRPr lang="zh-CN" altLang="en-US" sz="12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张海山锐线体简" charset="-122"/>
                <a:ea typeface="张海山锐线体简" charset="-122"/>
              </a:rPr>
              <a:t>（2）大整数乘法</a:t>
            </a:r>
            <a:endParaRPr lang="zh-CN" altLang="en-US" sz="12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张海山锐线体简" charset="-122"/>
                <a:ea typeface="张海山锐线体简" charset="-122"/>
              </a:rPr>
              <a:t>（3）Strassen矩阵乘法</a:t>
            </a:r>
            <a:endParaRPr lang="zh-CN" altLang="en-US" sz="12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张海山锐线体简" charset="-122"/>
                <a:ea typeface="张海山锐线体简" charset="-122"/>
              </a:rPr>
              <a:t>（4）棋盘覆盖</a:t>
            </a:r>
            <a:endParaRPr lang="zh-CN" altLang="en-US" sz="12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张海山锐线体简" charset="-122"/>
                <a:ea typeface="张海山锐线体简" charset="-122"/>
              </a:rPr>
              <a:t>（5）合并排序</a:t>
            </a:r>
            <a:endParaRPr lang="zh-CN" altLang="en-US" sz="12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张海山锐线体简" charset="-122"/>
                <a:ea typeface="张海山锐线体简" charset="-122"/>
              </a:rPr>
              <a:t>（6）快速排序</a:t>
            </a:r>
            <a:endParaRPr lang="zh-CN" altLang="en-US" sz="12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张海山锐线体简" charset="-122"/>
                <a:ea typeface="张海山锐线体简" charset="-122"/>
              </a:rPr>
              <a:t>（7）线性时间选择</a:t>
            </a:r>
            <a:endParaRPr lang="zh-CN" altLang="en-US" sz="12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张海山锐线体简" charset="-122"/>
                <a:ea typeface="张海山锐线体简" charset="-122"/>
              </a:rPr>
              <a:t>（8）最接近点对问题</a:t>
            </a:r>
            <a:endParaRPr lang="zh-CN" altLang="en-US" sz="12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张海山锐线体简" charset="-122"/>
                <a:ea typeface="张海山锐线体简" charset="-122"/>
              </a:rPr>
              <a:t>（9）循环赛日程表</a:t>
            </a:r>
            <a:endParaRPr lang="zh-CN" altLang="en-US" sz="12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张海山锐线体简" charset="-122"/>
                <a:ea typeface="张海山锐线体简" charset="-122"/>
              </a:rPr>
              <a:t>（10）汉诺塔</a:t>
            </a:r>
            <a:endParaRPr lang="zh-CN" altLang="en-US" sz="12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10244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0245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6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分治算法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265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66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11267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股票问题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，暴力求解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，分治法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268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1269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0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分治算法 </a:t>
            </a:r>
            <a:r>
              <a:rPr lang="en-US" altLang="zh-CN" dirty="0"/>
              <a:t>- </a:t>
            </a:r>
            <a:r>
              <a:rPr lang="zh-CN" altLang="en-US" dirty="0"/>
              <a:t>最大子数组问题</a:t>
            </a:r>
            <a:endParaRPr lang="zh-CN" altLang="en-US" dirty="0"/>
          </a:p>
        </p:txBody>
      </p:sp>
      <p:pic>
        <p:nvPicPr>
          <p:cNvPr id="1127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" y="1585913"/>
            <a:ext cx="9077325" cy="11144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表格 1"/>
          <p:cNvGraphicFramePr/>
          <p:nvPr/>
        </p:nvGraphicFramePr>
        <p:xfrm>
          <a:off x="1168400" y="3157538"/>
          <a:ext cx="10661650" cy="199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32"/>
                <a:gridCol w="591502"/>
                <a:gridCol w="592067"/>
                <a:gridCol w="593196"/>
                <a:gridCol w="592631"/>
                <a:gridCol w="591503"/>
                <a:gridCol w="592067"/>
                <a:gridCol w="593196"/>
                <a:gridCol w="592066"/>
                <a:gridCol w="592455"/>
                <a:gridCol w="591679"/>
                <a:gridCol w="592632"/>
                <a:gridCol w="592067"/>
                <a:gridCol w="593195"/>
                <a:gridCol w="591504"/>
                <a:gridCol w="592630"/>
                <a:gridCol w="592631"/>
                <a:gridCol w="592632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天数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价格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100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113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110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85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105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102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86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63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81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101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94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106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101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79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94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90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97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13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-3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-25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20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-3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-16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-23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18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20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-7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12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-5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-22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15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-4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张海山锐线体简" charset="-122"/>
                          <a:ea typeface="张海山锐线体简" charset="-122"/>
                        </a:rPr>
                        <a:t>7</a:t>
                      </a:r>
                      <a:endParaRPr lang="en-US" altLang="zh-CN">
                        <a:latin typeface="张海山锐线体简" charset="-122"/>
                        <a:ea typeface="张海山锐线体简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289" name="MH_Other_1"/>
          <p:cNvCxnSpPr/>
          <p:nvPr/>
        </p:nvCxnSpPr>
        <p:spPr>
          <a:xfrm>
            <a:off x="10039350" y="2101850"/>
            <a:ext cx="0" cy="4475163"/>
          </a:xfrm>
          <a:prstGeom prst="line">
            <a:avLst/>
          </a:prstGeom>
          <a:ln w="38100" cap="flat" cmpd="sng">
            <a:solidFill>
              <a:srgbClr val="628FE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290" name="MH_SubTitle_1"/>
          <p:cNvSpPr/>
          <p:nvPr/>
        </p:nvSpPr>
        <p:spPr>
          <a:xfrm>
            <a:off x="4338638" y="2584450"/>
            <a:ext cx="3079750" cy="461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just"/>
            <a:endParaRPr lang="zh-CN" altLang="en-US" sz="2800" dirty="0">
              <a:solidFill>
                <a:srgbClr val="628FE4"/>
              </a:solidFill>
              <a:latin typeface="Arial" panose="020B0604020202020204" pitchFamily="34" charset="0"/>
              <a:ea typeface="萝莉体 第二版" charset="-122"/>
            </a:endParaRPr>
          </a:p>
        </p:txBody>
      </p:sp>
      <p:sp>
        <p:nvSpPr>
          <p:cNvPr id="12291" name="MH_Text_1"/>
          <p:cNvSpPr/>
          <p:nvPr/>
        </p:nvSpPr>
        <p:spPr>
          <a:xfrm>
            <a:off x="1131888" y="2101850"/>
            <a:ext cx="8140700" cy="4625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什么是树？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，空树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，只有一个根节点的树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 dirty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，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什么是子树？  什么是父子结点？  什么是根节点？  什么是度？（拥有子树的个数称为结点的度）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200" dirty="0">
                <a:latin typeface="仿宋" panose="02010609060101010101" charset="-122"/>
                <a:ea typeface="仿宋" panose="02010609060101010101" charset="-122"/>
              </a:rPr>
              <a:t>结点关系：孩子，兄弟</a:t>
            </a:r>
            <a:endParaRPr lang="zh-CN" altLang="en-US" sz="12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2292" name="MH_Other_2"/>
          <p:cNvSpPr/>
          <p:nvPr/>
        </p:nvSpPr>
        <p:spPr>
          <a:xfrm>
            <a:off x="9604375" y="2203450"/>
            <a:ext cx="422275" cy="423863"/>
          </a:xfrm>
          <a:prstGeom prst="rect">
            <a:avLst/>
          </a:prstGeom>
          <a:solidFill>
            <a:srgbClr val="628EE4"/>
          </a:solidFill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2293" name="MH_Other_3"/>
          <p:cNvSpPr/>
          <p:nvPr/>
        </p:nvSpPr>
        <p:spPr>
          <a:xfrm>
            <a:off x="9698038" y="2228850"/>
            <a:ext cx="236537" cy="373063"/>
          </a:xfrm>
          <a:custGeom>
            <a:avLst/>
            <a:gdLst/>
            <a:ahLst/>
            <a:cxnLst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4" name="MH_PageTitle"/>
          <p:cNvSpPr>
            <a:spLocks noGrp="1"/>
          </p:cNvSpPr>
          <p:nvPr>
            <p:ph type="title" idx="4294967295"/>
          </p:nvPr>
        </p:nvSpPr>
        <p:spPr>
          <a:xfrm>
            <a:off x="2152650" y="365125"/>
            <a:ext cx="7886700" cy="1325563"/>
          </a:xfrm>
          <a:ln/>
        </p:spPr>
        <p:txBody>
          <a:bodyPr wrap="square" anchor="ctr"/>
          <a:p>
            <a:r>
              <a:rPr lang="zh-CN" altLang="en-US" dirty="0"/>
              <a:t>树（数据结构的一种 ）</a:t>
            </a:r>
            <a:endParaRPr lang="zh-CN" altLang="en-US" dirty="0"/>
          </a:p>
        </p:txBody>
      </p:sp>
      <p:pic>
        <p:nvPicPr>
          <p:cNvPr id="1229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8638" y="2413000"/>
            <a:ext cx="4600575" cy="1304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3" y="4054475"/>
            <a:ext cx="28765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萝莉体 第二版"/>
        <a:cs typeface=""/>
      </a:majorFont>
      <a:minorFont>
        <a:latin typeface="Arial"/>
        <a:ea typeface="萝莉体 第二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6KWBG">
  <a:themeElements>
    <a:clrScheme name="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208E8C"/>
      </a:accent1>
      <a:accent2>
        <a:srgbClr val="00AEEF"/>
      </a:accent2>
      <a:accent3>
        <a:srgbClr val="FFFFFF"/>
      </a:accent3>
      <a:accent4>
        <a:srgbClr val="353535"/>
      </a:accent4>
      <a:accent5>
        <a:srgbClr val="ABC6C5"/>
      </a:accent5>
      <a:accent6>
        <a:srgbClr val="009CD6"/>
      </a:accent6>
      <a:hlink>
        <a:srgbClr val="00B0F0"/>
      </a:hlink>
      <a:folHlink>
        <a:srgbClr val="7F7F7F"/>
      </a:folHlink>
    </a:clrScheme>
    <a:fontScheme name="">
      <a:majorFont>
        <a:latin typeface="萝莉体 第二版"/>
        <a:ea typeface="萝莉体 第二版"/>
        <a:cs typeface=""/>
      </a:majorFont>
      <a:minorFont>
        <a:latin typeface="萝莉体 第二版"/>
        <a:ea typeface="萝莉体 第二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3F3F3F"/>
        </a:dk1>
        <a:lt1>
          <a:srgbClr val="FFFFFF"/>
        </a:lt1>
        <a:dk2>
          <a:srgbClr val="3F3F3F"/>
        </a:dk2>
        <a:lt2>
          <a:srgbClr val="FFFFFF"/>
        </a:lt2>
        <a:accent1>
          <a:srgbClr val="208E8C"/>
        </a:accent1>
        <a:accent2>
          <a:srgbClr val="00AEEF"/>
        </a:accent2>
        <a:accent3>
          <a:srgbClr val="FFFFFF"/>
        </a:accent3>
        <a:accent4>
          <a:srgbClr val="353535"/>
        </a:accent4>
        <a:accent5>
          <a:srgbClr val="ABC6C5"/>
        </a:accent5>
        <a:accent6>
          <a:srgbClr val="009CD6"/>
        </a:accent6>
        <a:hlink>
          <a:srgbClr val="00B0F0"/>
        </a:hlink>
        <a:folHlink>
          <a:srgbClr val="7F7F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5738</Words>
  <Application>WPS 演示</Application>
  <PresentationFormat/>
  <Paragraphs>600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75" baseType="lpstr">
      <vt:lpstr>Arial</vt:lpstr>
      <vt:lpstr>宋体</vt:lpstr>
      <vt:lpstr>Wingdings</vt:lpstr>
      <vt:lpstr>萝莉体 第二版</vt:lpstr>
      <vt:lpstr>Calibri</vt:lpstr>
      <vt:lpstr>幼圆</vt:lpstr>
      <vt:lpstr>Baskerville Old Face</vt:lpstr>
      <vt:lpstr>黑体</vt:lpstr>
      <vt:lpstr>Segoe Print</vt:lpstr>
      <vt:lpstr>Times New Roman</vt:lpstr>
      <vt:lpstr>华文中宋</vt:lpstr>
      <vt:lpstr>Calibri Light</vt:lpstr>
      <vt:lpstr>Segoe UI Semilight</vt:lpstr>
      <vt:lpstr>微软雅黑</vt:lpstr>
      <vt:lpstr>Open Sans</vt:lpstr>
      <vt:lpstr>Segoe UI</vt:lpstr>
      <vt:lpstr>Century Gothic</vt:lpstr>
      <vt:lpstr>Palatino Linotype</vt:lpstr>
      <vt:lpstr>★日文毛笔</vt:lpstr>
      <vt:lpstr>Yu Gothic</vt:lpstr>
      <vt:lpstr>★日文毛笔</vt:lpstr>
      <vt:lpstr>Arial Unicode MS</vt:lpstr>
      <vt:lpstr>Tempus Sans ITC</vt:lpstr>
      <vt:lpstr>Adobe Gothic Std B</vt:lpstr>
      <vt:lpstr>MS Mincho</vt:lpstr>
      <vt:lpstr>张海山锐线体简</vt:lpstr>
      <vt:lpstr>仿宋</vt:lpstr>
      <vt:lpstr>AlienCaret</vt:lpstr>
      <vt:lpstr>田氏木枝体繁</vt:lpstr>
      <vt:lpstr>造字工房悦圆（非商用）常规体</vt:lpstr>
      <vt:lpstr>华文琥珀</vt:lpstr>
      <vt:lpstr>Arial Unicode MS</vt:lpstr>
      <vt:lpstr>默认设计模板</vt:lpstr>
      <vt:lpstr>A000120150601A06KWBG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。</cp:lastModifiedBy>
  <cp:revision>674</cp:revision>
  <dcterms:created xsi:type="dcterms:W3CDTF">2015-07-19T12:11:53Z</dcterms:created>
  <dcterms:modified xsi:type="dcterms:W3CDTF">2020-07-29T12:16:26Z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