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1" d="100"/>
          <a:sy n="111" d="100"/>
        </p:scale>
        <p:origin x="-900"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hitz.eecs.berkeley.edu\designs\ME\freds%20stuff\eZ430-RF2500\DOC\battery_performanc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itz.eecs.berkeley.edu\designs\ME\freds%20stuff\eZ430-RF2500\GUIs\log_gui_saved_120512-11_120712-09_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itz.eecs.berkeley.edu\designs\ME\freds%20stuff\eZ430-RF2500\GUIs\log_gui_saved_113012-223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Duracell Coppertop</a:t>
            </a:r>
            <a:r>
              <a:rPr lang="en-US" sz="1400" baseline="0"/>
              <a:t> Alkaline AA Life Expectancy</a:t>
            </a:r>
            <a:endParaRPr lang="en-US" sz="1400"/>
          </a:p>
        </c:rich>
      </c:tx>
      <c:layout/>
      <c:overlay val="0"/>
    </c:title>
    <c:autoTitleDeleted val="0"/>
    <c:plotArea>
      <c:layout/>
      <c:lineChart>
        <c:grouping val="standard"/>
        <c:varyColors val="0"/>
        <c:ser>
          <c:idx val="4"/>
          <c:order val="0"/>
          <c:tx>
            <c:v>months</c:v>
          </c:tx>
          <c:marker>
            <c:symbol val="none"/>
          </c:marker>
          <c:cat>
            <c:numRef>
              <c:f>Sheet1!$A$21:$A$30</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Sheet1!$E$21:$E$30</c:f>
              <c:numCache>
                <c:formatCode>0.00</c:formatCode>
                <c:ptCount val="10"/>
                <c:pt idx="0">
                  <c:v>34.340659340659343</c:v>
                </c:pt>
                <c:pt idx="1">
                  <c:v>17.170329670329672</c:v>
                </c:pt>
                <c:pt idx="2">
                  <c:v>11.446886446886445</c:v>
                </c:pt>
                <c:pt idx="3">
                  <c:v>8.5851648351648358</c:v>
                </c:pt>
                <c:pt idx="4">
                  <c:v>6.8681318681318677</c:v>
                </c:pt>
                <c:pt idx="5">
                  <c:v>5.7234432234432226</c:v>
                </c:pt>
                <c:pt idx="6">
                  <c:v>4.9058084772370485</c:v>
                </c:pt>
                <c:pt idx="7">
                  <c:v>4.2925824175824179</c:v>
                </c:pt>
                <c:pt idx="8">
                  <c:v>3.8156288156288158</c:v>
                </c:pt>
                <c:pt idx="9">
                  <c:v>3.4340659340659339</c:v>
                </c:pt>
              </c:numCache>
            </c:numRef>
          </c:val>
          <c:smooth val="0"/>
        </c:ser>
        <c:dLbls>
          <c:showLegendKey val="0"/>
          <c:showVal val="0"/>
          <c:showCatName val="0"/>
          <c:showSerName val="0"/>
          <c:showPercent val="0"/>
          <c:showBubbleSize val="0"/>
        </c:dLbls>
        <c:marker val="1"/>
        <c:smooth val="0"/>
        <c:axId val="38038528"/>
        <c:axId val="39075840"/>
      </c:lineChart>
      <c:catAx>
        <c:axId val="38038528"/>
        <c:scaling>
          <c:orientation val="minMax"/>
        </c:scaling>
        <c:delete val="0"/>
        <c:axPos val="b"/>
        <c:majorGridlines/>
        <c:title>
          <c:tx>
            <c:rich>
              <a:bodyPr/>
              <a:lstStyle/>
              <a:p>
                <a:pPr>
                  <a:defRPr/>
                </a:pPr>
                <a:r>
                  <a:rPr lang="en-US"/>
                  <a:t>average</a:t>
                </a:r>
                <a:r>
                  <a:rPr lang="en-US" baseline="0"/>
                  <a:t> load current in uA</a:t>
                </a:r>
                <a:endParaRPr lang="en-US"/>
              </a:p>
            </c:rich>
          </c:tx>
          <c:layout/>
          <c:overlay val="0"/>
        </c:title>
        <c:numFmt formatCode="General" sourceLinked="1"/>
        <c:majorTickMark val="out"/>
        <c:minorTickMark val="none"/>
        <c:tickLblPos val="nextTo"/>
        <c:crossAx val="39075840"/>
        <c:crosses val="autoZero"/>
        <c:auto val="1"/>
        <c:lblAlgn val="ctr"/>
        <c:lblOffset val="100"/>
        <c:noMultiLvlLbl val="0"/>
      </c:catAx>
      <c:valAx>
        <c:axId val="39075840"/>
        <c:scaling>
          <c:logBase val="10"/>
          <c:orientation val="minMax"/>
        </c:scaling>
        <c:delete val="0"/>
        <c:axPos val="l"/>
        <c:majorGridlines/>
        <c:minorGridlines/>
        <c:title>
          <c:tx>
            <c:rich>
              <a:bodyPr rot="-5400000" vert="horz"/>
              <a:lstStyle/>
              <a:p>
                <a:pPr>
                  <a:defRPr/>
                </a:pPr>
                <a:r>
                  <a:rPr lang="en-US"/>
                  <a:t>months</a:t>
                </a:r>
              </a:p>
            </c:rich>
          </c:tx>
          <c:layout/>
          <c:overlay val="0"/>
        </c:title>
        <c:numFmt formatCode="0.00" sourceLinked="1"/>
        <c:majorTickMark val="out"/>
        <c:minorTickMark val="out"/>
        <c:tickLblPos val="nextTo"/>
        <c:crossAx val="380385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1" i="0" baseline="0" dirty="0" smtClean="0">
                <a:effectLst/>
              </a:rPr>
              <a:t>Packet Loss Test, 8 Nodes, 1 Min </a:t>
            </a:r>
            <a:r>
              <a:rPr lang="en-US" sz="1400" b="1" i="0" baseline="0" dirty="0" err="1" smtClean="0">
                <a:effectLst/>
              </a:rPr>
              <a:t>Tx</a:t>
            </a:r>
            <a:r>
              <a:rPr lang="en-US" sz="1400" b="1" i="0" baseline="0" dirty="0" smtClean="0">
                <a:effectLst/>
              </a:rPr>
              <a:t> Interval</a:t>
            </a:r>
            <a:endParaRPr lang="en-US" sz="1400" dirty="0">
              <a:effectLst/>
            </a:endParaRPr>
          </a:p>
        </c:rich>
      </c:tx>
      <c:layout>
        <c:manualLayout>
          <c:xMode val="edge"/>
          <c:yMode val="edge"/>
          <c:x val="0.26743781094527364"/>
          <c:y val="2.4390243902439025E-2"/>
        </c:manualLayout>
      </c:layout>
      <c:overlay val="1"/>
    </c:title>
    <c:autoTitleDeleted val="0"/>
    <c:plotArea>
      <c:layout/>
      <c:barChart>
        <c:barDir val="col"/>
        <c:grouping val="clustered"/>
        <c:varyColors val="0"/>
        <c:ser>
          <c:idx val="1"/>
          <c:order val="0"/>
          <c:tx>
            <c:v>1</c:v>
          </c:tx>
          <c:invertIfNegative val="0"/>
          <c:cat>
            <c:strRef>
              <c:f>'1'!$M$3:$M$5</c:f>
              <c:strCache>
                <c:ptCount val="3"/>
                <c:pt idx="0">
                  <c:v>1</c:v>
                </c:pt>
                <c:pt idx="1">
                  <c:v>2</c:v>
                </c:pt>
                <c:pt idx="2">
                  <c:v>More</c:v>
                </c:pt>
              </c:strCache>
            </c:strRef>
          </c:cat>
          <c:val>
            <c:numRef>
              <c:f>'1'!$N$3:$N$4</c:f>
              <c:numCache>
                <c:formatCode>General</c:formatCode>
                <c:ptCount val="2"/>
                <c:pt idx="0">
                  <c:v>2393</c:v>
                </c:pt>
                <c:pt idx="1">
                  <c:v>6</c:v>
                </c:pt>
              </c:numCache>
            </c:numRef>
          </c:val>
        </c:ser>
        <c:ser>
          <c:idx val="2"/>
          <c:order val="1"/>
          <c:tx>
            <c:v>5</c:v>
          </c:tx>
          <c:invertIfNegative val="0"/>
          <c:cat>
            <c:strRef>
              <c:f>'5'!$M$3:$M$5</c:f>
              <c:strCache>
                <c:ptCount val="3"/>
                <c:pt idx="0">
                  <c:v>1</c:v>
                </c:pt>
                <c:pt idx="1">
                  <c:v>2</c:v>
                </c:pt>
                <c:pt idx="2">
                  <c:v>More</c:v>
                </c:pt>
              </c:strCache>
            </c:strRef>
          </c:cat>
          <c:val>
            <c:numRef>
              <c:f>'5'!$N$3:$N$4</c:f>
              <c:numCache>
                <c:formatCode>General</c:formatCode>
                <c:ptCount val="2"/>
                <c:pt idx="0">
                  <c:v>2576</c:v>
                </c:pt>
                <c:pt idx="1">
                  <c:v>7</c:v>
                </c:pt>
              </c:numCache>
            </c:numRef>
          </c:val>
        </c:ser>
        <c:ser>
          <c:idx val="3"/>
          <c:order val="2"/>
          <c:tx>
            <c:v>8</c:v>
          </c:tx>
          <c:invertIfNegative val="0"/>
          <c:cat>
            <c:strRef>
              <c:f>'8'!$M$3:$M$6</c:f>
              <c:strCache>
                <c:ptCount val="4"/>
                <c:pt idx="0">
                  <c:v>1</c:v>
                </c:pt>
                <c:pt idx="1">
                  <c:v>2</c:v>
                </c:pt>
                <c:pt idx="2">
                  <c:v>3</c:v>
                </c:pt>
                <c:pt idx="3">
                  <c:v>More</c:v>
                </c:pt>
              </c:strCache>
            </c:strRef>
          </c:cat>
          <c:val>
            <c:numRef>
              <c:f>'8'!$N$3:$N$5</c:f>
              <c:numCache>
                <c:formatCode>General</c:formatCode>
                <c:ptCount val="3"/>
                <c:pt idx="0">
                  <c:v>2827</c:v>
                </c:pt>
                <c:pt idx="1">
                  <c:v>13</c:v>
                </c:pt>
                <c:pt idx="2">
                  <c:v>1</c:v>
                </c:pt>
              </c:numCache>
            </c:numRef>
          </c:val>
        </c:ser>
        <c:ser>
          <c:idx val="4"/>
          <c:order val="3"/>
          <c:tx>
            <c:v>9</c:v>
          </c:tx>
          <c:invertIfNegative val="0"/>
          <c:cat>
            <c:strRef>
              <c:f>'9'!$M$3:$M$5</c:f>
              <c:strCache>
                <c:ptCount val="3"/>
                <c:pt idx="0">
                  <c:v>1</c:v>
                </c:pt>
                <c:pt idx="1">
                  <c:v>2</c:v>
                </c:pt>
                <c:pt idx="2">
                  <c:v>More</c:v>
                </c:pt>
              </c:strCache>
            </c:strRef>
          </c:cat>
          <c:val>
            <c:numRef>
              <c:f>'9'!$N$3:$N$4</c:f>
              <c:numCache>
                <c:formatCode>General</c:formatCode>
                <c:ptCount val="2"/>
                <c:pt idx="0">
                  <c:v>2180</c:v>
                </c:pt>
                <c:pt idx="1">
                  <c:v>12</c:v>
                </c:pt>
              </c:numCache>
            </c:numRef>
          </c:val>
        </c:ser>
        <c:ser>
          <c:idx val="5"/>
          <c:order val="4"/>
          <c:tx>
            <c:v>10</c:v>
          </c:tx>
          <c:invertIfNegative val="0"/>
          <c:cat>
            <c:strRef>
              <c:f>'10'!$M$3:$M$5</c:f>
              <c:strCache>
                <c:ptCount val="3"/>
                <c:pt idx="0">
                  <c:v>1</c:v>
                </c:pt>
                <c:pt idx="1">
                  <c:v>2</c:v>
                </c:pt>
                <c:pt idx="2">
                  <c:v>More</c:v>
                </c:pt>
              </c:strCache>
            </c:strRef>
          </c:cat>
          <c:val>
            <c:numRef>
              <c:f>'10'!$N$3:$N$4</c:f>
              <c:numCache>
                <c:formatCode>General</c:formatCode>
                <c:ptCount val="2"/>
                <c:pt idx="0">
                  <c:v>2219</c:v>
                </c:pt>
                <c:pt idx="1">
                  <c:v>8</c:v>
                </c:pt>
              </c:numCache>
            </c:numRef>
          </c:val>
        </c:ser>
        <c:ser>
          <c:idx val="6"/>
          <c:order val="5"/>
          <c:tx>
            <c:v>13</c:v>
          </c:tx>
          <c:invertIfNegative val="0"/>
          <c:cat>
            <c:strRef>
              <c:f>'13'!$M$3:$M$5</c:f>
              <c:strCache>
                <c:ptCount val="3"/>
                <c:pt idx="0">
                  <c:v>1</c:v>
                </c:pt>
                <c:pt idx="1">
                  <c:v>2</c:v>
                </c:pt>
                <c:pt idx="2">
                  <c:v>More</c:v>
                </c:pt>
              </c:strCache>
            </c:strRef>
          </c:cat>
          <c:val>
            <c:numRef>
              <c:f>'13'!$N$3</c:f>
              <c:numCache>
                <c:formatCode>General</c:formatCode>
                <c:ptCount val="1"/>
                <c:pt idx="0">
                  <c:v>2174</c:v>
                </c:pt>
              </c:numCache>
            </c:numRef>
          </c:val>
        </c:ser>
        <c:ser>
          <c:idx val="0"/>
          <c:order val="6"/>
          <c:tx>
            <c:v>14</c:v>
          </c:tx>
          <c:invertIfNegative val="0"/>
          <c:cat>
            <c:strRef>
              <c:f>'14'!$M$3:$M$5</c:f>
              <c:strCache>
                <c:ptCount val="3"/>
                <c:pt idx="0">
                  <c:v>1</c:v>
                </c:pt>
                <c:pt idx="1">
                  <c:v>2</c:v>
                </c:pt>
                <c:pt idx="2">
                  <c:v>More</c:v>
                </c:pt>
              </c:strCache>
            </c:strRef>
          </c:cat>
          <c:val>
            <c:numRef>
              <c:f>'14'!$N$3</c:f>
              <c:numCache>
                <c:formatCode>General</c:formatCode>
                <c:ptCount val="1"/>
                <c:pt idx="0">
                  <c:v>2403</c:v>
                </c:pt>
              </c:numCache>
            </c:numRef>
          </c:val>
        </c:ser>
        <c:dLbls>
          <c:showLegendKey val="0"/>
          <c:showVal val="0"/>
          <c:showCatName val="0"/>
          <c:showSerName val="0"/>
          <c:showPercent val="0"/>
          <c:showBubbleSize val="0"/>
        </c:dLbls>
        <c:gapWidth val="150"/>
        <c:axId val="39081472"/>
        <c:axId val="39083392"/>
      </c:barChart>
      <c:catAx>
        <c:axId val="39081472"/>
        <c:scaling>
          <c:orientation val="minMax"/>
        </c:scaling>
        <c:delete val="0"/>
        <c:axPos val="b"/>
        <c:title>
          <c:tx>
            <c:rich>
              <a:bodyPr/>
              <a:lstStyle/>
              <a:p>
                <a:pPr>
                  <a:defRPr/>
                </a:pPr>
                <a:r>
                  <a:rPr lang="en-US"/>
                  <a:t># of sample</a:t>
                </a:r>
                <a:r>
                  <a:rPr lang="en-US" baseline="0"/>
                  <a:t> intervals between packets at the receiver (bin)</a:t>
                </a:r>
                <a:endParaRPr lang="en-US"/>
              </a:p>
            </c:rich>
          </c:tx>
          <c:layout/>
          <c:overlay val="0"/>
        </c:title>
        <c:majorTickMark val="out"/>
        <c:minorTickMark val="none"/>
        <c:tickLblPos val="nextTo"/>
        <c:crossAx val="39083392"/>
        <c:crosses val="autoZero"/>
        <c:auto val="1"/>
        <c:lblAlgn val="ctr"/>
        <c:lblOffset val="100"/>
        <c:noMultiLvlLbl val="0"/>
      </c:catAx>
      <c:valAx>
        <c:axId val="39083392"/>
        <c:scaling>
          <c:logBase val="10"/>
          <c:orientation val="minMax"/>
        </c:scaling>
        <c:delete val="0"/>
        <c:axPos val="l"/>
        <c:title>
          <c:tx>
            <c:rich>
              <a:bodyPr rot="-5400000" vert="horz"/>
              <a:lstStyle/>
              <a:p>
                <a:pPr>
                  <a:defRPr/>
                </a:pPr>
                <a:r>
                  <a:rPr lang="en-US"/>
                  <a:t># of ocurrances (note log scale)</a:t>
                </a:r>
              </a:p>
            </c:rich>
          </c:tx>
          <c:layout>
            <c:manualLayout>
              <c:xMode val="edge"/>
              <c:yMode val="edge"/>
              <c:x val="3.6111111111111108E-2"/>
              <c:y val="0.14643700787401576"/>
            </c:manualLayout>
          </c:layout>
          <c:overlay val="0"/>
        </c:title>
        <c:numFmt formatCode="General" sourceLinked="1"/>
        <c:majorTickMark val="out"/>
        <c:minorTickMark val="none"/>
        <c:tickLblPos val="nextTo"/>
        <c:crossAx val="390814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smtClean="0"/>
              <a:t>Packet Loss</a:t>
            </a:r>
            <a:r>
              <a:rPr lang="en-US" sz="1400" baseline="0" dirty="0" smtClean="0"/>
              <a:t> Test, 8 Nodes, 1 Sec </a:t>
            </a:r>
            <a:r>
              <a:rPr lang="en-US" sz="1400" baseline="0" dirty="0" err="1" smtClean="0"/>
              <a:t>Tx</a:t>
            </a:r>
            <a:r>
              <a:rPr lang="en-US" sz="1400" baseline="0" dirty="0" smtClean="0"/>
              <a:t> Interval</a:t>
            </a:r>
            <a:endParaRPr lang="en-US" sz="1400" dirty="0"/>
          </a:p>
        </c:rich>
      </c:tx>
      <c:layout>
        <c:manualLayout>
          <c:xMode val="edge"/>
          <c:yMode val="edge"/>
          <c:x val="0.23544444444444446"/>
          <c:y val="2.7777777777777776E-2"/>
        </c:manualLayout>
      </c:layout>
      <c:overlay val="1"/>
    </c:title>
    <c:autoTitleDeleted val="0"/>
    <c:plotArea>
      <c:layout/>
      <c:barChart>
        <c:barDir val="col"/>
        <c:grouping val="clustered"/>
        <c:varyColors val="0"/>
        <c:ser>
          <c:idx val="1"/>
          <c:order val="0"/>
          <c:tx>
            <c:v>1</c:v>
          </c:tx>
          <c:invertIfNegative val="0"/>
          <c:cat>
            <c:strRef>
              <c:f>'1'!$L$3:$L$8</c:f>
              <c:strCache>
                <c:ptCount val="6"/>
                <c:pt idx="0">
                  <c:v>1</c:v>
                </c:pt>
                <c:pt idx="1">
                  <c:v>2</c:v>
                </c:pt>
                <c:pt idx="2">
                  <c:v>3</c:v>
                </c:pt>
                <c:pt idx="3">
                  <c:v>4</c:v>
                </c:pt>
                <c:pt idx="4">
                  <c:v>5</c:v>
                </c:pt>
                <c:pt idx="5">
                  <c:v>More</c:v>
                </c:pt>
              </c:strCache>
            </c:strRef>
          </c:cat>
          <c:val>
            <c:numRef>
              <c:f>'1'!$M$3:$M$5</c:f>
              <c:numCache>
                <c:formatCode>General</c:formatCode>
                <c:ptCount val="3"/>
                <c:pt idx="0">
                  <c:v>10036</c:v>
                </c:pt>
                <c:pt idx="1">
                  <c:v>4759</c:v>
                </c:pt>
                <c:pt idx="2">
                  <c:v>121</c:v>
                </c:pt>
              </c:numCache>
            </c:numRef>
          </c:val>
        </c:ser>
        <c:ser>
          <c:idx val="2"/>
          <c:order val="1"/>
          <c:tx>
            <c:v>2</c:v>
          </c:tx>
          <c:invertIfNegative val="0"/>
          <c:cat>
            <c:strRef>
              <c:f>'2'!$L$3:$L$7</c:f>
              <c:strCache>
                <c:ptCount val="5"/>
                <c:pt idx="0">
                  <c:v>1</c:v>
                </c:pt>
                <c:pt idx="1">
                  <c:v>2</c:v>
                </c:pt>
                <c:pt idx="2">
                  <c:v>3</c:v>
                </c:pt>
                <c:pt idx="3">
                  <c:v>4</c:v>
                </c:pt>
                <c:pt idx="4">
                  <c:v>More</c:v>
                </c:pt>
              </c:strCache>
            </c:strRef>
          </c:cat>
          <c:val>
            <c:numRef>
              <c:f>'2'!$M$3:$M$5</c:f>
              <c:numCache>
                <c:formatCode>General</c:formatCode>
                <c:ptCount val="3"/>
                <c:pt idx="0">
                  <c:v>6429</c:v>
                </c:pt>
                <c:pt idx="1">
                  <c:v>6271</c:v>
                </c:pt>
                <c:pt idx="2">
                  <c:v>248</c:v>
                </c:pt>
              </c:numCache>
            </c:numRef>
          </c:val>
        </c:ser>
        <c:ser>
          <c:idx val="3"/>
          <c:order val="2"/>
          <c:tx>
            <c:v>8</c:v>
          </c:tx>
          <c:invertIfNegative val="0"/>
          <c:cat>
            <c:strRef>
              <c:f>'8'!$L$3:$L$6</c:f>
              <c:strCache>
                <c:ptCount val="4"/>
                <c:pt idx="0">
                  <c:v>1</c:v>
                </c:pt>
                <c:pt idx="1">
                  <c:v>2</c:v>
                </c:pt>
                <c:pt idx="2">
                  <c:v>3</c:v>
                </c:pt>
                <c:pt idx="3">
                  <c:v>More</c:v>
                </c:pt>
              </c:strCache>
            </c:strRef>
          </c:cat>
          <c:val>
            <c:numRef>
              <c:f>'8'!$M$3:$M$4</c:f>
              <c:numCache>
                <c:formatCode>General</c:formatCode>
                <c:ptCount val="2"/>
                <c:pt idx="0">
                  <c:v>14895</c:v>
                </c:pt>
                <c:pt idx="1">
                  <c:v>3014</c:v>
                </c:pt>
              </c:numCache>
            </c:numRef>
          </c:val>
        </c:ser>
        <c:ser>
          <c:idx val="4"/>
          <c:order val="3"/>
          <c:tx>
            <c:v>9</c:v>
          </c:tx>
          <c:invertIfNegative val="0"/>
          <c:cat>
            <c:strRef>
              <c:f>'9'!$L$3:$L$7</c:f>
              <c:strCache>
                <c:ptCount val="5"/>
                <c:pt idx="0">
                  <c:v>1</c:v>
                </c:pt>
                <c:pt idx="1">
                  <c:v>2</c:v>
                </c:pt>
                <c:pt idx="2">
                  <c:v>3</c:v>
                </c:pt>
                <c:pt idx="3">
                  <c:v>4</c:v>
                </c:pt>
                <c:pt idx="4">
                  <c:v>More</c:v>
                </c:pt>
              </c:strCache>
            </c:strRef>
          </c:cat>
          <c:val>
            <c:numRef>
              <c:f>'9'!$M$3:$M$5</c:f>
              <c:numCache>
                <c:formatCode>General</c:formatCode>
                <c:ptCount val="3"/>
                <c:pt idx="0">
                  <c:v>7799</c:v>
                </c:pt>
                <c:pt idx="1">
                  <c:v>5676</c:v>
                </c:pt>
                <c:pt idx="2">
                  <c:v>208</c:v>
                </c:pt>
              </c:numCache>
            </c:numRef>
          </c:val>
        </c:ser>
        <c:ser>
          <c:idx val="5"/>
          <c:order val="4"/>
          <c:tx>
            <c:v>10</c:v>
          </c:tx>
          <c:invertIfNegative val="0"/>
          <c:cat>
            <c:strRef>
              <c:f>'10'!$L$3:$L$6</c:f>
              <c:strCache>
                <c:ptCount val="4"/>
                <c:pt idx="0">
                  <c:v>1</c:v>
                </c:pt>
                <c:pt idx="1">
                  <c:v>2</c:v>
                </c:pt>
                <c:pt idx="2">
                  <c:v>3</c:v>
                </c:pt>
                <c:pt idx="3">
                  <c:v>More</c:v>
                </c:pt>
              </c:strCache>
            </c:strRef>
          </c:cat>
          <c:val>
            <c:numRef>
              <c:f>'10'!$M$3:$M$4</c:f>
              <c:numCache>
                <c:formatCode>General</c:formatCode>
                <c:ptCount val="2"/>
                <c:pt idx="0">
                  <c:v>8478</c:v>
                </c:pt>
                <c:pt idx="1">
                  <c:v>5529</c:v>
                </c:pt>
              </c:numCache>
            </c:numRef>
          </c:val>
        </c:ser>
        <c:ser>
          <c:idx val="6"/>
          <c:order val="5"/>
          <c:tx>
            <c:v>13</c:v>
          </c:tx>
          <c:invertIfNegative val="0"/>
          <c:cat>
            <c:strRef>
              <c:f>'13'!$L$3:$L$6</c:f>
              <c:strCache>
                <c:ptCount val="4"/>
                <c:pt idx="0">
                  <c:v>1</c:v>
                </c:pt>
                <c:pt idx="1">
                  <c:v>2</c:v>
                </c:pt>
                <c:pt idx="2">
                  <c:v>3</c:v>
                </c:pt>
                <c:pt idx="3">
                  <c:v>More</c:v>
                </c:pt>
              </c:strCache>
            </c:strRef>
          </c:cat>
          <c:val>
            <c:numRef>
              <c:f>'13'!$M$3:$M$4</c:f>
              <c:numCache>
                <c:formatCode>General</c:formatCode>
                <c:ptCount val="2"/>
                <c:pt idx="0">
                  <c:v>7780</c:v>
                </c:pt>
                <c:pt idx="1">
                  <c:v>5922</c:v>
                </c:pt>
              </c:numCache>
            </c:numRef>
          </c:val>
        </c:ser>
        <c:ser>
          <c:idx val="0"/>
          <c:order val="6"/>
          <c:tx>
            <c:v>14</c:v>
          </c:tx>
          <c:invertIfNegative val="0"/>
          <c:cat>
            <c:strRef>
              <c:f>'14'!$L$3:$L$7</c:f>
              <c:strCache>
                <c:ptCount val="5"/>
                <c:pt idx="0">
                  <c:v>1</c:v>
                </c:pt>
                <c:pt idx="1">
                  <c:v>2</c:v>
                </c:pt>
                <c:pt idx="2">
                  <c:v>3</c:v>
                </c:pt>
                <c:pt idx="3">
                  <c:v>4</c:v>
                </c:pt>
                <c:pt idx="4">
                  <c:v>More</c:v>
                </c:pt>
              </c:strCache>
            </c:strRef>
          </c:cat>
          <c:val>
            <c:numRef>
              <c:f>'14'!$M$3:$M$4</c:f>
              <c:numCache>
                <c:formatCode>General</c:formatCode>
                <c:ptCount val="2"/>
                <c:pt idx="0">
                  <c:v>10496</c:v>
                </c:pt>
                <c:pt idx="1">
                  <c:v>4703</c:v>
                </c:pt>
              </c:numCache>
            </c:numRef>
          </c:val>
        </c:ser>
        <c:dLbls>
          <c:showLegendKey val="0"/>
          <c:showVal val="0"/>
          <c:showCatName val="0"/>
          <c:showSerName val="0"/>
          <c:showPercent val="0"/>
          <c:showBubbleSize val="0"/>
        </c:dLbls>
        <c:gapWidth val="150"/>
        <c:axId val="39294848"/>
        <c:axId val="41230336"/>
      </c:barChart>
      <c:catAx>
        <c:axId val="39294848"/>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a:effectLst/>
                  </a:rPr>
                  <a:t># of sample intervals between packets at the receiver</a:t>
                </a:r>
                <a:endParaRPr lang="en-US" sz="1000">
                  <a:effectLst/>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aseline="0"/>
                  <a:t>(bin)</a:t>
                </a:r>
                <a:endParaRPr lang="en-US" sz="1000"/>
              </a:p>
            </c:rich>
          </c:tx>
          <c:layout/>
          <c:overlay val="0"/>
        </c:title>
        <c:majorTickMark val="out"/>
        <c:minorTickMark val="none"/>
        <c:tickLblPos val="nextTo"/>
        <c:crossAx val="41230336"/>
        <c:crosses val="autoZero"/>
        <c:auto val="1"/>
        <c:lblAlgn val="ctr"/>
        <c:lblOffset val="100"/>
        <c:noMultiLvlLbl val="0"/>
      </c:catAx>
      <c:valAx>
        <c:axId val="41230336"/>
        <c:scaling>
          <c:logBase val="10"/>
          <c:orientation val="minMax"/>
        </c:scaling>
        <c:delete val="0"/>
        <c:axPos val="l"/>
        <c:title>
          <c:tx>
            <c:rich>
              <a:bodyPr rot="-5400000" vert="horz"/>
              <a:lstStyle/>
              <a:p>
                <a:pPr>
                  <a:defRPr/>
                </a:pPr>
                <a:r>
                  <a:rPr lang="en-US"/>
                  <a:t># of occurrances (note log scale)</a:t>
                </a:r>
              </a:p>
            </c:rich>
          </c:tx>
          <c:layout>
            <c:manualLayout>
              <c:xMode val="edge"/>
              <c:yMode val="edge"/>
              <c:x val="2.2222222222222223E-2"/>
              <c:y val="0.16346237970253721"/>
            </c:manualLayout>
          </c:layout>
          <c:overlay val="0"/>
        </c:title>
        <c:numFmt formatCode="General" sourceLinked="1"/>
        <c:majorTickMark val="out"/>
        <c:minorTickMark val="none"/>
        <c:tickLblPos val="nextTo"/>
        <c:crossAx val="3929484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5DB6A5-6D39-48D0-B0C9-F05D5188DFF3}" type="datetimeFigureOut">
              <a:rPr lang="en-US" smtClean="0"/>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41902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DB6A5-6D39-48D0-B0C9-F05D5188DFF3}" type="datetimeFigureOut">
              <a:rPr lang="en-US" smtClean="0"/>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301157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DB6A5-6D39-48D0-B0C9-F05D5188DFF3}" type="datetimeFigureOut">
              <a:rPr lang="en-US" smtClean="0"/>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5100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DB6A5-6D39-48D0-B0C9-F05D5188DFF3}" type="datetimeFigureOut">
              <a:rPr lang="en-US" smtClean="0"/>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377516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DB6A5-6D39-48D0-B0C9-F05D5188DFF3}" type="datetimeFigureOut">
              <a:rPr lang="en-US" smtClean="0"/>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204591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5DB6A5-6D39-48D0-B0C9-F05D5188DFF3}" type="datetimeFigureOut">
              <a:rPr lang="en-US" smtClean="0"/>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405692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5DB6A5-6D39-48D0-B0C9-F05D5188DFF3}" type="datetimeFigureOut">
              <a:rPr lang="en-US" smtClean="0"/>
              <a:t>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155099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5DB6A5-6D39-48D0-B0C9-F05D5188DFF3}" type="datetimeFigureOut">
              <a:rPr lang="en-US" smtClean="0"/>
              <a:t>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174352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B6A5-6D39-48D0-B0C9-F05D5188DFF3}" type="datetimeFigureOut">
              <a:rPr lang="en-US" smtClean="0"/>
              <a:t>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159244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DB6A5-6D39-48D0-B0C9-F05D5188DFF3}" type="datetimeFigureOut">
              <a:rPr lang="en-US" smtClean="0"/>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5445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DB6A5-6D39-48D0-B0C9-F05D5188DFF3}" type="datetimeFigureOut">
              <a:rPr lang="en-US" smtClean="0"/>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53F13-CCB2-464D-85C5-85D0D0DB950E}" type="slidenum">
              <a:rPr lang="en-US" smtClean="0"/>
              <a:t>‹#›</a:t>
            </a:fld>
            <a:endParaRPr lang="en-US"/>
          </a:p>
        </p:txBody>
      </p:sp>
    </p:spTree>
    <p:extLst>
      <p:ext uri="{BB962C8B-B14F-4D97-AF65-F5344CB8AC3E}">
        <p14:creationId xmlns:p14="http://schemas.microsoft.com/office/powerpoint/2010/main" val="127553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DB6A5-6D39-48D0-B0C9-F05D5188DFF3}" type="datetimeFigureOut">
              <a:rPr lang="en-US" smtClean="0"/>
              <a:t>12/9/2012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53F13-CCB2-464D-85C5-85D0D0DB950E}" type="slidenum">
              <a:rPr lang="en-US" smtClean="0"/>
              <a:t>‹#›</a:t>
            </a:fld>
            <a:endParaRPr lang="en-US"/>
          </a:p>
        </p:txBody>
      </p:sp>
    </p:spTree>
    <p:extLst>
      <p:ext uri="{BB962C8B-B14F-4D97-AF65-F5344CB8AC3E}">
        <p14:creationId xmlns:p14="http://schemas.microsoft.com/office/powerpoint/2010/main" val="100657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725980004"/>
              </p:ext>
            </p:extLst>
          </p:nvPr>
        </p:nvGraphicFramePr>
        <p:xfrm>
          <a:off x="1752600" y="1371600"/>
          <a:ext cx="56388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023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1071192"/>
              </p:ext>
            </p:extLst>
          </p:nvPr>
        </p:nvGraphicFramePr>
        <p:xfrm>
          <a:off x="381000" y="381000"/>
          <a:ext cx="51054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2354145465"/>
              </p:ext>
            </p:extLst>
          </p:nvPr>
        </p:nvGraphicFramePr>
        <p:xfrm>
          <a:off x="381000" y="3581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638800" y="762000"/>
            <a:ext cx="3124200" cy="3600986"/>
          </a:xfrm>
          <a:prstGeom prst="rect">
            <a:avLst/>
          </a:prstGeom>
          <a:noFill/>
        </p:spPr>
        <p:txBody>
          <a:bodyPr wrap="square" rtlCol="0">
            <a:spAutoFit/>
          </a:bodyPr>
          <a:lstStyle/>
          <a:p>
            <a:r>
              <a:rPr lang="en-US" sz="1200" dirty="0" smtClean="0"/>
              <a:t>These graphs show counts of the intervals between packets received by the access point.  One means that only one interval elapsed between successive packets, meaning no packets were lost.  Two means one packet was lost, and so on.</a:t>
            </a:r>
          </a:p>
          <a:p>
            <a:endParaRPr lang="en-US" sz="1200" dirty="0"/>
          </a:p>
          <a:p>
            <a:r>
              <a:rPr lang="en-US" sz="1200" dirty="0" smtClean="0"/>
              <a:t>The Y axis is log scale.  Loss  rates were very low for the 1 minute interval test, and quite a bit higher for the 1 second interval test.  However, in the 1 second case, redundancy provided by the high packet rate when slow changing values are being sampled (e.g. temperature) mean the effective lost data rate is still small.  </a:t>
            </a:r>
          </a:p>
          <a:p>
            <a:endParaRPr lang="en-US" sz="1200" dirty="0"/>
          </a:p>
          <a:p>
            <a:r>
              <a:rPr lang="en-US" sz="1200" dirty="0" smtClean="0"/>
              <a:t>If 1 minute intervals are acceptable, that would be the best choice due to lower average power consumption. </a:t>
            </a:r>
            <a:endParaRPr lang="en-US" sz="1200" dirty="0"/>
          </a:p>
        </p:txBody>
      </p:sp>
    </p:spTree>
    <p:extLst>
      <p:ext uri="{BB962C8B-B14F-4D97-AF65-F5344CB8AC3E}">
        <p14:creationId xmlns:p14="http://schemas.microsoft.com/office/powerpoint/2010/main" val="402653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205</Words>
  <Application>Microsoft Office PowerPoint</Application>
  <PresentationFormat>On-screen Show (4:3)</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 L. Burghardt</dc:creator>
  <cp:lastModifiedBy>F. L. Burghardt</cp:lastModifiedBy>
  <cp:revision>3</cp:revision>
  <dcterms:created xsi:type="dcterms:W3CDTF">2012-12-10T06:08:42Z</dcterms:created>
  <dcterms:modified xsi:type="dcterms:W3CDTF">2012-12-10T06:29:07Z</dcterms:modified>
</cp:coreProperties>
</file>