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6" r:id="rId3"/>
    <p:sldId id="257" r:id="rId4"/>
    <p:sldId id="258"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11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hitz.eecs.berkeley.edu\designs\ME\freds%20stuff\eZ430-RF2500\Experiments\network%20reliability\log_gui_one-sec-test_113012-2230_v2.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hitz.eecs.berkeley.edu\designs\ME\freds%20stuff\eZ430-RF2500\Experiments\network%20reliability\log_gui_one-sec-test_113012-2230_v2.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hitz.eecs.berkeley.edu\designs\ME\freds%20stuff\eZ430-RF2500\Experiments\network%20reliability\log_gui_ten-sec-test_121112-xxxxxx_121712-940am_v2.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hitz.eecs.berkeley.edu\designs\ME\freds%20stuff\eZ430-RF2500\Experiments\network%20reliability\log_gui_ten-sec-test_121112-xxxxxx_121712-940am_v2.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hitz.eecs.berkeley.edu\designs\ME\freds%20stuff\eZ430-RF2500\Experiments\network%20reliability\log_gui_one-min-test_120512-1100am_120712-0930am_v2.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hitz.eecs.berkeley.edu\designs\ME\freds%20stuff\eZ430-RF2500\Experiments\network%20reliability\log_gui_one-min-test_120512-1100am_120712-0930am_v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v>1</c:v>
          </c:tx>
          <c:invertIfNegative val="0"/>
          <c:cat>
            <c:strRef>
              <c:f>'[log_gui_one-sec-test_113012-2230_v2.xlsx]1'!$J$5:$J$9</c:f>
              <c:strCache>
                <c:ptCount val="5"/>
                <c:pt idx="0">
                  <c:v>1</c:v>
                </c:pt>
                <c:pt idx="1">
                  <c:v>2</c:v>
                </c:pt>
                <c:pt idx="2">
                  <c:v>3</c:v>
                </c:pt>
                <c:pt idx="3">
                  <c:v>4</c:v>
                </c:pt>
                <c:pt idx="4">
                  <c:v>More</c:v>
                </c:pt>
              </c:strCache>
            </c:strRef>
          </c:cat>
          <c:val>
            <c:numRef>
              <c:f>'[log_gui_one-sec-test_113012-2230_v2.xlsx]1'!$K$5:$K$9</c:f>
              <c:numCache>
                <c:formatCode>General</c:formatCode>
                <c:ptCount val="5"/>
                <c:pt idx="0">
                  <c:v>10035</c:v>
                </c:pt>
                <c:pt idx="1">
                  <c:v>4759</c:v>
                </c:pt>
                <c:pt idx="2">
                  <c:v>121</c:v>
                </c:pt>
                <c:pt idx="3">
                  <c:v>6</c:v>
                </c:pt>
                <c:pt idx="4">
                  <c:v>3</c:v>
                </c:pt>
              </c:numCache>
            </c:numRef>
          </c:val>
        </c:ser>
        <c:ser>
          <c:idx val="2"/>
          <c:order val="1"/>
          <c:tx>
            <c:v>2</c:v>
          </c:tx>
          <c:invertIfNegative val="0"/>
          <c:cat>
            <c:strRef>
              <c:f>'[log_gui_one-sec-test_113012-2230_v2.xlsx]2'!$J$5:$J$9</c:f>
              <c:strCache>
                <c:ptCount val="5"/>
                <c:pt idx="0">
                  <c:v>1</c:v>
                </c:pt>
                <c:pt idx="1">
                  <c:v>2</c:v>
                </c:pt>
                <c:pt idx="2">
                  <c:v>3</c:v>
                </c:pt>
                <c:pt idx="3">
                  <c:v>4</c:v>
                </c:pt>
                <c:pt idx="4">
                  <c:v>More</c:v>
                </c:pt>
              </c:strCache>
            </c:strRef>
          </c:cat>
          <c:val>
            <c:numRef>
              <c:f>'[log_gui_one-sec-test_113012-2230_v2.xlsx]2'!$K$5:$K$9</c:f>
              <c:numCache>
                <c:formatCode>General</c:formatCode>
                <c:ptCount val="5"/>
                <c:pt idx="0">
                  <c:v>6428</c:v>
                </c:pt>
                <c:pt idx="1">
                  <c:v>6271</c:v>
                </c:pt>
                <c:pt idx="2">
                  <c:v>248</c:v>
                </c:pt>
                <c:pt idx="3">
                  <c:v>13</c:v>
                </c:pt>
                <c:pt idx="4">
                  <c:v>0</c:v>
                </c:pt>
              </c:numCache>
            </c:numRef>
          </c:val>
        </c:ser>
        <c:ser>
          <c:idx val="3"/>
          <c:order val="2"/>
          <c:tx>
            <c:v>5</c:v>
          </c:tx>
          <c:invertIfNegative val="0"/>
          <c:cat>
            <c:strRef>
              <c:f>'[log_gui_one-sec-test_113012-2230_v2.xlsx]5'!$J$5:$J$9</c:f>
              <c:strCache>
                <c:ptCount val="5"/>
                <c:pt idx="0">
                  <c:v>1</c:v>
                </c:pt>
                <c:pt idx="1">
                  <c:v>2</c:v>
                </c:pt>
                <c:pt idx="2">
                  <c:v>3</c:v>
                </c:pt>
                <c:pt idx="3">
                  <c:v>4</c:v>
                </c:pt>
                <c:pt idx="4">
                  <c:v>More</c:v>
                </c:pt>
              </c:strCache>
            </c:strRef>
          </c:cat>
          <c:val>
            <c:numRef>
              <c:f>'[log_gui_one-sec-test_113012-2230_v2.xlsx]5'!$K$5:$K$9</c:f>
              <c:numCache>
                <c:formatCode>General</c:formatCode>
                <c:ptCount val="5"/>
                <c:pt idx="0">
                  <c:v>6254</c:v>
                </c:pt>
                <c:pt idx="1">
                  <c:v>2120</c:v>
                </c:pt>
                <c:pt idx="2">
                  <c:v>78</c:v>
                </c:pt>
                <c:pt idx="3">
                  <c:v>15</c:v>
                </c:pt>
                <c:pt idx="4">
                  <c:v>100</c:v>
                </c:pt>
              </c:numCache>
            </c:numRef>
          </c:val>
        </c:ser>
        <c:ser>
          <c:idx val="4"/>
          <c:order val="3"/>
          <c:tx>
            <c:v>8</c:v>
          </c:tx>
          <c:invertIfNegative val="0"/>
          <c:cat>
            <c:strRef>
              <c:f>'[log_gui_one-sec-test_113012-2230_v2.xlsx]8'!$J$5:$J$9</c:f>
              <c:strCache>
                <c:ptCount val="5"/>
                <c:pt idx="0">
                  <c:v>1</c:v>
                </c:pt>
                <c:pt idx="1">
                  <c:v>2</c:v>
                </c:pt>
                <c:pt idx="2">
                  <c:v>3</c:v>
                </c:pt>
                <c:pt idx="3">
                  <c:v>4</c:v>
                </c:pt>
                <c:pt idx="4">
                  <c:v>More</c:v>
                </c:pt>
              </c:strCache>
            </c:strRef>
          </c:cat>
          <c:val>
            <c:numRef>
              <c:f>'[log_gui_one-sec-test_113012-2230_v2.xlsx]8'!$K$5:$K$9</c:f>
              <c:numCache>
                <c:formatCode>General</c:formatCode>
                <c:ptCount val="5"/>
                <c:pt idx="0">
                  <c:v>14894</c:v>
                </c:pt>
                <c:pt idx="1">
                  <c:v>3014</c:v>
                </c:pt>
                <c:pt idx="2">
                  <c:v>17</c:v>
                </c:pt>
                <c:pt idx="3">
                  <c:v>0</c:v>
                </c:pt>
                <c:pt idx="4">
                  <c:v>0</c:v>
                </c:pt>
              </c:numCache>
            </c:numRef>
          </c:val>
        </c:ser>
        <c:ser>
          <c:idx val="5"/>
          <c:order val="4"/>
          <c:tx>
            <c:v>9</c:v>
          </c:tx>
          <c:invertIfNegative val="0"/>
          <c:cat>
            <c:strRef>
              <c:f>'[log_gui_one-sec-test_113012-2230_v2.xlsx]9'!$J$5:$J$9</c:f>
              <c:strCache>
                <c:ptCount val="5"/>
                <c:pt idx="0">
                  <c:v>1</c:v>
                </c:pt>
                <c:pt idx="1">
                  <c:v>2</c:v>
                </c:pt>
                <c:pt idx="2">
                  <c:v>3</c:v>
                </c:pt>
                <c:pt idx="3">
                  <c:v>4</c:v>
                </c:pt>
                <c:pt idx="4">
                  <c:v>More</c:v>
                </c:pt>
              </c:strCache>
            </c:strRef>
          </c:cat>
          <c:val>
            <c:numRef>
              <c:f>'[log_gui_one-sec-test_113012-2230_v2.xlsx]9'!$K$5:$K$9</c:f>
              <c:numCache>
                <c:formatCode>General</c:formatCode>
                <c:ptCount val="5"/>
                <c:pt idx="0">
                  <c:v>7798</c:v>
                </c:pt>
                <c:pt idx="1">
                  <c:v>5676</c:v>
                </c:pt>
                <c:pt idx="2">
                  <c:v>208</c:v>
                </c:pt>
                <c:pt idx="3">
                  <c:v>6</c:v>
                </c:pt>
                <c:pt idx="4">
                  <c:v>0</c:v>
                </c:pt>
              </c:numCache>
            </c:numRef>
          </c:val>
        </c:ser>
        <c:ser>
          <c:idx val="6"/>
          <c:order val="5"/>
          <c:tx>
            <c:v>10</c:v>
          </c:tx>
          <c:invertIfNegative val="0"/>
          <c:cat>
            <c:strRef>
              <c:f>'[log_gui_one-sec-test_113012-2230_v2.xlsx]10'!$J$5:$J$9</c:f>
              <c:strCache>
                <c:ptCount val="5"/>
                <c:pt idx="0">
                  <c:v>1</c:v>
                </c:pt>
                <c:pt idx="1">
                  <c:v>2</c:v>
                </c:pt>
                <c:pt idx="2">
                  <c:v>3</c:v>
                </c:pt>
                <c:pt idx="3">
                  <c:v>4</c:v>
                </c:pt>
                <c:pt idx="4">
                  <c:v>More</c:v>
                </c:pt>
              </c:strCache>
            </c:strRef>
          </c:cat>
          <c:val>
            <c:numRef>
              <c:f>'[log_gui_one-sec-test_113012-2230_v2.xlsx]10'!$K$5:$K$9</c:f>
              <c:numCache>
                <c:formatCode>General</c:formatCode>
                <c:ptCount val="5"/>
                <c:pt idx="0">
                  <c:v>8477</c:v>
                </c:pt>
                <c:pt idx="1">
                  <c:v>5529</c:v>
                </c:pt>
                <c:pt idx="2">
                  <c:v>89</c:v>
                </c:pt>
                <c:pt idx="3">
                  <c:v>0</c:v>
                </c:pt>
                <c:pt idx="4">
                  <c:v>0</c:v>
                </c:pt>
              </c:numCache>
            </c:numRef>
          </c:val>
        </c:ser>
        <c:ser>
          <c:idx val="7"/>
          <c:order val="6"/>
          <c:tx>
            <c:v>13</c:v>
          </c:tx>
          <c:invertIfNegative val="0"/>
          <c:cat>
            <c:strRef>
              <c:f>'[log_gui_one-sec-test_113012-2230_v2.xlsx]13'!$J$5:$J$9</c:f>
              <c:strCache>
                <c:ptCount val="5"/>
                <c:pt idx="0">
                  <c:v>1</c:v>
                </c:pt>
                <c:pt idx="1">
                  <c:v>2</c:v>
                </c:pt>
                <c:pt idx="2">
                  <c:v>3</c:v>
                </c:pt>
                <c:pt idx="3">
                  <c:v>4</c:v>
                </c:pt>
                <c:pt idx="4">
                  <c:v>More</c:v>
                </c:pt>
              </c:strCache>
            </c:strRef>
          </c:cat>
          <c:val>
            <c:numRef>
              <c:f>'[log_gui_one-sec-test_113012-2230_v2.xlsx]13'!$K$5:$K$9</c:f>
              <c:numCache>
                <c:formatCode>General</c:formatCode>
                <c:ptCount val="5"/>
                <c:pt idx="0">
                  <c:v>7779</c:v>
                </c:pt>
                <c:pt idx="1">
                  <c:v>5922</c:v>
                </c:pt>
                <c:pt idx="2">
                  <c:v>58</c:v>
                </c:pt>
                <c:pt idx="3">
                  <c:v>0</c:v>
                </c:pt>
                <c:pt idx="4">
                  <c:v>0</c:v>
                </c:pt>
              </c:numCache>
            </c:numRef>
          </c:val>
        </c:ser>
        <c:ser>
          <c:idx val="0"/>
          <c:order val="7"/>
          <c:tx>
            <c:v>14</c:v>
          </c:tx>
          <c:invertIfNegative val="0"/>
          <c:cat>
            <c:strRef>
              <c:f>'[log_gui_one-sec-test_113012-2230_v2.xlsx]14'!$J$5:$J$9</c:f>
              <c:strCache>
                <c:ptCount val="5"/>
                <c:pt idx="0">
                  <c:v>1</c:v>
                </c:pt>
                <c:pt idx="1">
                  <c:v>2</c:v>
                </c:pt>
                <c:pt idx="2">
                  <c:v>3</c:v>
                </c:pt>
                <c:pt idx="3">
                  <c:v>4</c:v>
                </c:pt>
                <c:pt idx="4">
                  <c:v>More</c:v>
                </c:pt>
              </c:strCache>
            </c:strRef>
          </c:cat>
          <c:val>
            <c:numRef>
              <c:f>'[log_gui_one-sec-test_113012-2230_v2.xlsx]14'!$K$5:$K$9</c:f>
              <c:numCache>
                <c:formatCode>General</c:formatCode>
                <c:ptCount val="5"/>
                <c:pt idx="0">
                  <c:v>10495</c:v>
                </c:pt>
                <c:pt idx="1">
                  <c:v>4703</c:v>
                </c:pt>
                <c:pt idx="2">
                  <c:v>15</c:v>
                </c:pt>
                <c:pt idx="3">
                  <c:v>1</c:v>
                </c:pt>
                <c:pt idx="4">
                  <c:v>0</c:v>
                </c:pt>
              </c:numCache>
            </c:numRef>
          </c:val>
        </c:ser>
        <c:dLbls>
          <c:showLegendKey val="0"/>
          <c:showVal val="0"/>
          <c:showCatName val="0"/>
          <c:showSerName val="0"/>
          <c:showPercent val="0"/>
          <c:showBubbleSize val="0"/>
        </c:dLbls>
        <c:gapWidth val="150"/>
        <c:axId val="27582848"/>
        <c:axId val="27584768"/>
      </c:barChart>
      <c:catAx>
        <c:axId val="27582848"/>
        <c:scaling>
          <c:orientation val="minMax"/>
        </c:scaling>
        <c:delete val="0"/>
        <c:axPos val="b"/>
        <c:title>
          <c:tx>
            <c:rich>
              <a:bodyPr/>
              <a:lstStyle/>
              <a:p>
                <a:pPr marL="0" marR="0" indent="0" algn="ctr" defTabSz="914400" rtl="0" eaLnBrk="1" fontAlgn="auto" latinLnBrk="0" hangingPunct="1">
                  <a:lnSpc>
                    <a:spcPct val="100000"/>
                  </a:lnSpc>
                  <a:spcBef>
                    <a:spcPts val="0"/>
                  </a:spcBef>
                  <a:spcAft>
                    <a:spcPts val="0"/>
                  </a:spcAft>
                  <a:buClrTx/>
                  <a:buSzTx/>
                  <a:buFontTx/>
                  <a:buNone/>
                  <a:tabLst/>
                  <a:defRPr sz="1000" b="1" i="0" u="none" strike="noStrike" kern="1200" baseline="0">
                    <a:solidFill>
                      <a:sysClr val="windowText" lastClr="000000"/>
                    </a:solidFill>
                    <a:latin typeface="+mn-lt"/>
                    <a:ea typeface="+mn-ea"/>
                    <a:cs typeface="+mn-cs"/>
                  </a:defRPr>
                </a:pPr>
                <a:r>
                  <a:rPr lang="en-US" sz="1000" b="1" i="0" baseline="0" dirty="0"/>
                  <a:t># of sample intervals between packets at the receiver (bin)</a:t>
                </a:r>
                <a:endParaRPr lang="en-US" sz="1000" dirty="0"/>
              </a:p>
              <a:p>
                <a:pPr marL="0" marR="0" indent="0" algn="ctr" defTabSz="914400" rtl="0" eaLnBrk="1" fontAlgn="auto" latinLnBrk="0" hangingPunct="1">
                  <a:lnSpc>
                    <a:spcPct val="100000"/>
                  </a:lnSpc>
                  <a:spcBef>
                    <a:spcPts val="0"/>
                  </a:spcBef>
                  <a:spcAft>
                    <a:spcPts val="0"/>
                  </a:spcAft>
                  <a:buClrTx/>
                  <a:buSzTx/>
                  <a:buFontTx/>
                  <a:buNone/>
                  <a:tabLst/>
                  <a:defRPr sz="1000" b="1" i="0" u="none" strike="noStrike" kern="1200" baseline="0">
                    <a:solidFill>
                      <a:sysClr val="windowText" lastClr="000000"/>
                    </a:solidFill>
                    <a:latin typeface="+mn-lt"/>
                    <a:ea typeface="+mn-ea"/>
                    <a:cs typeface="+mn-cs"/>
                  </a:defRPr>
                </a:pPr>
                <a:r>
                  <a:rPr lang="en-US" sz="1000" b="1" i="0" baseline="0" dirty="0" smtClean="0">
                    <a:effectLst/>
                  </a:rPr>
                  <a:t>One means no loss.</a:t>
                </a:r>
                <a:endParaRPr lang="en-US" sz="1000" dirty="0" smtClean="0">
                  <a:effectLst/>
                </a:endParaRPr>
              </a:p>
            </c:rich>
          </c:tx>
          <c:layout/>
          <c:overlay val="0"/>
        </c:title>
        <c:majorTickMark val="out"/>
        <c:minorTickMark val="none"/>
        <c:tickLblPos val="nextTo"/>
        <c:crossAx val="27584768"/>
        <c:crosses val="autoZero"/>
        <c:auto val="1"/>
        <c:lblAlgn val="ctr"/>
        <c:lblOffset val="100"/>
        <c:noMultiLvlLbl val="0"/>
      </c:catAx>
      <c:valAx>
        <c:axId val="27584768"/>
        <c:scaling>
          <c:orientation val="minMax"/>
        </c:scaling>
        <c:delete val="0"/>
        <c:axPos val="l"/>
        <c:title>
          <c:tx>
            <c:rich>
              <a:bodyPr rot="-5400000" vert="horz"/>
              <a:lstStyle/>
              <a:p>
                <a:pPr>
                  <a:defRPr sz="1000"/>
                </a:pPr>
                <a:r>
                  <a:rPr lang="en-US" sz="1000" b="1" i="0" baseline="0"/>
                  <a:t># of ocurrances </a:t>
                </a:r>
              </a:p>
            </c:rich>
          </c:tx>
          <c:layout/>
          <c:overlay val="0"/>
        </c:title>
        <c:numFmt formatCode="General" sourceLinked="1"/>
        <c:majorTickMark val="out"/>
        <c:minorTickMark val="none"/>
        <c:tickLblPos val="nextTo"/>
        <c:crossAx val="27582848"/>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v>1</c:v>
          </c:tx>
          <c:invertIfNegative val="0"/>
          <c:cat>
            <c:strRef>
              <c:f>'[log_gui_one-sec-test_113012-2230_v2.xlsx]1'!$J$5:$J$9</c:f>
              <c:strCache>
                <c:ptCount val="5"/>
                <c:pt idx="0">
                  <c:v>1</c:v>
                </c:pt>
                <c:pt idx="1">
                  <c:v>2</c:v>
                </c:pt>
                <c:pt idx="2">
                  <c:v>3</c:v>
                </c:pt>
                <c:pt idx="3">
                  <c:v>4</c:v>
                </c:pt>
                <c:pt idx="4">
                  <c:v>More</c:v>
                </c:pt>
              </c:strCache>
            </c:strRef>
          </c:cat>
          <c:val>
            <c:numRef>
              <c:f>'[log_gui_one-sec-test_113012-2230_v2.xlsx]1'!$K$5:$K$9</c:f>
              <c:numCache>
                <c:formatCode>General</c:formatCode>
                <c:ptCount val="5"/>
                <c:pt idx="0">
                  <c:v>10035</c:v>
                </c:pt>
                <c:pt idx="1">
                  <c:v>4759</c:v>
                </c:pt>
                <c:pt idx="2">
                  <c:v>121</c:v>
                </c:pt>
                <c:pt idx="3">
                  <c:v>6</c:v>
                </c:pt>
                <c:pt idx="4">
                  <c:v>3</c:v>
                </c:pt>
              </c:numCache>
            </c:numRef>
          </c:val>
        </c:ser>
        <c:ser>
          <c:idx val="2"/>
          <c:order val="1"/>
          <c:tx>
            <c:v>2</c:v>
          </c:tx>
          <c:invertIfNegative val="0"/>
          <c:cat>
            <c:strRef>
              <c:f>'[log_gui_one-sec-test_113012-2230_v2.xlsx]2'!$J$5:$J$9</c:f>
              <c:strCache>
                <c:ptCount val="5"/>
                <c:pt idx="0">
                  <c:v>1</c:v>
                </c:pt>
                <c:pt idx="1">
                  <c:v>2</c:v>
                </c:pt>
                <c:pt idx="2">
                  <c:v>3</c:v>
                </c:pt>
                <c:pt idx="3">
                  <c:v>4</c:v>
                </c:pt>
                <c:pt idx="4">
                  <c:v>More</c:v>
                </c:pt>
              </c:strCache>
            </c:strRef>
          </c:cat>
          <c:val>
            <c:numRef>
              <c:f>'[log_gui_one-sec-test_113012-2230_v2.xlsx]2'!$K$5:$K$9</c:f>
              <c:numCache>
                <c:formatCode>General</c:formatCode>
                <c:ptCount val="5"/>
                <c:pt idx="0">
                  <c:v>6428</c:v>
                </c:pt>
                <c:pt idx="1">
                  <c:v>6271</c:v>
                </c:pt>
                <c:pt idx="2">
                  <c:v>248</c:v>
                </c:pt>
                <c:pt idx="3">
                  <c:v>13</c:v>
                </c:pt>
                <c:pt idx="4">
                  <c:v>0</c:v>
                </c:pt>
              </c:numCache>
            </c:numRef>
          </c:val>
        </c:ser>
        <c:ser>
          <c:idx val="3"/>
          <c:order val="2"/>
          <c:tx>
            <c:v>5</c:v>
          </c:tx>
          <c:invertIfNegative val="0"/>
          <c:cat>
            <c:strRef>
              <c:f>'[log_gui_one-sec-test_113012-2230_v2.xlsx]5'!$J$5:$J$9</c:f>
              <c:strCache>
                <c:ptCount val="5"/>
                <c:pt idx="0">
                  <c:v>1</c:v>
                </c:pt>
                <c:pt idx="1">
                  <c:v>2</c:v>
                </c:pt>
                <c:pt idx="2">
                  <c:v>3</c:v>
                </c:pt>
                <c:pt idx="3">
                  <c:v>4</c:v>
                </c:pt>
                <c:pt idx="4">
                  <c:v>More</c:v>
                </c:pt>
              </c:strCache>
            </c:strRef>
          </c:cat>
          <c:val>
            <c:numRef>
              <c:f>'[log_gui_one-sec-test_113012-2230_v2.xlsx]5'!$K$5:$K$9</c:f>
              <c:numCache>
                <c:formatCode>General</c:formatCode>
                <c:ptCount val="5"/>
                <c:pt idx="0">
                  <c:v>6254</c:v>
                </c:pt>
                <c:pt idx="1">
                  <c:v>2120</c:v>
                </c:pt>
                <c:pt idx="2">
                  <c:v>78</c:v>
                </c:pt>
                <c:pt idx="3">
                  <c:v>15</c:v>
                </c:pt>
                <c:pt idx="4">
                  <c:v>100</c:v>
                </c:pt>
              </c:numCache>
            </c:numRef>
          </c:val>
        </c:ser>
        <c:ser>
          <c:idx val="4"/>
          <c:order val="3"/>
          <c:tx>
            <c:v>8</c:v>
          </c:tx>
          <c:invertIfNegative val="0"/>
          <c:cat>
            <c:strRef>
              <c:f>'[log_gui_one-sec-test_113012-2230_v2.xlsx]8'!$J$5:$J$9</c:f>
              <c:strCache>
                <c:ptCount val="5"/>
                <c:pt idx="0">
                  <c:v>1</c:v>
                </c:pt>
                <c:pt idx="1">
                  <c:v>2</c:v>
                </c:pt>
                <c:pt idx="2">
                  <c:v>3</c:v>
                </c:pt>
                <c:pt idx="3">
                  <c:v>4</c:v>
                </c:pt>
                <c:pt idx="4">
                  <c:v>More</c:v>
                </c:pt>
              </c:strCache>
            </c:strRef>
          </c:cat>
          <c:val>
            <c:numRef>
              <c:f>'[log_gui_one-sec-test_113012-2230_v2.xlsx]8'!$K$5:$K$9</c:f>
              <c:numCache>
                <c:formatCode>General</c:formatCode>
                <c:ptCount val="5"/>
                <c:pt idx="0">
                  <c:v>14894</c:v>
                </c:pt>
                <c:pt idx="1">
                  <c:v>3014</c:v>
                </c:pt>
                <c:pt idx="2">
                  <c:v>17</c:v>
                </c:pt>
                <c:pt idx="3">
                  <c:v>0</c:v>
                </c:pt>
                <c:pt idx="4">
                  <c:v>0</c:v>
                </c:pt>
              </c:numCache>
            </c:numRef>
          </c:val>
        </c:ser>
        <c:ser>
          <c:idx val="5"/>
          <c:order val="4"/>
          <c:tx>
            <c:v>9</c:v>
          </c:tx>
          <c:invertIfNegative val="0"/>
          <c:cat>
            <c:strRef>
              <c:f>'[log_gui_one-sec-test_113012-2230_v2.xlsx]9'!$J$5:$J$9</c:f>
              <c:strCache>
                <c:ptCount val="5"/>
                <c:pt idx="0">
                  <c:v>1</c:v>
                </c:pt>
                <c:pt idx="1">
                  <c:v>2</c:v>
                </c:pt>
                <c:pt idx="2">
                  <c:v>3</c:v>
                </c:pt>
                <c:pt idx="3">
                  <c:v>4</c:v>
                </c:pt>
                <c:pt idx="4">
                  <c:v>More</c:v>
                </c:pt>
              </c:strCache>
            </c:strRef>
          </c:cat>
          <c:val>
            <c:numRef>
              <c:f>'[log_gui_one-sec-test_113012-2230_v2.xlsx]9'!$K$5:$K$9</c:f>
              <c:numCache>
                <c:formatCode>General</c:formatCode>
                <c:ptCount val="5"/>
                <c:pt idx="0">
                  <c:v>7798</c:v>
                </c:pt>
                <c:pt idx="1">
                  <c:v>5676</c:v>
                </c:pt>
                <c:pt idx="2">
                  <c:v>208</c:v>
                </c:pt>
                <c:pt idx="3">
                  <c:v>6</c:v>
                </c:pt>
                <c:pt idx="4">
                  <c:v>0</c:v>
                </c:pt>
              </c:numCache>
            </c:numRef>
          </c:val>
        </c:ser>
        <c:ser>
          <c:idx val="6"/>
          <c:order val="5"/>
          <c:tx>
            <c:v>10</c:v>
          </c:tx>
          <c:invertIfNegative val="0"/>
          <c:cat>
            <c:strRef>
              <c:f>'[log_gui_one-sec-test_113012-2230_v2.xlsx]10'!$J$5:$J$9</c:f>
              <c:strCache>
                <c:ptCount val="5"/>
                <c:pt idx="0">
                  <c:v>1</c:v>
                </c:pt>
                <c:pt idx="1">
                  <c:v>2</c:v>
                </c:pt>
                <c:pt idx="2">
                  <c:v>3</c:v>
                </c:pt>
                <c:pt idx="3">
                  <c:v>4</c:v>
                </c:pt>
                <c:pt idx="4">
                  <c:v>More</c:v>
                </c:pt>
              </c:strCache>
            </c:strRef>
          </c:cat>
          <c:val>
            <c:numRef>
              <c:f>'[log_gui_one-sec-test_113012-2230_v2.xlsx]10'!$K$5:$K$9</c:f>
              <c:numCache>
                <c:formatCode>General</c:formatCode>
                <c:ptCount val="5"/>
                <c:pt idx="0">
                  <c:v>8477</c:v>
                </c:pt>
                <c:pt idx="1">
                  <c:v>5529</c:v>
                </c:pt>
                <c:pt idx="2">
                  <c:v>89</c:v>
                </c:pt>
                <c:pt idx="3">
                  <c:v>0</c:v>
                </c:pt>
                <c:pt idx="4">
                  <c:v>0</c:v>
                </c:pt>
              </c:numCache>
            </c:numRef>
          </c:val>
        </c:ser>
        <c:ser>
          <c:idx val="7"/>
          <c:order val="6"/>
          <c:tx>
            <c:v>13</c:v>
          </c:tx>
          <c:invertIfNegative val="0"/>
          <c:cat>
            <c:strRef>
              <c:f>'[log_gui_one-sec-test_113012-2230_v2.xlsx]13'!$J$5:$J$9</c:f>
              <c:strCache>
                <c:ptCount val="5"/>
                <c:pt idx="0">
                  <c:v>1</c:v>
                </c:pt>
                <c:pt idx="1">
                  <c:v>2</c:v>
                </c:pt>
                <c:pt idx="2">
                  <c:v>3</c:v>
                </c:pt>
                <c:pt idx="3">
                  <c:v>4</c:v>
                </c:pt>
                <c:pt idx="4">
                  <c:v>More</c:v>
                </c:pt>
              </c:strCache>
            </c:strRef>
          </c:cat>
          <c:val>
            <c:numRef>
              <c:f>'[log_gui_one-sec-test_113012-2230_v2.xlsx]13'!$K$5:$K$9</c:f>
              <c:numCache>
                <c:formatCode>General</c:formatCode>
                <c:ptCount val="5"/>
                <c:pt idx="0">
                  <c:v>7779</c:v>
                </c:pt>
                <c:pt idx="1">
                  <c:v>5922</c:v>
                </c:pt>
                <c:pt idx="2">
                  <c:v>58</c:v>
                </c:pt>
                <c:pt idx="3">
                  <c:v>0</c:v>
                </c:pt>
                <c:pt idx="4">
                  <c:v>0</c:v>
                </c:pt>
              </c:numCache>
            </c:numRef>
          </c:val>
        </c:ser>
        <c:ser>
          <c:idx val="0"/>
          <c:order val="7"/>
          <c:tx>
            <c:v>14</c:v>
          </c:tx>
          <c:invertIfNegative val="0"/>
          <c:cat>
            <c:strRef>
              <c:f>'[log_gui_one-sec-test_113012-2230_v2.xlsx]14'!$J$5:$J$9</c:f>
              <c:strCache>
                <c:ptCount val="5"/>
                <c:pt idx="0">
                  <c:v>1</c:v>
                </c:pt>
                <c:pt idx="1">
                  <c:v>2</c:v>
                </c:pt>
                <c:pt idx="2">
                  <c:v>3</c:v>
                </c:pt>
                <c:pt idx="3">
                  <c:v>4</c:v>
                </c:pt>
                <c:pt idx="4">
                  <c:v>More</c:v>
                </c:pt>
              </c:strCache>
            </c:strRef>
          </c:cat>
          <c:val>
            <c:numRef>
              <c:f>'[log_gui_one-sec-test_113012-2230_v2.xlsx]14'!$K$5:$K$9</c:f>
              <c:numCache>
                <c:formatCode>General</c:formatCode>
                <c:ptCount val="5"/>
                <c:pt idx="0">
                  <c:v>10495</c:v>
                </c:pt>
                <c:pt idx="1">
                  <c:v>4703</c:v>
                </c:pt>
                <c:pt idx="2">
                  <c:v>15</c:v>
                </c:pt>
                <c:pt idx="3">
                  <c:v>1</c:v>
                </c:pt>
                <c:pt idx="4">
                  <c:v>0</c:v>
                </c:pt>
              </c:numCache>
            </c:numRef>
          </c:val>
        </c:ser>
        <c:dLbls>
          <c:showLegendKey val="0"/>
          <c:showVal val="0"/>
          <c:showCatName val="0"/>
          <c:showSerName val="0"/>
          <c:showPercent val="0"/>
          <c:showBubbleSize val="0"/>
        </c:dLbls>
        <c:gapWidth val="150"/>
        <c:axId val="28041216"/>
        <c:axId val="28043136"/>
      </c:barChart>
      <c:catAx>
        <c:axId val="28041216"/>
        <c:scaling>
          <c:orientation val="minMax"/>
        </c:scaling>
        <c:delete val="0"/>
        <c:axPos val="b"/>
        <c:title>
          <c:tx>
            <c:rich>
              <a:bodyPr/>
              <a:lstStyle/>
              <a:p>
                <a:pPr marL="0" marR="0" indent="0" algn="ctr" defTabSz="914400" rtl="0" eaLnBrk="1" fontAlgn="auto" latinLnBrk="0" hangingPunct="1">
                  <a:lnSpc>
                    <a:spcPct val="100000"/>
                  </a:lnSpc>
                  <a:spcBef>
                    <a:spcPts val="0"/>
                  </a:spcBef>
                  <a:spcAft>
                    <a:spcPts val="0"/>
                  </a:spcAft>
                  <a:buClrTx/>
                  <a:buSzTx/>
                  <a:buFontTx/>
                  <a:buNone/>
                  <a:tabLst/>
                  <a:defRPr sz="1000" b="1" i="0" u="none" strike="noStrike" kern="1200" baseline="0">
                    <a:solidFill>
                      <a:sysClr val="windowText" lastClr="000000"/>
                    </a:solidFill>
                    <a:latin typeface="+mn-lt"/>
                    <a:ea typeface="+mn-ea"/>
                    <a:cs typeface="+mn-cs"/>
                  </a:defRPr>
                </a:pPr>
                <a:r>
                  <a:rPr lang="en-US" sz="1000" b="1" i="0" baseline="0" dirty="0"/>
                  <a:t># of sample intervals between packets at the receiver (bin)</a:t>
                </a:r>
                <a:endParaRPr lang="en-US" sz="1000" dirty="0"/>
              </a:p>
              <a:p>
                <a:pPr marL="0" marR="0" indent="0" algn="ctr" defTabSz="914400" rtl="0" eaLnBrk="1" fontAlgn="auto" latinLnBrk="0" hangingPunct="1">
                  <a:lnSpc>
                    <a:spcPct val="100000"/>
                  </a:lnSpc>
                  <a:spcBef>
                    <a:spcPts val="0"/>
                  </a:spcBef>
                  <a:spcAft>
                    <a:spcPts val="0"/>
                  </a:spcAft>
                  <a:buClrTx/>
                  <a:buSzTx/>
                  <a:buFontTx/>
                  <a:buNone/>
                  <a:tabLst/>
                  <a:defRPr sz="1000" b="1" i="0" u="none" strike="noStrike" kern="1200" baseline="0">
                    <a:solidFill>
                      <a:sysClr val="windowText" lastClr="000000"/>
                    </a:solidFill>
                    <a:latin typeface="+mn-lt"/>
                    <a:ea typeface="+mn-ea"/>
                    <a:cs typeface="+mn-cs"/>
                  </a:defRPr>
                </a:pPr>
                <a:r>
                  <a:rPr lang="en-US" sz="1000" b="1" i="0" baseline="0" dirty="0" smtClean="0">
                    <a:effectLst/>
                  </a:rPr>
                  <a:t>One means no loss.</a:t>
                </a:r>
                <a:endParaRPr lang="en-US" sz="1000" dirty="0" smtClean="0">
                  <a:effectLst/>
                </a:endParaRPr>
              </a:p>
            </c:rich>
          </c:tx>
          <c:layout/>
          <c:overlay val="0"/>
        </c:title>
        <c:majorTickMark val="out"/>
        <c:minorTickMark val="none"/>
        <c:tickLblPos val="nextTo"/>
        <c:crossAx val="28043136"/>
        <c:crosses val="autoZero"/>
        <c:auto val="1"/>
        <c:lblAlgn val="ctr"/>
        <c:lblOffset val="100"/>
        <c:noMultiLvlLbl val="0"/>
      </c:catAx>
      <c:valAx>
        <c:axId val="28043136"/>
        <c:scaling>
          <c:logBase val="10"/>
          <c:orientation val="minMax"/>
        </c:scaling>
        <c:delete val="0"/>
        <c:axPos val="l"/>
        <c:title>
          <c:tx>
            <c:rich>
              <a:bodyPr rot="-5400000" vert="horz"/>
              <a:lstStyle/>
              <a:p>
                <a:pPr>
                  <a:defRPr sz="1000"/>
                </a:pPr>
                <a:r>
                  <a:rPr lang="en-US" sz="1000" b="1" i="0" baseline="0"/>
                  <a:t># of ocurrances </a:t>
                </a:r>
              </a:p>
            </c:rich>
          </c:tx>
          <c:layout/>
          <c:overlay val="0"/>
        </c:title>
        <c:numFmt formatCode="General" sourceLinked="1"/>
        <c:majorTickMark val="out"/>
        <c:minorTickMark val="none"/>
        <c:tickLblPos val="nextTo"/>
        <c:crossAx val="28041216"/>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1"/>
          <c:tx>
            <c:v>1</c:v>
          </c:tx>
          <c:invertIfNegative val="0"/>
          <c:cat>
            <c:strRef>
              <c:f>'[log_gui_ten-sec-test_121112-xxxxxx_121712-940am_v2.xlsx]1'!$L$6:$L$10</c:f>
              <c:strCache>
                <c:ptCount val="5"/>
                <c:pt idx="0">
                  <c:v>1</c:v>
                </c:pt>
                <c:pt idx="1">
                  <c:v>2</c:v>
                </c:pt>
                <c:pt idx="2">
                  <c:v>3</c:v>
                </c:pt>
                <c:pt idx="3">
                  <c:v>4</c:v>
                </c:pt>
                <c:pt idx="4">
                  <c:v>More</c:v>
                </c:pt>
              </c:strCache>
            </c:strRef>
          </c:cat>
          <c:val>
            <c:numRef>
              <c:f>'[log_gui_ten-sec-test_121112-xxxxxx_121712-940am_v2.xlsx]1'!$M$6:$M$10</c:f>
              <c:numCache>
                <c:formatCode>General</c:formatCode>
                <c:ptCount val="5"/>
                <c:pt idx="0">
                  <c:v>42923</c:v>
                </c:pt>
                <c:pt idx="1">
                  <c:v>112</c:v>
                </c:pt>
                <c:pt idx="2">
                  <c:v>2</c:v>
                </c:pt>
                <c:pt idx="3">
                  <c:v>1</c:v>
                </c:pt>
                <c:pt idx="4">
                  <c:v>0</c:v>
                </c:pt>
              </c:numCache>
            </c:numRef>
          </c:val>
        </c:ser>
        <c:ser>
          <c:idx val="2"/>
          <c:order val="2"/>
          <c:tx>
            <c:v>2</c:v>
          </c:tx>
          <c:invertIfNegative val="0"/>
          <c:cat>
            <c:strRef>
              <c:f>'[log_gui_ten-sec-test_121112-xxxxxx_121712-940am_v2.xlsx]2'!$L$6:$L$10</c:f>
              <c:strCache>
                <c:ptCount val="5"/>
                <c:pt idx="0">
                  <c:v>1</c:v>
                </c:pt>
                <c:pt idx="1">
                  <c:v>2</c:v>
                </c:pt>
                <c:pt idx="2">
                  <c:v>3</c:v>
                </c:pt>
                <c:pt idx="3">
                  <c:v>4</c:v>
                </c:pt>
                <c:pt idx="4">
                  <c:v>More</c:v>
                </c:pt>
              </c:strCache>
            </c:strRef>
          </c:cat>
          <c:val>
            <c:numRef>
              <c:f>'[log_gui_ten-sec-test_121112-xxxxxx_121712-940am_v2.xlsx]2'!$M$6:$M$10</c:f>
              <c:numCache>
                <c:formatCode>General</c:formatCode>
                <c:ptCount val="5"/>
                <c:pt idx="0">
                  <c:v>26019</c:v>
                </c:pt>
                <c:pt idx="1">
                  <c:v>2981</c:v>
                </c:pt>
                <c:pt idx="2">
                  <c:v>220</c:v>
                </c:pt>
                <c:pt idx="3">
                  <c:v>110</c:v>
                </c:pt>
                <c:pt idx="4">
                  <c:v>198</c:v>
                </c:pt>
              </c:numCache>
            </c:numRef>
          </c:val>
        </c:ser>
        <c:ser>
          <c:idx val="3"/>
          <c:order val="3"/>
          <c:tx>
            <c:v>5</c:v>
          </c:tx>
          <c:invertIfNegative val="0"/>
          <c:cat>
            <c:strRef>
              <c:f>'[log_gui_ten-sec-test_121112-xxxxxx_121712-940am_v2.xlsx]5'!$L$6:$L$10</c:f>
              <c:strCache>
                <c:ptCount val="5"/>
                <c:pt idx="0">
                  <c:v>1</c:v>
                </c:pt>
                <c:pt idx="1">
                  <c:v>2</c:v>
                </c:pt>
                <c:pt idx="2">
                  <c:v>3</c:v>
                </c:pt>
                <c:pt idx="3">
                  <c:v>4</c:v>
                </c:pt>
                <c:pt idx="4">
                  <c:v>More</c:v>
                </c:pt>
              </c:strCache>
            </c:strRef>
          </c:cat>
          <c:val>
            <c:numRef>
              <c:f>'[log_gui_ten-sec-test_121112-xxxxxx_121712-940am_v2.xlsx]5'!$M$6:$M$10</c:f>
              <c:numCache>
                <c:formatCode>General</c:formatCode>
                <c:ptCount val="5"/>
                <c:pt idx="0">
                  <c:v>46095</c:v>
                </c:pt>
                <c:pt idx="1">
                  <c:v>183</c:v>
                </c:pt>
                <c:pt idx="2">
                  <c:v>5</c:v>
                </c:pt>
                <c:pt idx="3">
                  <c:v>1</c:v>
                </c:pt>
                <c:pt idx="4">
                  <c:v>0</c:v>
                </c:pt>
              </c:numCache>
            </c:numRef>
          </c:val>
        </c:ser>
        <c:ser>
          <c:idx val="4"/>
          <c:order val="4"/>
          <c:tx>
            <c:v>8</c:v>
          </c:tx>
          <c:invertIfNegative val="0"/>
          <c:cat>
            <c:strRef>
              <c:f>'[log_gui_ten-sec-test_121112-xxxxxx_121712-940am_v2.xlsx]8'!$L$6:$L$10</c:f>
              <c:strCache>
                <c:ptCount val="5"/>
                <c:pt idx="0">
                  <c:v>1</c:v>
                </c:pt>
                <c:pt idx="1">
                  <c:v>2</c:v>
                </c:pt>
                <c:pt idx="2">
                  <c:v>3</c:v>
                </c:pt>
                <c:pt idx="3">
                  <c:v>4</c:v>
                </c:pt>
                <c:pt idx="4">
                  <c:v>More</c:v>
                </c:pt>
              </c:strCache>
            </c:strRef>
          </c:cat>
          <c:val>
            <c:numRef>
              <c:f>'[log_gui_ten-sec-test_121112-xxxxxx_121712-940am_v2.xlsx]8'!$M$6:$M$10</c:f>
              <c:numCache>
                <c:formatCode>General</c:formatCode>
                <c:ptCount val="5"/>
                <c:pt idx="0">
                  <c:v>38784</c:v>
                </c:pt>
                <c:pt idx="1">
                  <c:v>2129</c:v>
                </c:pt>
                <c:pt idx="2">
                  <c:v>141</c:v>
                </c:pt>
                <c:pt idx="3">
                  <c:v>91</c:v>
                </c:pt>
                <c:pt idx="4">
                  <c:v>389</c:v>
                </c:pt>
              </c:numCache>
            </c:numRef>
          </c:val>
        </c:ser>
        <c:ser>
          <c:idx val="5"/>
          <c:order val="5"/>
          <c:tx>
            <c:v>9</c:v>
          </c:tx>
          <c:invertIfNegative val="0"/>
          <c:cat>
            <c:strRef>
              <c:f>'[log_gui_ten-sec-test_121112-xxxxxx_121712-940am_v2.xlsx]9'!$L$6:$L$10</c:f>
              <c:strCache>
                <c:ptCount val="5"/>
                <c:pt idx="0">
                  <c:v>1</c:v>
                </c:pt>
                <c:pt idx="1">
                  <c:v>2</c:v>
                </c:pt>
                <c:pt idx="2">
                  <c:v>3</c:v>
                </c:pt>
                <c:pt idx="3">
                  <c:v>4</c:v>
                </c:pt>
                <c:pt idx="4">
                  <c:v>More</c:v>
                </c:pt>
              </c:strCache>
            </c:strRef>
          </c:cat>
          <c:val>
            <c:numRef>
              <c:f>'[log_gui_ten-sec-test_121112-xxxxxx_121712-940am_v2.xlsx]9'!$M$6:$M$10</c:f>
              <c:numCache>
                <c:formatCode>General</c:formatCode>
                <c:ptCount val="5"/>
                <c:pt idx="0">
                  <c:v>37949</c:v>
                </c:pt>
                <c:pt idx="1">
                  <c:v>490</c:v>
                </c:pt>
                <c:pt idx="2">
                  <c:v>59</c:v>
                </c:pt>
                <c:pt idx="3">
                  <c:v>19</c:v>
                </c:pt>
                <c:pt idx="4">
                  <c:v>35</c:v>
                </c:pt>
              </c:numCache>
            </c:numRef>
          </c:val>
        </c:ser>
        <c:ser>
          <c:idx val="6"/>
          <c:order val="6"/>
          <c:tx>
            <c:v>10</c:v>
          </c:tx>
          <c:invertIfNegative val="0"/>
          <c:cat>
            <c:strRef>
              <c:f>'[log_gui_ten-sec-test_121112-xxxxxx_121712-940am_v2.xlsx]10'!$L$6:$L$10</c:f>
              <c:strCache>
                <c:ptCount val="5"/>
                <c:pt idx="0">
                  <c:v>1</c:v>
                </c:pt>
                <c:pt idx="1">
                  <c:v>2</c:v>
                </c:pt>
                <c:pt idx="2">
                  <c:v>3</c:v>
                </c:pt>
                <c:pt idx="3">
                  <c:v>4</c:v>
                </c:pt>
                <c:pt idx="4">
                  <c:v>More</c:v>
                </c:pt>
              </c:strCache>
            </c:strRef>
          </c:cat>
          <c:val>
            <c:numRef>
              <c:f>'[log_gui_ten-sec-test_121112-xxxxxx_121712-940am_v2.xlsx]10'!$M$6:$M$10</c:f>
              <c:numCache>
                <c:formatCode>General</c:formatCode>
                <c:ptCount val="5"/>
                <c:pt idx="0">
                  <c:v>36754</c:v>
                </c:pt>
                <c:pt idx="1">
                  <c:v>399</c:v>
                </c:pt>
                <c:pt idx="2">
                  <c:v>87</c:v>
                </c:pt>
                <c:pt idx="3">
                  <c:v>34</c:v>
                </c:pt>
                <c:pt idx="4">
                  <c:v>109</c:v>
                </c:pt>
              </c:numCache>
            </c:numRef>
          </c:val>
        </c:ser>
        <c:ser>
          <c:idx val="7"/>
          <c:order val="7"/>
          <c:tx>
            <c:v>13</c:v>
          </c:tx>
          <c:invertIfNegative val="0"/>
          <c:cat>
            <c:strRef>
              <c:f>'[log_gui_ten-sec-test_121112-xxxxxx_121712-940am_v2.xlsx]13'!$L$6:$L$10</c:f>
              <c:strCache>
                <c:ptCount val="5"/>
                <c:pt idx="0">
                  <c:v>1</c:v>
                </c:pt>
                <c:pt idx="1">
                  <c:v>2</c:v>
                </c:pt>
                <c:pt idx="2">
                  <c:v>3</c:v>
                </c:pt>
                <c:pt idx="3">
                  <c:v>4</c:v>
                </c:pt>
                <c:pt idx="4">
                  <c:v>More</c:v>
                </c:pt>
              </c:strCache>
            </c:strRef>
          </c:cat>
          <c:val>
            <c:numRef>
              <c:f>'[log_gui_ten-sec-test_121112-xxxxxx_121712-940am_v2.xlsx]13'!$M$6:$M$10</c:f>
              <c:numCache>
                <c:formatCode>General</c:formatCode>
                <c:ptCount val="5"/>
                <c:pt idx="0">
                  <c:v>38895</c:v>
                </c:pt>
                <c:pt idx="1">
                  <c:v>13</c:v>
                </c:pt>
                <c:pt idx="2">
                  <c:v>0</c:v>
                </c:pt>
                <c:pt idx="3">
                  <c:v>0</c:v>
                </c:pt>
                <c:pt idx="4">
                  <c:v>0</c:v>
                </c:pt>
              </c:numCache>
            </c:numRef>
          </c:val>
        </c:ser>
        <c:ser>
          <c:idx val="0"/>
          <c:order val="0"/>
          <c:tx>
            <c:v>14</c:v>
          </c:tx>
          <c:invertIfNegative val="0"/>
          <c:cat>
            <c:strRef>
              <c:f>'[log_gui_ten-sec-test_121112-xxxxxx_121712-940am_v2.xlsx]14'!$L$6:$L$10</c:f>
              <c:strCache>
                <c:ptCount val="5"/>
                <c:pt idx="0">
                  <c:v>1</c:v>
                </c:pt>
                <c:pt idx="1">
                  <c:v>2</c:v>
                </c:pt>
                <c:pt idx="2">
                  <c:v>3</c:v>
                </c:pt>
                <c:pt idx="3">
                  <c:v>4</c:v>
                </c:pt>
                <c:pt idx="4">
                  <c:v>More</c:v>
                </c:pt>
              </c:strCache>
            </c:strRef>
          </c:cat>
          <c:val>
            <c:numRef>
              <c:f>'[log_gui_ten-sec-test_121112-xxxxxx_121712-940am_v2.xlsx]14'!$M$6:$M$10</c:f>
              <c:numCache>
                <c:formatCode>General</c:formatCode>
                <c:ptCount val="5"/>
                <c:pt idx="0">
                  <c:v>43149</c:v>
                </c:pt>
                <c:pt idx="1">
                  <c:v>5</c:v>
                </c:pt>
                <c:pt idx="2">
                  <c:v>0</c:v>
                </c:pt>
                <c:pt idx="3">
                  <c:v>0</c:v>
                </c:pt>
                <c:pt idx="4">
                  <c:v>0</c:v>
                </c:pt>
              </c:numCache>
            </c:numRef>
          </c:val>
        </c:ser>
        <c:dLbls>
          <c:showLegendKey val="0"/>
          <c:showVal val="0"/>
          <c:showCatName val="0"/>
          <c:showSerName val="0"/>
          <c:showPercent val="0"/>
          <c:showBubbleSize val="0"/>
        </c:dLbls>
        <c:gapWidth val="150"/>
        <c:axId val="55928704"/>
        <c:axId val="55967744"/>
      </c:barChart>
      <c:catAx>
        <c:axId val="55928704"/>
        <c:scaling>
          <c:orientation val="minMax"/>
        </c:scaling>
        <c:delete val="0"/>
        <c:axPos val="b"/>
        <c:title>
          <c:tx>
            <c:rich>
              <a:bodyPr/>
              <a:lstStyle/>
              <a:p>
                <a:pPr marL="0" marR="0" indent="0" algn="ctr" defTabSz="914400" rtl="0" eaLnBrk="1" fontAlgn="auto" latinLnBrk="0" hangingPunct="1">
                  <a:lnSpc>
                    <a:spcPct val="100000"/>
                  </a:lnSpc>
                  <a:spcBef>
                    <a:spcPts val="0"/>
                  </a:spcBef>
                  <a:spcAft>
                    <a:spcPts val="0"/>
                  </a:spcAft>
                  <a:buClrTx/>
                  <a:buSzTx/>
                  <a:buFontTx/>
                  <a:buNone/>
                  <a:tabLst/>
                  <a:defRPr sz="1000" b="1" i="0" u="none" strike="noStrike" kern="1200" baseline="0">
                    <a:solidFill>
                      <a:sysClr val="windowText" lastClr="000000"/>
                    </a:solidFill>
                    <a:latin typeface="+mn-lt"/>
                    <a:ea typeface="+mn-ea"/>
                    <a:cs typeface="+mn-cs"/>
                  </a:defRPr>
                </a:pPr>
                <a:r>
                  <a:rPr lang="en-US" sz="1000" b="1" i="0" baseline="0" dirty="0">
                    <a:effectLst/>
                  </a:rPr>
                  <a:t># of sample intervals between packets at the receiver (bin)</a:t>
                </a:r>
                <a:endParaRPr lang="en-US" sz="1000" dirty="0">
                  <a:effectLst/>
                </a:endParaRPr>
              </a:p>
              <a:p>
                <a:pPr marL="0" marR="0" indent="0" algn="ctr" defTabSz="914400" rtl="0" eaLnBrk="1" fontAlgn="auto" latinLnBrk="0" hangingPunct="1">
                  <a:lnSpc>
                    <a:spcPct val="100000"/>
                  </a:lnSpc>
                  <a:spcBef>
                    <a:spcPts val="0"/>
                  </a:spcBef>
                  <a:spcAft>
                    <a:spcPts val="0"/>
                  </a:spcAft>
                  <a:buClrTx/>
                  <a:buSzTx/>
                  <a:buFontTx/>
                  <a:buNone/>
                  <a:tabLst/>
                  <a:defRPr sz="1000" b="1" i="0" u="none" strike="noStrike" kern="1200" baseline="0">
                    <a:solidFill>
                      <a:sysClr val="windowText" lastClr="000000"/>
                    </a:solidFill>
                    <a:latin typeface="+mn-lt"/>
                    <a:ea typeface="+mn-ea"/>
                    <a:cs typeface="+mn-cs"/>
                  </a:defRPr>
                </a:pPr>
                <a:r>
                  <a:rPr lang="en-US" sz="1000" b="1" i="0" baseline="0" dirty="0" smtClean="0">
                    <a:effectLst/>
                  </a:rPr>
                  <a:t>One means no loss.</a:t>
                </a:r>
                <a:endParaRPr lang="en-US" sz="1000" dirty="0" smtClean="0">
                  <a:effectLst/>
                </a:endParaRPr>
              </a:p>
            </c:rich>
          </c:tx>
          <c:layout/>
          <c:overlay val="0"/>
        </c:title>
        <c:majorTickMark val="out"/>
        <c:minorTickMark val="none"/>
        <c:tickLblPos val="nextTo"/>
        <c:crossAx val="55967744"/>
        <c:crosses val="autoZero"/>
        <c:auto val="1"/>
        <c:lblAlgn val="ctr"/>
        <c:lblOffset val="100"/>
        <c:noMultiLvlLbl val="0"/>
      </c:catAx>
      <c:valAx>
        <c:axId val="55967744"/>
        <c:scaling>
          <c:orientation val="minMax"/>
        </c:scaling>
        <c:delete val="0"/>
        <c:axPos val="l"/>
        <c:title>
          <c:tx>
            <c:rich>
              <a:bodyPr rot="-5400000" vert="horz"/>
              <a:lstStyle/>
              <a:p>
                <a:pPr>
                  <a:defRPr sz="1000"/>
                </a:pPr>
                <a:r>
                  <a:rPr lang="en-US" sz="1000" b="1" i="0" baseline="0">
                    <a:effectLst/>
                  </a:rPr>
                  <a:t># of ocurrances </a:t>
                </a:r>
                <a:endParaRPr lang="en-US" sz="1000">
                  <a:effectLst/>
                </a:endParaRPr>
              </a:p>
            </c:rich>
          </c:tx>
          <c:layout/>
          <c:overlay val="0"/>
        </c:title>
        <c:numFmt formatCode="General" sourceLinked="1"/>
        <c:majorTickMark val="out"/>
        <c:minorTickMark val="none"/>
        <c:tickLblPos val="nextTo"/>
        <c:crossAx val="55928704"/>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1"/>
          <c:tx>
            <c:v>1</c:v>
          </c:tx>
          <c:invertIfNegative val="0"/>
          <c:cat>
            <c:strRef>
              <c:f>'[log_gui_ten-sec-test_121112-xxxxxx_121712-940am_v2.xlsx]1'!$L$6:$L$10</c:f>
              <c:strCache>
                <c:ptCount val="5"/>
                <c:pt idx="0">
                  <c:v>1</c:v>
                </c:pt>
                <c:pt idx="1">
                  <c:v>2</c:v>
                </c:pt>
                <c:pt idx="2">
                  <c:v>3</c:v>
                </c:pt>
                <c:pt idx="3">
                  <c:v>4</c:v>
                </c:pt>
                <c:pt idx="4">
                  <c:v>More</c:v>
                </c:pt>
              </c:strCache>
            </c:strRef>
          </c:cat>
          <c:val>
            <c:numRef>
              <c:f>'[log_gui_ten-sec-test_121112-xxxxxx_121712-940am_v2.xlsx]1'!$M$6:$M$10</c:f>
              <c:numCache>
                <c:formatCode>General</c:formatCode>
                <c:ptCount val="5"/>
                <c:pt idx="0">
                  <c:v>42923</c:v>
                </c:pt>
                <c:pt idx="1">
                  <c:v>112</c:v>
                </c:pt>
                <c:pt idx="2">
                  <c:v>2</c:v>
                </c:pt>
                <c:pt idx="3">
                  <c:v>1</c:v>
                </c:pt>
                <c:pt idx="4">
                  <c:v>0</c:v>
                </c:pt>
              </c:numCache>
            </c:numRef>
          </c:val>
        </c:ser>
        <c:ser>
          <c:idx val="2"/>
          <c:order val="2"/>
          <c:tx>
            <c:v>2</c:v>
          </c:tx>
          <c:invertIfNegative val="0"/>
          <c:cat>
            <c:strRef>
              <c:f>'[log_gui_ten-sec-test_121112-xxxxxx_121712-940am_v2.xlsx]2'!$L$6:$L$10</c:f>
              <c:strCache>
                <c:ptCount val="5"/>
                <c:pt idx="0">
                  <c:v>1</c:v>
                </c:pt>
                <c:pt idx="1">
                  <c:v>2</c:v>
                </c:pt>
                <c:pt idx="2">
                  <c:v>3</c:v>
                </c:pt>
                <c:pt idx="3">
                  <c:v>4</c:v>
                </c:pt>
                <c:pt idx="4">
                  <c:v>More</c:v>
                </c:pt>
              </c:strCache>
            </c:strRef>
          </c:cat>
          <c:val>
            <c:numRef>
              <c:f>'[log_gui_ten-sec-test_121112-xxxxxx_121712-940am_v2.xlsx]2'!$M$6:$M$10</c:f>
              <c:numCache>
                <c:formatCode>General</c:formatCode>
                <c:ptCount val="5"/>
                <c:pt idx="0">
                  <c:v>26019</c:v>
                </c:pt>
                <c:pt idx="1">
                  <c:v>2981</c:v>
                </c:pt>
                <c:pt idx="2">
                  <c:v>220</c:v>
                </c:pt>
                <c:pt idx="3">
                  <c:v>110</c:v>
                </c:pt>
                <c:pt idx="4">
                  <c:v>198</c:v>
                </c:pt>
              </c:numCache>
            </c:numRef>
          </c:val>
        </c:ser>
        <c:ser>
          <c:idx val="3"/>
          <c:order val="3"/>
          <c:tx>
            <c:v>5</c:v>
          </c:tx>
          <c:invertIfNegative val="0"/>
          <c:cat>
            <c:strRef>
              <c:f>'[log_gui_ten-sec-test_121112-xxxxxx_121712-940am_v2.xlsx]5'!$L$6:$L$10</c:f>
              <c:strCache>
                <c:ptCount val="5"/>
                <c:pt idx="0">
                  <c:v>1</c:v>
                </c:pt>
                <c:pt idx="1">
                  <c:v>2</c:v>
                </c:pt>
                <c:pt idx="2">
                  <c:v>3</c:v>
                </c:pt>
                <c:pt idx="3">
                  <c:v>4</c:v>
                </c:pt>
                <c:pt idx="4">
                  <c:v>More</c:v>
                </c:pt>
              </c:strCache>
            </c:strRef>
          </c:cat>
          <c:val>
            <c:numRef>
              <c:f>'[log_gui_ten-sec-test_121112-xxxxxx_121712-940am_v2.xlsx]5'!$M$6:$M$10</c:f>
              <c:numCache>
                <c:formatCode>General</c:formatCode>
                <c:ptCount val="5"/>
                <c:pt idx="0">
                  <c:v>46095</c:v>
                </c:pt>
                <c:pt idx="1">
                  <c:v>183</c:v>
                </c:pt>
                <c:pt idx="2">
                  <c:v>5</c:v>
                </c:pt>
                <c:pt idx="3">
                  <c:v>1</c:v>
                </c:pt>
                <c:pt idx="4">
                  <c:v>0</c:v>
                </c:pt>
              </c:numCache>
            </c:numRef>
          </c:val>
        </c:ser>
        <c:ser>
          <c:idx val="4"/>
          <c:order val="4"/>
          <c:tx>
            <c:v>8</c:v>
          </c:tx>
          <c:invertIfNegative val="0"/>
          <c:cat>
            <c:strRef>
              <c:f>'[log_gui_ten-sec-test_121112-xxxxxx_121712-940am_v2.xlsx]8'!$L$6:$L$10</c:f>
              <c:strCache>
                <c:ptCount val="5"/>
                <c:pt idx="0">
                  <c:v>1</c:v>
                </c:pt>
                <c:pt idx="1">
                  <c:v>2</c:v>
                </c:pt>
                <c:pt idx="2">
                  <c:v>3</c:v>
                </c:pt>
                <c:pt idx="3">
                  <c:v>4</c:v>
                </c:pt>
                <c:pt idx="4">
                  <c:v>More</c:v>
                </c:pt>
              </c:strCache>
            </c:strRef>
          </c:cat>
          <c:val>
            <c:numRef>
              <c:f>'[log_gui_ten-sec-test_121112-xxxxxx_121712-940am_v2.xlsx]8'!$M$6:$M$10</c:f>
              <c:numCache>
                <c:formatCode>General</c:formatCode>
                <c:ptCount val="5"/>
                <c:pt idx="0">
                  <c:v>38784</c:v>
                </c:pt>
                <c:pt idx="1">
                  <c:v>2129</c:v>
                </c:pt>
                <c:pt idx="2">
                  <c:v>141</c:v>
                </c:pt>
                <c:pt idx="3">
                  <c:v>91</c:v>
                </c:pt>
                <c:pt idx="4">
                  <c:v>389</c:v>
                </c:pt>
              </c:numCache>
            </c:numRef>
          </c:val>
        </c:ser>
        <c:ser>
          <c:idx val="5"/>
          <c:order val="5"/>
          <c:tx>
            <c:v>9</c:v>
          </c:tx>
          <c:invertIfNegative val="0"/>
          <c:cat>
            <c:strRef>
              <c:f>'[log_gui_ten-sec-test_121112-xxxxxx_121712-940am_v2.xlsx]9'!$L$6:$L$10</c:f>
              <c:strCache>
                <c:ptCount val="5"/>
                <c:pt idx="0">
                  <c:v>1</c:v>
                </c:pt>
                <c:pt idx="1">
                  <c:v>2</c:v>
                </c:pt>
                <c:pt idx="2">
                  <c:v>3</c:v>
                </c:pt>
                <c:pt idx="3">
                  <c:v>4</c:v>
                </c:pt>
                <c:pt idx="4">
                  <c:v>More</c:v>
                </c:pt>
              </c:strCache>
            </c:strRef>
          </c:cat>
          <c:val>
            <c:numRef>
              <c:f>'[log_gui_ten-sec-test_121112-xxxxxx_121712-940am_v2.xlsx]9'!$M$6:$M$10</c:f>
              <c:numCache>
                <c:formatCode>General</c:formatCode>
                <c:ptCount val="5"/>
                <c:pt idx="0">
                  <c:v>37949</c:v>
                </c:pt>
                <c:pt idx="1">
                  <c:v>490</c:v>
                </c:pt>
                <c:pt idx="2">
                  <c:v>59</c:v>
                </c:pt>
                <c:pt idx="3">
                  <c:v>19</c:v>
                </c:pt>
                <c:pt idx="4">
                  <c:v>35</c:v>
                </c:pt>
              </c:numCache>
            </c:numRef>
          </c:val>
        </c:ser>
        <c:ser>
          <c:idx val="6"/>
          <c:order val="6"/>
          <c:tx>
            <c:v>10</c:v>
          </c:tx>
          <c:invertIfNegative val="0"/>
          <c:cat>
            <c:strRef>
              <c:f>'[log_gui_ten-sec-test_121112-xxxxxx_121712-940am_v2.xlsx]10'!$L$6:$L$10</c:f>
              <c:strCache>
                <c:ptCount val="5"/>
                <c:pt idx="0">
                  <c:v>1</c:v>
                </c:pt>
                <c:pt idx="1">
                  <c:v>2</c:v>
                </c:pt>
                <c:pt idx="2">
                  <c:v>3</c:v>
                </c:pt>
                <c:pt idx="3">
                  <c:v>4</c:v>
                </c:pt>
                <c:pt idx="4">
                  <c:v>More</c:v>
                </c:pt>
              </c:strCache>
            </c:strRef>
          </c:cat>
          <c:val>
            <c:numRef>
              <c:f>'[log_gui_ten-sec-test_121112-xxxxxx_121712-940am_v2.xlsx]10'!$M$6:$M$10</c:f>
              <c:numCache>
                <c:formatCode>General</c:formatCode>
                <c:ptCount val="5"/>
                <c:pt idx="0">
                  <c:v>36754</c:v>
                </c:pt>
                <c:pt idx="1">
                  <c:v>399</c:v>
                </c:pt>
                <c:pt idx="2">
                  <c:v>87</c:v>
                </c:pt>
                <c:pt idx="3">
                  <c:v>34</c:v>
                </c:pt>
                <c:pt idx="4">
                  <c:v>109</c:v>
                </c:pt>
              </c:numCache>
            </c:numRef>
          </c:val>
        </c:ser>
        <c:ser>
          <c:idx val="7"/>
          <c:order val="7"/>
          <c:tx>
            <c:v>13</c:v>
          </c:tx>
          <c:invertIfNegative val="0"/>
          <c:cat>
            <c:strRef>
              <c:f>'[log_gui_ten-sec-test_121112-xxxxxx_121712-940am_v2.xlsx]13'!$L$6:$L$10</c:f>
              <c:strCache>
                <c:ptCount val="5"/>
                <c:pt idx="0">
                  <c:v>1</c:v>
                </c:pt>
                <c:pt idx="1">
                  <c:v>2</c:v>
                </c:pt>
                <c:pt idx="2">
                  <c:v>3</c:v>
                </c:pt>
                <c:pt idx="3">
                  <c:v>4</c:v>
                </c:pt>
                <c:pt idx="4">
                  <c:v>More</c:v>
                </c:pt>
              </c:strCache>
            </c:strRef>
          </c:cat>
          <c:val>
            <c:numRef>
              <c:f>'[log_gui_ten-sec-test_121112-xxxxxx_121712-940am_v2.xlsx]13'!$M$6:$M$10</c:f>
              <c:numCache>
                <c:formatCode>General</c:formatCode>
                <c:ptCount val="5"/>
                <c:pt idx="0">
                  <c:v>38895</c:v>
                </c:pt>
                <c:pt idx="1">
                  <c:v>13</c:v>
                </c:pt>
                <c:pt idx="2">
                  <c:v>0</c:v>
                </c:pt>
                <c:pt idx="3">
                  <c:v>0</c:v>
                </c:pt>
                <c:pt idx="4">
                  <c:v>0</c:v>
                </c:pt>
              </c:numCache>
            </c:numRef>
          </c:val>
        </c:ser>
        <c:ser>
          <c:idx val="0"/>
          <c:order val="0"/>
          <c:tx>
            <c:v>14</c:v>
          </c:tx>
          <c:invertIfNegative val="0"/>
          <c:cat>
            <c:strRef>
              <c:f>'[log_gui_ten-sec-test_121112-xxxxxx_121712-940am_v2.xlsx]14'!$L$6:$L$10</c:f>
              <c:strCache>
                <c:ptCount val="5"/>
                <c:pt idx="0">
                  <c:v>1</c:v>
                </c:pt>
                <c:pt idx="1">
                  <c:v>2</c:v>
                </c:pt>
                <c:pt idx="2">
                  <c:v>3</c:v>
                </c:pt>
                <c:pt idx="3">
                  <c:v>4</c:v>
                </c:pt>
                <c:pt idx="4">
                  <c:v>More</c:v>
                </c:pt>
              </c:strCache>
            </c:strRef>
          </c:cat>
          <c:val>
            <c:numRef>
              <c:f>'[log_gui_ten-sec-test_121112-xxxxxx_121712-940am_v2.xlsx]14'!$M$6:$M$10</c:f>
              <c:numCache>
                <c:formatCode>General</c:formatCode>
                <c:ptCount val="5"/>
                <c:pt idx="0">
                  <c:v>43149</c:v>
                </c:pt>
                <c:pt idx="1">
                  <c:v>5</c:v>
                </c:pt>
                <c:pt idx="2">
                  <c:v>0</c:v>
                </c:pt>
                <c:pt idx="3">
                  <c:v>0</c:v>
                </c:pt>
                <c:pt idx="4">
                  <c:v>0</c:v>
                </c:pt>
              </c:numCache>
            </c:numRef>
          </c:val>
        </c:ser>
        <c:dLbls>
          <c:showLegendKey val="0"/>
          <c:showVal val="0"/>
          <c:showCatName val="0"/>
          <c:showSerName val="0"/>
          <c:showPercent val="0"/>
          <c:showBubbleSize val="0"/>
        </c:dLbls>
        <c:gapWidth val="150"/>
        <c:axId val="77609984"/>
        <c:axId val="77719040"/>
      </c:barChart>
      <c:catAx>
        <c:axId val="77609984"/>
        <c:scaling>
          <c:orientation val="minMax"/>
        </c:scaling>
        <c:delete val="0"/>
        <c:axPos val="b"/>
        <c:title>
          <c:tx>
            <c:rich>
              <a:bodyPr/>
              <a:lstStyle/>
              <a:p>
                <a:pPr marL="0" marR="0" indent="0" algn="ctr" defTabSz="914400" rtl="0" eaLnBrk="1" fontAlgn="auto" latinLnBrk="0" hangingPunct="1">
                  <a:lnSpc>
                    <a:spcPct val="100000"/>
                  </a:lnSpc>
                  <a:spcBef>
                    <a:spcPts val="0"/>
                  </a:spcBef>
                  <a:spcAft>
                    <a:spcPts val="0"/>
                  </a:spcAft>
                  <a:buClrTx/>
                  <a:buSzTx/>
                  <a:buFontTx/>
                  <a:buNone/>
                  <a:tabLst/>
                  <a:defRPr sz="1000" b="1" i="0" u="none" strike="noStrike" kern="1200" baseline="0">
                    <a:solidFill>
                      <a:sysClr val="windowText" lastClr="000000"/>
                    </a:solidFill>
                    <a:latin typeface="+mn-lt"/>
                    <a:ea typeface="+mn-ea"/>
                    <a:cs typeface="+mn-cs"/>
                  </a:defRPr>
                </a:pPr>
                <a:r>
                  <a:rPr lang="en-US" sz="1000" b="1" i="0" baseline="0" dirty="0">
                    <a:effectLst/>
                  </a:rPr>
                  <a:t># of sample intervals between packets at the receiver (bin)</a:t>
                </a:r>
                <a:endParaRPr lang="en-US" sz="1000" dirty="0">
                  <a:effectLst/>
                </a:endParaRPr>
              </a:p>
              <a:p>
                <a:pPr marL="0" marR="0" indent="0" algn="ctr" defTabSz="914400" rtl="0" eaLnBrk="1" fontAlgn="auto" latinLnBrk="0" hangingPunct="1">
                  <a:lnSpc>
                    <a:spcPct val="100000"/>
                  </a:lnSpc>
                  <a:spcBef>
                    <a:spcPts val="0"/>
                  </a:spcBef>
                  <a:spcAft>
                    <a:spcPts val="0"/>
                  </a:spcAft>
                  <a:buClrTx/>
                  <a:buSzTx/>
                  <a:buFontTx/>
                  <a:buNone/>
                  <a:tabLst/>
                  <a:defRPr sz="1000" b="1" i="0" u="none" strike="noStrike" kern="1200" baseline="0">
                    <a:solidFill>
                      <a:sysClr val="windowText" lastClr="000000"/>
                    </a:solidFill>
                    <a:latin typeface="+mn-lt"/>
                    <a:ea typeface="+mn-ea"/>
                    <a:cs typeface="+mn-cs"/>
                  </a:defRPr>
                </a:pPr>
                <a:r>
                  <a:rPr lang="en-US" sz="1000" b="1" i="0" baseline="0" dirty="0" smtClean="0">
                    <a:effectLst/>
                  </a:rPr>
                  <a:t>One means no loss.</a:t>
                </a:r>
                <a:endParaRPr lang="en-US" sz="1000" dirty="0" smtClean="0">
                  <a:effectLst/>
                </a:endParaRPr>
              </a:p>
            </c:rich>
          </c:tx>
          <c:layout/>
          <c:overlay val="0"/>
        </c:title>
        <c:majorTickMark val="out"/>
        <c:minorTickMark val="none"/>
        <c:tickLblPos val="nextTo"/>
        <c:crossAx val="77719040"/>
        <c:crosses val="autoZero"/>
        <c:auto val="1"/>
        <c:lblAlgn val="ctr"/>
        <c:lblOffset val="100"/>
        <c:noMultiLvlLbl val="0"/>
      </c:catAx>
      <c:valAx>
        <c:axId val="77719040"/>
        <c:scaling>
          <c:logBase val="10"/>
          <c:orientation val="minMax"/>
        </c:scaling>
        <c:delete val="0"/>
        <c:axPos val="l"/>
        <c:title>
          <c:tx>
            <c:rich>
              <a:bodyPr rot="-5400000" vert="horz"/>
              <a:lstStyle/>
              <a:p>
                <a:pPr>
                  <a:defRPr sz="1000"/>
                </a:pPr>
                <a:r>
                  <a:rPr lang="en-US" sz="1000" b="1" i="0" baseline="0">
                    <a:effectLst/>
                  </a:rPr>
                  <a:t># of ocurrances </a:t>
                </a:r>
                <a:endParaRPr lang="en-US" sz="1000">
                  <a:effectLst/>
                </a:endParaRPr>
              </a:p>
            </c:rich>
          </c:tx>
          <c:layout/>
          <c:overlay val="0"/>
        </c:title>
        <c:numFmt formatCode="General" sourceLinked="1"/>
        <c:majorTickMark val="out"/>
        <c:minorTickMark val="none"/>
        <c:tickLblPos val="nextTo"/>
        <c:crossAx val="77609984"/>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v>1</c:v>
          </c:tx>
          <c:invertIfNegative val="0"/>
          <c:cat>
            <c:strRef>
              <c:f>'1'!$L$5:$L$9</c:f>
              <c:strCache>
                <c:ptCount val="5"/>
                <c:pt idx="0">
                  <c:v>1</c:v>
                </c:pt>
                <c:pt idx="1">
                  <c:v>2</c:v>
                </c:pt>
                <c:pt idx="2">
                  <c:v>3</c:v>
                </c:pt>
                <c:pt idx="3">
                  <c:v>4</c:v>
                </c:pt>
                <c:pt idx="4">
                  <c:v>More</c:v>
                </c:pt>
              </c:strCache>
            </c:strRef>
          </c:cat>
          <c:val>
            <c:numRef>
              <c:f>'1'!$M$5:$M$9</c:f>
              <c:numCache>
                <c:formatCode>General</c:formatCode>
                <c:ptCount val="5"/>
                <c:pt idx="0">
                  <c:v>2392</c:v>
                </c:pt>
                <c:pt idx="1">
                  <c:v>6</c:v>
                </c:pt>
                <c:pt idx="2">
                  <c:v>0</c:v>
                </c:pt>
                <c:pt idx="3">
                  <c:v>0</c:v>
                </c:pt>
                <c:pt idx="4">
                  <c:v>0</c:v>
                </c:pt>
              </c:numCache>
            </c:numRef>
          </c:val>
        </c:ser>
        <c:ser>
          <c:idx val="2"/>
          <c:order val="1"/>
          <c:tx>
            <c:v>2</c:v>
          </c:tx>
          <c:invertIfNegative val="0"/>
          <c:cat>
            <c:strRef>
              <c:f>'2'!$L$5:$L$9</c:f>
              <c:strCache>
                <c:ptCount val="5"/>
                <c:pt idx="0">
                  <c:v>1</c:v>
                </c:pt>
                <c:pt idx="1">
                  <c:v>2</c:v>
                </c:pt>
                <c:pt idx="2">
                  <c:v>3</c:v>
                </c:pt>
                <c:pt idx="3">
                  <c:v>4</c:v>
                </c:pt>
                <c:pt idx="4">
                  <c:v>More</c:v>
                </c:pt>
              </c:strCache>
            </c:strRef>
          </c:cat>
          <c:val>
            <c:numRef>
              <c:f>'2'!$M$5:$M$9</c:f>
              <c:numCache>
                <c:formatCode>General</c:formatCode>
                <c:ptCount val="5"/>
                <c:pt idx="0">
                  <c:v>1912</c:v>
                </c:pt>
                <c:pt idx="1">
                  <c:v>63</c:v>
                </c:pt>
                <c:pt idx="2">
                  <c:v>10</c:v>
                </c:pt>
                <c:pt idx="3">
                  <c:v>1</c:v>
                </c:pt>
                <c:pt idx="4">
                  <c:v>3</c:v>
                </c:pt>
              </c:numCache>
            </c:numRef>
          </c:val>
        </c:ser>
        <c:ser>
          <c:idx val="3"/>
          <c:order val="2"/>
          <c:tx>
            <c:v>5</c:v>
          </c:tx>
          <c:invertIfNegative val="0"/>
          <c:cat>
            <c:strRef>
              <c:f>'5'!$L$5:$L$9</c:f>
              <c:strCache>
                <c:ptCount val="5"/>
                <c:pt idx="0">
                  <c:v>1</c:v>
                </c:pt>
                <c:pt idx="1">
                  <c:v>2</c:v>
                </c:pt>
                <c:pt idx="2">
                  <c:v>3</c:v>
                </c:pt>
                <c:pt idx="3">
                  <c:v>4</c:v>
                </c:pt>
                <c:pt idx="4">
                  <c:v>More</c:v>
                </c:pt>
              </c:strCache>
            </c:strRef>
          </c:cat>
          <c:val>
            <c:numRef>
              <c:f>'5'!$M$5:$M$9</c:f>
              <c:numCache>
                <c:formatCode>General</c:formatCode>
                <c:ptCount val="5"/>
                <c:pt idx="0">
                  <c:v>2576</c:v>
                </c:pt>
                <c:pt idx="1">
                  <c:v>7</c:v>
                </c:pt>
                <c:pt idx="2">
                  <c:v>0</c:v>
                </c:pt>
                <c:pt idx="3">
                  <c:v>0</c:v>
                </c:pt>
                <c:pt idx="4">
                  <c:v>0</c:v>
                </c:pt>
              </c:numCache>
            </c:numRef>
          </c:val>
        </c:ser>
        <c:ser>
          <c:idx val="4"/>
          <c:order val="3"/>
          <c:tx>
            <c:v>8</c:v>
          </c:tx>
          <c:invertIfNegative val="0"/>
          <c:cat>
            <c:strRef>
              <c:f>'8'!$L$5:$L$9</c:f>
              <c:strCache>
                <c:ptCount val="5"/>
                <c:pt idx="0">
                  <c:v>1</c:v>
                </c:pt>
                <c:pt idx="1">
                  <c:v>2</c:v>
                </c:pt>
                <c:pt idx="2">
                  <c:v>3</c:v>
                </c:pt>
                <c:pt idx="3">
                  <c:v>4</c:v>
                </c:pt>
                <c:pt idx="4">
                  <c:v>More</c:v>
                </c:pt>
              </c:strCache>
            </c:strRef>
          </c:cat>
          <c:val>
            <c:numRef>
              <c:f>'8'!$M$5:$M$9</c:f>
              <c:numCache>
                <c:formatCode>General</c:formatCode>
                <c:ptCount val="5"/>
                <c:pt idx="0">
                  <c:v>2827</c:v>
                </c:pt>
                <c:pt idx="1">
                  <c:v>13</c:v>
                </c:pt>
                <c:pt idx="2">
                  <c:v>1</c:v>
                </c:pt>
                <c:pt idx="3">
                  <c:v>0</c:v>
                </c:pt>
                <c:pt idx="4">
                  <c:v>0</c:v>
                </c:pt>
              </c:numCache>
            </c:numRef>
          </c:val>
        </c:ser>
        <c:ser>
          <c:idx val="5"/>
          <c:order val="4"/>
          <c:tx>
            <c:v>9</c:v>
          </c:tx>
          <c:invertIfNegative val="0"/>
          <c:cat>
            <c:strRef>
              <c:f>'9'!$L$5:$L$9</c:f>
              <c:strCache>
                <c:ptCount val="5"/>
                <c:pt idx="0">
                  <c:v>1</c:v>
                </c:pt>
                <c:pt idx="1">
                  <c:v>2</c:v>
                </c:pt>
                <c:pt idx="2">
                  <c:v>3</c:v>
                </c:pt>
                <c:pt idx="3">
                  <c:v>4</c:v>
                </c:pt>
                <c:pt idx="4">
                  <c:v>More</c:v>
                </c:pt>
              </c:strCache>
            </c:strRef>
          </c:cat>
          <c:val>
            <c:numRef>
              <c:f>'9'!$M$5:$M$9</c:f>
              <c:numCache>
                <c:formatCode>General</c:formatCode>
                <c:ptCount val="5"/>
                <c:pt idx="0">
                  <c:v>2180</c:v>
                </c:pt>
                <c:pt idx="1">
                  <c:v>12</c:v>
                </c:pt>
                <c:pt idx="2">
                  <c:v>0</c:v>
                </c:pt>
                <c:pt idx="3">
                  <c:v>0</c:v>
                </c:pt>
                <c:pt idx="4">
                  <c:v>0</c:v>
                </c:pt>
              </c:numCache>
            </c:numRef>
          </c:val>
        </c:ser>
        <c:ser>
          <c:idx val="6"/>
          <c:order val="5"/>
          <c:tx>
            <c:v>10</c:v>
          </c:tx>
          <c:invertIfNegative val="0"/>
          <c:cat>
            <c:strRef>
              <c:f>'10'!$L$5:$L$9</c:f>
              <c:strCache>
                <c:ptCount val="5"/>
                <c:pt idx="0">
                  <c:v>1</c:v>
                </c:pt>
                <c:pt idx="1">
                  <c:v>2</c:v>
                </c:pt>
                <c:pt idx="2">
                  <c:v>3</c:v>
                </c:pt>
                <c:pt idx="3">
                  <c:v>4</c:v>
                </c:pt>
                <c:pt idx="4">
                  <c:v>More</c:v>
                </c:pt>
              </c:strCache>
            </c:strRef>
          </c:cat>
          <c:val>
            <c:numRef>
              <c:f>'10'!$M$5:$M$9</c:f>
              <c:numCache>
                <c:formatCode>General</c:formatCode>
                <c:ptCount val="5"/>
                <c:pt idx="0">
                  <c:v>2219</c:v>
                </c:pt>
                <c:pt idx="1">
                  <c:v>8</c:v>
                </c:pt>
                <c:pt idx="2">
                  <c:v>0</c:v>
                </c:pt>
                <c:pt idx="3">
                  <c:v>0</c:v>
                </c:pt>
                <c:pt idx="4">
                  <c:v>0</c:v>
                </c:pt>
              </c:numCache>
            </c:numRef>
          </c:val>
        </c:ser>
        <c:ser>
          <c:idx val="7"/>
          <c:order val="6"/>
          <c:tx>
            <c:v>13</c:v>
          </c:tx>
          <c:invertIfNegative val="0"/>
          <c:cat>
            <c:strRef>
              <c:f>'13'!$L$5:$L$9</c:f>
              <c:strCache>
                <c:ptCount val="5"/>
                <c:pt idx="0">
                  <c:v>1</c:v>
                </c:pt>
                <c:pt idx="1">
                  <c:v>2</c:v>
                </c:pt>
                <c:pt idx="2">
                  <c:v>3</c:v>
                </c:pt>
                <c:pt idx="3">
                  <c:v>4</c:v>
                </c:pt>
                <c:pt idx="4">
                  <c:v>More</c:v>
                </c:pt>
              </c:strCache>
            </c:strRef>
          </c:cat>
          <c:val>
            <c:numRef>
              <c:f>'13'!$M$5:$M$9</c:f>
              <c:numCache>
                <c:formatCode>General</c:formatCode>
                <c:ptCount val="5"/>
                <c:pt idx="0">
                  <c:v>2174</c:v>
                </c:pt>
                <c:pt idx="1">
                  <c:v>0</c:v>
                </c:pt>
                <c:pt idx="2">
                  <c:v>0</c:v>
                </c:pt>
                <c:pt idx="3">
                  <c:v>0</c:v>
                </c:pt>
                <c:pt idx="4">
                  <c:v>0</c:v>
                </c:pt>
              </c:numCache>
            </c:numRef>
          </c:val>
        </c:ser>
        <c:ser>
          <c:idx val="0"/>
          <c:order val="7"/>
          <c:tx>
            <c:v>14</c:v>
          </c:tx>
          <c:invertIfNegative val="0"/>
          <c:cat>
            <c:strRef>
              <c:f>'14'!$L$5:$L$9</c:f>
              <c:strCache>
                <c:ptCount val="5"/>
                <c:pt idx="0">
                  <c:v>1</c:v>
                </c:pt>
                <c:pt idx="1">
                  <c:v>2</c:v>
                </c:pt>
                <c:pt idx="2">
                  <c:v>3</c:v>
                </c:pt>
                <c:pt idx="3">
                  <c:v>4</c:v>
                </c:pt>
                <c:pt idx="4">
                  <c:v>More</c:v>
                </c:pt>
              </c:strCache>
            </c:strRef>
          </c:cat>
          <c:val>
            <c:numRef>
              <c:f>'14'!$M$5:$M$9</c:f>
              <c:numCache>
                <c:formatCode>General</c:formatCode>
                <c:ptCount val="5"/>
                <c:pt idx="0">
                  <c:v>2403</c:v>
                </c:pt>
                <c:pt idx="1">
                  <c:v>0</c:v>
                </c:pt>
                <c:pt idx="2">
                  <c:v>0</c:v>
                </c:pt>
                <c:pt idx="3">
                  <c:v>0</c:v>
                </c:pt>
                <c:pt idx="4">
                  <c:v>0</c:v>
                </c:pt>
              </c:numCache>
            </c:numRef>
          </c:val>
        </c:ser>
        <c:dLbls>
          <c:showLegendKey val="0"/>
          <c:showVal val="0"/>
          <c:showCatName val="0"/>
          <c:showSerName val="0"/>
          <c:showPercent val="0"/>
          <c:showBubbleSize val="0"/>
        </c:dLbls>
        <c:gapWidth val="150"/>
        <c:axId val="55354880"/>
        <c:axId val="55356800"/>
      </c:barChart>
      <c:catAx>
        <c:axId val="55354880"/>
        <c:scaling>
          <c:orientation val="minMax"/>
        </c:scaling>
        <c:delete val="0"/>
        <c:axPos val="b"/>
        <c:title>
          <c:tx>
            <c:rich>
              <a:bodyPr/>
              <a:lstStyle/>
              <a:p>
                <a:pPr marL="0" marR="0" indent="0" algn="ctr" defTabSz="914400" rtl="0" eaLnBrk="1" fontAlgn="auto" latinLnBrk="0" hangingPunct="1">
                  <a:lnSpc>
                    <a:spcPct val="100000"/>
                  </a:lnSpc>
                  <a:spcBef>
                    <a:spcPts val="0"/>
                  </a:spcBef>
                  <a:spcAft>
                    <a:spcPts val="0"/>
                  </a:spcAft>
                  <a:buClrTx/>
                  <a:buSzTx/>
                  <a:buFontTx/>
                  <a:buNone/>
                  <a:tabLst/>
                  <a:defRPr sz="1000" b="1" i="0" u="none" strike="noStrike" kern="1200" baseline="0">
                    <a:solidFill>
                      <a:sysClr val="windowText" lastClr="000000"/>
                    </a:solidFill>
                    <a:latin typeface="+mn-lt"/>
                    <a:ea typeface="+mn-ea"/>
                    <a:cs typeface="+mn-cs"/>
                  </a:defRPr>
                </a:pPr>
                <a:r>
                  <a:rPr lang="en-US" sz="1000" b="1" i="0" baseline="0" dirty="0"/>
                  <a:t># of sample intervals between packets at the receiver (bin)</a:t>
                </a:r>
              </a:p>
              <a:p>
                <a:pPr marL="0" marR="0" indent="0" algn="ctr" defTabSz="914400" rtl="0" eaLnBrk="1" fontAlgn="auto" latinLnBrk="0" hangingPunct="1">
                  <a:lnSpc>
                    <a:spcPct val="100000"/>
                  </a:lnSpc>
                  <a:spcBef>
                    <a:spcPts val="0"/>
                  </a:spcBef>
                  <a:spcAft>
                    <a:spcPts val="0"/>
                  </a:spcAft>
                  <a:buClrTx/>
                  <a:buSzTx/>
                  <a:buFontTx/>
                  <a:buNone/>
                  <a:tabLst/>
                  <a:defRPr sz="1000" b="1" i="0" u="none" strike="noStrike" kern="1200" baseline="0">
                    <a:solidFill>
                      <a:sysClr val="windowText" lastClr="000000"/>
                    </a:solidFill>
                    <a:latin typeface="+mn-lt"/>
                    <a:ea typeface="+mn-ea"/>
                    <a:cs typeface="+mn-cs"/>
                  </a:defRPr>
                </a:pPr>
                <a:r>
                  <a:rPr lang="en-US" sz="1000" dirty="0" smtClean="0"/>
                  <a:t>One means no loss.</a:t>
                </a:r>
                <a:endParaRPr lang="en-US" sz="1000" dirty="0"/>
              </a:p>
            </c:rich>
          </c:tx>
          <c:layout/>
          <c:overlay val="0"/>
        </c:title>
        <c:majorTickMark val="out"/>
        <c:minorTickMark val="none"/>
        <c:tickLblPos val="nextTo"/>
        <c:crossAx val="55356800"/>
        <c:crosses val="autoZero"/>
        <c:auto val="1"/>
        <c:lblAlgn val="ctr"/>
        <c:lblOffset val="100"/>
        <c:noMultiLvlLbl val="0"/>
      </c:catAx>
      <c:valAx>
        <c:axId val="55356800"/>
        <c:scaling>
          <c:orientation val="minMax"/>
        </c:scaling>
        <c:delete val="0"/>
        <c:axPos val="l"/>
        <c:title>
          <c:tx>
            <c:rich>
              <a:bodyPr rot="-5400000" vert="horz"/>
              <a:lstStyle/>
              <a:p>
                <a:pPr>
                  <a:defRPr/>
                </a:pPr>
                <a:r>
                  <a:rPr lang="en-US" sz="1000" b="1" i="0" u="none" strike="noStrike" baseline="0"/>
                  <a:t># of ocurrances </a:t>
                </a:r>
                <a:endParaRPr lang="en-US"/>
              </a:p>
            </c:rich>
          </c:tx>
          <c:layout/>
          <c:overlay val="0"/>
        </c:title>
        <c:numFmt formatCode="General" sourceLinked="1"/>
        <c:majorTickMark val="out"/>
        <c:minorTickMark val="none"/>
        <c:tickLblPos val="nextTo"/>
        <c:crossAx val="55354880"/>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v>1</c:v>
          </c:tx>
          <c:invertIfNegative val="0"/>
          <c:cat>
            <c:strRef>
              <c:f>'1'!$L$5:$L$9</c:f>
              <c:strCache>
                <c:ptCount val="5"/>
                <c:pt idx="0">
                  <c:v>1</c:v>
                </c:pt>
                <c:pt idx="1">
                  <c:v>2</c:v>
                </c:pt>
                <c:pt idx="2">
                  <c:v>3</c:v>
                </c:pt>
                <c:pt idx="3">
                  <c:v>4</c:v>
                </c:pt>
                <c:pt idx="4">
                  <c:v>More</c:v>
                </c:pt>
              </c:strCache>
            </c:strRef>
          </c:cat>
          <c:val>
            <c:numRef>
              <c:f>'1'!$M$5:$M$9</c:f>
              <c:numCache>
                <c:formatCode>General</c:formatCode>
                <c:ptCount val="5"/>
                <c:pt idx="0">
                  <c:v>2392</c:v>
                </c:pt>
                <c:pt idx="1">
                  <c:v>6</c:v>
                </c:pt>
                <c:pt idx="2">
                  <c:v>0</c:v>
                </c:pt>
                <c:pt idx="3">
                  <c:v>0</c:v>
                </c:pt>
                <c:pt idx="4">
                  <c:v>0</c:v>
                </c:pt>
              </c:numCache>
            </c:numRef>
          </c:val>
        </c:ser>
        <c:ser>
          <c:idx val="2"/>
          <c:order val="1"/>
          <c:tx>
            <c:v>2</c:v>
          </c:tx>
          <c:invertIfNegative val="0"/>
          <c:cat>
            <c:strRef>
              <c:f>'2'!$L$5:$L$9</c:f>
              <c:strCache>
                <c:ptCount val="5"/>
                <c:pt idx="0">
                  <c:v>1</c:v>
                </c:pt>
                <c:pt idx="1">
                  <c:v>2</c:v>
                </c:pt>
                <c:pt idx="2">
                  <c:v>3</c:v>
                </c:pt>
                <c:pt idx="3">
                  <c:v>4</c:v>
                </c:pt>
                <c:pt idx="4">
                  <c:v>More</c:v>
                </c:pt>
              </c:strCache>
            </c:strRef>
          </c:cat>
          <c:val>
            <c:numRef>
              <c:f>'2'!$M$5:$M$9</c:f>
              <c:numCache>
                <c:formatCode>General</c:formatCode>
                <c:ptCount val="5"/>
                <c:pt idx="0">
                  <c:v>1912</c:v>
                </c:pt>
                <c:pt idx="1">
                  <c:v>63</c:v>
                </c:pt>
                <c:pt idx="2">
                  <c:v>10</c:v>
                </c:pt>
                <c:pt idx="3">
                  <c:v>1</c:v>
                </c:pt>
                <c:pt idx="4">
                  <c:v>3</c:v>
                </c:pt>
              </c:numCache>
            </c:numRef>
          </c:val>
        </c:ser>
        <c:ser>
          <c:idx val="3"/>
          <c:order val="2"/>
          <c:tx>
            <c:v>5</c:v>
          </c:tx>
          <c:invertIfNegative val="0"/>
          <c:cat>
            <c:strRef>
              <c:f>'5'!$L$5:$L$9</c:f>
              <c:strCache>
                <c:ptCount val="5"/>
                <c:pt idx="0">
                  <c:v>1</c:v>
                </c:pt>
                <c:pt idx="1">
                  <c:v>2</c:v>
                </c:pt>
                <c:pt idx="2">
                  <c:v>3</c:v>
                </c:pt>
                <c:pt idx="3">
                  <c:v>4</c:v>
                </c:pt>
                <c:pt idx="4">
                  <c:v>More</c:v>
                </c:pt>
              </c:strCache>
            </c:strRef>
          </c:cat>
          <c:val>
            <c:numRef>
              <c:f>'5'!$M$5:$M$9</c:f>
              <c:numCache>
                <c:formatCode>General</c:formatCode>
                <c:ptCount val="5"/>
                <c:pt idx="0">
                  <c:v>2576</c:v>
                </c:pt>
                <c:pt idx="1">
                  <c:v>7</c:v>
                </c:pt>
                <c:pt idx="2">
                  <c:v>0</c:v>
                </c:pt>
                <c:pt idx="3">
                  <c:v>0</c:v>
                </c:pt>
                <c:pt idx="4">
                  <c:v>0</c:v>
                </c:pt>
              </c:numCache>
            </c:numRef>
          </c:val>
        </c:ser>
        <c:ser>
          <c:idx val="4"/>
          <c:order val="3"/>
          <c:tx>
            <c:v>8</c:v>
          </c:tx>
          <c:invertIfNegative val="0"/>
          <c:cat>
            <c:strRef>
              <c:f>'8'!$L$5:$L$9</c:f>
              <c:strCache>
                <c:ptCount val="5"/>
                <c:pt idx="0">
                  <c:v>1</c:v>
                </c:pt>
                <c:pt idx="1">
                  <c:v>2</c:v>
                </c:pt>
                <c:pt idx="2">
                  <c:v>3</c:v>
                </c:pt>
                <c:pt idx="3">
                  <c:v>4</c:v>
                </c:pt>
                <c:pt idx="4">
                  <c:v>More</c:v>
                </c:pt>
              </c:strCache>
            </c:strRef>
          </c:cat>
          <c:val>
            <c:numRef>
              <c:f>'8'!$M$5:$M$9</c:f>
              <c:numCache>
                <c:formatCode>General</c:formatCode>
                <c:ptCount val="5"/>
                <c:pt idx="0">
                  <c:v>2827</c:v>
                </c:pt>
                <c:pt idx="1">
                  <c:v>13</c:v>
                </c:pt>
                <c:pt idx="2">
                  <c:v>1</c:v>
                </c:pt>
                <c:pt idx="3">
                  <c:v>0</c:v>
                </c:pt>
                <c:pt idx="4">
                  <c:v>0</c:v>
                </c:pt>
              </c:numCache>
            </c:numRef>
          </c:val>
        </c:ser>
        <c:ser>
          <c:idx val="5"/>
          <c:order val="4"/>
          <c:tx>
            <c:v>9</c:v>
          </c:tx>
          <c:invertIfNegative val="0"/>
          <c:cat>
            <c:strRef>
              <c:f>'9'!$L$5:$L$9</c:f>
              <c:strCache>
                <c:ptCount val="5"/>
                <c:pt idx="0">
                  <c:v>1</c:v>
                </c:pt>
                <c:pt idx="1">
                  <c:v>2</c:v>
                </c:pt>
                <c:pt idx="2">
                  <c:v>3</c:v>
                </c:pt>
                <c:pt idx="3">
                  <c:v>4</c:v>
                </c:pt>
                <c:pt idx="4">
                  <c:v>More</c:v>
                </c:pt>
              </c:strCache>
            </c:strRef>
          </c:cat>
          <c:val>
            <c:numRef>
              <c:f>'9'!$M$5:$M$9</c:f>
              <c:numCache>
                <c:formatCode>General</c:formatCode>
                <c:ptCount val="5"/>
                <c:pt idx="0">
                  <c:v>2180</c:v>
                </c:pt>
                <c:pt idx="1">
                  <c:v>12</c:v>
                </c:pt>
                <c:pt idx="2">
                  <c:v>0</c:v>
                </c:pt>
                <c:pt idx="3">
                  <c:v>0</c:v>
                </c:pt>
                <c:pt idx="4">
                  <c:v>0</c:v>
                </c:pt>
              </c:numCache>
            </c:numRef>
          </c:val>
        </c:ser>
        <c:ser>
          <c:idx val="6"/>
          <c:order val="5"/>
          <c:tx>
            <c:v>10</c:v>
          </c:tx>
          <c:invertIfNegative val="0"/>
          <c:cat>
            <c:strRef>
              <c:f>'10'!$L$5:$L$9</c:f>
              <c:strCache>
                <c:ptCount val="5"/>
                <c:pt idx="0">
                  <c:v>1</c:v>
                </c:pt>
                <c:pt idx="1">
                  <c:v>2</c:v>
                </c:pt>
                <c:pt idx="2">
                  <c:v>3</c:v>
                </c:pt>
                <c:pt idx="3">
                  <c:v>4</c:v>
                </c:pt>
                <c:pt idx="4">
                  <c:v>More</c:v>
                </c:pt>
              </c:strCache>
            </c:strRef>
          </c:cat>
          <c:val>
            <c:numRef>
              <c:f>'10'!$M$5:$M$9</c:f>
              <c:numCache>
                <c:formatCode>General</c:formatCode>
                <c:ptCount val="5"/>
                <c:pt idx="0">
                  <c:v>2219</c:v>
                </c:pt>
                <c:pt idx="1">
                  <c:v>8</c:v>
                </c:pt>
                <c:pt idx="2">
                  <c:v>0</c:v>
                </c:pt>
                <c:pt idx="3">
                  <c:v>0</c:v>
                </c:pt>
                <c:pt idx="4">
                  <c:v>0</c:v>
                </c:pt>
              </c:numCache>
            </c:numRef>
          </c:val>
        </c:ser>
        <c:ser>
          <c:idx val="7"/>
          <c:order val="6"/>
          <c:tx>
            <c:v>13</c:v>
          </c:tx>
          <c:invertIfNegative val="0"/>
          <c:cat>
            <c:strRef>
              <c:f>'13'!$L$5:$L$9</c:f>
              <c:strCache>
                <c:ptCount val="5"/>
                <c:pt idx="0">
                  <c:v>1</c:v>
                </c:pt>
                <c:pt idx="1">
                  <c:v>2</c:v>
                </c:pt>
                <c:pt idx="2">
                  <c:v>3</c:v>
                </c:pt>
                <c:pt idx="3">
                  <c:v>4</c:v>
                </c:pt>
                <c:pt idx="4">
                  <c:v>More</c:v>
                </c:pt>
              </c:strCache>
            </c:strRef>
          </c:cat>
          <c:val>
            <c:numRef>
              <c:f>'13'!$M$5:$M$9</c:f>
              <c:numCache>
                <c:formatCode>General</c:formatCode>
                <c:ptCount val="5"/>
                <c:pt idx="0">
                  <c:v>2174</c:v>
                </c:pt>
                <c:pt idx="1">
                  <c:v>0</c:v>
                </c:pt>
                <c:pt idx="2">
                  <c:v>0</c:v>
                </c:pt>
                <c:pt idx="3">
                  <c:v>0</c:v>
                </c:pt>
                <c:pt idx="4">
                  <c:v>0</c:v>
                </c:pt>
              </c:numCache>
            </c:numRef>
          </c:val>
        </c:ser>
        <c:ser>
          <c:idx val="0"/>
          <c:order val="7"/>
          <c:tx>
            <c:v>14</c:v>
          </c:tx>
          <c:invertIfNegative val="0"/>
          <c:cat>
            <c:strRef>
              <c:f>'14'!$L$5:$L$9</c:f>
              <c:strCache>
                <c:ptCount val="5"/>
                <c:pt idx="0">
                  <c:v>1</c:v>
                </c:pt>
                <c:pt idx="1">
                  <c:v>2</c:v>
                </c:pt>
                <c:pt idx="2">
                  <c:v>3</c:v>
                </c:pt>
                <c:pt idx="3">
                  <c:v>4</c:v>
                </c:pt>
                <c:pt idx="4">
                  <c:v>More</c:v>
                </c:pt>
              </c:strCache>
            </c:strRef>
          </c:cat>
          <c:val>
            <c:numRef>
              <c:f>'14'!$M$5:$M$9</c:f>
              <c:numCache>
                <c:formatCode>General</c:formatCode>
                <c:ptCount val="5"/>
                <c:pt idx="0">
                  <c:v>2403</c:v>
                </c:pt>
                <c:pt idx="1">
                  <c:v>0</c:v>
                </c:pt>
                <c:pt idx="2">
                  <c:v>0</c:v>
                </c:pt>
                <c:pt idx="3">
                  <c:v>0</c:v>
                </c:pt>
                <c:pt idx="4">
                  <c:v>0</c:v>
                </c:pt>
              </c:numCache>
            </c:numRef>
          </c:val>
        </c:ser>
        <c:dLbls>
          <c:showLegendKey val="0"/>
          <c:showVal val="0"/>
          <c:showCatName val="0"/>
          <c:showSerName val="0"/>
          <c:showPercent val="0"/>
          <c:showBubbleSize val="0"/>
        </c:dLbls>
        <c:gapWidth val="150"/>
        <c:axId val="77954432"/>
        <c:axId val="52027776"/>
      </c:barChart>
      <c:catAx>
        <c:axId val="77954432"/>
        <c:scaling>
          <c:orientation val="minMax"/>
        </c:scaling>
        <c:delete val="0"/>
        <c:axPos val="b"/>
        <c:title>
          <c:tx>
            <c:rich>
              <a:bodyPr/>
              <a:lstStyle/>
              <a:p>
                <a:pPr marL="0" marR="0" indent="0" algn="ctr" defTabSz="914400" rtl="0" eaLnBrk="1" fontAlgn="auto" latinLnBrk="0" hangingPunct="1">
                  <a:lnSpc>
                    <a:spcPct val="100000"/>
                  </a:lnSpc>
                  <a:spcBef>
                    <a:spcPts val="0"/>
                  </a:spcBef>
                  <a:spcAft>
                    <a:spcPts val="0"/>
                  </a:spcAft>
                  <a:buClrTx/>
                  <a:buSzTx/>
                  <a:buFontTx/>
                  <a:buNone/>
                  <a:tabLst/>
                  <a:defRPr sz="1000" b="1" i="0" u="none" strike="noStrike" kern="1200" baseline="0">
                    <a:solidFill>
                      <a:sysClr val="windowText" lastClr="000000"/>
                    </a:solidFill>
                    <a:latin typeface="+mn-lt"/>
                    <a:ea typeface="+mn-ea"/>
                    <a:cs typeface="+mn-cs"/>
                  </a:defRPr>
                </a:pPr>
                <a:r>
                  <a:rPr lang="en-US" sz="1000" b="1" i="0" baseline="0" dirty="0"/>
                  <a:t># of sample intervals between packets at the receiver (bin)</a:t>
                </a:r>
              </a:p>
              <a:p>
                <a:pPr marL="0" marR="0" indent="0" algn="ctr" defTabSz="914400" rtl="0" eaLnBrk="1" fontAlgn="auto" latinLnBrk="0" hangingPunct="1">
                  <a:lnSpc>
                    <a:spcPct val="100000"/>
                  </a:lnSpc>
                  <a:spcBef>
                    <a:spcPts val="0"/>
                  </a:spcBef>
                  <a:spcAft>
                    <a:spcPts val="0"/>
                  </a:spcAft>
                  <a:buClrTx/>
                  <a:buSzTx/>
                  <a:buFontTx/>
                  <a:buNone/>
                  <a:tabLst/>
                  <a:defRPr sz="1000" b="1" i="0" u="none" strike="noStrike" kern="1200" baseline="0">
                    <a:solidFill>
                      <a:sysClr val="windowText" lastClr="000000"/>
                    </a:solidFill>
                    <a:latin typeface="+mn-lt"/>
                    <a:ea typeface="+mn-ea"/>
                    <a:cs typeface="+mn-cs"/>
                  </a:defRPr>
                </a:pPr>
                <a:r>
                  <a:rPr lang="en-US" sz="1000" b="1" i="0" baseline="0" dirty="0" smtClean="0">
                    <a:effectLst/>
                  </a:rPr>
                  <a:t>One means no loss.</a:t>
                </a:r>
                <a:endParaRPr lang="en-US" sz="1000" dirty="0" smtClean="0">
                  <a:effectLst/>
                </a:endParaRPr>
              </a:p>
            </c:rich>
          </c:tx>
          <c:layout/>
          <c:overlay val="0"/>
        </c:title>
        <c:majorTickMark val="out"/>
        <c:minorTickMark val="none"/>
        <c:tickLblPos val="nextTo"/>
        <c:crossAx val="52027776"/>
        <c:crosses val="autoZero"/>
        <c:auto val="1"/>
        <c:lblAlgn val="ctr"/>
        <c:lblOffset val="100"/>
        <c:noMultiLvlLbl val="0"/>
      </c:catAx>
      <c:valAx>
        <c:axId val="52027776"/>
        <c:scaling>
          <c:logBase val="10"/>
          <c:orientation val="minMax"/>
        </c:scaling>
        <c:delete val="0"/>
        <c:axPos val="l"/>
        <c:title>
          <c:tx>
            <c:rich>
              <a:bodyPr rot="-5400000" vert="horz"/>
              <a:lstStyle/>
              <a:p>
                <a:pPr>
                  <a:defRPr/>
                </a:pPr>
                <a:r>
                  <a:rPr lang="en-US" sz="1000" b="1" i="0" u="none" strike="noStrike" baseline="0"/>
                  <a:t># of ocurrances </a:t>
                </a:r>
                <a:endParaRPr lang="en-US"/>
              </a:p>
            </c:rich>
          </c:tx>
          <c:layout/>
          <c:overlay val="0"/>
        </c:title>
        <c:numFmt formatCode="General" sourceLinked="1"/>
        <c:majorTickMark val="out"/>
        <c:minorTickMark val="none"/>
        <c:tickLblPos val="nextTo"/>
        <c:crossAx val="77954432"/>
        <c:crosses val="autoZero"/>
        <c:crossBetween val="between"/>
      </c:valAx>
    </c:plotArea>
    <c:legend>
      <c:legendPos val="r"/>
      <c:layout/>
      <c:overlay val="0"/>
    </c:legend>
    <c:plotVisOnly val="1"/>
    <c:dispBlanksAs val="gap"/>
    <c:showDLblsOverMax val="0"/>
  </c:chart>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00073DF-13FE-4D95-9C45-D888728DEEAD}" type="datetimeFigureOut">
              <a:rPr lang="en-US" smtClean="0"/>
              <a:t>12/18/2012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FF18DF-C0E0-4897-AC60-FC63E262A71E}" type="slidenum">
              <a:rPr lang="en-US" smtClean="0"/>
              <a:t>‹#›</a:t>
            </a:fld>
            <a:endParaRPr lang="en-US"/>
          </a:p>
        </p:txBody>
      </p:sp>
    </p:spTree>
    <p:extLst>
      <p:ext uri="{BB962C8B-B14F-4D97-AF65-F5344CB8AC3E}">
        <p14:creationId xmlns:p14="http://schemas.microsoft.com/office/powerpoint/2010/main" val="1676460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0073DF-13FE-4D95-9C45-D888728DEEAD}" type="datetimeFigureOut">
              <a:rPr lang="en-US" smtClean="0"/>
              <a:t>12/18/2012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FF18DF-C0E0-4897-AC60-FC63E262A71E}" type="slidenum">
              <a:rPr lang="en-US" smtClean="0"/>
              <a:t>‹#›</a:t>
            </a:fld>
            <a:endParaRPr lang="en-US"/>
          </a:p>
        </p:txBody>
      </p:sp>
    </p:spTree>
    <p:extLst>
      <p:ext uri="{BB962C8B-B14F-4D97-AF65-F5344CB8AC3E}">
        <p14:creationId xmlns:p14="http://schemas.microsoft.com/office/powerpoint/2010/main" val="3941274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0073DF-13FE-4D95-9C45-D888728DEEAD}" type="datetimeFigureOut">
              <a:rPr lang="en-US" smtClean="0"/>
              <a:t>12/18/2012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FF18DF-C0E0-4897-AC60-FC63E262A71E}" type="slidenum">
              <a:rPr lang="en-US" smtClean="0"/>
              <a:t>‹#›</a:t>
            </a:fld>
            <a:endParaRPr lang="en-US"/>
          </a:p>
        </p:txBody>
      </p:sp>
    </p:spTree>
    <p:extLst>
      <p:ext uri="{BB962C8B-B14F-4D97-AF65-F5344CB8AC3E}">
        <p14:creationId xmlns:p14="http://schemas.microsoft.com/office/powerpoint/2010/main" val="3058424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0073DF-13FE-4D95-9C45-D888728DEEAD}" type="datetimeFigureOut">
              <a:rPr lang="en-US" smtClean="0"/>
              <a:t>12/18/2012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FF18DF-C0E0-4897-AC60-FC63E262A71E}" type="slidenum">
              <a:rPr lang="en-US" smtClean="0"/>
              <a:t>‹#›</a:t>
            </a:fld>
            <a:endParaRPr lang="en-US"/>
          </a:p>
        </p:txBody>
      </p:sp>
    </p:spTree>
    <p:extLst>
      <p:ext uri="{BB962C8B-B14F-4D97-AF65-F5344CB8AC3E}">
        <p14:creationId xmlns:p14="http://schemas.microsoft.com/office/powerpoint/2010/main" val="3717414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0073DF-13FE-4D95-9C45-D888728DEEAD}" type="datetimeFigureOut">
              <a:rPr lang="en-US" smtClean="0"/>
              <a:t>12/18/2012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FF18DF-C0E0-4897-AC60-FC63E262A71E}" type="slidenum">
              <a:rPr lang="en-US" smtClean="0"/>
              <a:t>‹#›</a:t>
            </a:fld>
            <a:endParaRPr lang="en-US"/>
          </a:p>
        </p:txBody>
      </p:sp>
    </p:spTree>
    <p:extLst>
      <p:ext uri="{BB962C8B-B14F-4D97-AF65-F5344CB8AC3E}">
        <p14:creationId xmlns:p14="http://schemas.microsoft.com/office/powerpoint/2010/main" val="3915578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00073DF-13FE-4D95-9C45-D888728DEEAD}" type="datetimeFigureOut">
              <a:rPr lang="en-US" smtClean="0"/>
              <a:t>12/18/2012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FF18DF-C0E0-4897-AC60-FC63E262A71E}" type="slidenum">
              <a:rPr lang="en-US" smtClean="0"/>
              <a:t>‹#›</a:t>
            </a:fld>
            <a:endParaRPr lang="en-US"/>
          </a:p>
        </p:txBody>
      </p:sp>
    </p:spTree>
    <p:extLst>
      <p:ext uri="{BB962C8B-B14F-4D97-AF65-F5344CB8AC3E}">
        <p14:creationId xmlns:p14="http://schemas.microsoft.com/office/powerpoint/2010/main" val="613634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00073DF-13FE-4D95-9C45-D888728DEEAD}" type="datetimeFigureOut">
              <a:rPr lang="en-US" smtClean="0"/>
              <a:t>12/18/2012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FF18DF-C0E0-4897-AC60-FC63E262A71E}" type="slidenum">
              <a:rPr lang="en-US" smtClean="0"/>
              <a:t>‹#›</a:t>
            </a:fld>
            <a:endParaRPr lang="en-US"/>
          </a:p>
        </p:txBody>
      </p:sp>
    </p:spTree>
    <p:extLst>
      <p:ext uri="{BB962C8B-B14F-4D97-AF65-F5344CB8AC3E}">
        <p14:creationId xmlns:p14="http://schemas.microsoft.com/office/powerpoint/2010/main" val="2246181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00073DF-13FE-4D95-9C45-D888728DEEAD}" type="datetimeFigureOut">
              <a:rPr lang="en-US" smtClean="0"/>
              <a:t>12/18/2012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FF18DF-C0E0-4897-AC60-FC63E262A71E}" type="slidenum">
              <a:rPr lang="en-US" smtClean="0"/>
              <a:t>‹#›</a:t>
            </a:fld>
            <a:endParaRPr lang="en-US"/>
          </a:p>
        </p:txBody>
      </p:sp>
    </p:spTree>
    <p:extLst>
      <p:ext uri="{BB962C8B-B14F-4D97-AF65-F5344CB8AC3E}">
        <p14:creationId xmlns:p14="http://schemas.microsoft.com/office/powerpoint/2010/main" val="3498958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0073DF-13FE-4D95-9C45-D888728DEEAD}" type="datetimeFigureOut">
              <a:rPr lang="en-US" smtClean="0"/>
              <a:t>12/18/2012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FF18DF-C0E0-4897-AC60-FC63E262A71E}" type="slidenum">
              <a:rPr lang="en-US" smtClean="0"/>
              <a:t>‹#›</a:t>
            </a:fld>
            <a:endParaRPr lang="en-US"/>
          </a:p>
        </p:txBody>
      </p:sp>
    </p:spTree>
    <p:extLst>
      <p:ext uri="{BB962C8B-B14F-4D97-AF65-F5344CB8AC3E}">
        <p14:creationId xmlns:p14="http://schemas.microsoft.com/office/powerpoint/2010/main" val="4137585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0073DF-13FE-4D95-9C45-D888728DEEAD}" type="datetimeFigureOut">
              <a:rPr lang="en-US" smtClean="0"/>
              <a:t>12/18/2012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FF18DF-C0E0-4897-AC60-FC63E262A71E}" type="slidenum">
              <a:rPr lang="en-US" smtClean="0"/>
              <a:t>‹#›</a:t>
            </a:fld>
            <a:endParaRPr lang="en-US"/>
          </a:p>
        </p:txBody>
      </p:sp>
    </p:spTree>
    <p:extLst>
      <p:ext uri="{BB962C8B-B14F-4D97-AF65-F5344CB8AC3E}">
        <p14:creationId xmlns:p14="http://schemas.microsoft.com/office/powerpoint/2010/main" val="3115038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0073DF-13FE-4D95-9C45-D888728DEEAD}" type="datetimeFigureOut">
              <a:rPr lang="en-US" smtClean="0"/>
              <a:t>12/18/2012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FF18DF-C0E0-4897-AC60-FC63E262A71E}" type="slidenum">
              <a:rPr lang="en-US" smtClean="0"/>
              <a:t>‹#›</a:t>
            </a:fld>
            <a:endParaRPr lang="en-US"/>
          </a:p>
        </p:txBody>
      </p:sp>
    </p:spTree>
    <p:extLst>
      <p:ext uri="{BB962C8B-B14F-4D97-AF65-F5344CB8AC3E}">
        <p14:creationId xmlns:p14="http://schemas.microsoft.com/office/powerpoint/2010/main" val="2312321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0073DF-13FE-4D95-9C45-D888728DEEAD}" type="datetimeFigureOut">
              <a:rPr lang="en-US" smtClean="0"/>
              <a:t>12/18/2012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FF18DF-C0E0-4897-AC60-FC63E262A71E}" type="slidenum">
              <a:rPr lang="en-US" smtClean="0"/>
              <a:t>‹#›</a:t>
            </a:fld>
            <a:endParaRPr lang="en-US"/>
          </a:p>
        </p:txBody>
      </p:sp>
    </p:spTree>
    <p:extLst>
      <p:ext uri="{BB962C8B-B14F-4D97-AF65-F5344CB8AC3E}">
        <p14:creationId xmlns:p14="http://schemas.microsoft.com/office/powerpoint/2010/main" val="40065903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71600"/>
            <a:ext cx="8305800" cy="3231654"/>
          </a:xfrm>
          <a:prstGeom prst="rect">
            <a:avLst/>
          </a:prstGeom>
          <a:noFill/>
        </p:spPr>
        <p:txBody>
          <a:bodyPr wrap="square" rtlCol="0">
            <a:spAutoFit/>
          </a:bodyPr>
          <a:lstStyle/>
          <a:p>
            <a:r>
              <a:rPr lang="en-US" sz="1200" b="1" dirty="0" smtClean="0"/>
              <a:t>December 18, 2012</a:t>
            </a:r>
          </a:p>
          <a:p>
            <a:endParaRPr lang="en-US" sz="1200" dirty="0"/>
          </a:p>
          <a:p>
            <a:r>
              <a:rPr lang="en-US" sz="1200" dirty="0" smtClean="0"/>
              <a:t>The following pages contain histograms of packet losses for three tests:  one packet per second, one packet every ten seconds, and one packet per minute.</a:t>
            </a:r>
          </a:p>
          <a:p>
            <a:endParaRPr lang="en-US" sz="1200" dirty="0"/>
          </a:p>
          <a:p>
            <a:r>
              <a:rPr lang="en-US" sz="1200" dirty="0" smtClean="0"/>
              <a:t>In all tests, sensor nodes send one packet containing temperature, supply voltage, RSSI, and “pressure” which is invalid (no pressure sensor).  There is no attempt to verify that the packet was received by the access point.</a:t>
            </a:r>
          </a:p>
          <a:p>
            <a:endParaRPr lang="en-US" sz="1200" dirty="0"/>
          </a:p>
          <a:p>
            <a:r>
              <a:rPr lang="en-US" sz="1200" dirty="0" smtClean="0"/>
              <a:t>The nodes were arranged  in various places in an office roughly 14x14 feet.  During most of the measurement period nothing was moving in the space (see last page).</a:t>
            </a:r>
          </a:p>
          <a:p>
            <a:endParaRPr lang="en-US" sz="1200" dirty="0"/>
          </a:p>
          <a:p>
            <a:r>
              <a:rPr lang="en-US" sz="1200" dirty="0" smtClean="0"/>
              <a:t>It’s clear from the histograms that packet rate directly affects losses.  For the one second test this can be explained in part by the probability of resource conflict.  For the ten second test it’s not so clear, but the results are better than the one second test.</a:t>
            </a:r>
          </a:p>
          <a:p>
            <a:endParaRPr lang="en-US" sz="1200" dirty="0"/>
          </a:p>
          <a:p>
            <a:r>
              <a:rPr lang="en-US" sz="1200" dirty="0" smtClean="0"/>
              <a:t>There are ways to mitigate packet loss at the expense of power, including acknowledgments and repeater nodes.  These will be explored in future tests.</a:t>
            </a:r>
          </a:p>
          <a:p>
            <a:endParaRPr lang="en-US" sz="1200" dirty="0"/>
          </a:p>
        </p:txBody>
      </p:sp>
    </p:spTree>
    <p:extLst>
      <p:ext uri="{BB962C8B-B14F-4D97-AF65-F5344CB8AC3E}">
        <p14:creationId xmlns:p14="http://schemas.microsoft.com/office/powerpoint/2010/main" val="2622917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3378949928"/>
              </p:ext>
            </p:extLst>
          </p:nvPr>
        </p:nvGraphicFramePr>
        <p:xfrm>
          <a:off x="2233612" y="1333500"/>
          <a:ext cx="4676775"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p:cNvGraphicFramePr>
          <p:nvPr>
            <p:extLst>
              <p:ext uri="{D42A27DB-BD31-4B8C-83A1-F6EECF244321}">
                <p14:modId xmlns:p14="http://schemas.microsoft.com/office/powerpoint/2010/main" val="772182319"/>
              </p:ext>
            </p:extLst>
          </p:nvPr>
        </p:nvGraphicFramePr>
        <p:xfrm>
          <a:off x="2233612" y="4114800"/>
          <a:ext cx="4676775"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3731188" y="76200"/>
            <a:ext cx="1823576" cy="369332"/>
          </a:xfrm>
          <a:prstGeom prst="rect">
            <a:avLst/>
          </a:prstGeom>
          <a:noFill/>
        </p:spPr>
        <p:txBody>
          <a:bodyPr wrap="none" rtlCol="0">
            <a:spAutoFit/>
          </a:bodyPr>
          <a:lstStyle/>
          <a:p>
            <a:r>
              <a:rPr lang="en-US" dirty="0" smtClean="0"/>
              <a:t>One Second Tests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371240096"/>
              </p:ext>
            </p:extLst>
          </p:nvPr>
        </p:nvGraphicFramePr>
        <p:xfrm>
          <a:off x="1340976" y="609600"/>
          <a:ext cx="6604000" cy="571500"/>
        </p:xfrm>
        <a:graphic>
          <a:graphicData uri="http://schemas.openxmlformats.org/drawingml/2006/table">
            <a:tbl>
              <a:tblPr>
                <a:tableStyleId>{5C22544A-7EE6-4342-B048-85BDC9FD1C3A}</a:tableStyleId>
              </a:tblPr>
              <a:tblGrid>
                <a:gridCol w="1425324"/>
                <a:gridCol w="712662"/>
                <a:gridCol w="712662"/>
                <a:gridCol w="712662"/>
                <a:gridCol w="608138"/>
                <a:gridCol w="608138"/>
                <a:gridCol w="608138"/>
                <a:gridCol w="608138"/>
                <a:gridCol w="608138"/>
              </a:tblGrid>
              <a:tr h="190500">
                <a:tc rowSpan="3">
                  <a:txBody>
                    <a:bodyPr/>
                    <a:lstStyle/>
                    <a:p>
                      <a:pPr algn="ctr" fontAlgn="b"/>
                      <a:r>
                        <a:rPr lang="en-US" sz="1100" u="none" strike="noStrike" dirty="0">
                          <a:effectLst/>
                        </a:rPr>
                        <a:t>Packet success rates:</a:t>
                      </a:r>
                      <a:endParaRPr lang="en-US" sz="1100" b="1" i="0" u="none" strike="noStrike" dirty="0">
                        <a:solidFill>
                          <a:srgbClr val="000000"/>
                        </a:solidFill>
                        <a:effectLst/>
                        <a:latin typeface="Calibri"/>
                      </a:endParaRPr>
                    </a:p>
                  </a:txBody>
                  <a:tcPr marL="9525" marR="9525" marT="9525" marB="0" anchor="ctr"/>
                </a:tc>
                <a:tc gridSpan="8">
                  <a:txBody>
                    <a:bodyPr/>
                    <a:lstStyle/>
                    <a:p>
                      <a:pPr algn="ctr" fontAlgn="b"/>
                      <a:r>
                        <a:rPr lang="en-US" sz="1100" u="none" strike="noStrike">
                          <a:effectLst/>
                        </a:rPr>
                        <a:t>node ID</a:t>
                      </a:r>
                      <a:endParaRPr lang="en-US" sz="1100" b="1" i="0" u="none" strike="noStrike">
                        <a:solidFill>
                          <a:srgbClr val="000000"/>
                        </a:solidFill>
                        <a:effectLst/>
                        <a:latin typeface="Calibri"/>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90500">
                <a:tc vMerge="1">
                  <a:txBody>
                    <a:bodyPr/>
                    <a:lstStyle/>
                    <a:p>
                      <a:pPr algn="ctr" fontAlgn="b"/>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2</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5</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8</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9</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10</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13</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14</a:t>
                      </a:r>
                      <a:endParaRPr lang="en-US" sz="1100" b="0" i="0" u="none" strike="noStrike">
                        <a:solidFill>
                          <a:srgbClr val="000000"/>
                        </a:solidFill>
                        <a:effectLst/>
                        <a:latin typeface="Calibri"/>
                      </a:endParaRPr>
                    </a:p>
                  </a:txBody>
                  <a:tcPr marL="9525" marR="9525" marT="9525" marB="0" anchor="b"/>
                </a:tc>
              </a:tr>
              <a:tr h="190500">
                <a:tc vMerge="1">
                  <a:txBody>
                    <a:bodyPr/>
                    <a:lstStyle/>
                    <a:p>
                      <a:pPr algn="ctr" fontAlgn="b"/>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a:effectLst/>
                        </a:rPr>
                        <a:t>75%</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66%</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43%</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91%</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69%</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70%</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70%</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dirty="0">
                          <a:effectLst/>
                        </a:rPr>
                        <a:t>77%</a:t>
                      </a:r>
                      <a:endParaRPr lang="en-US" sz="1100" b="0" i="0" u="none" strike="noStrike" dirty="0">
                        <a:solidFill>
                          <a:srgbClr val="000000"/>
                        </a:solidFill>
                        <a:effectLst/>
                        <a:latin typeface="Calibri"/>
                      </a:endParaRPr>
                    </a:p>
                  </a:txBody>
                  <a:tcPr marL="9525" marR="9525" marT="9525" marB="0" anchor="b"/>
                </a:tc>
              </a:tr>
            </a:tbl>
          </a:graphicData>
        </a:graphic>
      </p:graphicFrame>
      <p:sp>
        <p:nvSpPr>
          <p:cNvPr id="8" name="TextBox 7"/>
          <p:cNvSpPr txBox="1"/>
          <p:nvPr/>
        </p:nvSpPr>
        <p:spPr>
          <a:xfrm>
            <a:off x="4994332" y="4817697"/>
            <a:ext cx="654346" cy="246221"/>
          </a:xfrm>
          <a:prstGeom prst="rect">
            <a:avLst/>
          </a:prstGeom>
          <a:noFill/>
        </p:spPr>
        <p:txBody>
          <a:bodyPr wrap="none" rtlCol="0">
            <a:spAutoFit/>
          </a:bodyPr>
          <a:lstStyle/>
          <a:p>
            <a:r>
              <a:rPr lang="en-US" sz="1000" dirty="0" smtClean="0"/>
              <a:t>Log scale</a:t>
            </a:r>
            <a:endParaRPr lang="en-US" sz="1000" dirty="0"/>
          </a:p>
        </p:txBody>
      </p:sp>
    </p:spTree>
    <p:extLst>
      <p:ext uri="{BB962C8B-B14F-4D97-AF65-F5344CB8AC3E}">
        <p14:creationId xmlns:p14="http://schemas.microsoft.com/office/powerpoint/2010/main" val="3307478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31188" y="76200"/>
            <a:ext cx="1762983" cy="369332"/>
          </a:xfrm>
          <a:prstGeom prst="rect">
            <a:avLst/>
          </a:prstGeom>
          <a:noFill/>
        </p:spPr>
        <p:txBody>
          <a:bodyPr wrap="none" rtlCol="0">
            <a:spAutoFit/>
          </a:bodyPr>
          <a:lstStyle/>
          <a:p>
            <a:r>
              <a:rPr lang="en-US" dirty="0" smtClean="0"/>
              <a:t>Ten Second Tests</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3816860221"/>
              </p:ext>
            </p:extLst>
          </p:nvPr>
        </p:nvGraphicFramePr>
        <p:xfrm>
          <a:off x="2286000" y="1200150"/>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p:cNvGraphicFramePr>
          <p:nvPr>
            <p:extLst>
              <p:ext uri="{D42A27DB-BD31-4B8C-83A1-F6EECF244321}">
                <p14:modId xmlns:p14="http://schemas.microsoft.com/office/powerpoint/2010/main" val="806360434"/>
              </p:ext>
            </p:extLst>
          </p:nvPr>
        </p:nvGraphicFramePr>
        <p:xfrm>
          <a:off x="2286000" y="4038600"/>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520968503"/>
              </p:ext>
            </p:extLst>
          </p:nvPr>
        </p:nvGraphicFramePr>
        <p:xfrm>
          <a:off x="1342429" y="533400"/>
          <a:ext cx="6540500" cy="571500"/>
        </p:xfrm>
        <a:graphic>
          <a:graphicData uri="http://schemas.openxmlformats.org/drawingml/2006/table">
            <a:tbl>
              <a:tblPr>
                <a:tableStyleId>{5C22544A-7EE6-4342-B048-85BDC9FD1C3A}</a:tableStyleId>
              </a:tblPr>
              <a:tblGrid>
                <a:gridCol w="1432226"/>
                <a:gridCol w="716113"/>
                <a:gridCol w="716113"/>
                <a:gridCol w="716113"/>
                <a:gridCol w="591987"/>
                <a:gridCol w="591987"/>
                <a:gridCol w="591987"/>
                <a:gridCol w="591987"/>
                <a:gridCol w="591987"/>
              </a:tblGrid>
              <a:tr h="190500">
                <a:tc rowSpan="3">
                  <a:txBody>
                    <a:bodyPr/>
                    <a:lstStyle/>
                    <a:p>
                      <a:pPr algn="ctr" fontAlgn="b"/>
                      <a:r>
                        <a:rPr lang="en-US" sz="1100" u="none" strike="noStrike" dirty="0">
                          <a:effectLst/>
                        </a:rPr>
                        <a:t>Packet success rates:</a:t>
                      </a:r>
                      <a:endParaRPr lang="en-US" sz="1100" b="1" i="0" u="none" strike="noStrike" dirty="0">
                        <a:solidFill>
                          <a:srgbClr val="000000"/>
                        </a:solidFill>
                        <a:effectLst/>
                        <a:latin typeface="Calibri"/>
                      </a:endParaRPr>
                    </a:p>
                  </a:txBody>
                  <a:tcPr marL="9525" marR="9525" marT="9525" marB="0" anchor="ctr"/>
                </a:tc>
                <a:tc gridSpan="8">
                  <a:txBody>
                    <a:bodyPr/>
                    <a:lstStyle/>
                    <a:p>
                      <a:pPr algn="ctr" fontAlgn="b"/>
                      <a:r>
                        <a:rPr lang="en-US" sz="1100" u="none" strike="noStrike">
                          <a:effectLst/>
                        </a:rPr>
                        <a:t>node ID</a:t>
                      </a:r>
                      <a:endParaRPr lang="en-US" sz="1100" b="1" i="0" u="none" strike="noStrike">
                        <a:solidFill>
                          <a:srgbClr val="000000"/>
                        </a:solidFill>
                        <a:effectLst/>
                        <a:latin typeface="Calibri"/>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90500">
                <a:tc vMerge="1">
                  <a:txBody>
                    <a:bodyPr/>
                    <a:lstStyle/>
                    <a:p>
                      <a:pPr algn="ctr" fontAlgn="b"/>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2</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5</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8</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9</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10</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13</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14</a:t>
                      </a:r>
                      <a:endParaRPr lang="en-US" sz="1100" b="0" i="0" u="none" strike="noStrike">
                        <a:solidFill>
                          <a:srgbClr val="000000"/>
                        </a:solidFill>
                        <a:effectLst/>
                        <a:latin typeface="Calibri"/>
                      </a:endParaRPr>
                    </a:p>
                  </a:txBody>
                  <a:tcPr marL="9525" marR="9525" marT="9525" marB="0" anchor="b"/>
                </a:tc>
              </a:tr>
              <a:tr h="190500">
                <a:tc vMerge="1">
                  <a:txBody>
                    <a:bodyPr/>
                    <a:lstStyle/>
                    <a:p>
                      <a:pPr algn="ctr" fontAlgn="b"/>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99.8%</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78.9%</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99.6%</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81.0%</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97.7%</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93.3%</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100.0%</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dirty="0">
                          <a:effectLst/>
                        </a:rPr>
                        <a:t>100.0%</a:t>
                      </a:r>
                      <a:endParaRPr lang="en-US" sz="1100" b="0" i="0" u="none" strike="noStrike" dirty="0">
                        <a:solidFill>
                          <a:srgbClr val="000000"/>
                        </a:solidFill>
                        <a:effectLst/>
                        <a:latin typeface="Calibri"/>
                      </a:endParaRPr>
                    </a:p>
                  </a:txBody>
                  <a:tcPr marL="9525" marR="9525" marT="9525" marB="0" anchor="b"/>
                </a:tc>
              </a:tr>
            </a:tbl>
          </a:graphicData>
        </a:graphic>
      </p:graphicFrame>
      <p:sp>
        <p:nvSpPr>
          <p:cNvPr id="7" name="TextBox 6"/>
          <p:cNvSpPr txBox="1"/>
          <p:nvPr/>
        </p:nvSpPr>
        <p:spPr>
          <a:xfrm>
            <a:off x="4839825" y="4712875"/>
            <a:ext cx="654346" cy="246221"/>
          </a:xfrm>
          <a:prstGeom prst="rect">
            <a:avLst/>
          </a:prstGeom>
          <a:noFill/>
        </p:spPr>
        <p:txBody>
          <a:bodyPr wrap="none" rtlCol="0">
            <a:spAutoFit/>
          </a:bodyPr>
          <a:lstStyle/>
          <a:p>
            <a:r>
              <a:rPr lang="en-US" sz="1000" dirty="0" smtClean="0"/>
              <a:t>Log scale</a:t>
            </a:r>
            <a:endParaRPr lang="en-US" sz="1000" dirty="0"/>
          </a:p>
        </p:txBody>
      </p:sp>
    </p:spTree>
    <p:extLst>
      <p:ext uri="{BB962C8B-B14F-4D97-AF65-F5344CB8AC3E}">
        <p14:creationId xmlns:p14="http://schemas.microsoft.com/office/powerpoint/2010/main" val="154304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31188" y="76200"/>
            <a:ext cx="1824602" cy="369332"/>
          </a:xfrm>
          <a:prstGeom prst="rect">
            <a:avLst/>
          </a:prstGeom>
          <a:noFill/>
        </p:spPr>
        <p:txBody>
          <a:bodyPr wrap="none" rtlCol="0">
            <a:spAutoFit/>
          </a:bodyPr>
          <a:lstStyle/>
          <a:p>
            <a:r>
              <a:rPr lang="en-US" dirty="0" smtClean="0"/>
              <a:t>One Minute Tests</a:t>
            </a:r>
            <a:endParaRPr lang="en-US" dirty="0"/>
          </a:p>
        </p:txBody>
      </p:sp>
      <p:graphicFrame>
        <p:nvGraphicFramePr>
          <p:cNvPr id="3" name="Chart 2"/>
          <p:cNvGraphicFramePr>
            <a:graphicFrameLocks/>
          </p:cNvGraphicFramePr>
          <p:nvPr>
            <p:extLst>
              <p:ext uri="{D42A27DB-BD31-4B8C-83A1-F6EECF244321}">
                <p14:modId xmlns:p14="http://schemas.microsoft.com/office/powerpoint/2010/main" val="3204225977"/>
              </p:ext>
            </p:extLst>
          </p:nvPr>
        </p:nvGraphicFramePr>
        <p:xfrm>
          <a:off x="2286000" y="1286256"/>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p:cNvGraphicFramePr>
            <a:graphicFrameLocks/>
          </p:cNvGraphicFramePr>
          <p:nvPr>
            <p:extLst>
              <p:ext uri="{D42A27DB-BD31-4B8C-83A1-F6EECF244321}">
                <p14:modId xmlns:p14="http://schemas.microsoft.com/office/powerpoint/2010/main" val="1922347568"/>
              </p:ext>
            </p:extLst>
          </p:nvPr>
        </p:nvGraphicFramePr>
        <p:xfrm>
          <a:off x="2286000" y="4105656"/>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060035878"/>
              </p:ext>
            </p:extLst>
          </p:nvPr>
        </p:nvGraphicFramePr>
        <p:xfrm>
          <a:off x="1447800" y="609600"/>
          <a:ext cx="6540500" cy="571500"/>
        </p:xfrm>
        <a:graphic>
          <a:graphicData uri="http://schemas.openxmlformats.org/drawingml/2006/table">
            <a:tbl>
              <a:tblPr>
                <a:tableStyleId>{5C22544A-7EE6-4342-B048-85BDC9FD1C3A}</a:tableStyleId>
              </a:tblPr>
              <a:tblGrid>
                <a:gridCol w="1432226"/>
                <a:gridCol w="716113"/>
                <a:gridCol w="716113"/>
                <a:gridCol w="716113"/>
                <a:gridCol w="591987"/>
                <a:gridCol w="591987"/>
                <a:gridCol w="591987"/>
                <a:gridCol w="591987"/>
                <a:gridCol w="591987"/>
              </a:tblGrid>
              <a:tr h="190500">
                <a:tc rowSpan="3">
                  <a:txBody>
                    <a:bodyPr/>
                    <a:lstStyle/>
                    <a:p>
                      <a:pPr algn="ctr" fontAlgn="b"/>
                      <a:r>
                        <a:rPr lang="en-US" sz="1100" u="none" strike="noStrike" dirty="0">
                          <a:effectLst/>
                        </a:rPr>
                        <a:t>Packet success rates:</a:t>
                      </a:r>
                      <a:endParaRPr lang="en-US" sz="1100" b="1" i="0" u="none" strike="noStrike" dirty="0">
                        <a:solidFill>
                          <a:srgbClr val="000000"/>
                        </a:solidFill>
                        <a:effectLst/>
                        <a:latin typeface="Calibri"/>
                      </a:endParaRPr>
                    </a:p>
                  </a:txBody>
                  <a:tcPr marL="9525" marR="9525" marT="9525" marB="0" anchor="ctr"/>
                </a:tc>
                <a:tc gridSpan="8">
                  <a:txBody>
                    <a:bodyPr/>
                    <a:lstStyle/>
                    <a:p>
                      <a:pPr algn="ctr" fontAlgn="b"/>
                      <a:r>
                        <a:rPr lang="en-US" sz="1100" u="none" strike="noStrike">
                          <a:effectLst/>
                        </a:rPr>
                        <a:t>node ID</a:t>
                      </a:r>
                      <a:endParaRPr lang="en-US" sz="1100" b="1" i="0" u="none" strike="noStrike">
                        <a:solidFill>
                          <a:srgbClr val="000000"/>
                        </a:solidFill>
                        <a:effectLst/>
                        <a:latin typeface="Calibri"/>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90500">
                <a:tc vMerge="1">
                  <a:txBody>
                    <a:bodyPr/>
                    <a:lstStyle/>
                    <a:p>
                      <a:pPr algn="ctr" fontAlgn="b"/>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2</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5</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8</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9</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10</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13</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14</a:t>
                      </a:r>
                      <a:endParaRPr lang="en-US" sz="1100" b="0" i="0" u="none" strike="noStrike">
                        <a:solidFill>
                          <a:srgbClr val="000000"/>
                        </a:solidFill>
                        <a:effectLst/>
                        <a:latin typeface="Calibri"/>
                      </a:endParaRPr>
                    </a:p>
                  </a:txBody>
                  <a:tcPr marL="9525" marR="9525" marT="9525" marB="0" anchor="b"/>
                </a:tc>
              </a:tr>
              <a:tr h="190500">
                <a:tc vMerge="1">
                  <a:txBody>
                    <a:bodyPr/>
                    <a:lstStyle/>
                    <a:p>
                      <a:pPr algn="ctr" fontAlgn="b"/>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a:effectLst/>
                        </a:rPr>
                        <a:t>99.8%</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95.2%</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99.8%</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99.5%</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99.5%</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99.7%</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100.0%</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dirty="0">
                          <a:effectLst/>
                        </a:rPr>
                        <a:t>100.0%</a:t>
                      </a:r>
                      <a:endParaRPr lang="en-US" sz="1100" b="0" i="0" u="none" strike="noStrike" dirty="0">
                        <a:solidFill>
                          <a:srgbClr val="000000"/>
                        </a:solidFill>
                        <a:effectLst/>
                        <a:latin typeface="Calibri"/>
                      </a:endParaRPr>
                    </a:p>
                  </a:txBody>
                  <a:tcPr marL="9525" marR="9525" marT="9525" marB="0" anchor="b"/>
                </a:tc>
              </a:tr>
            </a:tbl>
          </a:graphicData>
        </a:graphic>
      </p:graphicFrame>
      <p:sp>
        <p:nvSpPr>
          <p:cNvPr id="6" name="TextBox 5"/>
          <p:cNvSpPr txBox="1"/>
          <p:nvPr/>
        </p:nvSpPr>
        <p:spPr>
          <a:xfrm>
            <a:off x="4667159" y="4953000"/>
            <a:ext cx="654346" cy="246221"/>
          </a:xfrm>
          <a:prstGeom prst="rect">
            <a:avLst/>
          </a:prstGeom>
          <a:noFill/>
        </p:spPr>
        <p:txBody>
          <a:bodyPr wrap="none" rtlCol="0">
            <a:spAutoFit/>
          </a:bodyPr>
          <a:lstStyle/>
          <a:p>
            <a:r>
              <a:rPr lang="en-US" sz="1000" dirty="0" smtClean="0"/>
              <a:t>Log scale</a:t>
            </a:r>
            <a:endParaRPr lang="en-US" sz="1000" dirty="0"/>
          </a:p>
        </p:txBody>
      </p:sp>
    </p:spTree>
    <p:extLst>
      <p:ext uri="{BB962C8B-B14F-4D97-AF65-F5344CB8AC3E}">
        <p14:creationId xmlns:p14="http://schemas.microsoft.com/office/powerpoint/2010/main" val="3115912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4444" y="735318"/>
            <a:ext cx="5952062" cy="914400"/>
          </a:xfrm>
          <a:prstGeom prst="rect">
            <a:avLst/>
          </a:prstGeom>
          <a:solidFill>
            <a:srgbClr val="92D05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844444" y="5231118"/>
            <a:ext cx="6333062" cy="914400"/>
          </a:xfrm>
          <a:prstGeom prst="rect">
            <a:avLst/>
          </a:prstGeom>
          <a:solidFill>
            <a:srgbClr val="92D05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844444" y="735318"/>
            <a:ext cx="7095062" cy="5410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7787106" y="811518"/>
            <a:ext cx="304800" cy="1371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44444" y="735318"/>
            <a:ext cx="259926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44444" y="5688318"/>
            <a:ext cx="595206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177506" y="2259318"/>
            <a:ext cx="914400" cy="3883152"/>
          </a:xfrm>
          <a:prstGeom prst="rect">
            <a:avLst/>
          </a:prstGeom>
          <a:solidFill>
            <a:srgbClr val="92D05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p:nvGrpSpPr>
        <p:grpSpPr>
          <a:xfrm>
            <a:off x="6445639" y="791706"/>
            <a:ext cx="341760" cy="276999"/>
            <a:chOff x="3231993" y="3053149"/>
            <a:chExt cx="341760" cy="276999"/>
          </a:xfrm>
        </p:grpSpPr>
        <p:sp>
          <p:nvSpPr>
            <p:cNvPr id="10" name="Rectangle 9"/>
            <p:cNvSpPr/>
            <p:nvPr/>
          </p:nvSpPr>
          <p:spPr>
            <a:xfrm>
              <a:off x="3284381" y="3058299"/>
              <a:ext cx="236985" cy="2667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TextBox 10"/>
            <p:cNvSpPr txBox="1"/>
            <p:nvPr/>
          </p:nvSpPr>
          <p:spPr>
            <a:xfrm>
              <a:off x="3231993" y="3053149"/>
              <a:ext cx="341760" cy="276999"/>
            </a:xfrm>
            <a:prstGeom prst="rect">
              <a:avLst/>
            </a:prstGeom>
            <a:noFill/>
          </p:spPr>
          <p:txBody>
            <a:bodyPr wrap="none" rtlCol="0">
              <a:spAutoFit/>
            </a:bodyPr>
            <a:lstStyle/>
            <a:p>
              <a:r>
                <a:rPr lang="en-US" sz="1200" b="1" dirty="0" smtClean="0">
                  <a:solidFill>
                    <a:schemeClr val="bg1"/>
                  </a:solidFill>
                </a:rPr>
                <a:t>14</a:t>
              </a:r>
            </a:p>
          </p:txBody>
        </p:sp>
      </p:grpSp>
      <p:grpSp>
        <p:nvGrpSpPr>
          <p:cNvPr id="12" name="Group 11"/>
          <p:cNvGrpSpPr/>
          <p:nvPr/>
        </p:nvGrpSpPr>
        <p:grpSpPr>
          <a:xfrm>
            <a:off x="3386945" y="764827"/>
            <a:ext cx="341760" cy="276999"/>
            <a:chOff x="3231993" y="3053149"/>
            <a:chExt cx="341760" cy="276999"/>
          </a:xfrm>
        </p:grpSpPr>
        <p:sp>
          <p:nvSpPr>
            <p:cNvPr id="13" name="Rectangle 12"/>
            <p:cNvSpPr/>
            <p:nvPr/>
          </p:nvSpPr>
          <p:spPr>
            <a:xfrm>
              <a:off x="3284381" y="3058299"/>
              <a:ext cx="236985" cy="2667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TextBox 13"/>
            <p:cNvSpPr txBox="1"/>
            <p:nvPr/>
          </p:nvSpPr>
          <p:spPr>
            <a:xfrm>
              <a:off x="3231993" y="3053149"/>
              <a:ext cx="341760" cy="276999"/>
            </a:xfrm>
            <a:prstGeom prst="rect">
              <a:avLst/>
            </a:prstGeom>
            <a:noFill/>
          </p:spPr>
          <p:txBody>
            <a:bodyPr wrap="none" rtlCol="0">
              <a:spAutoFit/>
            </a:bodyPr>
            <a:lstStyle/>
            <a:p>
              <a:r>
                <a:rPr lang="en-US" sz="1200" b="1" dirty="0" smtClean="0">
                  <a:solidFill>
                    <a:schemeClr val="bg1"/>
                  </a:solidFill>
                </a:rPr>
                <a:t>13</a:t>
              </a:r>
            </a:p>
          </p:txBody>
        </p:sp>
      </p:grpSp>
      <p:grpSp>
        <p:nvGrpSpPr>
          <p:cNvPr id="15" name="Group 14"/>
          <p:cNvGrpSpPr/>
          <p:nvPr/>
        </p:nvGrpSpPr>
        <p:grpSpPr>
          <a:xfrm>
            <a:off x="2091545" y="811518"/>
            <a:ext cx="341760" cy="276999"/>
            <a:chOff x="3231993" y="3053149"/>
            <a:chExt cx="341760" cy="276999"/>
          </a:xfrm>
        </p:grpSpPr>
        <p:sp>
          <p:nvSpPr>
            <p:cNvPr id="16" name="Rectangle 15"/>
            <p:cNvSpPr/>
            <p:nvPr/>
          </p:nvSpPr>
          <p:spPr>
            <a:xfrm>
              <a:off x="3284381" y="3058299"/>
              <a:ext cx="236985" cy="2667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7" name="TextBox 16"/>
            <p:cNvSpPr txBox="1"/>
            <p:nvPr/>
          </p:nvSpPr>
          <p:spPr>
            <a:xfrm>
              <a:off x="3231993" y="3053149"/>
              <a:ext cx="341760" cy="276999"/>
            </a:xfrm>
            <a:prstGeom prst="rect">
              <a:avLst/>
            </a:prstGeom>
            <a:noFill/>
          </p:spPr>
          <p:txBody>
            <a:bodyPr wrap="none" rtlCol="0">
              <a:spAutoFit/>
            </a:bodyPr>
            <a:lstStyle/>
            <a:p>
              <a:r>
                <a:rPr lang="en-US" sz="1200" b="1" dirty="0" smtClean="0">
                  <a:solidFill>
                    <a:schemeClr val="bg1"/>
                  </a:solidFill>
                </a:rPr>
                <a:t>10</a:t>
              </a:r>
            </a:p>
          </p:txBody>
        </p:sp>
      </p:grpSp>
      <p:grpSp>
        <p:nvGrpSpPr>
          <p:cNvPr id="18" name="Group 17"/>
          <p:cNvGrpSpPr/>
          <p:nvPr/>
        </p:nvGrpSpPr>
        <p:grpSpPr>
          <a:xfrm>
            <a:off x="905991" y="839319"/>
            <a:ext cx="298480" cy="276999"/>
            <a:chOff x="3231993" y="3053149"/>
            <a:chExt cx="298480" cy="276999"/>
          </a:xfrm>
        </p:grpSpPr>
        <p:sp>
          <p:nvSpPr>
            <p:cNvPr id="19" name="Rectangle 18"/>
            <p:cNvSpPr/>
            <p:nvPr/>
          </p:nvSpPr>
          <p:spPr>
            <a:xfrm>
              <a:off x="3284381" y="3058299"/>
              <a:ext cx="236985" cy="2667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0" name="TextBox 19"/>
            <p:cNvSpPr txBox="1"/>
            <p:nvPr/>
          </p:nvSpPr>
          <p:spPr>
            <a:xfrm>
              <a:off x="3231993" y="3053149"/>
              <a:ext cx="298480" cy="276999"/>
            </a:xfrm>
            <a:prstGeom prst="rect">
              <a:avLst/>
            </a:prstGeom>
            <a:noFill/>
          </p:spPr>
          <p:txBody>
            <a:bodyPr wrap="none" rtlCol="0">
              <a:spAutoFit/>
            </a:bodyPr>
            <a:lstStyle/>
            <a:p>
              <a:r>
                <a:rPr lang="en-US" sz="1200" b="1" dirty="0" smtClean="0">
                  <a:solidFill>
                    <a:schemeClr val="bg1"/>
                  </a:solidFill>
                </a:rPr>
                <a:t> 9</a:t>
              </a:r>
            </a:p>
          </p:txBody>
        </p:sp>
      </p:grpSp>
      <p:grpSp>
        <p:nvGrpSpPr>
          <p:cNvPr id="21" name="Group 20"/>
          <p:cNvGrpSpPr/>
          <p:nvPr/>
        </p:nvGrpSpPr>
        <p:grpSpPr>
          <a:xfrm>
            <a:off x="844444" y="4545318"/>
            <a:ext cx="298480" cy="276999"/>
            <a:chOff x="3231993" y="3053149"/>
            <a:chExt cx="298480" cy="276999"/>
          </a:xfrm>
        </p:grpSpPr>
        <p:sp>
          <p:nvSpPr>
            <p:cNvPr id="22" name="Rectangle 21"/>
            <p:cNvSpPr/>
            <p:nvPr/>
          </p:nvSpPr>
          <p:spPr>
            <a:xfrm>
              <a:off x="3284381" y="3058299"/>
              <a:ext cx="236985" cy="2667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3" name="TextBox 22"/>
            <p:cNvSpPr txBox="1"/>
            <p:nvPr/>
          </p:nvSpPr>
          <p:spPr>
            <a:xfrm>
              <a:off x="3231993" y="3053149"/>
              <a:ext cx="298480" cy="276999"/>
            </a:xfrm>
            <a:prstGeom prst="rect">
              <a:avLst/>
            </a:prstGeom>
            <a:noFill/>
          </p:spPr>
          <p:txBody>
            <a:bodyPr wrap="none" rtlCol="0">
              <a:spAutoFit/>
            </a:bodyPr>
            <a:lstStyle/>
            <a:p>
              <a:r>
                <a:rPr lang="en-US" sz="1200" b="1" dirty="0">
                  <a:solidFill>
                    <a:schemeClr val="bg1"/>
                  </a:solidFill>
                </a:rPr>
                <a:t> </a:t>
              </a:r>
              <a:r>
                <a:rPr lang="en-US" sz="1200" b="1" dirty="0" smtClean="0">
                  <a:solidFill>
                    <a:schemeClr val="bg1"/>
                  </a:solidFill>
                </a:rPr>
                <a:t>8</a:t>
              </a:r>
            </a:p>
          </p:txBody>
        </p:sp>
      </p:grpSp>
      <p:grpSp>
        <p:nvGrpSpPr>
          <p:cNvPr id="24" name="Group 23"/>
          <p:cNvGrpSpPr/>
          <p:nvPr/>
        </p:nvGrpSpPr>
        <p:grpSpPr>
          <a:xfrm>
            <a:off x="994775" y="5855173"/>
            <a:ext cx="298480" cy="276999"/>
            <a:chOff x="3231993" y="3053149"/>
            <a:chExt cx="298480" cy="276999"/>
          </a:xfrm>
        </p:grpSpPr>
        <p:sp>
          <p:nvSpPr>
            <p:cNvPr id="25" name="Rectangle 24"/>
            <p:cNvSpPr/>
            <p:nvPr/>
          </p:nvSpPr>
          <p:spPr>
            <a:xfrm>
              <a:off x="3284381" y="3058299"/>
              <a:ext cx="236985" cy="2667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6" name="TextBox 25"/>
            <p:cNvSpPr txBox="1"/>
            <p:nvPr/>
          </p:nvSpPr>
          <p:spPr>
            <a:xfrm>
              <a:off x="3231993" y="3053149"/>
              <a:ext cx="298480" cy="276999"/>
            </a:xfrm>
            <a:prstGeom prst="rect">
              <a:avLst/>
            </a:prstGeom>
            <a:noFill/>
          </p:spPr>
          <p:txBody>
            <a:bodyPr wrap="none" rtlCol="0">
              <a:spAutoFit/>
            </a:bodyPr>
            <a:lstStyle/>
            <a:p>
              <a:r>
                <a:rPr lang="en-US" sz="1200" b="1" dirty="0">
                  <a:solidFill>
                    <a:schemeClr val="bg1"/>
                  </a:solidFill>
                </a:rPr>
                <a:t> </a:t>
              </a:r>
              <a:r>
                <a:rPr lang="en-US" sz="1200" b="1" dirty="0" smtClean="0">
                  <a:solidFill>
                    <a:schemeClr val="bg1"/>
                  </a:solidFill>
                </a:rPr>
                <a:t>5</a:t>
              </a:r>
            </a:p>
          </p:txBody>
        </p:sp>
      </p:grpSp>
      <p:grpSp>
        <p:nvGrpSpPr>
          <p:cNvPr id="27" name="Group 26"/>
          <p:cNvGrpSpPr/>
          <p:nvPr/>
        </p:nvGrpSpPr>
        <p:grpSpPr>
          <a:xfrm>
            <a:off x="6498026" y="5860322"/>
            <a:ext cx="298480" cy="276999"/>
            <a:chOff x="3231993" y="3053149"/>
            <a:chExt cx="298480" cy="276999"/>
          </a:xfrm>
        </p:grpSpPr>
        <p:sp>
          <p:nvSpPr>
            <p:cNvPr id="28" name="Rectangle 27"/>
            <p:cNvSpPr/>
            <p:nvPr/>
          </p:nvSpPr>
          <p:spPr>
            <a:xfrm>
              <a:off x="3284381" y="3058299"/>
              <a:ext cx="236985" cy="2667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9" name="TextBox 28"/>
            <p:cNvSpPr txBox="1"/>
            <p:nvPr/>
          </p:nvSpPr>
          <p:spPr>
            <a:xfrm>
              <a:off x="3231993" y="3053149"/>
              <a:ext cx="298480" cy="276999"/>
            </a:xfrm>
            <a:prstGeom prst="rect">
              <a:avLst/>
            </a:prstGeom>
            <a:noFill/>
          </p:spPr>
          <p:txBody>
            <a:bodyPr wrap="none" rtlCol="0">
              <a:spAutoFit/>
            </a:bodyPr>
            <a:lstStyle/>
            <a:p>
              <a:r>
                <a:rPr lang="en-US" sz="1200" b="1" dirty="0">
                  <a:solidFill>
                    <a:schemeClr val="bg1"/>
                  </a:solidFill>
                </a:rPr>
                <a:t> </a:t>
              </a:r>
              <a:r>
                <a:rPr lang="en-US" sz="1200" b="1" dirty="0" smtClean="0">
                  <a:solidFill>
                    <a:schemeClr val="bg1"/>
                  </a:solidFill>
                </a:rPr>
                <a:t>2</a:t>
              </a:r>
            </a:p>
          </p:txBody>
        </p:sp>
      </p:grpSp>
      <p:grpSp>
        <p:nvGrpSpPr>
          <p:cNvPr id="30" name="Group 29"/>
          <p:cNvGrpSpPr/>
          <p:nvPr/>
        </p:nvGrpSpPr>
        <p:grpSpPr>
          <a:xfrm>
            <a:off x="7776438" y="5865471"/>
            <a:ext cx="298480" cy="276999"/>
            <a:chOff x="3231993" y="3053149"/>
            <a:chExt cx="298480" cy="276999"/>
          </a:xfrm>
        </p:grpSpPr>
        <p:sp>
          <p:nvSpPr>
            <p:cNvPr id="31" name="Rectangle 30"/>
            <p:cNvSpPr/>
            <p:nvPr/>
          </p:nvSpPr>
          <p:spPr>
            <a:xfrm>
              <a:off x="3284381" y="3058299"/>
              <a:ext cx="236985" cy="2667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2" name="TextBox 31"/>
            <p:cNvSpPr txBox="1"/>
            <p:nvPr/>
          </p:nvSpPr>
          <p:spPr>
            <a:xfrm>
              <a:off x="3231993" y="3053149"/>
              <a:ext cx="298480" cy="276999"/>
            </a:xfrm>
            <a:prstGeom prst="rect">
              <a:avLst/>
            </a:prstGeom>
            <a:noFill/>
          </p:spPr>
          <p:txBody>
            <a:bodyPr wrap="none" rtlCol="0">
              <a:spAutoFit/>
            </a:bodyPr>
            <a:lstStyle/>
            <a:p>
              <a:r>
                <a:rPr lang="en-US" sz="1200" b="1" dirty="0" smtClean="0">
                  <a:solidFill>
                    <a:schemeClr val="bg1"/>
                  </a:solidFill>
                </a:rPr>
                <a:t> 1</a:t>
              </a:r>
            </a:p>
          </p:txBody>
        </p:sp>
      </p:grpSp>
      <p:grpSp>
        <p:nvGrpSpPr>
          <p:cNvPr id="33" name="Group 32"/>
          <p:cNvGrpSpPr/>
          <p:nvPr/>
        </p:nvGrpSpPr>
        <p:grpSpPr>
          <a:xfrm>
            <a:off x="4610007" y="1170801"/>
            <a:ext cx="359394" cy="276999"/>
            <a:chOff x="3231993" y="3053149"/>
            <a:chExt cx="359394" cy="276999"/>
          </a:xfrm>
        </p:grpSpPr>
        <p:sp>
          <p:nvSpPr>
            <p:cNvPr id="34" name="Rectangle 33"/>
            <p:cNvSpPr/>
            <p:nvPr/>
          </p:nvSpPr>
          <p:spPr>
            <a:xfrm>
              <a:off x="3284381" y="3058299"/>
              <a:ext cx="236985" cy="2667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5" name="TextBox 34"/>
            <p:cNvSpPr txBox="1"/>
            <p:nvPr/>
          </p:nvSpPr>
          <p:spPr>
            <a:xfrm>
              <a:off x="3231993" y="3053149"/>
              <a:ext cx="359394" cy="276999"/>
            </a:xfrm>
            <a:prstGeom prst="rect">
              <a:avLst/>
            </a:prstGeom>
            <a:noFill/>
          </p:spPr>
          <p:txBody>
            <a:bodyPr wrap="none" rtlCol="0">
              <a:spAutoFit/>
            </a:bodyPr>
            <a:lstStyle/>
            <a:p>
              <a:r>
                <a:rPr lang="en-US" sz="1200" b="1" dirty="0" smtClean="0">
                  <a:solidFill>
                    <a:schemeClr val="bg1"/>
                  </a:solidFill>
                </a:rPr>
                <a:t>AP</a:t>
              </a:r>
            </a:p>
          </p:txBody>
        </p:sp>
      </p:grpSp>
      <p:sp>
        <p:nvSpPr>
          <p:cNvPr id="36" name="TextBox 35"/>
          <p:cNvSpPr txBox="1"/>
          <p:nvPr/>
        </p:nvSpPr>
        <p:spPr>
          <a:xfrm>
            <a:off x="896832" y="1143375"/>
            <a:ext cx="1032655" cy="707886"/>
          </a:xfrm>
          <a:prstGeom prst="rect">
            <a:avLst/>
          </a:prstGeom>
          <a:noFill/>
        </p:spPr>
        <p:txBody>
          <a:bodyPr wrap="none" rtlCol="0">
            <a:spAutoFit/>
          </a:bodyPr>
          <a:lstStyle/>
          <a:p>
            <a:r>
              <a:rPr lang="en-US" sz="1000" dirty="0"/>
              <a:t>i</a:t>
            </a:r>
            <a:r>
              <a:rPr lang="en-US" sz="1000" dirty="0" smtClean="0"/>
              <a:t>nside cabinet</a:t>
            </a:r>
          </a:p>
          <a:p>
            <a:r>
              <a:rPr lang="en-US" sz="1000" dirty="0" smtClean="0"/>
              <a:t>1s</a:t>
            </a:r>
            <a:r>
              <a:rPr lang="en-US" sz="1000" dirty="0" smtClean="0"/>
              <a:t>: 69</a:t>
            </a:r>
            <a:r>
              <a:rPr lang="en-US" sz="1000" dirty="0" smtClean="0"/>
              <a:t>%  </a:t>
            </a:r>
            <a:r>
              <a:rPr lang="en-US" sz="1000" dirty="0" smtClean="0"/>
              <a:t>18.0</a:t>
            </a:r>
          </a:p>
          <a:p>
            <a:r>
              <a:rPr lang="en-US" sz="1000" dirty="0" smtClean="0"/>
              <a:t>10s:  100%  17.3</a:t>
            </a:r>
          </a:p>
          <a:p>
            <a:r>
              <a:rPr lang="en-US" sz="1000" dirty="0" smtClean="0"/>
              <a:t>1m:  100%  18.6</a:t>
            </a:r>
            <a:endParaRPr lang="en-US" sz="1000" dirty="0"/>
          </a:p>
        </p:txBody>
      </p:sp>
      <p:sp>
        <p:nvSpPr>
          <p:cNvPr id="37" name="TextBox 36"/>
          <p:cNvSpPr txBox="1"/>
          <p:nvPr/>
        </p:nvSpPr>
        <p:spPr>
          <a:xfrm>
            <a:off x="2349324" y="735318"/>
            <a:ext cx="1075936" cy="707886"/>
          </a:xfrm>
          <a:prstGeom prst="rect">
            <a:avLst/>
          </a:prstGeom>
          <a:noFill/>
        </p:spPr>
        <p:txBody>
          <a:bodyPr wrap="none" rtlCol="0">
            <a:spAutoFit/>
          </a:bodyPr>
          <a:lstStyle/>
          <a:p>
            <a:r>
              <a:rPr lang="en-US" sz="1000" dirty="0"/>
              <a:t>o</a:t>
            </a:r>
            <a:r>
              <a:rPr lang="en-US" sz="1000" dirty="0" smtClean="0"/>
              <a:t>n top of cabinet</a:t>
            </a:r>
          </a:p>
          <a:p>
            <a:r>
              <a:rPr lang="en-US" sz="1000" dirty="0" smtClean="0"/>
              <a:t>1s:  71</a:t>
            </a:r>
            <a:r>
              <a:rPr lang="en-US" sz="1000" dirty="0" smtClean="0"/>
              <a:t>%  </a:t>
            </a:r>
            <a:r>
              <a:rPr lang="en-US" sz="1000" dirty="0" smtClean="0"/>
              <a:t>21.6</a:t>
            </a:r>
          </a:p>
          <a:p>
            <a:r>
              <a:rPr lang="en-US" sz="1000" dirty="0" smtClean="0"/>
              <a:t>10s:  93%  19.4</a:t>
            </a:r>
          </a:p>
          <a:p>
            <a:r>
              <a:rPr lang="en-US" sz="1000" dirty="0" smtClean="0"/>
              <a:t>1m:  100%  22.1</a:t>
            </a:r>
            <a:endParaRPr lang="en-US" sz="1000" dirty="0"/>
          </a:p>
        </p:txBody>
      </p:sp>
      <p:sp>
        <p:nvSpPr>
          <p:cNvPr id="38" name="TextBox 37"/>
          <p:cNvSpPr txBox="1"/>
          <p:nvPr/>
        </p:nvSpPr>
        <p:spPr>
          <a:xfrm>
            <a:off x="1119339" y="4240518"/>
            <a:ext cx="1019831" cy="707886"/>
          </a:xfrm>
          <a:prstGeom prst="rect">
            <a:avLst/>
          </a:prstGeom>
          <a:noFill/>
        </p:spPr>
        <p:txBody>
          <a:bodyPr wrap="none" rtlCol="0">
            <a:spAutoFit/>
          </a:bodyPr>
          <a:lstStyle/>
          <a:p>
            <a:r>
              <a:rPr lang="en-US" sz="1000" dirty="0"/>
              <a:t>o</a:t>
            </a:r>
            <a:r>
              <a:rPr lang="en-US" sz="1000" dirty="0" smtClean="0"/>
              <a:t>n shelf</a:t>
            </a:r>
          </a:p>
          <a:p>
            <a:r>
              <a:rPr lang="en-US" sz="1000" dirty="0" smtClean="0"/>
              <a:t>1s:  90</a:t>
            </a:r>
            <a:r>
              <a:rPr lang="en-US" sz="1000" dirty="0" smtClean="0"/>
              <a:t>%  </a:t>
            </a:r>
            <a:r>
              <a:rPr lang="en-US" sz="1000" dirty="0" smtClean="0"/>
              <a:t>21.0</a:t>
            </a:r>
          </a:p>
          <a:p>
            <a:r>
              <a:rPr lang="en-US" sz="1000" dirty="0" smtClean="0"/>
              <a:t>10s:  81%  16.5</a:t>
            </a:r>
          </a:p>
          <a:p>
            <a:r>
              <a:rPr lang="en-US" sz="1000" dirty="0" smtClean="0"/>
              <a:t>1m:  100%  20.4</a:t>
            </a:r>
            <a:endParaRPr lang="en-US" sz="1000" dirty="0"/>
          </a:p>
        </p:txBody>
      </p:sp>
      <p:sp>
        <p:nvSpPr>
          <p:cNvPr id="39" name="TextBox 38"/>
          <p:cNvSpPr txBox="1"/>
          <p:nvPr/>
        </p:nvSpPr>
        <p:spPr>
          <a:xfrm>
            <a:off x="5600910" y="5612118"/>
            <a:ext cx="966996" cy="707886"/>
          </a:xfrm>
          <a:prstGeom prst="rect">
            <a:avLst/>
          </a:prstGeom>
          <a:noFill/>
        </p:spPr>
        <p:txBody>
          <a:bodyPr wrap="none" rtlCol="0">
            <a:spAutoFit/>
          </a:bodyPr>
          <a:lstStyle/>
          <a:p>
            <a:pPr algn="r"/>
            <a:r>
              <a:rPr lang="en-US" sz="1000" dirty="0"/>
              <a:t>i</a:t>
            </a:r>
            <a:r>
              <a:rPr lang="en-US" sz="1000" dirty="0" smtClean="0"/>
              <a:t>nside cabinet</a:t>
            </a:r>
          </a:p>
          <a:p>
            <a:pPr algn="r"/>
            <a:r>
              <a:rPr lang="en-US" sz="1000" dirty="0" smtClean="0"/>
              <a:t>1s:  65</a:t>
            </a:r>
            <a:r>
              <a:rPr lang="en-US" sz="1000" dirty="0" smtClean="0"/>
              <a:t>%  </a:t>
            </a:r>
            <a:r>
              <a:rPr lang="en-US" sz="1000" dirty="0" smtClean="0"/>
              <a:t>18.4</a:t>
            </a:r>
          </a:p>
          <a:p>
            <a:pPr algn="r"/>
            <a:r>
              <a:rPr lang="en-US" sz="1000" dirty="0" smtClean="0"/>
              <a:t>10s:  79%  15.5</a:t>
            </a:r>
          </a:p>
          <a:p>
            <a:pPr algn="r"/>
            <a:r>
              <a:rPr lang="en-US" sz="1000" dirty="0" smtClean="0"/>
              <a:t>1m:  95%  15.6</a:t>
            </a:r>
            <a:endParaRPr lang="en-US" sz="1000" dirty="0" smtClean="0"/>
          </a:p>
        </p:txBody>
      </p:sp>
      <p:sp>
        <p:nvSpPr>
          <p:cNvPr id="40" name="TextBox 39"/>
          <p:cNvSpPr txBox="1"/>
          <p:nvPr/>
        </p:nvSpPr>
        <p:spPr>
          <a:xfrm>
            <a:off x="1224770" y="5612118"/>
            <a:ext cx="1075936" cy="707886"/>
          </a:xfrm>
          <a:prstGeom prst="rect">
            <a:avLst/>
          </a:prstGeom>
          <a:noFill/>
        </p:spPr>
        <p:txBody>
          <a:bodyPr wrap="none" rtlCol="0">
            <a:spAutoFit/>
          </a:bodyPr>
          <a:lstStyle/>
          <a:p>
            <a:r>
              <a:rPr lang="en-US" sz="1000" dirty="0"/>
              <a:t>o</a:t>
            </a:r>
            <a:r>
              <a:rPr lang="en-US" sz="1000" dirty="0" smtClean="0"/>
              <a:t>n top of cabinet</a:t>
            </a:r>
          </a:p>
          <a:p>
            <a:r>
              <a:rPr lang="en-US" sz="1000" dirty="0" smtClean="0"/>
              <a:t>1s:  43</a:t>
            </a:r>
            <a:r>
              <a:rPr lang="en-US" sz="1000" dirty="0" smtClean="0"/>
              <a:t>%  </a:t>
            </a:r>
            <a:r>
              <a:rPr lang="en-US" sz="1000" dirty="0" smtClean="0"/>
              <a:t>17.3</a:t>
            </a:r>
          </a:p>
          <a:p>
            <a:r>
              <a:rPr lang="en-US" sz="1000" dirty="0" smtClean="0"/>
              <a:t>10s:  100%  19.6</a:t>
            </a:r>
          </a:p>
          <a:p>
            <a:r>
              <a:rPr lang="en-US" sz="1000" dirty="0" smtClean="0"/>
              <a:t>1m:  100%  18.5</a:t>
            </a:r>
            <a:endParaRPr lang="en-US" sz="1000" dirty="0" smtClean="0"/>
          </a:p>
        </p:txBody>
      </p:sp>
      <p:sp>
        <p:nvSpPr>
          <p:cNvPr id="41" name="TextBox 40"/>
          <p:cNvSpPr txBox="1"/>
          <p:nvPr/>
        </p:nvSpPr>
        <p:spPr>
          <a:xfrm>
            <a:off x="3615545" y="716208"/>
            <a:ext cx="1032655" cy="707886"/>
          </a:xfrm>
          <a:prstGeom prst="rect">
            <a:avLst/>
          </a:prstGeom>
          <a:noFill/>
        </p:spPr>
        <p:txBody>
          <a:bodyPr wrap="none" rtlCol="0">
            <a:spAutoFit/>
          </a:bodyPr>
          <a:lstStyle/>
          <a:p>
            <a:r>
              <a:rPr lang="en-US" sz="1000" dirty="0"/>
              <a:t>o</a:t>
            </a:r>
            <a:r>
              <a:rPr lang="en-US" sz="1000" dirty="0" smtClean="0"/>
              <a:t>n desk</a:t>
            </a:r>
          </a:p>
          <a:p>
            <a:r>
              <a:rPr lang="en-US" sz="1000" dirty="0" smtClean="0"/>
              <a:t>1s:  69</a:t>
            </a:r>
            <a:r>
              <a:rPr lang="en-US" sz="1000" dirty="0" smtClean="0"/>
              <a:t>%  </a:t>
            </a:r>
            <a:r>
              <a:rPr lang="en-US" sz="1000" dirty="0" smtClean="0"/>
              <a:t>25.4</a:t>
            </a:r>
          </a:p>
          <a:p>
            <a:r>
              <a:rPr lang="en-US" sz="1000" dirty="0" smtClean="0"/>
              <a:t>10s:  100%  29.7</a:t>
            </a:r>
          </a:p>
          <a:p>
            <a:r>
              <a:rPr lang="en-US" sz="1000" dirty="0" smtClean="0"/>
              <a:t>1m:  100%  26.1</a:t>
            </a:r>
            <a:endParaRPr lang="en-US" sz="1000" dirty="0"/>
          </a:p>
        </p:txBody>
      </p:sp>
      <p:sp>
        <p:nvSpPr>
          <p:cNvPr id="42" name="TextBox 41"/>
          <p:cNvSpPr txBox="1"/>
          <p:nvPr/>
        </p:nvSpPr>
        <p:spPr>
          <a:xfrm>
            <a:off x="4899380" y="1196430"/>
            <a:ext cx="587020" cy="246221"/>
          </a:xfrm>
          <a:prstGeom prst="rect">
            <a:avLst/>
          </a:prstGeom>
          <a:noFill/>
        </p:spPr>
        <p:txBody>
          <a:bodyPr wrap="none" rtlCol="0">
            <a:spAutoFit/>
          </a:bodyPr>
          <a:lstStyle/>
          <a:p>
            <a:r>
              <a:rPr lang="en-US" sz="1000" dirty="0"/>
              <a:t>o</a:t>
            </a:r>
            <a:r>
              <a:rPr lang="en-US" sz="1000" dirty="0" smtClean="0"/>
              <a:t>n desk</a:t>
            </a:r>
            <a:endParaRPr lang="en-US" sz="1000" dirty="0"/>
          </a:p>
        </p:txBody>
      </p:sp>
      <p:sp>
        <p:nvSpPr>
          <p:cNvPr id="43" name="TextBox 42"/>
          <p:cNvSpPr txBox="1"/>
          <p:nvPr/>
        </p:nvSpPr>
        <p:spPr>
          <a:xfrm>
            <a:off x="5348642" y="735318"/>
            <a:ext cx="1141723" cy="707886"/>
          </a:xfrm>
          <a:prstGeom prst="rect">
            <a:avLst/>
          </a:prstGeom>
          <a:noFill/>
        </p:spPr>
        <p:txBody>
          <a:bodyPr wrap="none" rtlCol="0">
            <a:spAutoFit/>
          </a:bodyPr>
          <a:lstStyle/>
          <a:p>
            <a:pPr algn="r"/>
            <a:r>
              <a:rPr lang="en-US" sz="1000" dirty="0"/>
              <a:t>o</a:t>
            </a:r>
            <a:r>
              <a:rPr lang="en-US" sz="1000" dirty="0" smtClean="0"/>
              <a:t>n desk inside box</a:t>
            </a:r>
          </a:p>
          <a:p>
            <a:pPr algn="r"/>
            <a:r>
              <a:rPr lang="en-US" sz="1000" dirty="0" smtClean="0"/>
              <a:t>1s:  77</a:t>
            </a:r>
            <a:r>
              <a:rPr lang="en-US" sz="1000" dirty="0" smtClean="0"/>
              <a:t>%  </a:t>
            </a:r>
            <a:r>
              <a:rPr lang="en-US" sz="1000" dirty="0" smtClean="0"/>
              <a:t>27.0</a:t>
            </a:r>
          </a:p>
          <a:p>
            <a:pPr algn="r"/>
            <a:r>
              <a:rPr lang="en-US" sz="1000" dirty="0" smtClean="0"/>
              <a:t>10s:  100%  28.3</a:t>
            </a:r>
          </a:p>
          <a:p>
            <a:pPr algn="r"/>
            <a:r>
              <a:rPr lang="en-US" sz="1000" dirty="0" smtClean="0"/>
              <a:t>1m:  100%  27.9</a:t>
            </a:r>
            <a:endParaRPr lang="en-US" sz="1000" dirty="0"/>
          </a:p>
        </p:txBody>
      </p:sp>
      <p:sp>
        <p:nvSpPr>
          <p:cNvPr id="44" name="TextBox 43"/>
          <p:cNvSpPr txBox="1"/>
          <p:nvPr/>
        </p:nvSpPr>
        <p:spPr>
          <a:xfrm>
            <a:off x="6856676" y="5666232"/>
            <a:ext cx="1048685" cy="707886"/>
          </a:xfrm>
          <a:prstGeom prst="rect">
            <a:avLst/>
          </a:prstGeom>
          <a:noFill/>
        </p:spPr>
        <p:txBody>
          <a:bodyPr wrap="none" rtlCol="0">
            <a:spAutoFit/>
          </a:bodyPr>
          <a:lstStyle/>
          <a:p>
            <a:pPr algn="r"/>
            <a:r>
              <a:rPr lang="en-US" sz="1000" dirty="0"/>
              <a:t>o</a:t>
            </a:r>
            <a:r>
              <a:rPr lang="en-US" sz="1000" dirty="0" smtClean="0"/>
              <a:t>n desk</a:t>
            </a:r>
          </a:p>
          <a:p>
            <a:pPr algn="r"/>
            <a:r>
              <a:rPr lang="en-US" sz="1000" dirty="0" smtClean="0"/>
              <a:t>1s</a:t>
            </a:r>
            <a:r>
              <a:rPr lang="en-US" sz="1000" dirty="0" smtClean="0"/>
              <a:t>: 75</a:t>
            </a:r>
            <a:r>
              <a:rPr lang="en-US" sz="1000" dirty="0" smtClean="0"/>
              <a:t>%  </a:t>
            </a:r>
            <a:r>
              <a:rPr lang="en-US" sz="1000" dirty="0" smtClean="0"/>
              <a:t>17.0</a:t>
            </a:r>
          </a:p>
          <a:p>
            <a:pPr algn="r"/>
            <a:r>
              <a:rPr lang="en-US" sz="1000" dirty="0" smtClean="0"/>
              <a:t>10s: 100% 22.0</a:t>
            </a:r>
          </a:p>
          <a:p>
            <a:pPr algn="r"/>
            <a:r>
              <a:rPr lang="en-US" sz="1000" dirty="0" smtClean="0"/>
              <a:t>1m:  100%  21.1 </a:t>
            </a:r>
            <a:endParaRPr lang="en-US" sz="1000" dirty="0"/>
          </a:p>
        </p:txBody>
      </p:sp>
      <p:sp>
        <p:nvSpPr>
          <p:cNvPr id="45" name="TextBox 44"/>
          <p:cNvSpPr txBox="1"/>
          <p:nvPr/>
        </p:nvSpPr>
        <p:spPr>
          <a:xfrm>
            <a:off x="2490066" y="2759928"/>
            <a:ext cx="2648482" cy="861774"/>
          </a:xfrm>
          <a:prstGeom prst="rect">
            <a:avLst/>
          </a:prstGeom>
          <a:noFill/>
        </p:spPr>
        <p:txBody>
          <a:bodyPr wrap="none" rtlCol="0">
            <a:spAutoFit/>
          </a:bodyPr>
          <a:lstStyle/>
          <a:p>
            <a:r>
              <a:rPr lang="en-US" sz="1000" dirty="0" smtClean="0"/>
              <a:t>Key:</a:t>
            </a:r>
          </a:p>
          <a:p>
            <a:endParaRPr lang="en-US" sz="1000" dirty="0" smtClean="0"/>
          </a:p>
          <a:p>
            <a:r>
              <a:rPr lang="en-US" sz="1000" dirty="0" smtClean="0"/>
              <a:t>test:  </a:t>
            </a:r>
            <a:r>
              <a:rPr lang="en-US" sz="1000" dirty="0" err="1" smtClean="0"/>
              <a:t>success_rate</a:t>
            </a:r>
            <a:r>
              <a:rPr lang="en-US" sz="1000" dirty="0" smtClean="0"/>
              <a:t>  </a:t>
            </a:r>
            <a:r>
              <a:rPr lang="en-US" sz="1000" dirty="0" err="1" smtClean="0"/>
              <a:t>ave_rssi</a:t>
            </a:r>
            <a:endParaRPr lang="en-US" sz="1000" dirty="0" smtClean="0"/>
          </a:p>
          <a:p>
            <a:endParaRPr lang="en-US" sz="1000" dirty="0" smtClean="0"/>
          </a:p>
          <a:p>
            <a:r>
              <a:rPr lang="en-US" sz="1000" dirty="0" smtClean="0"/>
              <a:t>1s, 10s, 1m: 1 second test, 10 second, 1 minute</a:t>
            </a:r>
            <a:endParaRPr lang="en-US" sz="1000" dirty="0" smtClean="0"/>
          </a:p>
        </p:txBody>
      </p:sp>
      <p:cxnSp>
        <p:nvCxnSpPr>
          <p:cNvPr id="47" name="Straight Arrow Connector 46"/>
          <p:cNvCxnSpPr/>
          <p:nvPr/>
        </p:nvCxnSpPr>
        <p:spPr>
          <a:xfrm>
            <a:off x="8534400" y="716208"/>
            <a:ext cx="0" cy="5429310"/>
          </a:xfrm>
          <a:prstGeom prst="straightConnector1">
            <a:avLst/>
          </a:prstGeom>
          <a:ln w="25400">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8229600" y="3249929"/>
            <a:ext cx="651140" cy="369332"/>
          </a:xfrm>
          <a:prstGeom prst="rect">
            <a:avLst/>
          </a:prstGeom>
          <a:solidFill>
            <a:schemeClr val="bg1"/>
          </a:solidFill>
        </p:spPr>
        <p:txBody>
          <a:bodyPr wrap="none" rtlCol="0">
            <a:spAutoFit/>
          </a:bodyPr>
          <a:lstStyle/>
          <a:p>
            <a:r>
              <a:rPr lang="en-US" dirty="0" smtClean="0"/>
              <a:t>14.5’</a:t>
            </a:r>
            <a:endParaRPr lang="en-US" dirty="0"/>
          </a:p>
        </p:txBody>
      </p:sp>
      <p:cxnSp>
        <p:nvCxnSpPr>
          <p:cNvPr id="50" name="Straight Arrow Connector 49"/>
          <p:cNvCxnSpPr/>
          <p:nvPr/>
        </p:nvCxnSpPr>
        <p:spPr>
          <a:xfrm>
            <a:off x="822804" y="533400"/>
            <a:ext cx="7102874" cy="0"/>
          </a:xfrm>
          <a:prstGeom prst="straightConnector1">
            <a:avLst/>
          </a:prstGeom>
          <a:ln w="25400">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4073260" y="332243"/>
            <a:ext cx="651140" cy="369332"/>
          </a:xfrm>
          <a:prstGeom prst="rect">
            <a:avLst/>
          </a:prstGeom>
          <a:solidFill>
            <a:schemeClr val="bg1"/>
          </a:solidFill>
        </p:spPr>
        <p:txBody>
          <a:bodyPr wrap="none" rtlCol="0">
            <a:spAutoFit/>
          </a:bodyPr>
          <a:lstStyle/>
          <a:p>
            <a:r>
              <a:rPr lang="en-US" dirty="0" smtClean="0"/>
              <a:t>14.5’</a:t>
            </a:r>
            <a:endParaRPr lang="en-US" dirty="0"/>
          </a:p>
        </p:txBody>
      </p:sp>
    </p:spTree>
    <p:extLst>
      <p:ext uri="{BB962C8B-B14F-4D97-AF65-F5344CB8AC3E}">
        <p14:creationId xmlns:p14="http://schemas.microsoft.com/office/powerpoint/2010/main" val="38082764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TotalTime>
  <Words>595</Words>
  <Application>Microsoft Office PowerPoint</Application>
  <PresentationFormat>On-screen Show (4:3)</PresentationFormat>
  <Paragraphs>138</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 L. Burghardt</dc:creator>
  <cp:lastModifiedBy>F. L. Burghardt</cp:lastModifiedBy>
  <cp:revision>7</cp:revision>
  <dcterms:created xsi:type="dcterms:W3CDTF">2012-12-18T19:00:46Z</dcterms:created>
  <dcterms:modified xsi:type="dcterms:W3CDTF">2012-12-18T20:14:30Z</dcterms:modified>
</cp:coreProperties>
</file>