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6208"/>
  </p:normalViewPr>
  <p:slideViewPr>
    <p:cSldViewPr snapToGrid="0" snapToObjects="1">
      <p:cViewPr>
        <p:scale>
          <a:sx n="84" d="100"/>
          <a:sy n="84" d="100"/>
        </p:scale>
        <p:origin x="148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3A73-C4FF-4F4B-9091-89EE67266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D8464-FCA6-6247-A75C-A58614C6E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3CBC5-3385-3046-B117-CB7840D9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CB96-FA4F-7440-AE49-8FFD36E76025}" type="datetimeFigureOut">
              <a:rPr lang="en-CO" smtClean="0"/>
              <a:t>19/02/20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A146-7094-8743-8DF0-576A8CB2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3706C-F610-2746-8513-336F47E9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BC64-E878-9B4A-BFDD-6A359264009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8669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9212-2C41-3649-BEC0-26043427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33EDC-1D6C-A044-AA94-1B38F52C7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4B818-0870-4E4F-A697-12E6734E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CB96-FA4F-7440-AE49-8FFD36E76025}" type="datetimeFigureOut">
              <a:rPr lang="en-CO" smtClean="0"/>
              <a:t>19/02/20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9C1C0-7E79-9648-954C-C488D4B3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3344C-FEA8-CF45-8BC7-493F0192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BC64-E878-9B4A-BFDD-6A359264009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2009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0D715-1751-7643-AC39-AFDFDF91B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89541-401D-C94C-9E27-8A26EAD83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81B88-6963-4943-BCC3-83AC14CC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CB96-FA4F-7440-AE49-8FFD36E76025}" type="datetimeFigureOut">
              <a:rPr lang="en-CO" smtClean="0"/>
              <a:t>19/02/20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2A5B-F895-DE4F-BB4A-15BC7DE7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2932-F6E8-E642-A51C-196D22BA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BC64-E878-9B4A-BFDD-6A359264009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3942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37EE-9C1A-4F4A-9FF0-1BBDB319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1F9ED-A138-D44F-A84D-54CFA042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7AA17-797E-854F-9808-36CC5B48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CB96-FA4F-7440-AE49-8FFD36E76025}" type="datetimeFigureOut">
              <a:rPr lang="en-CO" smtClean="0"/>
              <a:t>19/02/20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B75C6-95B8-BB42-A0AD-89BCFF19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03909-9A8C-4B47-A9B2-57D8D194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BC64-E878-9B4A-BFDD-6A359264009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7407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04F4-E026-5244-9AE6-C0E7E54A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B57C2-B024-DF45-8457-0B358AB1D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C9DD1-70AA-4E4C-BC0A-51FFEA0D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CB96-FA4F-7440-AE49-8FFD36E76025}" type="datetimeFigureOut">
              <a:rPr lang="en-CO" smtClean="0"/>
              <a:t>19/02/20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E25BF-57C1-6A49-A3B8-C39DBCE4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97D1-2ABF-6746-909C-03A732D0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BC64-E878-9B4A-BFDD-6A359264009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530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4936-EA7F-E649-B813-B9D3B055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D2FD2-405B-6D42-A7BE-761BD1A2E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96E5B-D37F-FF42-9C5B-8A225250B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6AB5C-36F3-4C46-B58C-E7108796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CB96-FA4F-7440-AE49-8FFD36E76025}" type="datetimeFigureOut">
              <a:rPr lang="en-CO" smtClean="0"/>
              <a:t>19/02/20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3A29D-AD81-0F46-8CF4-6D5FC36A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46C63-3F75-F24C-923E-AE2E2EE5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BC64-E878-9B4A-BFDD-6A359264009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6198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080B-35F4-6043-8EAD-EE9763FD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7FCC1-57E9-9B4F-AE85-5FAEADD42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7814F-936A-A64C-AAB3-0A69FB031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410B7-C97B-6C48-865E-C035B3361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4BC5E-509F-B443-86E3-90F0F8BB0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15918-AD1E-C742-99F5-68084322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CB96-FA4F-7440-AE49-8FFD36E76025}" type="datetimeFigureOut">
              <a:rPr lang="en-CO" smtClean="0"/>
              <a:t>19/02/20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C075B-08B4-6648-90FC-C49DCE75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889CA-C2BE-3A45-9E44-F9FB0D68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BC64-E878-9B4A-BFDD-6A359264009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61501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FE05-6FE4-E048-BA75-2C5D1FDC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DA64-08D3-5C42-9D52-460068BA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CB96-FA4F-7440-AE49-8FFD36E76025}" type="datetimeFigureOut">
              <a:rPr lang="en-CO" smtClean="0"/>
              <a:t>19/02/20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5523A-D035-5B4A-A5CB-62E145E8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20D1D-AE29-3D4B-BF29-66D421B8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BC64-E878-9B4A-BFDD-6A359264009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0032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D653B-A29C-414A-86C2-F27FDD60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CB96-FA4F-7440-AE49-8FFD36E76025}" type="datetimeFigureOut">
              <a:rPr lang="en-CO" smtClean="0"/>
              <a:t>19/02/20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A7C4F-EE47-8040-98F5-F4589A0F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704D-E23C-2445-93A2-7224EE91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BC64-E878-9B4A-BFDD-6A359264009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5350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C989-C953-4D40-AE09-6E3AFB7D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7C30-762B-2240-B650-C0327DDCE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44485-9D98-C448-9A2B-0B465B8A9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04AD3-4A71-BA47-914D-B8886EC4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CB96-FA4F-7440-AE49-8FFD36E76025}" type="datetimeFigureOut">
              <a:rPr lang="en-CO" smtClean="0"/>
              <a:t>19/02/20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8B877-2CD1-C440-BCFD-AE8B15A6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02FBF-23FF-FB4D-BF8E-62C40B80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BC64-E878-9B4A-BFDD-6A359264009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168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09D3-DC1C-7E4F-96D1-259E8485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F447C-1164-B741-9B7D-A31F2391C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991DD-EA91-AD48-8A7C-C88971B08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92F37-9A3D-F446-AB03-C1751BBB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CB96-FA4F-7440-AE49-8FFD36E76025}" type="datetimeFigureOut">
              <a:rPr lang="en-CO" smtClean="0"/>
              <a:t>19/02/20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1202B-3F5C-6B47-8BE2-AB6D2C74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5B304-BAB4-1F47-B611-2CD0A6E3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0BC64-E878-9B4A-BFDD-6A359264009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1216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E2558-BF87-5649-AF4B-F50CE5E4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FAF84-48D8-CD48-9E63-093B2FC2F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0B8E-1E8C-F642-B83B-A9C1D957F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5CB96-FA4F-7440-AE49-8FFD36E76025}" type="datetimeFigureOut">
              <a:rPr lang="en-CO" smtClean="0"/>
              <a:t>19/02/20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59D45-76E7-7F48-9E43-975DF71AF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AA81E-4B91-AF4F-AD1F-8BE4D1B01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0BC64-E878-9B4A-BFDD-6A359264009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9906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8.xml"/><Relationship Id="rId7" Type="http://schemas.openxmlformats.org/officeDocument/2006/relationships/image" Target="../media/image18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096F-D2E4-CA4E-A297-4C6C7C0BC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 dirty="0"/>
              <a:t>Markov Chains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2F1FB-7F31-4940-A4DE-D9CBDC43F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CO" dirty="0"/>
              <a:t>Tomado de </a:t>
            </a:r>
            <a:r>
              <a:rPr lang="en-US" b="1" kern="0" dirty="0"/>
              <a:t>Prof. Noah Snavely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b="1" kern="0" dirty="0"/>
              <a:t>CS1114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b="1" kern="0" dirty="0"/>
              <a:t>http://cs1114.cs.cornell.edu</a:t>
            </a:r>
          </a:p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44336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2FA0-C8D4-1844-8349-CE225AFB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Markov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6101-945B-C645-BB12-B070D542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O" dirty="0"/>
              <a:t>Una secuencia de variables aleatorias discretas</a:t>
            </a:r>
          </a:p>
          <a:p>
            <a:endParaRPr lang="en-CO" dirty="0"/>
          </a:p>
          <a:p>
            <a:endParaRPr lang="en-CO" dirty="0"/>
          </a:p>
          <a:p>
            <a:r>
              <a:rPr lang="en-US" i="0" kern="0" dirty="0">
                <a:latin typeface="+mn-lt"/>
                <a:cs typeface="+mn-cs"/>
              </a:rPr>
              <a:t> es el </a:t>
            </a:r>
            <a:r>
              <a:rPr lang="en-US" i="0" kern="0" dirty="0" err="1">
                <a:latin typeface="+mn-lt"/>
                <a:cs typeface="+mn-cs"/>
              </a:rPr>
              <a:t>estado</a:t>
            </a:r>
            <a:r>
              <a:rPr lang="en-US" i="0" kern="0" dirty="0">
                <a:latin typeface="+mn-lt"/>
                <a:cs typeface="+mn-cs"/>
              </a:rPr>
              <a:t> del </a:t>
            </a:r>
            <a:r>
              <a:rPr lang="en-US" i="0" kern="0" dirty="0" err="1">
                <a:latin typeface="+mn-lt"/>
                <a:cs typeface="+mn-cs"/>
              </a:rPr>
              <a:t>modelo</a:t>
            </a:r>
            <a:r>
              <a:rPr lang="en-US" i="0" kern="0" dirty="0">
                <a:latin typeface="+mn-lt"/>
                <a:cs typeface="+mn-cs"/>
              </a:rPr>
              <a:t> </a:t>
            </a:r>
            <a:r>
              <a:rPr lang="en-US" i="0" kern="0" dirty="0" err="1">
                <a:latin typeface="+mn-lt"/>
                <a:cs typeface="+mn-cs"/>
              </a:rPr>
              <a:t>en</a:t>
            </a:r>
            <a:r>
              <a:rPr lang="en-US" i="0" kern="0" dirty="0">
                <a:latin typeface="+mn-lt"/>
                <a:cs typeface="+mn-cs"/>
              </a:rPr>
              <a:t> el </a:t>
            </a:r>
            <a:r>
              <a:rPr lang="en-US" i="0" kern="0" dirty="0" err="1">
                <a:latin typeface="+mn-lt"/>
                <a:cs typeface="+mn-cs"/>
              </a:rPr>
              <a:t>tiempo</a:t>
            </a:r>
            <a:r>
              <a:rPr lang="en-US" i="0" kern="0" dirty="0">
                <a:latin typeface="+mn-lt"/>
                <a:cs typeface="+mn-cs"/>
              </a:rPr>
              <a:t> t</a:t>
            </a:r>
          </a:p>
          <a:p>
            <a:r>
              <a:rPr lang="en-US" dirty="0" err="1"/>
              <a:t>Supuesto</a:t>
            </a:r>
            <a:r>
              <a:rPr lang="en-US" dirty="0"/>
              <a:t> de Markov: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</a:t>
            </a:r>
            <a:r>
              <a:rPr lang="en-US" dirty="0" err="1"/>
              <a:t>sólo</a:t>
            </a:r>
            <a:r>
              <a:rPr lang="en-US" dirty="0"/>
              <a:t> del </a:t>
            </a:r>
            <a:r>
              <a:rPr lang="en-US" dirty="0" err="1"/>
              <a:t>estado</a:t>
            </a:r>
            <a:r>
              <a:rPr lang="en-US" dirty="0"/>
              <a:t> anterior dada por una </a:t>
            </a:r>
            <a:r>
              <a:rPr lang="en-US" dirty="0" err="1"/>
              <a:t>probabilidad</a:t>
            </a:r>
            <a:r>
              <a:rPr lang="en-US" dirty="0"/>
              <a:t> </a:t>
            </a:r>
            <a:r>
              <a:rPr lang="en-US" dirty="0" err="1"/>
              <a:t>condicional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 lo anterior se le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una </a:t>
            </a:r>
            <a:r>
              <a:rPr lang="en-US" dirty="0" err="1"/>
              <a:t>cadena</a:t>
            </a:r>
            <a:r>
              <a:rPr lang="en-US" dirty="0"/>
              <a:t> de Markov de primer </a:t>
            </a:r>
            <a:r>
              <a:rPr lang="en-US" dirty="0" err="1"/>
              <a:t>orden</a:t>
            </a:r>
            <a:r>
              <a:rPr lang="en-US" dirty="0"/>
              <a:t>.</a:t>
            </a:r>
          </a:p>
          <a:p>
            <a:r>
              <a:rPr lang="en-US" i="0" kern="0" dirty="0">
                <a:latin typeface="+mn-lt"/>
                <a:cs typeface="+mn-cs"/>
              </a:rPr>
              <a:t>Una </a:t>
            </a:r>
            <a:r>
              <a:rPr lang="en-US" i="0" kern="0" dirty="0" err="1">
                <a:latin typeface="+mn-lt"/>
                <a:cs typeface="+mn-cs"/>
              </a:rPr>
              <a:t>cadena</a:t>
            </a:r>
            <a:r>
              <a:rPr lang="en-US" i="0" kern="0" dirty="0">
                <a:latin typeface="+mn-lt"/>
                <a:cs typeface="+mn-cs"/>
              </a:rPr>
              <a:t> de </a:t>
            </a:r>
            <a:r>
              <a:rPr lang="en-US" kern="0" dirty="0"/>
              <a:t>Markov de </a:t>
            </a:r>
            <a:r>
              <a:rPr lang="en-US" kern="0" dirty="0">
                <a:latin typeface="+mn-lt"/>
                <a:cs typeface="+mn-cs"/>
              </a:rPr>
              <a:t>N’ </a:t>
            </a:r>
            <a:r>
              <a:rPr lang="en-US" kern="0" dirty="0" err="1">
                <a:latin typeface="+mn-lt"/>
                <a:cs typeface="+mn-cs"/>
              </a:rPr>
              <a:t>orden</a:t>
            </a:r>
            <a:r>
              <a:rPr lang="en-US" i="0" kern="0" dirty="0">
                <a:latin typeface="+mn-lt"/>
                <a:cs typeface="+mn-cs"/>
              </a:rPr>
              <a:t>:</a:t>
            </a:r>
            <a:endParaRPr lang="en-CO" dirty="0"/>
          </a:p>
        </p:txBody>
      </p:sp>
      <p:pic>
        <p:nvPicPr>
          <p:cNvPr id="4" name="Picture 45" descr="Edittex">
            <a:extLst>
              <a:ext uri="{FF2B5EF4-FFF2-40B4-BE49-F238E27FC236}">
                <a16:creationId xmlns:a16="http://schemas.microsoft.com/office/drawing/2014/main" id="{A085C131-2C15-F948-964E-0147E2DE997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463" y="1946502"/>
            <a:ext cx="20542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3">
            <a:extLst>
              <a:ext uri="{FF2B5EF4-FFF2-40B4-BE49-F238E27FC236}">
                <a16:creationId xmlns:a16="http://schemas.microsoft.com/office/drawing/2014/main" id="{51409FD5-D934-1B4A-A3C6-700A5B5133F9}"/>
              </a:ext>
            </a:extLst>
          </p:cNvPr>
          <p:cNvGrpSpPr>
            <a:grpSpLocks/>
          </p:cNvGrpSpPr>
          <p:nvPr/>
        </p:nvGrpSpPr>
        <p:grpSpPr bwMode="auto">
          <a:xfrm>
            <a:off x="2963863" y="2401566"/>
            <a:ext cx="5181600" cy="609600"/>
            <a:chOff x="1752600" y="2667000"/>
            <a:chExt cx="5181600" cy="609600"/>
          </a:xfrm>
        </p:grpSpPr>
        <p:sp>
          <p:nvSpPr>
            <p:cNvPr id="6" name="Rectangle 26">
              <a:extLst>
                <a:ext uri="{FF2B5EF4-FFF2-40B4-BE49-F238E27FC236}">
                  <a16:creationId xmlns:a16="http://schemas.microsoft.com/office/drawing/2014/main" id="{1D15CC0B-1CC7-D949-AA27-E275DACAE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609600" cy="609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O" altLang="en-CO"/>
            </a:p>
          </p:txBody>
        </p:sp>
        <p:pic>
          <p:nvPicPr>
            <p:cNvPr id="7" name="Picture 25" descr="Edittex">
              <a:extLst>
                <a:ext uri="{FF2B5EF4-FFF2-40B4-BE49-F238E27FC236}">
                  <a16:creationId xmlns:a16="http://schemas.microsoft.com/office/drawing/2014/main" id="{6DA92B5A-A071-3742-BEC4-2E49C668316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835275"/>
              <a:ext cx="4572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0DD9541-E60A-1F48-8E36-A98DD32DA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667000"/>
              <a:ext cx="609600" cy="609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O" altLang="en-CO"/>
            </a:p>
          </p:txBody>
        </p:sp>
        <p:sp>
          <p:nvSpPr>
            <p:cNvPr id="9" name="Rectangle 29">
              <a:extLst>
                <a:ext uri="{FF2B5EF4-FFF2-40B4-BE49-F238E27FC236}">
                  <a16:creationId xmlns:a16="http://schemas.microsoft.com/office/drawing/2014/main" id="{25FA581B-2331-9A4D-ADBF-0B186553A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2667000"/>
              <a:ext cx="609600" cy="609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O" altLang="en-CO"/>
            </a:p>
          </p:txBody>
        </p:sp>
        <p:sp>
          <p:nvSpPr>
            <p:cNvPr id="10" name="Rectangle 31">
              <a:extLst>
                <a:ext uri="{FF2B5EF4-FFF2-40B4-BE49-F238E27FC236}">
                  <a16:creationId xmlns:a16="http://schemas.microsoft.com/office/drawing/2014/main" id="{BE38169D-382C-9341-AB39-ABA57701E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667000"/>
              <a:ext cx="609600" cy="609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O" altLang="en-CO"/>
            </a:p>
          </p:txBody>
        </p:sp>
        <p:pic>
          <p:nvPicPr>
            <p:cNvPr id="11" name="Picture 33" descr="Edittex">
              <a:extLst>
                <a:ext uri="{FF2B5EF4-FFF2-40B4-BE49-F238E27FC236}">
                  <a16:creationId xmlns:a16="http://schemas.microsoft.com/office/drawing/2014/main" id="{020BD692-D790-D24F-9AAD-346E235E56ED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75" y="2830513"/>
              <a:ext cx="477838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4" descr="Edittex">
              <a:extLst>
                <a:ext uri="{FF2B5EF4-FFF2-40B4-BE49-F238E27FC236}">
                  <a16:creationId xmlns:a16="http://schemas.microsoft.com/office/drawing/2014/main" id="{0C421E9C-98DF-5F40-93B3-A72988A74660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275" y="2819400"/>
              <a:ext cx="477838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Line 35">
              <a:extLst>
                <a:ext uri="{FF2B5EF4-FFF2-40B4-BE49-F238E27FC236}">
                  <a16:creationId xmlns:a16="http://schemas.microsoft.com/office/drawing/2014/main" id="{4A5FFE40-DB93-C943-87CF-BA105DFD8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29718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O"/>
            </a:p>
          </p:txBody>
        </p:sp>
        <p:sp>
          <p:nvSpPr>
            <p:cNvPr id="14" name="Line 36">
              <a:extLst>
                <a:ext uri="{FF2B5EF4-FFF2-40B4-BE49-F238E27FC236}">
                  <a16:creationId xmlns:a16="http://schemas.microsoft.com/office/drawing/2014/main" id="{5E335669-D733-EF42-8B89-5CBFF76F6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29718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O"/>
            </a:p>
          </p:txBody>
        </p:sp>
        <p:sp>
          <p:nvSpPr>
            <p:cNvPr id="15" name="Line 37">
              <a:extLst>
                <a:ext uri="{FF2B5EF4-FFF2-40B4-BE49-F238E27FC236}">
                  <a16:creationId xmlns:a16="http://schemas.microsoft.com/office/drawing/2014/main" id="{657E37DB-BF9A-524A-9E15-DB43857C8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29718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O"/>
            </a:p>
          </p:txBody>
        </p:sp>
        <p:sp>
          <p:nvSpPr>
            <p:cNvPr id="16" name="Rectangle 38">
              <a:extLst>
                <a:ext uri="{FF2B5EF4-FFF2-40B4-BE49-F238E27FC236}">
                  <a16:creationId xmlns:a16="http://schemas.microsoft.com/office/drawing/2014/main" id="{7EA98CCB-FA38-0544-8C9D-7DC596053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667000"/>
              <a:ext cx="609600" cy="609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O" altLang="en-CO"/>
            </a:p>
          </p:txBody>
        </p:sp>
        <p:pic>
          <p:nvPicPr>
            <p:cNvPr id="17" name="Picture 40" descr="Edittex">
              <a:extLst>
                <a:ext uri="{FF2B5EF4-FFF2-40B4-BE49-F238E27FC236}">
                  <a16:creationId xmlns:a16="http://schemas.microsoft.com/office/drawing/2014/main" id="{F250E2F1-F6D4-A547-820D-B6764078917C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8275" y="2830513"/>
              <a:ext cx="477838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Line 41">
              <a:extLst>
                <a:ext uri="{FF2B5EF4-FFF2-40B4-BE49-F238E27FC236}">
                  <a16:creationId xmlns:a16="http://schemas.microsoft.com/office/drawing/2014/main" id="{354F579C-0DD2-F746-AF15-0ACB5F0BA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29718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O"/>
            </a:p>
          </p:txBody>
        </p:sp>
        <p:pic>
          <p:nvPicPr>
            <p:cNvPr id="19" name="Picture 42" descr="Edittex">
              <a:extLst>
                <a:ext uri="{FF2B5EF4-FFF2-40B4-BE49-F238E27FC236}">
                  <a16:creationId xmlns:a16="http://schemas.microsoft.com/office/drawing/2014/main" id="{803D8D2F-703F-E543-931B-A73A574B13F9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275" y="2819400"/>
              <a:ext cx="477838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" name="Picture 47" descr="Edittex">
            <a:extLst>
              <a:ext uri="{FF2B5EF4-FFF2-40B4-BE49-F238E27FC236}">
                <a16:creationId xmlns:a16="http://schemas.microsoft.com/office/drawing/2014/main" id="{474D20AC-DE0E-CE40-BB1E-FD61FEB23EB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72114"/>
            <a:ext cx="31273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8" descr="Edittex">
            <a:extLst>
              <a:ext uri="{FF2B5EF4-FFF2-40B4-BE49-F238E27FC236}">
                <a16:creationId xmlns:a16="http://schemas.microsoft.com/office/drawing/2014/main" id="{23B53252-2B46-3345-A131-70B810FBFDB2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50" y="4672116"/>
            <a:ext cx="19526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1" descr="Edittex">
            <a:extLst>
              <a:ext uri="{FF2B5EF4-FFF2-40B4-BE49-F238E27FC236}">
                <a16:creationId xmlns:a16="http://schemas.microsoft.com/office/drawing/2014/main" id="{8E6F05B5-44BE-6C45-869C-90ECA00B84AA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3" y="5578805"/>
            <a:ext cx="348456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69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5E88-C368-5847-96AB-DB20D934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Ejemplo: tiempo de primavera en Itaca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89C2-0FE5-BF47-9591-59F290CC8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O" dirty="0"/>
              <a:t>Tres estados posibles: soleado, lluvioso, nevando</a:t>
            </a:r>
          </a:p>
          <a:p>
            <a:pPr>
              <a:buFont typeface="Wingdings" pitchFamily="2" charset="2"/>
              <a:buNone/>
            </a:pPr>
            <a:r>
              <a:rPr lang="en-US" altLang="en-CO" dirty="0"/>
              <a:t>Si hoy </a:t>
            </a:r>
            <a:r>
              <a:rPr lang="en-US" altLang="en-CO" dirty="0" err="1"/>
              <a:t>está</a:t>
            </a:r>
            <a:r>
              <a:rPr lang="en-US" altLang="en-CO" dirty="0"/>
              <a:t> </a:t>
            </a:r>
            <a:r>
              <a:rPr lang="en-US" altLang="en-CO" dirty="0" err="1"/>
              <a:t>soleado</a:t>
            </a:r>
            <a:r>
              <a:rPr lang="en-US" altLang="en-CO" dirty="0"/>
              <a:t>, </a:t>
            </a:r>
            <a:r>
              <a:rPr lang="en-US" altLang="en-CO" dirty="0" err="1"/>
              <a:t>mañana</a:t>
            </a:r>
            <a:r>
              <a:rPr lang="en-US" altLang="en-CO" dirty="0"/>
              <a:t> </a:t>
            </a:r>
            <a:r>
              <a:rPr lang="en-US" altLang="en-CO" dirty="0" err="1"/>
              <a:t>puede</a:t>
            </a:r>
            <a:r>
              <a:rPr lang="en-US" altLang="en-CO" dirty="0"/>
              <a:t> </a:t>
            </a:r>
            <a:r>
              <a:rPr lang="en-US" altLang="en-CO" dirty="0" err="1"/>
              <a:t>estar</a:t>
            </a:r>
            <a:r>
              <a:rPr lang="en-US" altLang="en-CO" dirty="0"/>
              <a:t>: </a:t>
            </a:r>
            <a:r>
              <a:rPr lang="en-US" altLang="en-CO" dirty="0" err="1"/>
              <a:t>lluvioso</a:t>
            </a:r>
            <a:r>
              <a:rPr lang="en-US" altLang="en-CO" dirty="0"/>
              <a:t> con un 75% de </a:t>
            </a:r>
            <a:r>
              <a:rPr lang="en-US" altLang="en-CO" dirty="0" err="1"/>
              <a:t>probabilidad</a:t>
            </a:r>
            <a:r>
              <a:rPr lang="en-US" altLang="en-CO" dirty="0"/>
              <a:t> </a:t>
            </a:r>
            <a:r>
              <a:rPr lang="en-US" altLang="en-CO" dirty="0" err="1"/>
              <a:t>ó</a:t>
            </a:r>
            <a:r>
              <a:rPr lang="en-US" altLang="en-CO" dirty="0"/>
              <a:t> </a:t>
            </a:r>
            <a:r>
              <a:rPr lang="en-US" altLang="en-CO" dirty="0" err="1"/>
              <a:t>nevando</a:t>
            </a:r>
            <a:r>
              <a:rPr lang="en-US" altLang="en-CO" dirty="0"/>
              <a:t> con un 25%.</a:t>
            </a:r>
          </a:p>
          <a:p>
            <a:pPr>
              <a:buFont typeface="Wingdings" pitchFamily="2" charset="2"/>
              <a:buNone/>
            </a:pPr>
            <a:r>
              <a:rPr lang="en-US" altLang="en-CO" dirty="0"/>
              <a:t>Si hoy </a:t>
            </a:r>
            <a:r>
              <a:rPr lang="en-US" altLang="en-CO" dirty="0" err="1"/>
              <a:t>está</a:t>
            </a:r>
            <a:r>
              <a:rPr lang="en-US" altLang="en-CO" dirty="0"/>
              <a:t> </a:t>
            </a:r>
            <a:r>
              <a:rPr lang="en-US" altLang="en-CO" dirty="0" err="1"/>
              <a:t>lluvioso</a:t>
            </a:r>
            <a:r>
              <a:rPr lang="en-US" altLang="en-CO" dirty="0"/>
              <a:t>, </a:t>
            </a:r>
            <a:r>
              <a:rPr lang="en-US" altLang="en-CO" dirty="0" err="1"/>
              <a:t>mañana</a:t>
            </a:r>
            <a:r>
              <a:rPr lang="en-US" altLang="en-CO" dirty="0"/>
              <a:t> </a:t>
            </a:r>
            <a:r>
              <a:rPr lang="en-US" altLang="en-CO" dirty="0" err="1"/>
              <a:t>puede</a:t>
            </a:r>
            <a:r>
              <a:rPr lang="en-US" altLang="en-CO" dirty="0"/>
              <a:t> </a:t>
            </a:r>
            <a:r>
              <a:rPr lang="en-US" altLang="en-CO" dirty="0" err="1"/>
              <a:t>estar</a:t>
            </a:r>
            <a:r>
              <a:rPr lang="en-US" altLang="en-CO" dirty="0"/>
              <a:t>: </a:t>
            </a:r>
            <a:r>
              <a:rPr lang="en-US" altLang="en-CO" dirty="0" err="1"/>
              <a:t>lluvioso</a:t>
            </a:r>
            <a:r>
              <a:rPr lang="en-US" altLang="en-CO" dirty="0"/>
              <a:t> con un 25% de </a:t>
            </a:r>
            <a:r>
              <a:rPr lang="en-US" altLang="en-CO" dirty="0" err="1"/>
              <a:t>probabilidad</a:t>
            </a:r>
            <a:r>
              <a:rPr lang="en-US" altLang="en-CO" dirty="0"/>
              <a:t>, </a:t>
            </a:r>
            <a:r>
              <a:rPr lang="en-US" altLang="en-CO" dirty="0" err="1"/>
              <a:t>soleado</a:t>
            </a:r>
            <a:r>
              <a:rPr lang="en-US" altLang="en-CO" dirty="0"/>
              <a:t> con un 25%, </a:t>
            </a:r>
            <a:r>
              <a:rPr lang="en-US" altLang="en-CO" dirty="0" err="1"/>
              <a:t>nevando</a:t>
            </a:r>
            <a:r>
              <a:rPr lang="en-US" altLang="en-CO" dirty="0"/>
              <a:t> con un 50%.</a:t>
            </a:r>
          </a:p>
          <a:p>
            <a:pPr>
              <a:buFont typeface="Wingdings" pitchFamily="2" charset="2"/>
              <a:buNone/>
            </a:pPr>
            <a:r>
              <a:rPr lang="en-US" altLang="en-CO" dirty="0"/>
              <a:t>Si hoy </a:t>
            </a:r>
            <a:r>
              <a:rPr lang="en-US" altLang="en-CO" dirty="0" err="1"/>
              <a:t>está</a:t>
            </a:r>
            <a:r>
              <a:rPr lang="en-US" altLang="en-CO" dirty="0"/>
              <a:t> </a:t>
            </a:r>
            <a:r>
              <a:rPr lang="en-US" altLang="en-CO" dirty="0" err="1"/>
              <a:t>nevado</a:t>
            </a:r>
            <a:r>
              <a:rPr lang="en-US" altLang="en-CO" dirty="0"/>
              <a:t>, </a:t>
            </a:r>
            <a:r>
              <a:rPr lang="en-US" altLang="en-CO" dirty="0" err="1"/>
              <a:t>mañana</a:t>
            </a:r>
            <a:r>
              <a:rPr lang="en-US" altLang="en-CO" dirty="0"/>
              <a:t> </a:t>
            </a:r>
            <a:r>
              <a:rPr lang="en-US" altLang="en-CO" dirty="0" err="1"/>
              <a:t>puede</a:t>
            </a:r>
            <a:r>
              <a:rPr lang="en-US" altLang="en-CO" dirty="0"/>
              <a:t> </a:t>
            </a:r>
            <a:r>
              <a:rPr lang="en-US" altLang="en-CO" dirty="0" err="1"/>
              <a:t>estar</a:t>
            </a:r>
            <a:r>
              <a:rPr lang="en-US" altLang="en-CO" dirty="0"/>
              <a:t>: </a:t>
            </a:r>
            <a:r>
              <a:rPr lang="en-US" altLang="en-CO" dirty="0" err="1"/>
              <a:t>lluvioso</a:t>
            </a:r>
            <a:r>
              <a:rPr lang="en-US" altLang="en-CO" dirty="0"/>
              <a:t> con un 50% </a:t>
            </a:r>
            <a:r>
              <a:rPr lang="en-US" altLang="en-CO" dirty="0" err="1"/>
              <a:t>probabilidad</a:t>
            </a:r>
            <a:r>
              <a:rPr lang="en-US" altLang="en-CO" dirty="0"/>
              <a:t>, </a:t>
            </a:r>
            <a:r>
              <a:rPr lang="en-US" altLang="en-CO" dirty="0" err="1"/>
              <a:t>soleado</a:t>
            </a:r>
            <a:r>
              <a:rPr lang="en-US" altLang="en-CO" dirty="0"/>
              <a:t> con un 25% y </a:t>
            </a:r>
            <a:r>
              <a:rPr lang="en-US" altLang="en-CO" dirty="0" err="1"/>
              <a:t>nevando</a:t>
            </a:r>
            <a:r>
              <a:rPr lang="en-US" altLang="en-CO" dirty="0"/>
              <a:t> con un 25%.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52700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91D5-B9CD-4749-8424-8FC663C3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Grafo</a:t>
            </a:r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id="{3805A59A-6126-4144-984F-270FA2108728}"/>
              </a:ext>
            </a:extLst>
          </p:cNvPr>
          <p:cNvGrpSpPr>
            <a:grpSpLocks/>
          </p:cNvGrpSpPr>
          <p:nvPr/>
        </p:nvGrpSpPr>
        <p:grpSpPr bwMode="auto">
          <a:xfrm>
            <a:off x="1310465" y="1947593"/>
            <a:ext cx="3476625" cy="3165475"/>
            <a:chOff x="2609395" y="2847279"/>
            <a:chExt cx="3476542" cy="316508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A8B331-1C1B-DE49-B6AE-95C4F69AA355}"/>
                </a:ext>
              </a:extLst>
            </p:cNvPr>
            <p:cNvSpPr/>
            <p:nvPr/>
          </p:nvSpPr>
          <p:spPr bwMode="auto">
            <a:xfrm>
              <a:off x="2609395" y="3240931"/>
              <a:ext cx="781031" cy="780954"/>
            </a:xfrm>
            <a:prstGeom prst="ellipse">
              <a:avLst/>
            </a:prstGeom>
            <a:solidFill>
              <a:srgbClr val="FFCC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>
                  <a:cs typeface="+mn-cs"/>
                </a:rPr>
                <a:t>N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535B5F5-6FB4-7449-83D7-216040CD81CC}"/>
                </a:ext>
              </a:extLst>
            </p:cNvPr>
            <p:cNvSpPr/>
            <p:nvPr/>
          </p:nvSpPr>
          <p:spPr bwMode="auto">
            <a:xfrm>
              <a:off x="4701670" y="3240931"/>
              <a:ext cx="781031" cy="780954"/>
            </a:xfrm>
            <a:prstGeom prst="ellipse">
              <a:avLst/>
            </a:prstGeom>
            <a:solidFill>
              <a:srgbClr val="FFCC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>
                  <a:cs typeface="+mn-cs"/>
                </a:rPr>
                <a:t>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DEC7C6-ACC0-7146-9363-9A1F6D709DCC}"/>
                </a:ext>
              </a:extLst>
            </p:cNvPr>
            <p:cNvSpPr/>
            <p:nvPr/>
          </p:nvSpPr>
          <p:spPr bwMode="auto">
            <a:xfrm>
              <a:off x="3773004" y="4820300"/>
              <a:ext cx="781031" cy="780954"/>
            </a:xfrm>
            <a:prstGeom prst="ellipse">
              <a:avLst/>
            </a:prstGeom>
            <a:solidFill>
              <a:srgbClr val="FFCC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>
                  <a:cs typeface="+mn-cs"/>
                </a:rPr>
                <a:t>S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0924646-19D7-624B-8A35-70507F5E3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528" y="3258015"/>
              <a:ext cx="1382751" cy="232318"/>
            </a:xfrm>
            <a:custGeom>
              <a:avLst/>
              <a:gdLst>
                <a:gd name="T0" fmla="*/ 0 w 1382751"/>
                <a:gd name="T1" fmla="*/ 232318 h 232318"/>
                <a:gd name="T2" fmla="*/ 747132 w 1382751"/>
                <a:gd name="T3" fmla="*/ 9293 h 232318"/>
                <a:gd name="T4" fmla="*/ 1382751 w 1382751"/>
                <a:gd name="T5" fmla="*/ 176561 h 232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82751" h="232318">
                  <a:moveTo>
                    <a:pt x="0" y="232318"/>
                  </a:moveTo>
                  <a:cubicBezTo>
                    <a:pt x="258337" y="125452"/>
                    <a:pt x="516674" y="18586"/>
                    <a:pt x="747132" y="9293"/>
                  </a:cubicBezTo>
                  <a:cubicBezTo>
                    <a:pt x="977590" y="0"/>
                    <a:pt x="1180170" y="88280"/>
                    <a:pt x="1382751" y="176561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CO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B607215-B816-1542-AB40-8BA1BF283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377" y="3802567"/>
              <a:ext cx="1393902" cy="250902"/>
            </a:xfrm>
            <a:custGeom>
              <a:avLst/>
              <a:gdLst>
                <a:gd name="T0" fmla="*/ 1393902 w 1393902"/>
                <a:gd name="T1" fmla="*/ 33453 h 250902"/>
                <a:gd name="T2" fmla="*/ 802887 w 1393902"/>
                <a:gd name="T3" fmla="*/ 245327 h 250902"/>
                <a:gd name="T4" fmla="*/ 0 w 1393902"/>
                <a:gd name="T5" fmla="*/ 0 h 25090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93902" h="250902">
                  <a:moveTo>
                    <a:pt x="1393902" y="33453"/>
                  </a:moveTo>
                  <a:cubicBezTo>
                    <a:pt x="1214553" y="142177"/>
                    <a:pt x="1035204" y="250902"/>
                    <a:pt x="802887" y="245327"/>
                  </a:cubicBezTo>
                  <a:cubicBezTo>
                    <a:pt x="570570" y="239752"/>
                    <a:pt x="285285" y="119876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CO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3A13575-9FE5-8E4F-B7D6-38DD54D3F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621" y="3947533"/>
              <a:ext cx="669073" cy="914400"/>
            </a:xfrm>
            <a:custGeom>
              <a:avLst/>
              <a:gdLst>
                <a:gd name="T0" fmla="*/ 0 w 669073"/>
                <a:gd name="T1" fmla="*/ 0 h 914400"/>
                <a:gd name="T2" fmla="*/ 479502 w 669073"/>
                <a:gd name="T3" fmla="*/ 367990 h 914400"/>
                <a:gd name="T4" fmla="*/ 669073 w 669073"/>
                <a:gd name="T5" fmla="*/ 914400 h 9144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9073" h="914400">
                  <a:moveTo>
                    <a:pt x="0" y="0"/>
                  </a:moveTo>
                  <a:cubicBezTo>
                    <a:pt x="183995" y="107795"/>
                    <a:pt x="367990" y="215590"/>
                    <a:pt x="479502" y="367990"/>
                  </a:cubicBezTo>
                  <a:cubicBezTo>
                    <a:pt x="591014" y="520390"/>
                    <a:pt x="630043" y="717395"/>
                    <a:pt x="669073" y="914400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CO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2C47E9E-1562-254E-B83A-78FBC72D2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767" y="4070196"/>
              <a:ext cx="654205" cy="1059366"/>
            </a:xfrm>
            <a:custGeom>
              <a:avLst/>
              <a:gdLst>
                <a:gd name="T0" fmla="*/ 654205 w 654205"/>
                <a:gd name="T1" fmla="*/ 1059366 h 1059366"/>
                <a:gd name="T2" fmla="*/ 107795 w 654205"/>
                <a:gd name="T3" fmla="*/ 680224 h 1059366"/>
                <a:gd name="T4" fmla="*/ 7434 w 654205"/>
                <a:gd name="T5" fmla="*/ 0 h 10593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54205" h="1059366">
                  <a:moveTo>
                    <a:pt x="654205" y="1059366"/>
                  </a:moveTo>
                  <a:cubicBezTo>
                    <a:pt x="434897" y="958075"/>
                    <a:pt x="215590" y="856785"/>
                    <a:pt x="107795" y="680224"/>
                  </a:cubicBezTo>
                  <a:cubicBezTo>
                    <a:pt x="0" y="503663"/>
                    <a:pt x="3717" y="251831"/>
                    <a:pt x="7434" y="0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CO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CCA953E-8432-3447-9D54-F6324161E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835" y="3925230"/>
              <a:ext cx="468351" cy="925551"/>
            </a:xfrm>
            <a:custGeom>
              <a:avLst/>
              <a:gdLst>
                <a:gd name="T0" fmla="*/ 0 w 468351"/>
                <a:gd name="T1" fmla="*/ 925551 h 925551"/>
                <a:gd name="T2" fmla="*/ 111512 w 468351"/>
                <a:gd name="T3" fmla="*/ 289932 h 925551"/>
                <a:gd name="T4" fmla="*/ 468351 w 468351"/>
                <a:gd name="T5" fmla="*/ 0 h 9255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68351" h="925551">
                  <a:moveTo>
                    <a:pt x="0" y="925551"/>
                  </a:moveTo>
                  <a:cubicBezTo>
                    <a:pt x="16727" y="684870"/>
                    <a:pt x="33454" y="444190"/>
                    <a:pt x="111512" y="289932"/>
                  </a:cubicBezTo>
                  <a:cubicBezTo>
                    <a:pt x="189570" y="135674"/>
                    <a:pt x="328960" y="67837"/>
                    <a:pt x="468351" y="0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CO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134B3D0-D584-794B-A0B4-87E23F8F1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3952" y="4025591"/>
              <a:ext cx="555702" cy="925551"/>
            </a:xfrm>
            <a:custGeom>
              <a:avLst/>
              <a:gdLst>
                <a:gd name="T0" fmla="*/ 524108 w 555702"/>
                <a:gd name="T1" fmla="*/ 0 h 925551"/>
                <a:gd name="T2" fmla="*/ 468351 w 555702"/>
                <a:gd name="T3" fmla="*/ 479503 h 925551"/>
                <a:gd name="T4" fmla="*/ 0 w 555702"/>
                <a:gd name="T5" fmla="*/ 925551 h 9255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5702" h="925551">
                  <a:moveTo>
                    <a:pt x="524108" y="0"/>
                  </a:moveTo>
                  <a:cubicBezTo>
                    <a:pt x="539905" y="162622"/>
                    <a:pt x="555702" y="325245"/>
                    <a:pt x="468351" y="479503"/>
                  </a:cubicBezTo>
                  <a:cubicBezTo>
                    <a:pt x="381000" y="633762"/>
                    <a:pt x="190500" y="779656"/>
                    <a:pt x="0" y="925551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CO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B5D688-44EE-8044-A1E9-23685CFC7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611" y="2925345"/>
              <a:ext cx="5437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1600" b="1"/>
                <a:t>0.75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234BF57-94C9-844F-85C4-B16D48E4F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235" y="2847279"/>
              <a:ext cx="832625" cy="854927"/>
            </a:xfrm>
            <a:custGeom>
              <a:avLst/>
              <a:gdLst>
                <a:gd name="T0" fmla="*/ 0 w 832625"/>
                <a:gd name="T1" fmla="*/ 442332 h 854927"/>
                <a:gd name="T2" fmla="*/ 234176 w 832625"/>
                <a:gd name="T3" fmla="*/ 29737 h 854927"/>
                <a:gd name="T4" fmla="*/ 758283 w 832625"/>
                <a:gd name="T5" fmla="*/ 263912 h 854927"/>
                <a:gd name="T6" fmla="*/ 680225 w 832625"/>
                <a:gd name="T7" fmla="*/ 754566 h 854927"/>
                <a:gd name="T8" fmla="*/ 234176 w 832625"/>
                <a:gd name="T9" fmla="*/ 854927 h 8549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2625" h="854927">
                  <a:moveTo>
                    <a:pt x="0" y="442332"/>
                  </a:moveTo>
                  <a:cubicBezTo>
                    <a:pt x="53898" y="250903"/>
                    <a:pt x="107796" y="59474"/>
                    <a:pt x="234176" y="29737"/>
                  </a:cubicBezTo>
                  <a:cubicBezTo>
                    <a:pt x="360556" y="0"/>
                    <a:pt x="683941" y="143107"/>
                    <a:pt x="758283" y="263912"/>
                  </a:cubicBezTo>
                  <a:cubicBezTo>
                    <a:pt x="832625" y="384717"/>
                    <a:pt x="767576" y="656064"/>
                    <a:pt x="680225" y="754566"/>
                  </a:cubicBezTo>
                  <a:cubicBezTo>
                    <a:pt x="592874" y="853069"/>
                    <a:pt x="413525" y="853998"/>
                    <a:pt x="234176" y="854927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CO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34740C2-FF09-2C44-B304-0F409CE5A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62" y="5542157"/>
              <a:ext cx="773152" cy="470209"/>
            </a:xfrm>
            <a:custGeom>
              <a:avLst/>
              <a:gdLst>
                <a:gd name="T0" fmla="*/ 538976 w 773152"/>
                <a:gd name="T1" fmla="*/ 0 h 470209"/>
                <a:gd name="T2" fmla="*/ 739698 w 773152"/>
                <a:gd name="T3" fmla="*/ 312234 h 470209"/>
                <a:gd name="T4" fmla="*/ 338254 w 773152"/>
                <a:gd name="T5" fmla="*/ 468351 h 470209"/>
                <a:gd name="T6" fmla="*/ 26019 w 773152"/>
                <a:gd name="T7" fmla="*/ 301083 h 470209"/>
                <a:gd name="T8" fmla="*/ 182137 w 773152"/>
                <a:gd name="T9" fmla="*/ 44605 h 470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3152" h="470209">
                  <a:moveTo>
                    <a:pt x="538976" y="0"/>
                  </a:moveTo>
                  <a:cubicBezTo>
                    <a:pt x="656064" y="117088"/>
                    <a:pt x="773152" y="234176"/>
                    <a:pt x="739698" y="312234"/>
                  </a:cubicBezTo>
                  <a:cubicBezTo>
                    <a:pt x="706244" y="390293"/>
                    <a:pt x="457200" y="470209"/>
                    <a:pt x="338254" y="468351"/>
                  </a:cubicBezTo>
                  <a:cubicBezTo>
                    <a:pt x="219308" y="466493"/>
                    <a:pt x="52039" y="371707"/>
                    <a:pt x="26019" y="301083"/>
                  </a:cubicBezTo>
                  <a:cubicBezTo>
                    <a:pt x="0" y="230459"/>
                    <a:pt x="91068" y="137532"/>
                    <a:pt x="182137" y="44605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CO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B8750086-22C5-9940-94EF-CA6EDAED0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806" y="4274640"/>
              <a:ext cx="5437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1600" b="1"/>
                <a:t>0.25</a:t>
              </a:r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60BEA86A-002A-2541-B8C9-E2E5F91C5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183" y="4549701"/>
              <a:ext cx="5437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1600" b="1"/>
                <a:t>0.25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7254F079-7D37-6F40-A9F3-3A3489FD9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719" y="5616501"/>
              <a:ext cx="5437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1600" b="1"/>
                <a:t>0.25</a:t>
              </a:r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1FD1DCBE-FC91-F841-BFEE-0FFF7231B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582" y="4241184"/>
              <a:ext cx="4411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1600" b="1"/>
                <a:t>0.5</a:t>
              </a:r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FEA799CA-C6A5-1C4A-8872-90C267716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080" y="3672471"/>
              <a:ext cx="5437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1600" b="1"/>
                <a:t>0.25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214D11ED-81AF-CB4C-B6C8-CA3AC2C4A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2197" y="3055436"/>
              <a:ext cx="5437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1600" b="1"/>
                <a:t>0.25</a:t>
              </a:r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52ABA6DE-72C3-4045-96F2-895EAB0E8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7728" y="4360131"/>
              <a:ext cx="4411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1600" b="1"/>
                <a:t>0.5</a:t>
              </a:r>
            </a:p>
          </p:txBody>
        </p:sp>
      </p:grpSp>
      <p:pic>
        <p:nvPicPr>
          <p:cNvPr id="24" name="Picture 2">
            <a:extLst>
              <a:ext uri="{FF2B5EF4-FFF2-40B4-BE49-F238E27FC236}">
                <a16:creationId xmlns:a16="http://schemas.microsoft.com/office/drawing/2014/main" id="{00D56FB3-2B0E-0E48-AF8A-1ECB8333B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758" y="3638280"/>
            <a:ext cx="3679825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30">
            <a:extLst>
              <a:ext uri="{FF2B5EF4-FFF2-40B4-BE49-F238E27FC236}">
                <a16:creationId xmlns:a16="http://schemas.microsoft.com/office/drawing/2014/main" id="{64A1C411-7C9B-604B-AC60-CAE3A87FCAF4}"/>
              </a:ext>
            </a:extLst>
          </p:cNvPr>
          <p:cNvGrpSpPr>
            <a:grpSpLocks/>
          </p:cNvGrpSpPr>
          <p:nvPr/>
        </p:nvGrpSpPr>
        <p:grpSpPr bwMode="auto">
          <a:xfrm>
            <a:off x="7388083" y="3222355"/>
            <a:ext cx="2528888" cy="523875"/>
            <a:chOff x="5709424" y="3408566"/>
            <a:chExt cx="2529757" cy="523220"/>
          </a:xfrm>
        </p:grpSpPr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50805877-BC2C-9C4E-84C9-EDAFBF9D5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9424" y="3408566"/>
              <a:ext cx="44435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2800" b="1"/>
                <a:t>N</a:t>
              </a:r>
            </a:p>
          </p:txBody>
        </p:sp>
        <p:sp>
          <p:nvSpPr>
            <p:cNvPr id="27" name="TextBox 28">
              <a:extLst>
                <a:ext uri="{FF2B5EF4-FFF2-40B4-BE49-F238E27FC236}">
                  <a16:creationId xmlns:a16="http://schemas.microsoft.com/office/drawing/2014/main" id="{1F65347B-2545-8B4E-A558-DE6B77934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602" y="3408566"/>
              <a:ext cx="4235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2800" b="1"/>
                <a:t>R</a:t>
              </a:r>
            </a:p>
          </p:txBody>
        </p:sp>
        <p:sp>
          <p:nvSpPr>
            <p:cNvPr id="28" name="TextBox 29">
              <a:extLst>
                <a:ext uri="{FF2B5EF4-FFF2-40B4-BE49-F238E27FC236}">
                  <a16:creationId xmlns:a16="http://schemas.microsoft.com/office/drawing/2014/main" id="{603EA4CB-C762-D746-AC9B-153B825C7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139" y="340856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2800" b="1"/>
                <a:t>S</a:t>
              </a:r>
            </a:p>
          </p:txBody>
        </p:sp>
      </p:grpSp>
      <p:grpSp>
        <p:nvGrpSpPr>
          <p:cNvPr id="29" name="Group 37">
            <a:extLst>
              <a:ext uri="{FF2B5EF4-FFF2-40B4-BE49-F238E27FC236}">
                <a16:creationId xmlns:a16="http://schemas.microsoft.com/office/drawing/2014/main" id="{E442944C-E71B-6D4D-B2A7-5B2DA270F8C3}"/>
              </a:ext>
            </a:extLst>
          </p:cNvPr>
          <p:cNvGrpSpPr>
            <a:grpSpLocks/>
          </p:cNvGrpSpPr>
          <p:nvPr/>
        </p:nvGrpSpPr>
        <p:grpSpPr bwMode="auto">
          <a:xfrm>
            <a:off x="6448283" y="3643043"/>
            <a:ext cx="442913" cy="1470025"/>
            <a:chOff x="4980872" y="3817444"/>
            <a:chExt cx="444353" cy="1471073"/>
          </a:xfrm>
        </p:grpSpPr>
        <p:sp>
          <p:nvSpPr>
            <p:cNvPr id="30" name="TextBox 31">
              <a:extLst>
                <a:ext uri="{FF2B5EF4-FFF2-40B4-BE49-F238E27FC236}">
                  <a16:creationId xmlns:a16="http://schemas.microsoft.com/office/drawing/2014/main" id="{303D8943-F517-D941-BC58-A3E17E58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872" y="3817444"/>
              <a:ext cx="44435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2800" b="1" dirty="0"/>
                <a:t>N</a:t>
              </a:r>
            </a:p>
          </p:txBody>
        </p:sp>
        <p:sp>
          <p:nvSpPr>
            <p:cNvPr id="31" name="TextBox 32">
              <a:extLst>
                <a:ext uri="{FF2B5EF4-FFF2-40B4-BE49-F238E27FC236}">
                  <a16:creationId xmlns:a16="http://schemas.microsoft.com/office/drawing/2014/main" id="{BE02EB6E-E200-764D-A11D-8211C4FB5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872" y="4291370"/>
              <a:ext cx="4235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2800" b="1"/>
                <a:t>R</a:t>
              </a:r>
            </a:p>
          </p:txBody>
        </p:sp>
        <p:sp>
          <p:nvSpPr>
            <p:cNvPr id="32" name="TextBox 33">
              <a:extLst>
                <a:ext uri="{FF2B5EF4-FFF2-40B4-BE49-F238E27FC236}">
                  <a16:creationId xmlns:a16="http://schemas.microsoft.com/office/drawing/2014/main" id="{2C383B4E-487F-4C48-9E24-F4203D210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872" y="4765297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2800" b="1"/>
                <a:t>S</a:t>
              </a:r>
            </a:p>
          </p:txBody>
        </p:sp>
      </p:grpSp>
      <p:pic>
        <p:nvPicPr>
          <p:cNvPr id="33" name="Picture 330" descr="Edittex">
            <a:extLst>
              <a:ext uri="{FF2B5EF4-FFF2-40B4-BE49-F238E27FC236}">
                <a16:creationId xmlns:a16="http://schemas.microsoft.com/office/drawing/2014/main" id="{A2187893-9CF0-F842-8D6A-2697EFB87C5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946" y="4265343"/>
            <a:ext cx="7096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28" descr="Edittex">
            <a:extLst>
              <a:ext uri="{FF2B5EF4-FFF2-40B4-BE49-F238E27FC236}">
                <a16:creationId xmlns:a16="http://schemas.microsoft.com/office/drawing/2014/main" id="{4D1D8671-D16D-E64C-8D51-81AEB7881325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658" y="3009630"/>
            <a:ext cx="3492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33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C9C0-F527-2947-805A-64626C06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11019-D702-6042-BFEE-AB4C3A6A6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 hoy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soleado</a:t>
            </a:r>
            <a:r>
              <a:rPr lang="en-US" dirty="0"/>
              <a:t>, ¿</a:t>
            </a:r>
            <a:r>
              <a:rPr lang="en-US" dirty="0" err="1"/>
              <a:t>cuál</a:t>
            </a:r>
            <a:r>
              <a:rPr lang="en-US" dirty="0"/>
              <a:t> es la </a:t>
            </a:r>
            <a:r>
              <a:rPr lang="en-US" dirty="0" err="1"/>
              <a:t>probabilidad</a:t>
            </a:r>
            <a:r>
              <a:rPr lang="en-US" dirty="0"/>
              <a:t> de que </a:t>
            </a:r>
            <a:r>
              <a:rPr lang="en-US" dirty="0" err="1"/>
              <a:t>esté</a:t>
            </a:r>
            <a:r>
              <a:rPr lang="en-US" dirty="0"/>
              <a:t> </a:t>
            </a:r>
            <a:r>
              <a:rPr lang="en-US" dirty="0" err="1"/>
              <a:t>soleado</a:t>
            </a:r>
            <a:r>
              <a:rPr lang="en-US" dirty="0"/>
              <a:t> </a:t>
            </a:r>
            <a:r>
              <a:rPr lang="en-US" dirty="0" err="1"/>
              <a:t>pasado</a:t>
            </a:r>
            <a:r>
              <a:rPr lang="en-US" dirty="0"/>
              <a:t> </a:t>
            </a:r>
            <a:r>
              <a:rPr lang="en-US" dirty="0" err="1"/>
              <a:t>mañana</a:t>
            </a:r>
            <a:r>
              <a:rPr lang="en-US" dirty="0"/>
              <a:t>?</a:t>
            </a:r>
          </a:p>
          <a:p>
            <a:endParaRPr lang="en-CO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8A66395-02F1-8A4A-AEE7-F46EEEDA0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23" y="3720319"/>
            <a:ext cx="36798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7">
            <a:extLst>
              <a:ext uri="{FF2B5EF4-FFF2-40B4-BE49-F238E27FC236}">
                <a16:creationId xmlns:a16="http://schemas.microsoft.com/office/drawing/2014/main" id="{B634013B-8FE4-4B44-B6D4-10B1B203B6DC}"/>
              </a:ext>
            </a:extLst>
          </p:cNvPr>
          <p:cNvGrpSpPr>
            <a:grpSpLocks/>
          </p:cNvGrpSpPr>
          <p:nvPr/>
        </p:nvGrpSpPr>
        <p:grpSpPr bwMode="auto">
          <a:xfrm>
            <a:off x="5196148" y="3304394"/>
            <a:ext cx="2530475" cy="522287"/>
            <a:chOff x="5709424" y="3408566"/>
            <a:chExt cx="2529757" cy="523220"/>
          </a:xfrm>
        </p:grpSpPr>
        <p:sp>
          <p:nvSpPr>
            <p:cNvPr id="6" name="TextBox 28">
              <a:extLst>
                <a:ext uri="{FF2B5EF4-FFF2-40B4-BE49-F238E27FC236}">
                  <a16:creationId xmlns:a16="http://schemas.microsoft.com/office/drawing/2014/main" id="{0C71A1D2-12FB-DA4E-A41A-8C53167E6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9424" y="3408566"/>
              <a:ext cx="44435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2800" b="1"/>
                <a:t>N</a:t>
              </a:r>
            </a:p>
          </p:txBody>
        </p:sp>
        <p:sp>
          <p:nvSpPr>
            <p:cNvPr id="7" name="TextBox 29">
              <a:extLst>
                <a:ext uri="{FF2B5EF4-FFF2-40B4-BE49-F238E27FC236}">
                  <a16:creationId xmlns:a16="http://schemas.microsoft.com/office/drawing/2014/main" id="{16F5764C-3CCC-7B4C-9D94-46925A1F4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602" y="3408566"/>
              <a:ext cx="4235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2800" b="1"/>
                <a:t>R</a:t>
              </a:r>
            </a:p>
          </p:txBody>
        </p:sp>
        <p:sp>
          <p:nvSpPr>
            <p:cNvPr id="8" name="TextBox 30">
              <a:extLst>
                <a:ext uri="{FF2B5EF4-FFF2-40B4-BE49-F238E27FC236}">
                  <a16:creationId xmlns:a16="http://schemas.microsoft.com/office/drawing/2014/main" id="{A862960C-AF82-D945-804B-53EF5B3FD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139" y="340856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2800" b="1"/>
                <a:t>S</a:t>
              </a:r>
            </a:p>
          </p:txBody>
        </p:sp>
      </p:grpSp>
      <p:grpSp>
        <p:nvGrpSpPr>
          <p:cNvPr id="9" name="Group 31">
            <a:extLst>
              <a:ext uri="{FF2B5EF4-FFF2-40B4-BE49-F238E27FC236}">
                <a16:creationId xmlns:a16="http://schemas.microsoft.com/office/drawing/2014/main" id="{4E434152-88F9-7B47-BCFC-FA8CECD00C69}"/>
              </a:ext>
            </a:extLst>
          </p:cNvPr>
          <p:cNvGrpSpPr>
            <a:grpSpLocks/>
          </p:cNvGrpSpPr>
          <p:nvPr/>
        </p:nvGrpSpPr>
        <p:grpSpPr bwMode="auto">
          <a:xfrm>
            <a:off x="4256348" y="3723494"/>
            <a:ext cx="444500" cy="1471612"/>
            <a:chOff x="4980872" y="3817444"/>
            <a:chExt cx="444353" cy="1471073"/>
          </a:xfrm>
        </p:grpSpPr>
        <p:sp>
          <p:nvSpPr>
            <p:cNvPr id="10" name="TextBox 32">
              <a:extLst>
                <a:ext uri="{FF2B5EF4-FFF2-40B4-BE49-F238E27FC236}">
                  <a16:creationId xmlns:a16="http://schemas.microsoft.com/office/drawing/2014/main" id="{AB9AC5D2-6838-E349-B159-EBE954873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872" y="3817444"/>
              <a:ext cx="44435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2800" b="1"/>
                <a:t>N</a:t>
              </a:r>
            </a:p>
          </p:txBody>
        </p:sp>
        <p:sp>
          <p:nvSpPr>
            <p:cNvPr id="11" name="TextBox 33">
              <a:extLst>
                <a:ext uri="{FF2B5EF4-FFF2-40B4-BE49-F238E27FC236}">
                  <a16:creationId xmlns:a16="http://schemas.microsoft.com/office/drawing/2014/main" id="{1B9EAE6B-5EDD-4345-8526-B148F3CD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872" y="4291370"/>
              <a:ext cx="4235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2800" b="1"/>
                <a:t>R</a:t>
              </a:r>
            </a:p>
          </p:txBody>
        </p:sp>
        <p:sp>
          <p:nvSpPr>
            <p:cNvPr id="12" name="TextBox 34">
              <a:extLst>
                <a:ext uri="{FF2B5EF4-FFF2-40B4-BE49-F238E27FC236}">
                  <a16:creationId xmlns:a16="http://schemas.microsoft.com/office/drawing/2014/main" id="{2BC8DE57-6CE4-1B45-A7DB-06B48800C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872" y="4765297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2800" b="1"/>
                <a:t>S</a:t>
              </a:r>
            </a:p>
          </p:txBody>
        </p:sp>
      </p:grpSp>
      <p:pic>
        <p:nvPicPr>
          <p:cNvPr id="13" name="Picture 330" descr="Edittex">
            <a:extLst>
              <a:ext uri="{FF2B5EF4-FFF2-40B4-BE49-F238E27FC236}">
                <a16:creationId xmlns:a16="http://schemas.microsoft.com/office/drawing/2014/main" id="{40B23800-CC29-D94C-AA03-8D1EE164F67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98" y="4347381"/>
            <a:ext cx="7080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28" descr="Edittex">
            <a:extLst>
              <a:ext uri="{FF2B5EF4-FFF2-40B4-BE49-F238E27FC236}">
                <a16:creationId xmlns:a16="http://schemas.microsoft.com/office/drawing/2014/main" id="{940E51B3-02D1-9743-B797-9869BBC6C09B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23" y="3091669"/>
            <a:ext cx="34925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7">
            <a:extLst>
              <a:ext uri="{FF2B5EF4-FFF2-40B4-BE49-F238E27FC236}">
                <a16:creationId xmlns:a16="http://schemas.microsoft.com/office/drawing/2014/main" id="{174452DC-0A43-A144-8583-567F001B9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448" y="5325281"/>
            <a:ext cx="308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CO" i="0"/>
              <a:t>Transition probabilities</a:t>
            </a:r>
          </a:p>
        </p:txBody>
      </p:sp>
    </p:spTree>
    <p:extLst>
      <p:ext uri="{BB962C8B-B14F-4D97-AF65-F5344CB8AC3E}">
        <p14:creationId xmlns:p14="http://schemas.microsoft.com/office/powerpoint/2010/main" val="136606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7841-8D78-E34D-B407-71BE7BE1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Ejemplo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C76EDC-6410-BC43-B089-3D5C7543F808}"/>
              </a:ext>
            </a:extLst>
          </p:cNvPr>
          <p:cNvSpPr txBox="1">
            <a:spLocks/>
          </p:cNvSpPr>
          <p:nvPr/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CO"/>
          </a:p>
          <a:p>
            <a:pPr>
              <a:buFont typeface="Wingdings" pitchFamily="2" charset="2"/>
              <a:buNone/>
            </a:pPr>
            <a:endParaRPr lang="en-US" altLang="en-CO"/>
          </a:p>
          <a:p>
            <a:endParaRPr lang="en-US" altLang="en-CO"/>
          </a:p>
          <a:p>
            <a:endParaRPr lang="en-US" altLang="en-CO"/>
          </a:p>
          <a:p>
            <a:r>
              <a:rPr lang="en-US" altLang="en-CO"/>
              <a:t>The transition matrix at time </a:t>
            </a:r>
            <a:r>
              <a:rPr lang="en-US" altLang="en-CO" i="1"/>
              <a:t>t</a:t>
            </a:r>
            <a:r>
              <a:rPr lang="en-US" altLang="en-CO"/>
              <a:t>+2 is</a:t>
            </a:r>
          </a:p>
          <a:p>
            <a:endParaRPr lang="en-US" altLang="en-CO"/>
          </a:p>
          <a:p>
            <a:endParaRPr lang="en-US" altLang="en-CO"/>
          </a:p>
          <a:p>
            <a:endParaRPr lang="en-US" altLang="en-CO"/>
          </a:p>
          <a:p>
            <a:r>
              <a:rPr lang="en-US" altLang="en-CO"/>
              <a:t>The transition matrix at time </a:t>
            </a:r>
            <a:r>
              <a:rPr lang="en-US" altLang="en-CO" i="1"/>
              <a:t>t</a:t>
            </a:r>
            <a:r>
              <a:rPr lang="en-US" altLang="en-CO"/>
              <a:t>+n is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FBB322D-02E8-F045-BDCF-6DE75004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349375"/>
            <a:ext cx="36798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5DCC02B-D8A8-C749-B3D6-A77F32DA7E49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933450"/>
            <a:ext cx="2528888" cy="522288"/>
            <a:chOff x="5709424" y="3408566"/>
            <a:chExt cx="2529757" cy="5232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C79E2F-71CF-F146-BE0C-F933B2739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9424" y="3408566"/>
              <a:ext cx="44435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2800" b="1"/>
                <a:t>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95DD80-F403-6E44-9258-8E8B220CF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602" y="3408566"/>
              <a:ext cx="4235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2800" b="1"/>
                <a:t>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C2FDB5-E863-FD4E-9FED-0F3587122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139" y="3408566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2800" b="1"/>
                <a:t>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0B5B6A-5E0F-AF45-9880-74CCBCF65154}"/>
              </a:ext>
            </a:extLst>
          </p:cNvPr>
          <p:cNvGrpSpPr>
            <a:grpSpLocks/>
          </p:cNvGrpSpPr>
          <p:nvPr/>
        </p:nvGrpSpPr>
        <p:grpSpPr bwMode="auto">
          <a:xfrm>
            <a:off x="3084513" y="1352550"/>
            <a:ext cx="444500" cy="1471613"/>
            <a:chOff x="4980872" y="3817444"/>
            <a:chExt cx="444353" cy="14710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48552D-F4C7-D34B-AF5E-9979C2E25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872" y="3817444"/>
              <a:ext cx="44435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2800" b="1"/>
                <a:t>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724951-98F2-204F-A255-61652F8D8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872" y="4291370"/>
              <a:ext cx="4235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2800" b="1"/>
                <a:t>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FEBAEC-F464-2E41-A0E9-5A4A3E490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872" y="4765297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 eaLnBrk="0" hangingPunct="0"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CO" sz="2800" b="1"/>
                <a:t>S</a:t>
              </a: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5B466579-3DF9-5C48-8D95-03C3F56B6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1798638"/>
            <a:ext cx="60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A9F2A165-8A57-3449-94A6-C570AED5E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3148013"/>
            <a:ext cx="7810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id="{2F63D75A-EE25-D345-82C3-9FD9418A4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5294313"/>
            <a:ext cx="8001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0">
            <a:extLst>
              <a:ext uri="{FF2B5EF4-FFF2-40B4-BE49-F238E27FC236}">
                <a16:creationId xmlns:a16="http://schemas.microsoft.com/office/drawing/2014/main" id="{AA560F07-1F12-9142-9576-654E787E2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738" y="1751013"/>
            <a:ext cx="447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CO" sz="3600" b="1" i="0"/>
              <a:t>=</a:t>
            </a:r>
            <a:endParaRPr lang="en-US" altLang="en-CO" b="1" i="0"/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58624122-1264-1C43-AAE4-639735B86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" y="4177278"/>
            <a:ext cx="85836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02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CFF0-D349-BF48-A070-34D69E48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DCC6-1433-CA49-AE89-8C130FCB3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8411"/>
            <a:ext cx="10515600" cy="2368551"/>
          </a:xfrm>
        </p:spPr>
        <p:txBody>
          <a:bodyPr/>
          <a:lstStyle/>
          <a:p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completamente</a:t>
            </a:r>
            <a:r>
              <a:rPr lang="en-US" dirty="0"/>
              <a:t> </a:t>
            </a:r>
            <a:r>
              <a:rPr lang="en-US" dirty="0" err="1"/>
              <a:t>independiente</a:t>
            </a:r>
            <a:r>
              <a:rPr lang="en-US" dirty="0"/>
              <a:t> del </a:t>
            </a:r>
            <a:r>
              <a:rPr lang="en-US" dirty="0" err="1"/>
              <a:t>clima</a:t>
            </a:r>
            <a:r>
              <a:rPr lang="en-US" dirty="0"/>
              <a:t> de hoy</a:t>
            </a:r>
          </a:p>
          <a:p>
            <a:r>
              <a:rPr lang="en-US" dirty="0"/>
              <a:t>La fila [0.2 0.44 0.36] se llama </a:t>
            </a:r>
            <a:r>
              <a:rPr lang="en-US" dirty="0" err="1"/>
              <a:t>distribución</a:t>
            </a:r>
            <a:r>
              <a:rPr lang="en-US" dirty="0"/>
              <a:t> </a:t>
            </a:r>
            <a:r>
              <a:rPr lang="en-US" dirty="0" err="1"/>
              <a:t>estacionaria</a:t>
            </a:r>
            <a:r>
              <a:rPr lang="en-US" dirty="0"/>
              <a:t> de la </a:t>
            </a:r>
            <a:r>
              <a:rPr lang="en-US" dirty="0" err="1"/>
              <a:t>cadena</a:t>
            </a:r>
            <a:r>
              <a:rPr lang="en-US" dirty="0"/>
              <a:t> de Markov</a:t>
            </a:r>
            <a:endParaRPr lang="en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1A1F7-F80F-6D42-8FA2-6FD0B35FF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619" y="1825625"/>
            <a:ext cx="53530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16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8DAE-548F-E640-A0EE-5D4D2E5E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Ejemplo: Síntesis de Texto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819A-296F-F549-A01E-62CCD35F9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979"/>
            <a:ext cx="10515600" cy="542821"/>
          </a:xfrm>
        </p:spPr>
        <p:txBody>
          <a:bodyPr/>
          <a:lstStyle/>
          <a:p>
            <a:r>
              <a:rPr lang="en-US" altLang="en-CO" dirty="0">
                <a:solidFill>
                  <a:schemeClr val="folHlink"/>
                </a:solidFill>
              </a:rPr>
              <a:t> “A dog is a man’s best friend. It’s a dog eat dog world out there.”</a:t>
            </a:r>
            <a:endParaRPr lang="en-CO" dirty="0"/>
          </a:p>
        </p:txBody>
      </p:sp>
      <p:graphicFrame>
        <p:nvGraphicFramePr>
          <p:cNvPr id="31" name="Group 336">
            <a:extLst>
              <a:ext uri="{FF2B5EF4-FFF2-40B4-BE49-F238E27FC236}">
                <a16:creationId xmlns:a16="http://schemas.microsoft.com/office/drawing/2014/main" id="{EAD2CEA0-59E8-ED4E-B202-DF899F30E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89597"/>
              </p:ext>
            </p:extLst>
          </p:nvPr>
        </p:nvGraphicFramePr>
        <p:xfrm>
          <a:off x="3840371" y="1839314"/>
          <a:ext cx="4724400" cy="4023192"/>
        </p:xfrm>
        <a:graphic>
          <a:graphicData uri="http://schemas.openxmlformats.org/drawingml/2006/table">
            <a:tbl>
              <a:tblPr/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2/3</a:t>
                      </a: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1/3</a:t>
                      </a: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1/3</a:t>
                      </a: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1/3</a:t>
                      </a: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1/3</a:t>
                      </a: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Text Box 246">
            <a:extLst>
              <a:ext uri="{FF2B5EF4-FFF2-40B4-BE49-F238E27FC236}">
                <a16:creationId xmlns:a16="http://schemas.microsoft.com/office/drawing/2014/main" id="{6086EA17-95C6-D04B-B14E-09D072A86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7946" y="1820264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FontTx/>
              <a:buNone/>
            </a:pPr>
            <a:r>
              <a:rPr lang="en-US" altLang="en-CO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3" name="Text Box 247">
            <a:extLst>
              <a:ext uri="{FF2B5EF4-FFF2-40B4-BE49-F238E27FC236}">
                <a16:creationId xmlns:a16="http://schemas.microsoft.com/office/drawing/2014/main" id="{EDEF1377-A88E-1847-838A-1D630ADFD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221" y="2139351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FontTx/>
              <a:buNone/>
            </a:pPr>
            <a:r>
              <a:rPr lang="en-US" altLang="en-CO" sz="1800">
                <a:latin typeface="Arial" panose="020B0604020202020204" pitchFamily="34" charset="0"/>
              </a:rPr>
              <a:t>dog</a:t>
            </a:r>
          </a:p>
        </p:txBody>
      </p:sp>
      <p:sp>
        <p:nvSpPr>
          <p:cNvPr id="34" name="Text Box 249">
            <a:extLst>
              <a:ext uri="{FF2B5EF4-FFF2-40B4-BE49-F238E27FC236}">
                <a16:creationId xmlns:a16="http://schemas.microsoft.com/office/drawing/2014/main" id="{14C3EC96-7EDE-984A-BC0B-05BAA204D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121" y="244415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FontTx/>
              <a:buNone/>
            </a:pPr>
            <a:r>
              <a:rPr lang="en-US" altLang="en-CO" sz="1800">
                <a:latin typeface="Arial" panose="020B0604020202020204" pitchFamily="34" charset="0"/>
              </a:rPr>
              <a:t>is</a:t>
            </a:r>
          </a:p>
        </p:txBody>
      </p:sp>
      <p:sp>
        <p:nvSpPr>
          <p:cNvPr id="35" name="Text Box 250">
            <a:extLst>
              <a:ext uri="{FF2B5EF4-FFF2-40B4-BE49-F238E27FC236}">
                <a16:creationId xmlns:a16="http://schemas.microsoft.com/office/drawing/2014/main" id="{5681FAAD-06E8-AC4E-AD23-8FB669EC2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371" y="2768001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FontTx/>
              <a:buNone/>
            </a:pPr>
            <a:r>
              <a:rPr lang="en-US" altLang="en-CO" sz="1800">
                <a:latin typeface="Arial" panose="020B0604020202020204" pitchFamily="34" charset="0"/>
              </a:rPr>
              <a:t>man’s</a:t>
            </a:r>
          </a:p>
        </p:txBody>
      </p:sp>
      <p:sp>
        <p:nvSpPr>
          <p:cNvPr id="36" name="Text Box 251">
            <a:extLst>
              <a:ext uri="{FF2B5EF4-FFF2-40B4-BE49-F238E27FC236}">
                <a16:creationId xmlns:a16="http://schemas.microsoft.com/office/drawing/2014/main" id="{61CF0FE4-BABB-374F-8B3F-08A16367E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421" y="3129951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FontTx/>
              <a:buNone/>
            </a:pPr>
            <a:r>
              <a:rPr lang="en-US" altLang="en-CO" sz="1800">
                <a:latin typeface="Arial" panose="020B0604020202020204" pitchFamily="34" charset="0"/>
              </a:rPr>
              <a:t>best</a:t>
            </a:r>
          </a:p>
        </p:txBody>
      </p:sp>
      <p:sp>
        <p:nvSpPr>
          <p:cNvPr id="37" name="Text Box 252">
            <a:extLst>
              <a:ext uri="{FF2B5EF4-FFF2-40B4-BE49-F238E27FC236}">
                <a16:creationId xmlns:a16="http://schemas.microsoft.com/office/drawing/2014/main" id="{C9774B33-B63E-C348-8397-3CF3AA0CA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721" y="3510951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FontTx/>
              <a:buNone/>
            </a:pPr>
            <a:r>
              <a:rPr lang="en-US" altLang="en-CO" sz="1800">
                <a:latin typeface="Arial" panose="020B0604020202020204" pitchFamily="34" charset="0"/>
              </a:rPr>
              <a:t>friend</a:t>
            </a:r>
          </a:p>
        </p:txBody>
      </p:sp>
      <p:sp>
        <p:nvSpPr>
          <p:cNvPr id="38" name="Text Box 253">
            <a:extLst>
              <a:ext uri="{FF2B5EF4-FFF2-40B4-BE49-F238E27FC236}">
                <a16:creationId xmlns:a16="http://schemas.microsoft.com/office/drawing/2014/main" id="{B0D8E035-544F-094D-90E8-DB5672349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821" y="3815751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FontTx/>
              <a:buNone/>
            </a:pPr>
            <a:r>
              <a:rPr lang="en-US" altLang="en-CO" sz="1800">
                <a:latin typeface="Arial" panose="020B0604020202020204" pitchFamily="34" charset="0"/>
              </a:rPr>
              <a:t>it’s</a:t>
            </a:r>
          </a:p>
        </p:txBody>
      </p:sp>
      <p:sp>
        <p:nvSpPr>
          <p:cNvPr id="39" name="Text Box 254">
            <a:extLst>
              <a:ext uri="{FF2B5EF4-FFF2-40B4-BE49-F238E27FC236}">
                <a16:creationId xmlns:a16="http://schemas.microsoft.com/office/drawing/2014/main" id="{5DB00785-CA29-B74A-BE41-6DB0974B4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721" y="4125314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FontTx/>
              <a:buNone/>
            </a:pPr>
            <a:r>
              <a:rPr lang="en-US" altLang="en-CO" sz="1800">
                <a:latin typeface="Arial" panose="020B0604020202020204" pitchFamily="34" charset="0"/>
              </a:rPr>
              <a:t>eat</a:t>
            </a:r>
          </a:p>
        </p:txBody>
      </p:sp>
      <p:sp>
        <p:nvSpPr>
          <p:cNvPr id="40" name="Text Box 255">
            <a:extLst>
              <a:ext uri="{FF2B5EF4-FFF2-40B4-BE49-F238E27FC236}">
                <a16:creationId xmlns:a16="http://schemas.microsoft.com/office/drawing/2014/main" id="{E44A65C3-1F92-A741-81DB-0EB0298D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121" y="4501551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FontTx/>
              <a:buNone/>
            </a:pPr>
            <a:r>
              <a:rPr lang="en-US" altLang="en-CO" sz="1800">
                <a:latin typeface="Arial" panose="020B0604020202020204" pitchFamily="34" charset="0"/>
              </a:rPr>
              <a:t>world</a:t>
            </a:r>
          </a:p>
        </p:txBody>
      </p:sp>
      <p:sp>
        <p:nvSpPr>
          <p:cNvPr id="41" name="Text Box 256">
            <a:extLst>
              <a:ext uri="{FF2B5EF4-FFF2-40B4-BE49-F238E27FC236}">
                <a16:creationId xmlns:a16="http://schemas.microsoft.com/office/drawing/2014/main" id="{F055097C-34C8-E548-A982-F1D07067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721" y="4806351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FontTx/>
              <a:buNone/>
            </a:pPr>
            <a:r>
              <a:rPr lang="en-US" altLang="en-CO" sz="1800">
                <a:latin typeface="Arial" panose="020B0604020202020204" pitchFamily="34" charset="0"/>
              </a:rPr>
              <a:t>out</a:t>
            </a:r>
          </a:p>
        </p:txBody>
      </p:sp>
      <p:sp>
        <p:nvSpPr>
          <p:cNvPr id="42" name="Text Box 257">
            <a:extLst>
              <a:ext uri="{FF2B5EF4-FFF2-40B4-BE49-F238E27FC236}">
                <a16:creationId xmlns:a16="http://schemas.microsoft.com/office/drawing/2014/main" id="{951A67E0-B341-B84B-B17B-04BB68B41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171" y="5187351"/>
            <a:ext cx="711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FontTx/>
              <a:buNone/>
            </a:pPr>
            <a:r>
              <a:rPr lang="en-US" altLang="en-CO" sz="1800">
                <a:latin typeface="Arial" panose="020B0604020202020204" pitchFamily="34" charset="0"/>
              </a:rPr>
              <a:t>there</a:t>
            </a:r>
          </a:p>
        </p:txBody>
      </p:sp>
      <p:sp>
        <p:nvSpPr>
          <p:cNvPr id="43" name="Text Box 259">
            <a:extLst>
              <a:ext uri="{FF2B5EF4-FFF2-40B4-BE49-F238E27FC236}">
                <a16:creationId xmlns:a16="http://schemas.microsoft.com/office/drawing/2014/main" id="{2BB60DAF-1D6A-444A-A6D9-5B8DDB28CC4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198352" y="5931095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FontTx/>
              <a:buNone/>
            </a:pPr>
            <a:r>
              <a:rPr lang="en-US" altLang="en-CO" sz="1800">
                <a:latin typeface="Arial" panose="020B0604020202020204" pitchFamily="34" charset="0"/>
              </a:rPr>
              <a:t>dog</a:t>
            </a:r>
          </a:p>
        </p:txBody>
      </p:sp>
      <p:sp>
        <p:nvSpPr>
          <p:cNvPr id="44" name="Text Box 260">
            <a:extLst>
              <a:ext uri="{FF2B5EF4-FFF2-40B4-BE49-F238E27FC236}">
                <a16:creationId xmlns:a16="http://schemas.microsoft.com/office/drawing/2014/main" id="{4C92D3F6-DA0B-B44F-8476-839582C19E0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687302" y="5854895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FontTx/>
              <a:buNone/>
            </a:pPr>
            <a:r>
              <a:rPr lang="en-US" altLang="en-CO" sz="1800">
                <a:latin typeface="Arial" panose="020B0604020202020204" pitchFamily="34" charset="0"/>
              </a:rPr>
              <a:t>is</a:t>
            </a:r>
          </a:p>
        </p:txBody>
      </p:sp>
      <p:sp>
        <p:nvSpPr>
          <p:cNvPr id="45" name="Text Box 261">
            <a:extLst>
              <a:ext uri="{FF2B5EF4-FFF2-40B4-BE49-F238E27FC236}">
                <a16:creationId xmlns:a16="http://schemas.microsoft.com/office/drawing/2014/main" id="{8432D769-7F82-B14D-98ED-70FF3F8705F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846052" y="6077145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FontTx/>
              <a:buNone/>
            </a:pPr>
            <a:r>
              <a:rPr lang="en-US" altLang="en-CO" sz="1800">
                <a:latin typeface="Arial" panose="020B0604020202020204" pitchFamily="34" charset="0"/>
              </a:rPr>
              <a:t>man’s</a:t>
            </a:r>
          </a:p>
        </p:txBody>
      </p:sp>
      <p:sp>
        <p:nvSpPr>
          <p:cNvPr id="46" name="Text Box 262">
            <a:extLst>
              <a:ext uri="{FF2B5EF4-FFF2-40B4-BE49-F238E27FC236}">
                <a16:creationId xmlns:a16="http://schemas.microsoft.com/office/drawing/2014/main" id="{9B66FA11-28DC-1249-A2D7-B0CE5C409F2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315952" y="5988245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FontTx/>
              <a:buNone/>
            </a:pPr>
            <a:r>
              <a:rPr lang="en-US" altLang="en-CO" sz="1800">
                <a:latin typeface="Arial" panose="020B0604020202020204" pitchFamily="34" charset="0"/>
              </a:rPr>
              <a:t>best</a:t>
            </a:r>
          </a:p>
        </p:txBody>
      </p:sp>
      <p:sp>
        <p:nvSpPr>
          <p:cNvPr id="47" name="Text Box 263">
            <a:extLst>
              <a:ext uri="{FF2B5EF4-FFF2-40B4-BE49-F238E27FC236}">
                <a16:creationId xmlns:a16="http://schemas.microsoft.com/office/drawing/2014/main" id="{C5D134AA-B025-414F-84E8-5176841A4D2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627102" y="6058095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FontTx/>
              <a:buNone/>
            </a:pPr>
            <a:r>
              <a:rPr lang="en-US" altLang="en-CO" sz="1800">
                <a:latin typeface="Arial" panose="020B0604020202020204" pitchFamily="34" charset="0"/>
              </a:rPr>
              <a:t>friend</a:t>
            </a:r>
          </a:p>
        </p:txBody>
      </p:sp>
      <p:sp>
        <p:nvSpPr>
          <p:cNvPr id="48" name="Text Box 264">
            <a:extLst>
              <a:ext uri="{FF2B5EF4-FFF2-40B4-BE49-F238E27FC236}">
                <a16:creationId xmlns:a16="http://schemas.microsoft.com/office/drawing/2014/main" id="{BFF9995D-25E0-8D4A-AFED-75328D86EA1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154152" y="5912045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FontTx/>
              <a:buNone/>
            </a:pPr>
            <a:r>
              <a:rPr lang="en-US" altLang="en-CO" sz="1800">
                <a:latin typeface="Arial" panose="020B0604020202020204" pitchFamily="34" charset="0"/>
              </a:rPr>
              <a:t>it’s</a:t>
            </a:r>
          </a:p>
        </p:txBody>
      </p:sp>
      <p:sp>
        <p:nvSpPr>
          <p:cNvPr id="49" name="Text Box 265">
            <a:extLst>
              <a:ext uri="{FF2B5EF4-FFF2-40B4-BE49-F238E27FC236}">
                <a16:creationId xmlns:a16="http://schemas.microsoft.com/office/drawing/2014/main" id="{51A7A84E-4F5E-5C4F-BDCF-25DCDEB4D8C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592302" y="5931095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FontTx/>
              <a:buNone/>
            </a:pPr>
            <a:r>
              <a:rPr lang="en-US" altLang="en-CO" sz="1800">
                <a:latin typeface="Arial" panose="020B0604020202020204" pitchFamily="34" charset="0"/>
              </a:rPr>
              <a:t>eat</a:t>
            </a:r>
          </a:p>
        </p:txBody>
      </p:sp>
      <p:sp>
        <p:nvSpPr>
          <p:cNvPr id="50" name="Text Box 266">
            <a:extLst>
              <a:ext uri="{FF2B5EF4-FFF2-40B4-BE49-F238E27FC236}">
                <a16:creationId xmlns:a16="http://schemas.microsoft.com/office/drawing/2014/main" id="{E31D13C4-88A6-B04B-A25C-5626FA2F895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782802" y="6077145"/>
            <a:ext cx="73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FontTx/>
              <a:buNone/>
            </a:pPr>
            <a:r>
              <a:rPr lang="en-US" altLang="en-CO" sz="1800">
                <a:latin typeface="Arial" panose="020B0604020202020204" pitchFamily="34" charset="0"/>
              </a:rPr>
              <a:t>world</a:t>
            </a:r>
          </a:p>
        </p:txBody>
      </p:sp>
      <p:sp>
        <p:nvSpPr>
          <p:cNvPr id="51" name="Text Box 267">
            <a:extLst>
              <a:ext uri="{FF2B5EF4-FFF2-40B4-BE49-F238E27FC236}">
                <a16:creationId xmlns:a16="http://schemas.microsoft.com/office/drawing/2014/main" id="{AE0AF70F-B6CA-AE47-A15B-C87F6D3DF5F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278102" y="5931095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FontTx/>
              <a:buNone/>
            </a:pPr>
            <a:r>
              <a:rPr lang="en-US" altLang="en-CO" sz="1800">
                <a:latin typeface="Arial" panose="020B0604020202020204" pitchFamily="34" charset="0"/>
              </a:rPr>
              <a:t>out</a:t>
            </a:r>
          </a:p>
        </p:txBody>
      </p:sp>
      <p:sp>
        <p:nvSpPr>
          <p:cNvPr id="52" name="Text Box 268">
            <a:extLst>
              <a:ext uri="{FF2B5EF4-FFF2-40B4-BE49-F238E27FC236}">
                <a16:creationId xmlns:a16="http://schemas.microsoft.com/office/drawing/2014/main" id="{DF27F820-6890-3241-BD2F-D49C8408CDF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633702" y="6032695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FontTx/>
              <a:buNone/>
            </a:pPr>
            <a:r>
              <a:rPr lang="en-US" altLang="en-CO" sz="1800">
                <a:latin typeface="Arial" panose="020B0604020202020204" pitchFamily="34" charset="0"/>
              </a:rPr>
              <a:t>there</a:t>
            </a:r>
          </a:p>
        </p:txBody>
      </p:sp>
      <p:sp>
        <p:nvSpPr>
          <p:cNvPr id="53" name="Text Box 269">
            <a:extLst>
              <a:ext uri="{FF2B5EF4-FFF2-40B4-BE49-F238E27FC236}">
                <a16:creationId xmlns:a16="http://schemas.microsoft.com/office/drawing/2014/main" id="{CA9681A0-9850-7843-998C-1940E378E77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914983" y="5811239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FontTx/>
              <a:buNone/>
            </a:pPr>
            <a:r>
              <a:rPr lang="en-US" altLang="en-CO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4" name="Text Box 319">
            <a:extLst>
              <a:ext uri="{FF2B5EF4-FFF2-40B4-BE49-F238E27FC236}">
                <a16:creationId xmlns:a16="http://schemas.microsoft.com/office/drawing/2014/main" id="{75668CBC-A815-9F43-94E7-60965D76C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271" y="5816001"/>
            <a:ext cx="241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FontTx/>
              <a:buNone/>
            </a:pPr>
            <a:r>
              <a:rPr lang="en-US" altLang="en-CO" sz="1800" b="1"/>
              <a:t>.</a:t>
            </a:r>
          </a:p>
        </p:txBody>
      </p:sp>
      <p:sp>
        <p:nvSpPr>
          <p:cNvPr id="55" name="Text Box 320">
            <a:extLst>
              <a:ext uri="{FF2B5EF4-FFF2-40B4-BE49-F238E27FC236}">
                <a16:creationId xmlns:a16="http://schemas.microsoft.com/office/drawing/2014/main" id="{5FD0069A-C9F1-4C41-80B5-D224BE480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9071" y="5496914"/>
            <a:ext cx="241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eaLnBrk="0" hangingPunct="0"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buFontTx/>
              <a:buNone/>
            </a:pPr>
            <a:r>
              <a:rPr lang="en-US" altLang="en-CO" sz="1800" b="1"/>
              <a:t>.</a:t>
            </a:r>
          </a:p>
        </p:txBody>
      </p:sp>
      <p:pic>
        <p:nvPicPr>
          <p:cNvPr id="56" name="Picture 326" descr="Edittex">
            <a:extLst>
              <a:ext uri="{FF2B5EF4-FFF2-40B4-BE49-F238E27FC236}">
                <a16:creationId xmlns:a16="http://schemas.microsoft.com/office/drawing/2014/main" id="{1D1C59A1-0AB5-CB42-B295-0D6486445C3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746" y="3552226"/>
            <a:ext cx="19526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330" descr="Edittex">
            <a:extLst>
              <a:ext uri="{FF2B5EF4-FFF2-40B4-BE49-F238E27FC236}">
                <a16:creationId xmlns:a16="http://schemas.microsoft.com/office/drawing/2014/main" id="{C337C991-6B0B-994A-96B2-CFCDF29F2BE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108" y="3417289"/>
            <a:ext cx="1347788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87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F531-4F5C-2E47-8613-5F279D5E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Ejemplo: Síntesis de Texto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6004-E8A8-C745-9564-5CAD1774E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poesía</a:t>
            </a:r>
            <a:r>
              <a:rPr lang="en-US" dirty="0"/>
              <a:t> de </a:t>
            </a:r>
            <a:r>
              <a:rPr lang="en-US" dirty="0" err="1"/>
              <a:t>aspecto</a:t>
            </a:r>
            <a:r>
              <a:rPr lang="en-US" dirty="0"/>
              <a:t> plausible, cartas de </a:t>
            </a:r>
            <a:r>
              <a:rPr lang="en-US" dirty="0" err="1"/>
              <a:t>amor</a:t>
            </a:r>
            <a:r>
              <a:rPr lang="en-US" dirty="0"/>
              <a:t>, </a:t>
            </a:r>
            <a:r>
              <a:rPr lang="en-US" dirty="0" err="1"/>
              <a:t>trabajos</a:t>
            </a:r>
            <a:r>
              <a:rPr lang="en-US" dirty="0"/>
              <a:t> </a:t>
            </a:r>
            <a:r>
              <a:rPr lang="en-US" dirty="0" err="1"/>
              <a:t>académicos</a:t>
            </a:r>
            <a:r>
              <a:rPr lang="en-US" dirty="0"/>
              <a:t>, etc.</a:t>
            </a:r>
          </a:p>
          <a:p>
            <a:pPr marL="0" indent="0">
              <a:buNone/>
            </a:pP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transición</a:t>
            </a:r>
            <a:r>
              <a:rPr lang="en-US" dirty="0"/>
              <a:t>:</a:t>
            </a:r>
          </a:p>
          <a:p>
            <a:r>
              <a:rPr lang="en-US" dirty="0" err="1"/>
              <a:t>encuentre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bloques</a:t>
            </a:r>
            <a:r>
              <a:rPr lang="en-US" dirty="0"/>
              <a:t> de N palabras / </a:t>
            </a:r>
            <a:r>
              <a:rPr lang="en-US" dirty="0" err="1"/>
              <a:t>letras</a:t>
            </a:r>
            <a:r>
              <a:rPr lang="en-US" dirty="0"/>
              <a:t> </a:t>
            </a:r>
            <a:r>
              <a:rPr lang="en-US" dirty="0" err="1"/>
              <a:t>consecutivas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documentos</a:t>
            </a:r>
            <a:r>
              <a:rPr lang="en-US" dirty="0"/>
              <a:t> de </a:t>
            </a:r>
            <a:r>
              <a:rPr lang="en-US" dirty="0" err="1"/>
              <a:t>capacitación</a:t>
            </a:r>
            <a:endParaRPr lang="en-US" dirty="0"/>
          </a:p>
          <a:p>
            <a:r>
              <a:rPr lang="en-US" dirty="0" err="1"/>
              <a:t>calcular</a:t>
            </a:r>
            <a:r>
              <a:rPr lang="en-US" dirty="0"/>
              <a:t>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ocurrencia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Dadas las palabras </a:t>
            </a:r>
          </a:p>
          <a:p>
            <a:r>
              <a:rPr lang="en-US" dirty="0" err="1"/>
              <a:t>Calcular</a:t>
            </a:r>
            <a:r>
              <a:rPr lang="en-US" dirty="0"/>
              <a:t>     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muestreo</a:t>
            </a:r>
            <a:r>
              <a:rPr lang="en-US" dirty="0"/>
              <a:t> de</a:t>
            </a:r>
            <a:endParaRPr lang="en-CO" dirty="0"/>
          </a:p>
        </p:txBody>
      </p:sp>
      <p:pic>
        <p:nvPicPr>
          <p:cNvPr id="4" name="Picture 1045" descr="Edittex">
            <a:extLst>
              <a:ext uri="{FF2B5EF4-FFF2-40B4-BE49-F238E27FC236}">
                <a16:creationId xmlns:a16="http://schemas.microsoft.com/office/drawing/2014/main" id="{A2BA2319-060A-2647-BBA1-32F7B029C07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628" y="4192392"/>
            <a:ext cx="32004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44" descr="Edittex">
            <a:extLst>
              <a:ext uri="{FF2B5EF4-FFF2-40B4-BE49-F238E27FC236}">
                <a16:creationId xmlns:a16="http://schemas.microsoft.com/office/drawing/2014/main" id="{33EE969B-3C22-FA4C-B283-F6E8F8C0C06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00" y="4771896"/>
            <a:ext cx="2347912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42" descr="Edittex">
            <a:extLst>
              <a:ext uri="{FF2B5EF4-FFF2-40B4-BE49-F238E27FC236}">
                <a16:creationId xmlns:a16="http://schemas.microsoft.com/office/drawing/2014/main" id="{280D9FFB-6A66-D340-B52C-0F371E41A295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103" y="5295380"/>
            <a:ext cx="334962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47" descr="Edittex">
            <a:extLst>
              <a:ext uri="{FF2B5EF4-FFF2-40B4-BE49-F238E27FC236}">
                <a16:creationId xmlns:a16="http://schemas.microsoft.com/office/drawing/2014/main" id="{D45395B1-B925-7643-B3CA-98C3C1F32ED8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12" y="518309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2990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{\bf x}_{1}, {\bf x}_{2}, \ldots, {\bf x}_{n}&#10;\]&#10;\end{document}&#10;"/>
  <p:tag name="EXTERNALNAME" val="Edittex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bmpmono"/>
  <p:tag name="DEBUGINTERACTIVE" val="True"/>
  <p:tag name="ORIGWIDTH" val="125"/>
  <p:tag name="PICTUREFILESIZE" val="6157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{\bf x}_{\tiny t-1}&#10;\]&#10;\end{document}&#10;"/>
  <p:tag name="EXTERNALNAME" val="Edittex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bmpmono"/>
  <p:tag name="DEBUGINTERACTIVE" val="True"/>
  <p:tag name="ORIGWIDTH" val="42"/>
  <p:tag name="PICTUREFILESIZE" val="2206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{\bf x}_{t}&#10;\]&#10;\end{document}&#10;"/>
  <p:tag name="EXTERNALNAME" val="Edittex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bmpmono"/>
  <p:tag name="DEBUGINTERACTIVE" val="True"/>
  <p:tag name="ORIGWIDTH" val="19"/>
  <p:tag name="PICTUREFILESIZE" val="938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{\bf x}_{\tiny t-1}&#10;\]&#10;\end{document}&#10;"/>
  <p:tag name="EXTERNALNAME" val="Edittex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bmpmono"/>
  <p:tag name="DEBUGINTERACTIVE" val="True"/>
  <p:tag name="ORIGWIDTH" val="42"/>
  <p:tag name="PICTUREFILESIZE" val="2206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{\bf x}_{t}&#10;\]&#10;\end{document}&#10;"/>
  <p:tag name="EXTERNALNAME" val="Edittex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bmpmono"/>
  <p:tag name="DEBUGINTERACTIVE" val="True"/>
  <p:tag name="ORIGWIDTH" val="19"/>
  <p:tag name="PICTUREFILESIZE" val="938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{\bf x}_t | {\bf x}_{t-1})&#10;\]&#10;\end{document}&#10;"/>
  <p:tag name="EXTERNALNAME" val="Edittex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bmpmono"/>
  <p:tag name="DEBUGINTERACTIVE" val="True"/>
  <p:tag name="ORIGWIDTH" val="97"/>
  <p:tag name="PICTUREFILESIZE" val="7146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{\bf x}_{\tiny t-1}&#10;\]&#10;\end{document}&#10;"/>
  <p:tag name="EXTERNALNAME" val="Edittex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bmpmono"/>
  <p:tag name="DEBUGINTERACTIVE" val="True"/>
  <p:tag name="ORIGWIDTH" val="42"/>
  <p:tag name="PICTUREFILESIZE" val="2206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{\bf x}_t | {\bf x}_{t-1}, \ldots, {\bf x}_{t-(n-1)})&#10;\]&#10;\end{document}&#10;"/>
  <p:tag name="EXTERNALNAME" val="Edittex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bmpmono"/>
  <p:tag name="DEBUGINTERACTIVE" val="True"/>
  <p:tag name="ORIGWIDTH" val="227"/>
  <p:tag name="PICTUREFILESIZE" val="20617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{\bf x}_1, {\bf x}_{2}, \ldots, {\bf x}_{k-1}&#10;\]&#10;\end{document}&#10;"/>
  <p:tag name="EXTERNALNAME" val="Edittex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bmpmono"/>
  <p:tag name="DEBUGINTERACTIVE" val="True"/>
  <p:tag name="ORIGWIDTH" val="147"/>
  <p:tag name="PICTUREFILESIZE" val="7706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{\bf x}_{k}&#10;\]&#10;\end{document}&#10;"/>
  <p:tag name="EXTERNALNAME" val="Edittex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bmpmono"/>
  <p:tag name="DEBUGINTERACTIVE" val="True"/>
  <p:tag name="ORIGWIDTH" val="21"/>
  <p:tag name="PICTUREFILESIZE" val="1106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{\bf x}_t | {\bf x}_{t-1}, \ldots, {\bf x}_{t-(n-1)})&#10;\]&#10;\end{document}&#10;"/>
  <p:tag name="EXTERNALNAME" val="Edittex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bmpmono"/>
  <p:tag name="DEBUGINTERACTIVE" val="True"/>
  <p:tag name="ORIGWIDTH" val="227"/>
  <p:tag name="PICTUREFILESIZE" val="20617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{\bf x}_{t}&#10;\]&#10;\end{document}&#10;"/>
  <p:tag name="EXTERNALNAME" val="Edittex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bmpmono"/>
  <p:tag name="DEBUGINTERACTIVE" val="True"/>
  <p:tag name="ORIGWIDTH" val="19"/>
  <p:tag name="PICTUREFILESIZE" val="938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{\bf x}_t | {\bf x}_{t-1})&#10;\]&#10;\end{document}&#10;"/>
  <p:tag name="EXTERNALNAME" val="Edittex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bmpmono"/>
  <p:tag name="DEBUGINTERACTIVE" val="True"/>
  <p:tag name="ORIGWIDTH" val="97"/>
  <p:tag name="PICTUREFILESIZE" val="714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{\bf x}_t | {\bf x}_{t-1}, \ldots, {\bf x}_{t-N})&#10;\]&#10;\end{document}&#10;"/>
  <p:tag name="EXTERNALNAME" val="Edittex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bmpmono"/>
  <p:tag name="DEBUGINTERACTIVE" val="True"/>
  <p:tag name="ORIGWIDTH" val="193"/>
  <p:tag name="PICTUREFILESIZE" val="14146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{\bf x}_1&#10;\]&#10;\end{document}&#10;"/>
  <p:tag name="EXTERNALNAME" val="Edittex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2"/>
  <p:tag name="BOXFONT" val="10"/>
  <p:tag name="BOXWRAP" val="False"/>
  <p:tag name="WORKAROUNDTRANSPARENCYBUG" val="False"/>
  <p:tag name="BITMAPFORMAT" val="bmpmono"/>
  <p:tag name="DEBUGINTERACTIVE" val="True"/>
  <p:tag name="ORIGWIDTH" val="22"/>
  <p:tag name="PICTUREFILESIZE" val="1124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{\bf x}_2&#10;\]&#10;\end{document}&#10;"/>
  <p:tag name="EXTERNALNAME" val="Edittex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bmpmono"/>
  <p:tag name="DEBUGINTERACTIVE" val="True"/>
  <p:tag name="ORIGWIDTH" val="23"/>
  <p:tag name="PICTUREFILESIZE" val="1124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{\bf x}_3&#10;\]&#10;\end{document}&#10;"/>
  <p:tag name="EXTERNALNAME" val="Edittex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bmpmono"/>
  <p:tag name="DEBUGINTERACTIVE" val="True"/>
  <p:tag name="ORIGWIDTH" val="23"/>
  <p:tag name="PICTUREFILESIZE" val="1206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{\bf x}_4&#10;\]&#10;\end{document}&#10;"/>
  <p:tag name="EXTERNALNAME" val="Edittex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bmpmono"/>
  <p:tag name="DEBUGINTERACTIVE" val="True"/>
  <p:tag name="ORIGWIDTH" val="23"/>
  <p:tag name="PICTUREFILESIZE" val="1124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{\bf x}_5&#10;\]&#10;\end{document}&#10;"/>
  <p:tag name="EXTERNALNAME" val="Edittex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bmpmono"/>
  <p:tag name="DEBUGINTERACTIVE" val="True"/>
  <p:tag name="ORIGWIDTH" val="23"/>
  <p:tag name="PICTUREFILESIZE" val="1206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378</Words>
  <Application>Microsoft Macintosh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Markov Chains</vt:lpstr>
      <vt:lpstr>Markov chains</vt:lpstr>
      <vt:lpstr>Ejemplo: tiempo de primavera en Itaca</vt:lpstr>
      <vt:lpstr>Grafo</vt:lpstr>
      <vt:lpstr>Ejemplo</vt:lpstr>
      <vt:lpstr>Ejemplo</vt:lpstr>
      <vt:lpstr>Ejemplo</vt:lpstr>
      <vt:lpstr>Ejemplo: Síntesis de Texto</vt:lpstr>
      <vt:lpstr>Ejemplo: Síntesis de Texto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Chains</dc:title>
  <dc:creator>DARIO.DELGADO@correo.uis.edu.co</dc:creator>
  <cp:lastModifiedBy>DARIO.DELGADO@correo.uis.edu.co</cp:lastModifiedBy>
  <cp:revision>6</cp:revision>
  <dcterms:created xsi:type="dcterms:W3CDTF">2020-02-19T23:49:57Z</dcterms:created>
  <dcterms:modified xsi:type="dcterms:W3CDTF">2020-02-20T00:51:21Z</dcterms:modified>
</cp:coreProperties>
</file>