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80197"/>
  </p:normalViewPr>
  <p:slideViewPr>
    <p:cSldViewPr snapToGrid="0" snapToObjects="1">
      <p:cViewPr varScale="1">
        <p:scale>
          <a:sx n="86" d="100"/>
          <a:sy n="86" d="100"/>
        </p:scale>
        <p:origin x="24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69F58-CE3C-334E-8890-A036EFC23AF1}" type="datetimeFigureOut">
              <a:rPr lang="en-CO" smtClean="0"/>
              <a:t>7/03/20</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9E64B-73A0-564F-8FFA-10156C1D80FD}" type="slidenum">
              <a:rPr lang="en-CO" smtClean="0"/>
              <a:t>‹#›</a:t>
            </a:fld>
            <a:endParaRPr lang="en-CO"/>
          </a:p>
        </p:txBody>
      </p:sp>
    </p:spTree>
    <p:extLst>
      <p:ext uri="{BB962C8B-B14F-4D97-AF65-F5344CB8AC3E}">
        <p14:creationId xmlns:p14="http://schemas.microsoft.com/office/powerpoint/2010/main" val="239737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lassroom.udacity.com/courses/ud980/lessons/df9861e4-d359-4662-855f-97b81007efff/concepts/23592b4f-bd5f-45d2-ae3f-f9b44df17746"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https://classroom.udacity.com/courses/ud980/lessons/df9861e4-d359-4662-855f-97b81007efff/concepts/23592b4f-bd5f-45d2-ae3f-f9b44df17746</a:t>
            </a:r>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1</a:t>
            </a:fld>
            <a:endParaRPr lang="en-CO"/>
          </a:p>
        </p:txBody>
      </p:sp>
    </p:spTree>
    <p:extLst>
      <p:ext uri="{BB962C8B-B14F-4D97-AF65-F5344CB8AC3E}">
        <p14:creationId xmlns:p14="http://schemas.microsoft.com/office/powerpoint/2010/main" val="12054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TS has a </a:t>
            </a:r>
            <a:r>
              <a:rPr lang="en-US" sz="1200" b="0" i="0" kern="1200" dirty="0" err="1">
                <a:solidFill>
                  <a:schemeClr val="tx1"/>
                </a:solidFill>
                <a:effectLst/>
                <a:latin typeface="+mn-lt"/>
                <a:ea typeface="+mn-ea"/>
                <a:cs typeface="+mn-cs"/>
              </a:rPr>
              <a:t>trend?If</a:t>
            </a:r>
            <a:r>
              <a:rPr lang="en-US" sz="1200" b="0" i="0" kern="1200" dirty="0">
                <a:solidFill>
                  <a:schemeClr val="tx1"/>
                </a:solidFill>
                <a:effectLst/>
                <a:latin typeface="+mn-lt"/>
                <a:ea typeface="+mn-ea"/>
                <a:cs typeface="+mn-cs"/>
              </a:rPr>
              <a:t> yes, is the trend increasing linearly or exponentially?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TS has </a:t>
            </a:r>
            <a:r>
              <a:rPr lang="en-US" sz="1200" b="0" i="0" kern="1200" dirty="0" err="1">
                <a:solidFill>
                  <a:schemeClr val="tx1"/>
                </a:solidFill>
                <a:effectLst/>
                <a:latin typeface="+mn-lt"/>
                <a:ea typeface="+mn-ea"/>
                <a:cs typeface="+mn-cs"/>
              </a:rPr>
              <a:t>seasonality?If</a:t>
            </a:r>
            <a:r>
              <a:rPr lang="en-US" sz="1200" b="0" i="0" kern="1200" dirty="0">
                <a:solidFill>
                  <a:schemeClr val="tx1"/>
                </a:solidFill>
                <a:effectLst/>
                <a:latin typeface="+mn-lt"/>
                <a:ea typeface="+mn-ea"/>
                <a:cs typeface="+mn-cs"/>
              </a:rPr>
              <a:t> yes, do the seasonal components increase in magnitude over time?</a:t>
            </a:r>
          </a:p>
          <a:p>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5</a:t>
            </a:fld>
            <a:endParaRPr lang="en-CO"/>
          </a:p>
        </p:txBody>
      </p:sp>
    </p:spTree>
    <p:extLst>
      <p:ext uri="{BB962C8B-B14F-4D97-AF65-F5344CB8AC3E}">
        <p14:creationId xmlns:p14="http://schemas.microsoft.com/office/powerpoint/2010/main" val="125837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exponential smoothing methods, the forecast is calculated by multiplying past values by relative weights, which are calculated based upon what is termed a smoothing parameter. You’ll also hear this called the alpha or </a:t>
            </a:r>
            <a:r>
              <a:rPr lang="el-GR" b="1" dirty="0"/>
              <a:t>α</a:t>
            </a:r>
            <a:r>
              <a:rPr lang="el-GR" dirty="0"/>
              <a:t>. </a:t>
            </a:r>
            <a:r>
              <a:rPr lang="en-US" dirty="0"/>
              <a:t>This is the magnitude of the weight applied to the previous values, with the weights decreasing exponentially as the observations get older.</a:t>
            </a:r>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7</a:t>
            </a:fld>
            <a:endParaRPr lang="en-CO"/>
          </a:p>
        </p:txBody>
      </p:sp>
    </p:spTree>
    <p:extLst>
      <p:ext uri="{BB962C8B-B14F-4D97-AF65-F5344CB8AC3E}">
        <p14:creationId xmlns:p14="http://schemas.microsoft.com/office/powerpoint/2010/main" val="369116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model basically gives us a smooth line or </a:t>
            </a:r>
            <a:r>
              <a:rPr lang="en-US" sz="1200" b="1" i="0" kern="1200" dirty="0">
                <a:solidFill>
                  <a:schemeClr val="tx1"/>
                </a:solidFill>
                <a:effectLst/>
                <a:latin typeface="+mn-lt"/>
                <a:ea typeface="+mn-ea"/>
                <a:cs typeface="+mn-cs"/>
              </a:rPr>
              <a:t>LEVEL</a:t>
            </a:r>
            <a:r>
              <a:rPr lang="en-US" sz="1200" b="0" i="0" kern="1200" dirty="0">
                <a:solidFill>
                  <a:schemeClr val="tx1"/>
                </a:solidFill>
                <a:effectLst/>
                <a:latin typeface="+mn-lt"/>
                <a:ea typeface="+mn-ea"/>
                <a:cs typeface="+mn-cs"/>
              </a:rPr>
              <a:t> in our forecast that we can use to forecast the next period.</a:t>
            </a:r>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8</a:t>
            </a:fld>
            <a:endParaRPr lang="en-CO"/>
          </a:p>
        </p:txBody>
      </p:sp>
    </p:spTree>
    <p:extLst>
      <p:ext uri="{BB962C8B-B14F-4D97-AF65-F5344CB8AC3E}">
        <p14:creationId xmlns:p14="http://schemas.microsoft.com/office/powerpoint/2010/main" val="238644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It’s a great model to apply to any non seasonal data set</a:t>
            </a:r>
          </a:p>
        </p:txBody>
      </p:sp>
      <p:sp>
        <p:nvSpPr>
          <p:cNvPr id="4" name="Slide Number Placeholder 3"/>
          <p:cNvSpPr>
            <a:spLocks noGrp="1"/>
          </p:cNvSpPr>
          <p:nvPr>
            <p:ph type="sldNum" sz="quarter" idx="5"/>
          </p:nvPr>
        </p:nvSpPr>
        <p:spPr/>
        <p:txBody>
          <a:bodyPr/>
          <a:lstStyle/>
          <a:p>
            <a:fld id="{7A89E64B-73A0-564F-8FFA-10156C1D80FD}" type="slidenum">
              <a:rPr lang="en-CO" smtClean="0"/>
              <a:t>11</a:t>
            </a:fld>
            <a:endParaRPr lang="en-CO"/>
          </a:p>
        </p:txBody>
      </p:sp>
    </p:spTree>
    <p:extLst>
      <p:ext uri="{BB962C8B-B14F-4D97-AF65-F5344CB8AC3E}">
        <p14:creationId xmlns:p14="http://schemas.microsoft.com/office/powerpoint/2010/main" val="76184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Damped parameter</a:t>
            </a:r>
          </a:p>
        </p:txBody>
      </p:sp>
      <p:sp>
        <p:nvSpPr>
          <p:cNvPr id="4" name="Slide Number Placeholder 3"/>
          <p:cNvSpPr>
            <a:spLocks noGrp="1"/>
          </p:cNvSpPr>
          <p:nvPr>
            <p:ph type="sldNum" sz="quarter" idx="5"/>
          </p:nvPr>
        </p:nvSpPr>
        <p:spPr/>
        <p:txBody>
          <a:bodyPr/>
          <a:lstStyle/>
          <a:p>
            <a:fld id="{7A89E64B-73A0-564F-8FFA-10156C1D80FD}" type="slidenum">
              <a:rPr lang="en-CO" smtClean="0"/>
              <a:t>14</a:t>
            </a:fld>
            <a:endParaRPr lang="en-CO"/>
          </a:p>
        </p:txBody>
      </p:sp>
    </p:spTree>
    <p:extLst>
      <p:ext uri="{BB962C8B-B14F-4D97-AF65-F5344CB8AC3E}">
        <p14:creationId xmlns:p14="http://schemas.microsoft.com/office/powerpoint/2010/main" val="204686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Non seasonal</a:t>
            </a:r>
          </a:p>
        </p:txBody>
      </p:sp>
      <p:sp>
        <p:nvSpPr>
          <p:cNvPr id="4" name="Slide Number Placeholder 3"/>
          <p:cNvSpPr>
            <a:spLocks noGrp="1"/>
          </p:cNvSpPr>
          <p:nvPr>
            <p:ph type="sldNum" sz="quarter" idx="5"/>
          </p:nvPr>
        </p:nvSpPr>
        <p:spPr/>
        <p:txBody>
          <a:bodyPr/>
          <a:lstStyle/>
          <a:p>
            <a:fld id="{7A89E64B-73A0-564F-8FFA-10156C1D80FD}" type="slidenum">
              <a:rPr lang="en-CO" smtClean="0"/>
              <a:t>18</a:t>
            </a:fld>
            <a:endParaRPr lang="en-CO"/>
          </a:p>
        </p:txBody>
      </p:sp>
    </p:spTree>
    <p:extLst>
      <p:ext uri="{BB962C8B-B14F-4D97-AF65-F5344CB8AC3E}">
        <p14:creationId xmlns:p14="http://schemas.microsoft.com/office/powerpoint/2010/main" val="207814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Understimate</a:t>
            </a:r>
          </a:p>
        </p:txBody>
      </p:sp>
      <p:sp>
        <p:nvSpPr>
          <p:cNvPr id="4" name="Slide Number Placeholder 3"/>
          <p:cNvSpPr>
            <a:spLocks noGrp="1"/>
          </p:cNvSpPr>
          <p:nvPr>
            <p:ph type="sldNum" sz="quarter" idx="5"/>
          </p:nvPr>
        </p:nvSpPr>
        <p:spPr/>
        <p:txBody>
          <a:bodyPr/>
          <a:lstStyle/>
          <a:p>
            <a:fld id="{7A89E64B-73A0-564F-8FFA-10156C1D80FD}" type="slidenum">
              <a:rPr lang="en-CO" smtClean="0"/>
              <a:t>21</a:t>
            </a:fld>
            <a:endParaRPr lang="en-CO"/>
          </a:p>
        </p:txBody>
      </p:sp>
    </p:spTree>
    <p:extLst>
      <p:ext uri="{BB962C8B-B14F-4D97-AF65-F5344CB8AC3E}">
        <p14:creationId xmlns:p14="http://schemas.microsoft.com/office/powerpoint/2010/main" val="202184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DC78-3E29-AB40-82BC-C92EED48E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9F7E1412-51B9-984F-B05F-6496027A9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F715BC1D-7F11-3D4A-809A-A35EC99815E1}"/>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5" name="Footer Placeholder 4">
            <a:extLst>
              <a:ext uri="{FF2B5EF4-FFF2-40B4-BE49-F238E27FC236}">
                <a16:creationId xmlns:a16="http://schemas.microsoft.com/office/drawing/2014/main" id="{D1280C62-9BFC-0F4D-A3F6-4C6DFE6632B4}"/>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BC018E82-DEF2-594C-9757-9001F950E284}"/>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8772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13E4-4A8D-0F45-973F-89DE1D8A001F}"/>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BF39C34A-2151-E441-B7D5-000893471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94A44355-8E1E-B345-AC77-51DA6547D529}"/>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5" name="Footer Placeholder 4">
            <a:extLst>
              <a:ext uri="{FF2B5EF4-FFF2-40B4-BE49-F238E27FC236}">
                <a16:creationId xmlns:a16="http://schemas.microsoft.com/office/drawing/2014/main" id="{1F0FE9C0-7F1F-7C4C-89C0-98400761354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9AFF2332-6169-A843-976C-85E1FBA94079}"/>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60723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65CC3-DDDB-AB41-990F-200ECC802C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E77397C6-6D24-A94D-9C8C-A69C36457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5FE1EAE3-B220-9A46-9779-68953E4C3652}"/>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5" name="Footer Placeholder 4">
            <a:extLst>
              <a:ext uri="{FF2B5EF4-FFF2-40B4-BE49-F238E27FC236}">
                <a16:creationId xmlns:a16="http://schemas.microsoft.com/office/drawing/2014/main" id="{96FBEC6D-EE89-BC46-B45C-371787889BFA}"/>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4B67ED0A-F146-8B4F-9E85-0CB92E33E78B}"/>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28562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CF22-4FC8-C34A-93B6-072BBFAED8DE}"/>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6F837682-4CCB-384F-A3C4-2CD533F08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11935AE6-D180-F248-8EDF-BF93B11AC359}"/>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5" name="Footer Placeholder 4">
            <a:extLst>
              <a:ext uri="{FF2B5EF4-FFF2-40B4-BE49-F238E27FC236}">
                <a16:creationId xmlns:a16="http://schemas.microsoft.com/office/drawing/2014/main" id="{7A8A7F9A-49B7-8B44-8AD9-1147F4C6858C}"/>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7CE6D48C-FB68-0845-B461-A2ACEE0B3E93}"/>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78504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53E1-121A-4E4B-B6F5-3F9470D6F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EEA3054C-9CDA-F24E-BA96-C8388FB20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63363-BC00-2F4B-961F-2969A9BF1008}"/>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5" name="Footer Placeholder 4">
            <a:extLst>
              <a:ext uri="{FF2B5EF4-FFF2-40B4-BE49-F238E27FC236}">
                <a16:creationId xmlns:a16="http://schemas.microsoft.com/office/drawing/2014/main" id="{E020FB38-4FFF-8443-B154-AFDB0D0A3C43}"/>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13DC122B-2A6D-AE43-9E3F-F885E7DCF2B6}"/>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27726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118C-BBE1-2E4F-B6C5-B3F6ACF8A699}"/>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55546004-D5A6-1140-8540-82A92CD35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ECEFFFA4-2057-4F40-B7B9-ECB146D1B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AEDD5164-6E34-9241-9B47-F852B36D8138}"/>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6" name="Footer Placeholder 5">
            <a:extLst>
              <a:ext uri="{FF2B5EF4-FFF2-40B4-BE49-F238E27FC236}">
                <a16:creationId xmlns:a16="http://schemas.microsoft.com/office/drawing/2014/main" id="{E5DF0159-3919-374E-A85D-AD3F6145C89B}"/>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20B0DECA-1D45-604A-842C-4C1FDCB103AC}"/>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68815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E253-9AC8-6E48-85FB-C340690F2FBA}"/>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C43277D1-00BB-B74A-AF40-89BDC348B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B47E21-FDC9-B04F-BE43-56E62EA5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E99563F4-CD5E-EA47-8EE4-8A2C1EB97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12EEA9-CC23-FA46-B8B8-2FFA2D586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7C9FD045-F5B7-684C-A681-61DA5766E911}"/>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8" name="Footer Placeholder 7">
            <a:extLst>
              <a:ext uri="{FF2B5EF4-FFF2-40B4-BE49-F238E27FC236}">
                <a16:creationId xmlns:a16="http://schemas.microsoft.com/office/drawing/2014/main" id="{4132FB41-6849-1A45-B90C-71E909271860}"/>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0D4AC750-864F-934B-8649-28752AD3F473}"/>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387517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438D-AFC3-B047-AC84-3526275BB726}"/>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BC5713FB-6175-DA4D-BDFC-7442511D79DD}"/>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4" name="Footer Placeholder 3">
            <a:extLst>
              <a:ext uri="{FF2B5EF4-FFF2-40B4-BE49-F238E27FC236}">
                <a16:creationId xmlns:a16="http://schemas.microsoft.com/office/drawing/2014/main" id="{46B2F3B2-B317-BF45-B9A6-F2A0C2543B35}"/>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775705AE-C180-1345-A39A-4CD96C39186D}"/>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83670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0D699-FF89-B54B-BC28-1AACB182A604}"/>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3" name="Footer Placeholder 2">
            <a:extLst>
              <a:ext uri="{FF2B5EF4-FFF2-40B4-BE49-F238E27FC236}">
                <a16:creationId xmlns:a16="http://schemas.microsoft.com/office/drawing/2014/main" id="{EC074744-9AAC-4C41-90BE-E7197C738790}"/>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C2BA5012-7127-9044-B4AD-66D1CA0DE925}"/>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7267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9E22-546B-6741-8E5A-C82D18A3B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3BDFDFDE-2690-FB4B-89A8-1CD6CB2AB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04031530-6A20-C343-A1BD-E73EB0814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5B41B-07FC-FA43-B4D3-9DCFE25DEFC1}"/>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6" name="Footer Placeholder 5">
            <a:extLst>
              <a:ext uri="{FF2B5EF4-FFF2-40B4-BE49-F238E27FC236}">
                <a16:creationId xmlns:a16="http://schemas.microsoft.com/office/drawing/2014/main" id="{CC8A79F4-B5EC-4E4E-AA8D-5E87951568A8}"/>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843A5591-0429-414D-8AEF-381AB6463126}"/>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366784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4776-A46C-A845-8ABA-95DC89806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CC3DF0D4-6498-3F48-953A-491D74D50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554A45B1-A70C-0143-BDA1-B1BCE384F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0B67FE-9169-294B-A7CA-F544BD7C805A}"/>
              </a:ext>
            </a:extLst>
          </p:cNvPr>
          <p:cNvSpPr>
            <a:spLocks noGrp="1"/>
          </p:cNvSpPr>
          <p:nvPr>
            <p:ph type="dt" sz="half" idx="10"/>
          </p:nvPr>
        </p:nvSpPr>
        <p:spPr/>
        <p:txBody>
          <a:bodyPr/>
          <a:lstStyle/>
          <a:p>
            <a:fld id="{D1EE43D2-AFB0-D14C-B51D-94431E9F9D32}" type="datetimeFigureOut">
              <a:rPr lang="en-CO" smtClean="0"/>
              <a:t>7/03/20</a:t>
            </a:fld>
            <a:endParaRPr lang="en-CO"/>
          </a:p>
        </p:txBody>
      </p:sp>
      <p:sp>
        <p:nvSpPr>
          <p:cNvPr id="6" name="Footer Placeholder 5">
            <a:extLst>
              <a:ext uri="{FF2B5EF4-FFF2-40B4-BE49-F238E27FC236}">
                <a16:creationId xmlns:a16="http://schemas.microsoft.com/office/drawing/2014/main" id="{9DEBFDE5-58BC-C042-B1DF-72FD12780CF0}"/>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155AECFD-8ED9-7E48-90D3-A0F0B539B78B}"/>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1628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6475-437E-3342-B093-3D43E33F1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AD73832B-D45B-6448-9F3C-4EC8F93B4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24182B55-6317-8C45-B4B9-F5C30922E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E43D2-AFB0-D14C-B51D-94431E9F9D32}" type="datetimeFigureOut">
              <a:rPr lang="en-CO" smtClean="0"/>
              <a:t>7/03/20</a:t>
            </a:fld>
            <a:endParaRPr lang="en-CO"/>
          </a:p>
        </p:txBody>
      </p:sp>
      <p:sp>
        <p:nvSpPr>
          <p:cNvPr id="5" name="Footer Placeholder 4">
            <a:extLst>
              <a:ext uri="{FF2B5EF4-FFF2-40B4-BE49-F238E27FC236}">
                <a16:creationId xmlns:a16="http://schemas.microsoft.com/office/drawing/2014/main" id="{35CD144A-33F2-2548-84B4-736E11DE3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O"/>
          </a:p>
        </p:txBody>
      </p:sp>
      <p:sp>
        <p:nvSpPr>
          <p:cNvPr id="6" name="Slide Number Placeholder 5">
            <a:extLst>
              <a:ext uri="{FF2B5EF4-FFF2-40B4-BE49-F238E27FC236}">
                <a16:creationId xmlns:a16="http://schemas.microsoft.com/office/drawing/2014/main" id="{57EF68BE-D335-0140-B3B5-7DEDC672C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C8FE1-0657-074D-9DB5-4AA1340371E8}" type="slidenum">
              <a:rPr lang="en-CO" smtClean="0"/>
              <a:t>‹#›</a:t>
            </a:fld>
            <a:endParaRPr lang="en-CO"/>
          </a:p>
        </p:txBody>
      </p:sp>
    </p:spTree>
    <p:extLst>
      <p:ext uri="{BB962C8B-B14F-4D97-AF65-F5344CB8AC3E}">
        <p14:creationId xmlns:p14="http://schemas.microsoft.com/office/powerpoint/2010/main" val="190437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D0EA-45CC-D445-8355-0E12084EEA3B}"/>
              </a:ext>
            </a:extLst>
          </p:cNvPr>
          <p:cNvSpPr>
            <a:spLocks noGrp="1"/>
          </p:cNvSpPr>
          <p:nvPr>
            <p:ph type="ctrTitle"/>
          </p:nvPr>
        </p:nvSpPr>
        <p:spPr/>
        <p:txBody>
          <a:bodyPr/>
          <a:lstStyle/>
          <a:p>
            <a:r>
              <a:rPr lang="en-CO" dirty="0"/>
              <a:t>Exponential Smoothing Models</a:t>
            </a:r>
          </a:p>
        </p:txBody>
      </p:sp>
      <p:sp>
        <p:nvSpPr>
          <p:cNvPr id="3" name="Subtitle 2">
            <a:extLst>
              <a:ext uri="{FF2B5EF4-FFF2-40B4-BE49-F238E27FC236}">
                <a16:creationId xmlns:a16="http://schemas.microsoft.com/office/drawing/2014/main" id="{261C3542-1189-2544-A364-8BF8BEC23FF8}"/>
              </a:ext>
            </a:extLst>
          </p:cNvPr>
          <p:cNvSpPr>
            <a:spLocks noGrp="1"/>
          </p:cNvSpPr>
          <p:nvPr>
            <p:ph type="subTitle" idx="1"/>
          </p:nvPr>
        </p:nvSpPr>
        <p:spPr/>
        <p:txBody>
          <a:bodyPr>
            <a:normAutofit/>
          </a:bodyPr>
          <a:lstStyle/>
          <a:p>
            <a:r>
              <a:rPr lang="en-CO" dirty="0"/>
              <a:t>Francy Camacho</a:t>
            </a:r>
          </a:p>
          <a:p>
            <a:endParaRPr lang="en-CO" dirty="0"/>
          </a:p>
          <a:p>
            <a:r>
              <a:rPr lang="en-CO" dirty="0"/>
              <a:t>Basado en Udacity</a:t>
            </a:r>
          </a:p>
        </p:txBody>
      </p:sp>
    </p:spTree>
    <p:extLst>
      <p:ext uri="{BB962C8B-B14F-4D97-AF65-F5344CB8AC3E}">
        <p14:creationId xmlns:p14="http://schemas.microsoft.com/office/powerpoint/2010/main" val="110883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4FFA-7E20-5C4C-A711-60F2B35B3763}"/>
              </a:ext>
            </a:extLst>
          </p:cNvPr>
          <p:cNvSpPr>
            <a:spLocks noGrp="1"/>
          </p:cNvSpPr>
          <p:nvPr>
            <p:ph type="title"/>
          </p:nvPr>
        </p:nvSpPr>
        <p:spPr/>
        <p:txBody>
          <a:bodyPr/>
          <a:lstStyle/>
          <a:p>
            <a:r>
              <a:rPr lang="en-CO" dirty="0"/>
              <a:t>Exercise</a:t>
            </a:r>
          </a:p>
        </p:txBody>
      </p:sp>
      <p:sp>
        <p:nvSpPr>
          <p:cNvPr id="3" name="Content Placeholder 2">
            <a:extLst>
              <a:ext uri="{FF2B5EF4-FFF2-40B4-BE49-F238E27FC236}">
                <a16:creationId xmlns:a16="http://schemas.microsoft.com/office/drawing/2014/main" id="{F7505C01-647F-FE43-9AF7-C002B2242B94}"/>
              </a:ext>
            </a:extLst>
          </p:cNvPr>
          <p:cNvSpPr>
            <a:spLocks noGrp="1"/>
          </p:cNvSpPr>
          <p:nvPr>
            <p:ph idx="1"/>
          </p:nvPr>
        </p:nvSpPr>
        <p:spPr/>
        <p:txBody>
          <a:bodyPr/>
          <a:lstStyle/>
          <a:p>
            <a:r>
              <a:rPr lang="en-US" dirty="0"/>
              <a:t>Use</a:t>
            </a:r>
            <a:r>
              <a:rPr lang="en-US" b="1" dirty="0"/>
              <a:t> Single Family Home </a:t>
            </a:r>
            <a:r>
              <a:rPr lang="en-US" b="1" dirty="0" err="1"/>
              <a:t>Sales.xlsx</a:t>
            </a:r>
            <a:endParaRPr lang="en-US" b="1" dirty="0"/>
          </a:p>
          <a:p>
            <a:r>
              <a:rPr lang="en-US" dirty="0"/>
              <a:t>Create a notebook</a:t>
            </a:r>
          </a:p>
          <a:p>
            <a:r>
              <a:rPr lang="en-US" dirty="0"/>
              <a:t>what is the forecast for December 1995</a:t>
            </a:r>
          </a:p>
          <a:p>
            <a:pPr lvl="1"/>
            <a:r>
              <a:rPr lang="el-GR" b="1" dirty="0"/>
              <a:t>α</a:t>
            </a:r>
            <a:r>
              <a:rPr lang="es-ES" dirty="0"/>
              <a:t> = </a:t>
            </a:r>
            <a:r>
              <a:rPr lang="en-US" dirty="0"/>
              <a:t>0.8</a:t>
            </a:r>
          </a:p>
          <a:p>
            <a:pPr lvl="1"/>
            <a:r>
              <a:rPr lang="el-GR" b="1" dirty="0"/>
              <a:t>α</a:t>
            </a:r>
            <a:r>
              <a:rPr lang="es-ES" dirty="0"/>
              <a:t> = </a:t>
            </a:r>
            <a:r>
              <a:rPr lang="en-US" dirty="0"/>
              <a:t>0.6</a:t>
            </a:r>
          </a:p>
          <a:p>
            <a:pPr lvl="1"/>
            <a:r>
              <a:rPr lang="el-GR" b="1" dirty="0"/>
              <a:t>α</a:t>
            </a:r>
            <a:r>
              <a:rPr lang="es-ES" dirty="0"/>
              <a:t> = </a:t>
            </a:r>
            <a:r>
              <a:rPr lang="en-US" dirty="0"/>
              <a:t>0.2</a:t>
            </a:r>
          </a:p>
          <a:p>
            <a:pPr lvl="1"/>
            <a:endParaRPr lang="en-US" dirty="0"/>
          </a:p>
          <a:p>
            <a:pPr lvl="1"/>
            <a:endParaRPr lang="en-CO" dirty="0"/>
          </a:p>
        </p:txBody>
      </p:sp>
    </p:spTree>
    <p:extLst>
      <p:ext uri="{BB962C8B-B14F-4D97-AF65-F5344CB8AC3E}">
        <p14:creationId xmlns:p14="http://schemas.microsoft.com/office/powerpoint/2010/main" val="248799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9059-7B46-6E4F-881C-BE6B3F1092C4}"/>
              </a:ext>
            </a:extLst>
          </p:cNvPr>
          <p:cNvSpPr>
            <a:spLocks noGrp="1"/>
          </p:cNvSpPr>
          <p:nvPr>
            <p:ph type="title"/>
          </p:nvPr>
        </p:nvSpPr>
        <p:spPr/>
        <p:txBody>
          <a:bodyPr/>
          <a:lstStyle/>
          <a:p>
            <a:r>
              <a:rPr lang="en-US" b="1" dirty="0"/>
              <a:t>Holt's Linear Trend Method</a:t>
            </a:r>
            <a:endParaRPr lang="en-CO" dirty="0"/>
          </a:p>
        </p:txBody>
      </p:sp>
      <p:pic>
        <p:nvPicPr>
          <p:cNvPr id="11" name="Content Placeholder 10">
            <a:extLst>
              <a:ext uri="{FF2B5EF4-FFF2-40B4-BE49-F238E27FC236}">
                <a16:creationId xmlns:a16="http://schemas.microsoft.com/office/drawing/2014/main" id="{A8000BE1-B793-5144-BA99-415DD53EE9C8}"/>
              </a:ext>
            </a:extLst>
          </p:cNvPr>
          <p:cNvPicPr>
            <a:picLocks noGrp="1" noChangeAspect="1"/>
          </p:cNvPicPr>
          <p:nvPr>
            <p:ph idx="1"/>
          </p:nvPr>
        </p:nvPicPr>
        <p:blipFill>
          <a:blip r:embed="rId3"/>
          <a:stretch>
            <a:fillRect/>
          </a:stretch>
        </p:blipFill>
        <p:spPr>
          <a:xfrm>
            <a:off x="1190944" y="1825625"/>
            <a:ext cx="9810111" cy="4351338"/>
          </a:xfrm>
          <a:prstGeom prst="rect">
            <a:avLst/>
          </a:prstGeom>
        </p:spPr>
      </p:pic>
    </p:spTree>
    <p:extLst>
      <p:ext uri="{BB962C8B-B14F-4D97-AF65-F5344CB8AC3E}">
        <p14:creationId xmlns:p14="http://schemas.microsoft.com/office/powerpoint/2010/main" val="107148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EB88-0124-7641-AF97-84F5BB07B52B}"/>
              </a:ext>
            </a:extLst>
          </p:cNvPr>
          <p:cNvSpPr>
            <a:spLocks noGrp="1"/>
          </p:cNvSpPr>
          <p:nvPr>
            <p:ph type="title"/>
          </p:nvPr>
        </p:nvSpPr>
        <p:spPr/>
        <p:txBody>
          <a:bodyPr/>
          <a:lstStyle/>
          <a:p>
            <a:r>
              <a:rPr lang="en-CO" dirty="0"/>
              <a:t>Exponential Trend Method</a:t>
            </a:r>
          </a:p>
        </p:txBody>
      </p:sp>
      <p:pic>
        <p:nvPicPr>
          <p:cNvPr id="8" name="Content Placeholder 7">
            <a:extLst>
              <a:ext uri="{FF2B5EF4-FFF2-40B4-BE49-F238E27FC236}">
                <a16:creationId xmlns:a16="http://schemas.microsoft.com/office/drawing/2014/main" id="{0E537346-1ACD-D341-ADE5-EFF521B3261B}"/>
              </a:ext>
            </a:extLst>
          </p:cNvPr>
          <p:cNvPicPr>
            <a:picLocks noGrp="1" noChangeAspect="1"/>
          </p:cNvPicPr>
          <p:nvPr>
            <p:ph idx="1"/>
          </p:nvPr>
        </p:nvPicPr>
        <p:blipFill>
          <a:blip r:embed="rId2"/>
          <a:stretch>
            <a:fillRect/>
          </a:stretch>
        </p:blipFill>
        <p:spPr>
          <a:xfrm>
            <a:off x="845454" y="1825625"/>
            <a:ext cx="10501091" cy="4351338"/>
          </a:xfrm>
          <a:prstGeom prst="rect">
            <a:avLst/>
          </a:prstGeom>
        </p:spPr>
      </p:pic>
    </p:spTree>
    <p:extLst>
      <p:ext uri="{BB962C8B-B14F-4D97-AF65-F5344CB8AC3E}">
        <p14:creationId xmlns:p14="http://schemas.microsoft.com/office/powerpoint/2010/main" val="345774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E6AF-02A1-F246-91E0-8EB9BBA3E03E}"/>
              </a:ext>
            </a:extLst>
          </p:cNvPr>
          <p:cNvSpPr>
            <a:spLocks noGrp="1"/>
          </p:cNvSpPr>
          <p:nvPr>
            <p:ph type="title"/>
          </p:nvPr>
        </p:nvSpPr>
        <p:spPr/>
        <p:txBody>
          <a:bodyPr/>
          <a:lstStyle/>
          <a:p>
            <a:r>
              <a:rPr lang="en-CO" dirty="0"/>
              <a:t>Damped Trend Methods</a:t>
            </a:r>
          </a:p>
        </p:txBody>
      </p:sp>
      <p:sp>
        <p:nvSpPr>
          <p:cNvPr id="3" name="Content Placeholder 2">
            <a:extLst>
              <a:ext uri="{FF2B5EF4-FFF2-40B4-BE49-F238E27FC236}">
                <a16:creationId xmlns:a16="http://schemas.microsoft.com/office/drawing/2014/main" id="{D8EDD766-3DDC-8C43-9CE5-F01CD131EC46}"/>
              </a:ext>
            </a:extLst>
          </p:cNvPr>
          <p:cNvSpPr>
            <a:spLocks noGrp="1"/>
          </p:cNvSpPr>
          <p:nvPr>
            <p:ph idx="1"/>
          </p:nvPr>
        </p:nvSpPr>
        <p:spPr/>
        <p:txBody>
          <a:bodyPr/>
          <a:lstStyle/>
          <a:p>
            <a:r>
              <a:rPr lang="en-CO" dirty="0"/>
              <a:t>Implement a parameter that dampens the trend line in to a flat line</a:t>
            </a:r>
          </a:p>
          <a:p>
            <a:r>
              <a:rPr lang="en-CO" dirty="0"/>
              <a:t>Phi parameter (small values assume the trend line change only very slowly over time)</a:t>
            </a:r>
          </a:p>
          <a:p>
            <a:endParaRPr lang="en-CO" dirty="0"/>
          </a:p>
        </p:txBody>
      </p:sp>
      <p:pic>
        <p:nvPicPr>
          <p:cNvPr id="4" name="Picture 3">
            <a:extLst>
              <a:ext uri="{FF2B5EF4-FFF2-40B4-BE49-F238E27FC236}">
                <a16:creationId xmlns:a16="http://schemas.microsoft.com/office/drawing/2014/main" id="{093D9C1F-D822-2748-AF59-DF25DDC50053}"/>
              </a:ext>
            </a:extLst>
          </p:cNvPr>
          <p:cNvPicPr>
            <a:picLocks noChangeAspect="1"/>
          </p:cNvPicPr>
          <p:nvPr/>
        </p:nvPicPr>
        <p:blipFill>
          <a:blip r:embed="rId2"/>
          <a:stretch>
            <a:fillRect/>
          </a:stretch>
        </p:blipFill>
        <p:spPr>
          <a:xfrm>
            <a:off x="998407" y="3111254"/>
            <a:ext cx="9929422" cy="3746746"/>
          </a:xfrm>
          <a:prstGeom prst="rect">
            <a:avLst/>
          </a:prstGeom>
        </p:spPr>
      </p:pic>
    </p:spTree>
    <p:extLst>
      <p:ext uri="{BB962C8B-B14F-4D97-AF65-F5344CB8AC3E}">
        <p14:creationId xmlns:p14="http://schemas.microsoft.com/office/powerpoint/2010/main" val="38616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4A69-E987-BE44-89D6-8AD056FD723F}"/>
              </a:ext>
            </a:extLst>
          </p:cNvPr>
          <p:cNvSpPr>
            <a:spLocks noGrp="1"/>
          </p:cNvSpPr>
          <p:nvPr>
            <p:ph type="title"/>
          </p:nvPr>
        </p:nvSpPr>
        <p:spPr/>
        <p:txBody>
          <a:bodyPr/>
          <a:lstStyle/>
          <a:p>
            <a:r>
              <a:rPr lang="en-CO" dirty="0"/>
              <a:t>Holt Winter Seasonal Method</a:t>
            </a:r>
          </a:p>
        </p:txBody>
      </p:sp>
      <p:pic>
        <p:nvPicPr>
          <p:cNvPr id="4" name="Content Placeholder 3">
            <a:extLst>
              <a:ext uri="{FF2B5EF4-FFF2-40B4-BE49-F238E27FC236}">
                <a16:creationId xmlns:a16="http://schemas.microsoft.com/office/drawing/2014/main" id="{9EBBEB9F-57AD-454B-839B-A3D2305B4936}"/>
              </a:ext>
            </a:extLst>
          </p:cNvPr>
          <p:cNvPicPr>
            <a:picLocks noGrp="1" noChangeAspect="1"/>
          </p:cNvPicPr>
          <p:nvPr>
            <p:ph idx="1"/>
          </p:nvPr>
        </p:nvPicPr>
        <p:blipFill>
          <a:blip r:embed="rId3"/>
          <a:stretch>
            <a:fillRect/>
          </a:stretch>
        </p:blipFill>
        <p:spPr>
          <a:xfrm>
            <a:off x="3162300" y="1950244"/>
            <a:ext cx="5867400" cy="4102100"/>
          </a:xfrm>
          <a:prstGeom prst="rect">
            <a:avLst/>
          </a:prstGeom>
        </p:spPr>
      </p:pic>
    </p:spTree>
    <p:extLst>
      <p:ext uri="{BB962C8B-B14F-4D97-AF65-F5344CB8AC3E}">
        <p14:creationId xmlns:p14="http://schemas.microsoft.com/office/powerpoint/2010/main" val="1907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E9D3-7030-A843-93B0-97AA1A61864D}"/>
              </a:ext>
            </a:extLst>
          </p:cNvPr>
          <p:cNvSpPr>
            <a:spLocks noGrp="1"/>
          </p:cNvSpPr>
          <p:nvPr>
            <p:ph type="title"/>
          </p:nvPr>
        </p:nvSpPr>
        <p:spPr/>
        <p:txBody>
          <a:bodyPr/>
          <a:lstStyle/>
          <a:p>
            <a:r>
              <a:rPr lang="en-CO" dirty="0"/>
              <a:t>Methods</a:t>
            </a:r>
          </a:p>
        </p:txBody>
      </p:sp>
      <p:sp>
        <p:nvSpPr>
          <p:cNvPr id="3" name="Content Placeholder 2">
            <a:extLst>
              <a:ext uri="{FF2B5EF4-FFF2-40B4-BE49-F238E27FC236}">
                <a16:creationId xmlns:a16="http://schemas.microsoft.com/office/drawing/2014/main" id="{3AF627F9-9B7A-204D-944D-9AAC1CB83983}"/>
              </a:ext>
            </a:extLst>
          </p:cNvPr>
          <p:cNvSpPr>
            <a:spLocks noGrp="1"/>
          </p:cNvSpPr>
          <p:nvPr>
            <p:ph idx="1"/>
          </p:nvPr>
        </p:nvSpPr>
        <p:spPr/>
        <p:txBody>
          <a:bodyPr>
            <a:normAutofit fontScale="92500" lnSpcReduction="20000"/>
          </a:bodyPr>
          <a:lstStyle/>
          <a:p>
            <a:r>
              <a:rPr lang="en-US" dirty="0"/>
              <a:t>Simple Exponential Smoothing</a:t>
            </a:r>
          </a:p>
          <a:p>
            <a:pPr lvl="1"/>
            <a:r>
              <a:rPr lang="en-US" dirty="0"/>
              <a:t>Finds the level of the time series</a:t>
            </a:r>
          </a:p>
          <a:p>
            <a:r>
              <a:rPr lang="en-US" dirty="0"/>
              <a:t>Holt's Linear Trend</a:t>
            </a:r>
          </a:p>
          <a:p>
            <a:pPr lvl="1"/>
            <a:r>
              <a:rPr lang="en-US" dirty="0"/>
              <a:t>Finds the level of the time series</a:t>
            </a:r>
          </a:p>
          <a:p>
            <a:pPr lvl="1"/>
            <a:r>
              <a:rPr lang="en-US" dirty="0"/>
              <a:t>Additive model for linear trend</a:t>
            </a:r>
          </a:p>
          <a:p>
            <a:r>
              <a:rPr lang="en-US" dirty="0"/>
              <a:t>Exponential Trend</a:t>
            </a:r>
          </a:p>
          <a:p>
            <a:pPr lvl="1"/>
            <a:r>
              <a:rPr lang="en-US" dirty="0"/>
              <a:t>Finds the level of the time series</a:t>
            </a:r>
          </a:p>
          <a:p>
            <a:pPr lvl="1"/>
            <a:r>
              <a:rPr lang="en-US" dirty="0"/>
              <a:t>Multiplicative model for exponential trend</a:t>
            </a:r>
          </a:p>
          <a:p>
            <a:r>
              <a:rPr lang="en-US" dirty="0"/>
              <a:t>Holt-Winters Seasonal</a:t>
            </a:r>
          </a:p>
          <a:p>
            <a:pPr lvl="1"/>
            <a:r>
              <a:rPr lang="en-US" dirty="0"/>
              <a:t>Finds the level of the time series</a:t>
            </a:r>
          </a:p>
          <a:p>
            <a:pPr lvl="1"/>
            <a:r>
              <a:rPr lang="en-US" dirty="0"/>
              <a:t>Additive for trend</a:t>
            </a:r>
          </a:p>
          <a:p>
            <a:pPr lvl="1"/>
            <a:r>
              <a:rPr lang="en-US" dirty="0"/>
              <a:t>Multiplicative and Additive for seasonal components</a:t>
            </a:r>
          </a:p>
        </p:txBody>
      </p:sp>
    </p:spTree>
    <p:extLst>
      <p:ext uri="{BB962C8B-B14F-4D97-AF65-F5344CB8AC3E}">
        <p14:creationId xmlns:p14="http://schemas.microsoft.com/office/powerpoint/2010/main" val="380739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EDC2-40A6-2048-95F8-71569BAD3FAD}"/>
              </a:ext>
            </a:extLst>
          </p:cNvPr>
          <p:cNvSpPr>
            <a:spLocks noGrp="1"/>
          </p:cNvSpPr>
          <p:nvPr>
            <p:ph type="title"/>
          </p:nvPr>
        </p:nvSpPr>
        <p:spPr/>
        <p:txBody>
          <a:bodyPr/>
          <a:lstStyle/>
          <a:p>
            <a:r>
              <a:rPr lang="en-CO" dirty="0"/>
              <a:t>Summary</a:t>
            </a:r>
          </a:p>
        </p:txBody>
      </p:sp>
      <p:sp>
        <p:nvSpPr>
          <p:cNvPr id="3" name="Content Placeholder 2">
            <a:extLst>
              <a:ext uri="{FF2B5EF4-FFF2-40B4-BE49-F238E27FC236}">
                <a16:creationId xmlns:a16="http://schemas.microsoft.com/office/drawing/2014/main" id="{B7522CD6-1247-9049-90D3-4723A909618F}"/>
              </a:ext>
            </a:extLst>
          </p:cNvPr>
          <p:cNvSpPr>
            <a:spLocks noGrp="1"/>
          </p:cNvSpPr>
          <p:nvPr>
            <p:ph idx="1"/>
          </p:nvPr>
        </p:nvSpPr>
        <p:spPr/>
        <p:txBody>
          <a:bodyPr>
            <a:normAutofit/>
          </a:bodyPr>
          <a:lstStyle/>
          <a:p>
            <a:pPr marL="0" indent="0">
              <a:buNone/>
            </a:pPr>
            <a:r>
              <a:rPr lang="en-US" dirty="0"/>
              <a:t>An ETS model has three main components: error, trend, and seasonality. Each can be applied either additively, multiplicatively, or not at all.</a:t>
            </a:r>
          </a:p>
          <a:p>
            <a:r>
              <a:rPr lang="en-US" dirty="0"/>
              <a:t>Trend - If the trend plot is linear then we apply it additively (A). If the trend line grows or shrinks exponentially, we apply it multiplicatively (M). If there is no clear trend, no trend component is included (N).</a:t>
            </a:r>
          </a:p>
          <a:p>
            <a:endParaRPr lang="en-US" dirty="0"/>
          </a:p>
        </p:txBody>
      </p:sp>
    </p:spTree>
    <p:extLst>
      <p:ext uri="{BB962C8B-B14F-4D97-AF65-F5344CB8AC3E}">
        <p14:creationId xmlns:p14="http://schemas.microsoft.com/office/powerpoint/2010/main" val="229079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EDC2-40A6-2048-95F8-71569BAD3FAD}"/>
              </a:ext>
            </a:extLst>
          </p:cNvPr>
          <p:cNvSpPr>
            <a:spLocks noGrp="1"/>
          </p:cNvSpPr>
          <p:nvPr>
            <p:ph type="title"/>
          </p:nvPr>
        </p:nvSpPr>
        <p:spPr/>
        <p:txBody>
          <a:bodyPr/>
          <a:lstStyle/>
          <a:p>
            <a:r>
              <a:rPr lang="en-CO" dirty="0"/>
              <a:t>Summary</a:t>
            </a:r>
          </a:p>
        </p:txBody>
      </p:sp>
      <p:sp>
        <p:nvSpPr>
          <p:cNvPr id="3" name="Content Placeholder 2">
            <a:extLst>
              <a:ext uri="{FF2B5EF4-FFF2-40B4-BE49-F238E27FC236}">
                <a16:creationId xmlns:a16="http://schemas.microsoft.com/office/drawing/2014/main" id="{B7522CD6-1247-9049-90D3-4723A909618F}"/>
              </a:ext>
            </a:extLst>
          </p:cNvPr>
          <p:cNvSpPr>
            <a:spLocks noGrp="1"/>
          </p:cNvSpPr>
          <p:nvPr>
            <p:ph idx="1"/>
          </p:nvPr>
        </p:nvSpPr>
        <p:spPr/>
        <p:txBody>
          <a:bodyPr>
            <a:normAutofit/>
          </a:bodyPr>
          <a:lstStyle/>
          <a:p>
            <a:pPr marL="0" indent="0">
              <a:buNone/>
            </a:pPr>
            <a:endParaRPr lang="en-US" dirty="0"/>
          </a:p>
          <a:p>
            <a:r>
              <a:rPr lang="en-US" dirty="0"/>
              <a:t>Seasonal - If the peaks and valleys for seasonality are constant over time, we apply it additively (A). If the size of the seasonal fluctuations tends to increase or decrease with the level of time series, we apply it multiplicatively (M). If there is no seasonality, it is not applied (N).</a:t>
            </a:r>
          </a:p>
          <a:p>
            <a:r>
              <a:rPr lang="en-US" dirty="0"/>
              <a:t>Error -  If the error plot has constant variance over time (peaks and valleys are about the same size), we apply it additively (A). If the error plot is fluctuating between large and small errors over time, we apply it multiplicatively (M).</a:t>
            </a:r>
          </a:p>
        </p:txBody>
      </p:sp>
    </p:spTree>
    <p:extLst>
      <p:ext uri="{BB962C8B-B14F-4D97-AF65-F5344CB8AC3E}">
        <p14:creationId xmlns:p14="http://schemas.microsoft.com/office/powerpoint/2010/main" val="4973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8C49-9A7E-324C-8D62-10BD28198F03}"/>
              </a:ext>
            </a:extLst>
          </p:cNvPr>
          <p:cNvSpPr>
            <a:spLocks noGrp="1"/>
          </p:cNvSpPr>
          <p:nvPr>
            <p:ph type="title"/>
          </p:nvPr>
        </p:nvSpPr>
        <p:spPr/>
        <p:txBody>
          <a:bodyPr/>
          <a:lstStyle/>
          <a:p>
            <a:r>
              <a:rPr lang="en-CO" dirty="0"/>
              <a:t>ARIMA (p, d, q)</a:t>
            </a:r>
          </a:p>
        </p:txBody>
      </p:sp>
      <p:sp>
        <p:nvSpPr>
          <p:cNvPr id="3" name="Content Placeholder 2">
            <a:extLst>
              <a:ext uri="{FF2B5EF4-FFF2-40B4-BE49-F238E27FC236}">
                <a16:creationId xmlns:a16="http://schemas.microsoft.com/office/drawing/2014/main" id="{6DAF03A8-979D-7E4D-921F-73A70C1330E2}"/>
              </a:ext>
            </a:extLst>
          </p:cNvPr>
          <p:cNvSpPr>
            <a:spLocks noGrp="1"/>
          </p:cNvSpPr>
          <p:nvPr>
            <p:ph idx="1"/>
          </p:nvPr>
        </p:nvSpPr>
        <p:spPr/>
        <p:txBody>
          <a:bodyPr/>
          <a:lstStyle/>
          <a:p>
            <a:r>
              <a:rPr lang="en-CO" dirty="0"/>
              <a:t>AR = Autoregressive     I = differencing    MA = Moving Average</a:t>
            </a:r>
          </a:p>
        </p:txBody>
      </p:sp>
      <p:pic>
        <p:nvPicPr>
          <p:cNvPr id="5" name="Picture 4">
            <a:extLst>
              <a:ext uri="{FF2B5EF4-FFF2-40B4-BE49-F238E27FC236}">
                <a16:creationId xmlns:a16="http://schemas.microsoft.com/office/drawing/2014/main" id="{6FD0B57A-C9A0-FE4F-B235-82A7DB64F493}"/>
              </a:ext>
            </a:extLst>
          </p:cNvPr>
          <p:cNvPicPr>
            <a:picLocks noChangeAspect="1"/>
          </p:cNvPicPr>
          <p:nvPr/>
        </p:nvPicPr>
        <p:blipFill>
          <a:blip r:embed="rId3"/>
          <a:stretch>
            <a:fillRect/>
          </a:stretch>
        </p:blipFill>
        <p:spPr>
          <a:xfrm>
            <a:off x="1543987" y="2901000"/>
            <a:ext cx="8769246" cy="3339815"/>
          </a:xfrm>
          <a:prstGeom prst="rect">
            <a:avLst/>
          </a:prstGeom>
        </p:spPr>
      </p:pic>
    </p:spTree>
    <p:extLst>
      <p:ext uri="{BB962C8B-B14F-4D97-AF65-F5344CB8AC3E}">
        <p14:creationId xmlns:p14="http://schemas.microsoft.com/office/powerpoint/2010/main" val="233948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A69-E9B4-D14B-B033-EAD40C04DBE6}"/>
              </a:ext>
            </a:extLst>
          </p:cNvPr>
          <p:cNvSpPr>
            <a:spLocks noGrp="1"/>
          </p:cNvSpPr>
          <p:nvPr>
            <p:ph type="title"/>
          </p:nvPr>
        </p:nvSpPr>
        <p:spPr/>
        <p:txBody>
          <a:bodyPr/>
          <a:lstStyle/>
          <a:p>
            <a:r>
              <a:rPr lang="en-CO" dirty="0"/>
              <a:t>Differencing Term</a:t>
            </a:r>
          </a:p>
        </p:txBody>
      </p:sp>
      <p:sp>
        <p:nvSpPr>
          <p:cNvPr id="3" name="Content Placeholder 2">
            <a:extLst>
              <a:ext uri="{FF2B5EF4-FFF2-40B4-BE49-F238E27FC236}">
                <a16:creationId xmlns:a16="http://schemas.microsoft.com/office/drawing/2014/main" id="{1EF548E8-5868-6640-9030-1B613340C465}"/>
              </a:ext>
            </a:extLst>
          </p:cNvPr>
          <p:cNvSpPr>
            <a:spLocks noGrp="1"/>
          </p:cNvSpPr>
          <p:nvPr>
            <p:ph idx="1"/>
          </p:nvPr>
        </p:nvSpPr>
        <p:spPr/>
        <p:txBody>
          <a:bodyPr/>
          <a:lstStyle/>
          <a:p>
            <a:endParaRPr lang="en-CO"/>
          </a:p>
        </p:txBody>
      </p:sp>
      <p:pic>
        <p:nvPicPr>
          <p:cNvPr id="4" name="Picture 3">
            <a:extLst>
              <a:ext uri="{FF2B5EF4-FFF2-40B4-BE49-F238E27FC236}">
                <a16:creationId xmlns:a16="http://schemas.microsoft.com/office/drawing/2014/main" id="{B6042414-1697-A440-89B6-F44AC48D79C4}"/>
              </a:ext>
            </a:extLst>
          </p:cNvPr>
          <p:cNvPicPr>
            <a:picLocks noChangeAspect="1"/>
          </p:cNvPicPr>
          <p:nvPr/>
        </p:nvPicPr>
        <p:blipFill>
          <a:blip r:embed="rId2"/>
          <a:stretch>
            <a:fillRect/>
          </a:stretch>
        </p:blipFill>
        <p:spPr>
          <a:xfrm>
            <a:off x="419100" y="2434203"/>
            <a:ext cx="11353800" cy="3742760"/>
          </a:xfrm>
          <a:prstGeom prst="rect">
            <a:avLst/>
          </a:prstGeom>
        </p:spPr>
      </p:pic>
    </p:spTree>
    <p:extLst>
      <p:ext uri="{BB962C8B-B14F-4D97-AF65-F5344CB8AC3E}">
        <p14:creationId xmlns:p14="http://schemas.microsoft.com/office/powerpoint/2010/main" val="66041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6DFC-EA14-CD4E-904C-431BE8D17DFF}"/>
              </a:ext>
            </a:extLst>
          </p:cNvPr>
          <p:cNvSpPr>
            <a:spLocks noGrp="1"/>
          </p:cNvSpPr>
          <p:nvPr>
            <p:ph type="title"/>
          </p:nvPr>
        </p:nvSpPr>
        <p:spPr/>
        <p:txBody>
          <a:bodyPr/>
          <a:lstStyle/>
          <a:p>
            <a:r>
              <a:rPr lang="en-CO" dirty="0"/>
              <a:t>ETS = Error Trend Seasonality</a:t>
            </a:r>
          </a:p>
        </p:txBody>
      </p:sp>
      <p:pic>
        <p:nvPicPr>
          <p:cNvPr id="4" name="Content Placeholder 3">
            <a:extLst>
              <a:ext uri="{FF2B5EF4-FFF2-40B4-BE49-F238E27FC236}">
                <a16:creationId xmlns:a16="http://schemas.microsoft.com/office/drawing/2014/main" id="{88932728-38E2-3C4D-BD5F-1A478E3400A3}"/>
              </a:ext>
            </a:extLst>
          </p:cNvPr>
          <p:cNvPicPr>
            <a:picLocks noGrp="1" noChangeAspect="1"/>
          </p:cNvPicPr>
          <p:nvPr>
            <p:ph idx="1"/>
          </p:nvPr>
        </p:nvPicPr>
        <p:blipFill>
          <a:blip r:embed="rId2"/>
          <a:stretch>
            <a:fillRect/>
          </a:stretch>
        </p:blipFill>
        <p:spPr>
          <a:xfrm>
            <a:off x="1527547" y="1825625"/>
            <a:ext cx="9136905" cy="4351338"/>
          </a:xfrm>
          <a:prstGeom prst="rect">
            <a:avLst/>
          </a:prstGeom>
        </p:spPr>
      </p:pic>
    </p:spTree>
    <p:extLst>
      <p:ext uri="{BB962C8B-B14F-4D97-AF65-F5344CB8AC3E}">
        <p14:creationId xmlns:p14="http://schemas.microsoft.com/office/powerpoint/2010/main" val="146045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5313-547B-B04B-8A08-2861440D6DE7}"/>
              </a:ext>
            </a:extLst>
          </p:cNvPr>
          <p:cNvSpPr>
            <a:spLocks noGrp="1"/>
          </p:cNvSpPr>
          <p:nvPr>
            <p:ph type="title"/>
          </p:nvPr>
        </p:nvSpPr>
        <p:spPr/>
        <p:txBody>
          <a:bodyPr/>
          <a:lstStyle/>
          <a:p>
            <a:r>
              <a:rPr lang="en-CO" dirty="0"/>
              <a:t>Moving Average Term</a:t>
            </a:r>
          </a:p>
        </p:txBody>
      </p:sp>
      <p:sp>
        <p:nvSpPr>
          <p:cNvPr id="3" name="Content Placeholder 2">
            <a:extLst>
              <a:ext uri="{FF2B5EF4-FFF2-40B4-BE49-F238E27FC236}">
                <a16:creationId xmlns:a16="http://schemas.microsoft.com/office/drawing/2014/main" id="{AA9F0550-894B-BD45-AC32-393DD3B4CE0B}"/>
              </a:ext>
            </a:extLst>
          </p:cNvPr>
          <p:cNvSpPr>
            <a:spLocks noGrp="1"/>
          </p:cNvSpPr>
          <p:nvPr>
            <p:ph idx="1"/>
          </p:nvPr>
        </p:nvSpPr>
        <p:spPr/>
        <p:txBody>
          <a:bodyPr/>
          <a:lstStyle/>
          <a:p>
            <a:endParaRPr lang="en-CO"/>
          </a:p>
        </p:txBody>
      </p:sp>
      <p:pic>
        <p:nvPicPr>
          <p:cNvPr id="4" name="Picture 3">
            <a:extLst>
              <a:ext uri="{FF2B5EF4-FFF2-40B4-BE49-F238E27FC236}">
                <a16:creationId xmlns:a16="http://schemas.microsoft.com/office/drawing/2014/main" id="{C0CD82A3-0AC4-924B-864D-8F284537FD11}"/>
              </a:ext>
            </a:extLst>
          </p:cNvPr>
          <p:cNvPicPr>
            <a:picLocks noChangeAspect="1"/>
          </p:cNvPicPr>
          <p:nvPr/>
        </p:nvPicPr>
        <p:blipFill>
          <a:blip r:embed="rId2"/>
          <a:stretch>
            <a:fillRect/>
          </a:stretch>
        </p:blipFill>
        <p:spPr>
          <a:xfrm>
            <a:off x="594609" y="2454026"/>
            <a:ext cx="11002781" cy="3363198"/>
          </a:xfrm>
          <a:prstGeom prst="rect">
            <a:avLst/>
          </a:prstGeom>
        </p:spPr>
      </p:pic>
    </p:spTree>
    <p:extLst>
      <p:ext uri="{BB962C8B-B14F-4D97-AF65-F5344CB8AC3E}">
        <p14:creationId xmlns:p14="http://schemas.microsoft.com/office/powerpoint/2010/main" val="419203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A631-7AF2-0448-B006-FF476AE3EF3F}"/>
              </a:ext>
            </a:extLst>
          </p:cNvPr>
          <p:cNvSpPr>
            <a:spLocks noGrp="1"/>
          </p:cNvSpPr>
          <p:nvPr>
            <p:ph type="title"/>
          </p:nvPr>
        </p:nvSpPr>
        <p:spPr/>
        <p:txBody>
          <a:bodyPr/>
          <a:lstStyle/>
          <a:p>
            <a:r>
              <a:rPr lang="en-CO" dirty="0"/>
              <a:t>Stationary time series</a:t>
            </a:r>
          </a:p>
        </p:txBody>
      </p:sp>
      <p:pic>
        <p:nvPicPr>
          <p:cNvPr id="4" name="Content Placeholder 3">
            <a:extLst>
              <a:ext uri="{FF2B5EF4-FFF2-40B4-BE49-F238E27FC236}">
                <a16:creationId xmlns:a16="http://schemas.microsoft.com/office/drawing/2014/main" id="{1616B594-728F-234C-80C7-D79733605D0E}"/>
              </a:ext>
            </a:extLst>
          </p:cNvPr>
          <p:cNvPicPr>
            <a:picLocks noGrp="1" noChangeAspect="1"/>
          </p:cNvPicPr>
          <p:nvPr>
            <p:ph idx="1"/>
          </p:nvPr>
        </p:nvPicPr>
        <p:blipFill>
          <a:blip r:embed="rId3"/>
          <a:stretch>
            <a:fillRect/>
          </a:stretch>
        </p:blipFill>
        <p:spPr>
          <a:xfrm>
            <a:off x="1299323" y="1825625"/>
            <a:ext cx="9593354" cy="4351338"/>
          </a:xfrm>
          <a:prstGeom prst="rect">
            <a:avLst/>
          </a:prstGeom>
        </p:spPr>
      </p:pic>
    </p:spTree>
    <p:extLst>
      <p:ext uri="{BB962C8B-B14F-4D97-AF65-F5344CB8AC3E}">
        <p14:creationId xmlns:p14="http://schemas.microsoft.com/office/powerpoint/2010/main" val="55066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CB39-5A7D-B746-A811-FA49806DA87B}"/>
              </a:ext>
            </a:extLst>
          </p:cNvPr>
          <p:cNvSpPr>
            <a:spLocks noGrp="1"/>
          </p:cNvSpPr>
          <p:nvPr>
            <p:ph type="title"/>
          </p:nvPr>
        </p:nvSpPr>
        <p:spPr/>
        <p:txBody>
          <a:bodyPr/>
          <a:lstStyle/>
          <a:p>
            <a:r>
              <a:rPr lang="en-CO"/>
              <a:t>Seasonal ARIMA</a:t>
            </a:r>
          </a:p>
        </p:txBody>
      </p:sp>
      <p:pic>
        <p:nvPicPr>
          <p:cNvPr id="4" name="Content Placeholder 3">
            <a:extLst>
              <a:ext uri="{FF2B5EF4-FFF2-40B4-BE49-F238E27FC236}">
                <a16:creationId xmlns:a16="http://schemas.microsoft.com/office/drawing/2014/main" id="{1C11B67D-BA8E-7547-B70F-51EED288EC8B}"/>
              </a:ext>
            </a:extLst>
          </p:cNvPr>
          <p:cNvPicPr>
            <a:picLocks noGrp="1" noChangeAspect="1"/>
          </p:cNvPicPr>
          <p:nvPr>
            <p:ph idx="1"/>
          </p:nvPr>
        </p:nvPicPr>
        <p:blipFill>
          <a:blip r:embed="rId2"/>
          <a:stretch>
            <a:fillRect/>
          </a:stretch>
        </p:blipFill>
        <p:spPr>
          <a:xfrm>
            <a:off x="1118715" y="1825625"/>
            <a:ext cx="9954569" cy="4351338"/>
          </a:xfrm>
          <a:prstGeom prst="rect">
            <a:avLst/>
          </a:prstGeom>
        </p:spPr>
      </p:pic>
    </p:spTree>
    <p:extLst>
      <p:ext uri="{BB962C8B-B14F-4D97-AF65-F5344CB8AC3E}">
        <p14:creationId xmlns:p14="http://schemas.microsoft.com/office/powerpoint/2010/main" val="265453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40D6-1C0B-2F4D-BF16-4FE34BCE70B0}"/>
              </a:ext>
            </a:extLst>
          </p:cNvPr>
          <p:cNvSpPr>
            <a:spLocks noGrp="1"/>
          </p:cNvSpPr>
          <p:nvPr>
            <p:ph type="title"/>
          </p:nvPr>
        </p:nvSpPr>
        <p:spPr/>
        <p:txBody>
          <a:bodyPr/>
          <a:lstStyle/>
          <a:p>
            <a:r>
              <a:rPr lang="en-CO" dirty="0"/>
              <a:t>Decomposition plot</a:t>
            </a:r>
          </a:p>
        </p:txBody>
      </p:sp>
      <p:pic>
        <p:nvPicPr>
          <p:cNvPr id="4" name="Content Placeholder 3">
            <a:extLst>
              <a:ext uri="{FF2B5EF4-FFF2-40B4-BE49-F238E27FC236}">
                <a16:creationId xmlns:a16="http://schemas.microsoft.com/office/drawing/2014/main" id="{DEFB71C5-E99E-F747-B791-25EEDCDDC6AA}"/>
              </a:ext>
            </a:extLst>
          </p:cNvPr>
          <p:cNvPicPr>
            <a:picLocks noGrp="1" noChangeAspect="1"/>
          </p:cNvPicPr>
          <p:nvPr>
            <p:ph idx="1"/>
          </p:nvPr>
        </p:nvPicPr>
        <p:blipFill>
          <a:blip r:embed="rId2"/>
          <a:stretch>
            <a:fillRect/>
          </a:stretch>
        </p:blipFill>
        <p:spPr>
          <a:xfrm>
            <a:off x="3887421" y="1317171"/>
            <a:ext cx="4933301" cy="4859792"/>
          </a:xfrm>
          <a:prstGeom prst="rect">
            <a:avLst/>
          </a:prstGeom>
        </p:spPr>
      </p:pic>
    </p:spTree>
    <p:extLst>
      <p:ext uri="{BB962C8B-B14F-4D97-AF65-F5344CB8AC3E}">
        <p14:creationId xmlns:p14="http://schemas.microsoft.com/office/powerpoint/2010/main" val="58669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9EE1-80DD-B443-ABCD-5E12397B7514}"/>
              </a:ext>
            </a:extLst>
          </p:cNvPr>
          <p:cNvSpPr>
            <a:spLocks noGrp="1"/>
          </p:cNvSpPr>
          <p:nvPr>
            <p:ph type="title"/>
          </p:nvPr>
        </p:nvSpPr>
        <p:spPr/>
        <p:txBody>
          <a:bodyPr/>
          <a:lstStyle/>
          <a:p>
            <a:r>
              <a:rPr lang="en-CO" dirty="0"/>
              <a:t>Additive or Multiplicative</a:t>
            </a:r>
          </a:p>
        </p:txBody>
      </p:sp>
      <p:pic>
        <p:nvPicPr>
          <p:cNvPr id="4" name="Content Placeholder 3">
            <a:extLst>
              <a:ext uri="{FF2B5EF4-FFF2-40B4-BE49-F238E27FC236}">
                <a16:creationId xmlns:a16="http://schemas.microsoft.com/office/drawing/2014/main" id="{F5D854BE-477B-BE4E-9B4E-DB2D6111165A}"/>
              </a:ext>
            </a:extLst>
          </p:cNvPr>
          <p:cNvPicPr>
            <a:picLocks noGrp="1" noChangeAspect="1"/>
          </p:cNvPicPr>
          <p:nvPr>
            <p:ph idx="1"/>
          </p:nvPr>
        </p:nvPicPr>
        <p:blipFill>
          <a:blip r:embed="rId2"/>
          <a:stretch>
            <a:fillRect/>
          </a:stretch>
        </p:blipFill>
        <p:spPr>
          <a:xfrm>
            <a:off x="1931148" y="1825625"/>
            <a:ext cx="8329704" cy="4351338"/>
          </a:xfrm>
          <a:prstGeom prst="rect">
            <a:avLst/>
          </a:prstGeom>
        </p:spPr>
      </p:pic>
    </p:spTree>
    <p:extLst>
      <p:ext uri="{BB962C8B-B14F-4D97-AF65-F5344CB8AC3E}">
        <p14:creationId xmlns:p14="http://schemas.microsoft.com/office/powerpoint/2010/main" val="88569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034D-BC17-844B-A5D6-0E805B013AF6}"/>
              </a:ext>
            </a:extLst>
          </p:cNvPr>
          <p:cNvSpPr>
            <a:spLocks noGrp="1"/>
          </p:cNvSpPr>
          <p:nvPr>
            <p:ph type="title"/>
          </p:nvPr>
        </p:nvSpPr>
        <p:spPr/>
        <p:txBody>
          <a:bodyPr/>
          <a:lstStyle/>
          <a:p>
            <a:r>
              <a:rPr lang="en-CO" dirty="0"/>
              <a:t>Scenarios</a:t>
            </a:r>
          </a:p>
        </p:txBody>
      </p:sp>
      <p:sp>
        <p:nvSpPr>
          <p:cNvPr id="3" name="Content Placeholder 2">
            <a:extLst>
              <a:ext uri="{FF2B5EF4-FFF2-40B4-BE49-F238E27FC236}">
                <a16:creationId xmlns:a16="http://schemas.microsoft.com/office/drawing/2014/main" id="{27DCE745-00E3-8E41-97CF-8A3BD1227C18}"/>
              </a:ext>
            </a:extLst>
          </p:cNvPr>
          <p:cNvSpPr>
            <a:spLocks noGrp="1"/>
          </p:cNvSpPr>
          <p:nvPr>
            <p:ph idx="1"/>
          </p:nvPr>
        </p:nvSpPr>
        <p:spPr/>
        <p:txBody>
          <a:bodyPr>
            <a:normAutofit lnSpcReduction="10000"/>
          </a:bodyPr>
          <a:lstStyle/>
          <a:p>
            <a:r>
              <a:rPr lang="en-US" dirty="0"/>
              <a:t>No-Trend, No-Seasonal</a:t>
            </a:r>
          </a:p>
          <a:p>
            <a:r>
              <a:rPr lang="en-US" dirty="0"/>
              <a:t>No-Trend, Seasonal-Constant</a:t>
            </a:r>
          </a:p>
          <a:p>
            <a:r>
              <a:rPr lang="en-US" dirty="0"/>
              <a:t>No-Trend, Seasonal-Increasing</a:t>
            </a:r>
          </a:p>
          <a:p>
            <a:r>
              <a:rPr lang="en-US" dirty="0"/>
              <a:t>Trend-Linear, No-Seasonal</a:t>
            </a:r>
          </a:p>
          <a:p>
            <a:r>
              <a:rPr lang="en-US" dirty="0"/>
              <a:t>Trend-Linear, Seasonal-Constant</a:t>
            </a:r>
          </a:p>
          <a:p>
            <a:r>
              <a:rPr lang="en-US" dirty="0"/>
              <a:t>Trend-</a:t>
            </a:r>
            <a:r>
              <a:rPr lang="en-US" dirty="0" err="1"/>
              <a:t>Linear,Seasonal</a:t>
            </a:r>
            <a:r>
              <a:rPr lang="en-US" dirty="0"/>
              <a:t>-Increasing</a:t>
            </a:r>
          </a:p>
          <a:p>
            <a:r>
              <a:rPr lang="en-US" dirty="0"/>
              <a:t>Trend-</a:t>
            </a:r>
            <a:r>
              <a:rPr lang="en-US" dirty="0" err="1"/>
              <a:t>Exponential,No</a:t>
            </a:r>
            <a:r>
              <a:rPr lang="en-US" dirty="0"/>
              <a:t>-Seasonal</a:t>
            </a:r>
          </a:p>
          <a:p>
            <a:r>
              <a:rPr lang="en-US" dirty="0"/>
              <a:t>Trend-</a:t>
            </a:r>
            <a:r>
              <a:rPr lang="en-US" dirty="0" err="1"/>
              <a:t>Exponential,Seasonal</a:t>
            </a:r>
            <a:r>
              <a:rPr lang="en-US" dirty="0"/>
              <a:t>-Constant</a:t>
            </a:r>
          </a:p>
          <a:p>
            <a:r>
              <a:rPr lang="en-US" dirty="0"/>
              <a:t>Trend-</a:t>
            </a:r>
            <a:r>
              <a:rPr lang="en-US" dirty="0" err="1"/>
              <a:t>Exponential,Seasonal</a:t>
            </a:r>
            <a:r>
              <a:rPr lang="en-US" dirty="0"/>
              <a:t>-Increasing</a:t>
            </a:r>
          </a:p>
          <a:p>
            <a:endParaRPr lang="en-CO" dirty="0"/>
          </a:p>
        </p:txBody>
      </p:sp>
    </p:spTree>
    <p:extLst>
      <p:ext uri="{BB962C8B-B14F-4D97-AF65-F5344CB8AC3E}">
        <p14:creationId xmlns:p14="http://schemas.microsoft.com/office/powerpoint/2010/main" val="188069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3104-46E6-044D-AE29-D7245D57A674}"/>
              </a:ext>
            </a:extLst>
          </p:cNvPr>
          <p:cNvSpPr>
            <a:spLocks noGrp="1"/>
          </p:cNvSpPr>
          <p:nvPr>
            <p:ph type="title"/>
          </p:nvPr>
        </p:nvSpPr>
        <p:spPr/>
        <p:txBody>
          <a:bodyPr/>
          <a:lstStyle/>
          <a:p>
            <a:r>
              <a:rPr lang="en-CO" dirty="0"/>
              <a:t>Scenario 1</a:t>
            </a:r>
          </a:p>
        </p:txBody>
      </p:sp>
      <p:pic>
        <p:nvPicPr>
          <p:cNvPr id="4" name="Content Placeholder 3">
            <a:extLst>
              <a:ext uri="{FF2B5EF4-FFF2-40B4-BE49-F238E27FC236}">
                <a16:creationId xmlns:a16="http://schemas.microsoft.com/office/drawing/2014/main" id="{CB9FBFD4-C3B1-A54C-A1B7-7F1038677A22}"/>
              </a:ext>
            </a:extLst>
          </p:cNvPr>
          <p:cNvPicPr>
            <a:picLocks noGrp="1" noChangeAspect="1"/>
          </p:cNvPicPr>
          <p:nvPr>
            <p:ph idx="1"/>
          </p:nvPr>
        </p:nvPicPr>
        <p:blipFill>
          <a:blip r:embed="rId2"/>
          <a:stretch>
            <a:fillRect/>
          </a:stretch>
        </p:blipFill>
        <p:spPr>
          <a:xfrm>
            <a:off x="2814951" y="1825625"/>
            <a:ext cx="6562098" cy="4351338"/>
          </a:xfrm>
          <a:prstGeom prst="rect">
            <a:avLst/>
          </a:prstGeom>
        </p:spPr>
      </p:pic>
    </p:spTree>
    <p:extLst>
      <p:ext uri="{BB962C8B-B14F-4D97-AF65-F5344CB8AC3E}">
        <p14:creationId xmlns:p14="http://schemas.microsoft.com/office/powerpoint/2010/main" val="71321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F16F-491C-6743-B122-4B48E24CAB1B}"/>
              </a:ext>
            </a:extLst>
          </p:cNvPr>
          <p:cNvSpPr>
            <a:spLocks noGrp="1"/>
          </p:cNvSpPr>
          <p:nvPr>
            <p:ph type="title"/>
          </p:nvPr>
        </p:nvSpPr>
        <p:spPr/>
        <p:txBody>
          <a:bodyPr/>
          <a:lstStyle/>
          <a:p>
            <a:r>
              <a:rPr lang="en-US" b="1" dirty="0"/>
              <a:t>Simple Exponential Smoothing</a:t>
            </a:r>
            <a:endParaRPr lang="en-CO" dirty="0"/>
          </a:p>
        </p:txBody>
      </p:sp>
      <p:sp>
        <p:nvSpPr>
          <p:cNvPr id="3" name="Content Placeholder 2">
            <a:extLst>
              <a:ext uri="{FF2B5EF4-FFF2-40B4-BE49-F238E27FC236}">
                <a16:creationId xmlns:a16="http://schemas.microsoft.com/office/drawing/2014/main" id="{4570D098-5CB4-DF48-BEC9-A6BD6C166027}"/>
              </a:ext>
            </a:extLst>
          </p:cNvPr>
          <p:cNvSpPr>
            <a:spLocks noGrp="1"/>
          </p:cNvSpPr>
          <p:nvPr>
            <p:ph idx="1"/>
          </p:nvPr>
        </p:nvSpPr>
        <p:spPr/>
        <p:txBody>
          <a:bodyPr>
            <a:normAutofit/>
          </a:bodyPr>
          <a:lstStyle/>
          <a:p>
            <a:pPr marL="0" indent="0">
              <a:buNone/>
            </a:pPr>
            <a:r>
              <a:rPr lang="en-US" dirty="0"/>
              <a:t>The formula looks like this:</a:t>
            </a:r>
          </a:p>
          <a:p>
            <a:pPr marL="0" indent="0">
              <a:buNone/>
            </a:pPr>
            <a:r>
              <a:rPr lang="en-US" dirty="0"/>
              <a:t>Forecast = </a:t>
            </a:r>
            <a:r>
              <a:rPr lang="en-US" dirty="0" err="1"/>
              <a:t>Weight</a:t>
            </a:r>
            <a:r>
              <a:rPr lang="en-US" baseline="-25000" dirty="0" err="1"/>
              <a:t>t</a:t>
            </a:r>
            <a:r>
              <a:rPr lang="en-US" dirty="0"/>
              <a:t> </a:t>
            </a:r>
            <a:r>
              <a:rPr lang="en-US" dirty="0" err="1"/>
              <a:t>Y</a:t>
            </a:r>
            <a:r>
              <a:rPr lang="en-US" baseline="-25000" dirty="0" err="1"/>
              <a:t>t</a:t>
            </a:r>
            <a:r>
              <a:rPr lang="en-US" dirty="0"/>
              <a:t> + Weight</a:t>
            </a:r>
            <a:r>
              <a:rPr lang="en-US" baseline="-25000" dirty="0"/>
              <a:t>t-1</a:t>
            </a:r>
            <a:r>
              <a:rPr lang="en-US" dirty="0"/>
              <a:t> Y</a:t>
            </a:r>
            <a:r>
              <a:rPr lang="en-US" baseline="-25000" dirty="0"/>
              <a:t>t-1</a:t>
            </a:r>
            <a:r>
              <a:rPr lang="en-US" dirty="0"/>
              <a:t> + Weight</a:t>
            </a:r>
            <a:r>
              <a:rPr lang="en-US" baseline="-25000" dirty="0"/>
              <a:t>t-2</a:t>
            </a:r>
            <a:r>
              <a:rPr lang="en-US" dirty="0"/>
              <a:t> Y</a:t>
            </a:r>
            <a:r>
              <a:rPr lang="en-US" baseline="-25000" dirty="0"/>
              <a:t>t-2</a:t>
            </a:r>
            <a:r>
              <a:rPr lang="en-US" dirty="0"/>
              <a:t> + ... + (1-</a:t>
            </a:r>
            <a:r>
              <a:rPr lang="el-GR" dirty="0"/>
              <a:t>α)</a:t>
            </a:r>
            <a:r>
              <a:rPr lang="en-US" baseline="30000" dirty="0"/>
              <a:t>n</a:t>
            </a:r>
            <a:r>
              <a:rPr lang="en-US" dirty="0"/>
              <a:t> </a:t>
            </a:r>
            <a:r>
              <a:rPr lang="en-US" dirty="0" err="1"/>
              <a:t>Y</a:t>
            </a:r>
            <a:r>
              <a:rPr lang="en-US" baseline="-25000" dirty="0" err="1"/>
              <a:t>n</a:t>
            </a:r>
            <a:endParaRPr lang="en-US" dirty="0"/>
          </a:p>
          <a:p>
            <a:pPr marL="0" indent="0">
              <a:buNone/>
            </a:pPr>
            <a:r>
              <a:rPr lang="en-US" dirty="0"/>
              <a:t>where</a:t>
            </a:r>
          </a:p>
          <a:p>
            <a:pPr marL="0" indent="0">
              <a:buNone/>
            </a:pPr>
            <a:r>
              <a:rPr lang="en-US" b="1" dirty="0"/>
              <a:t>t</a:t>
            </a:r>
            <a:r>
              <a:rPr lang="en-US" dirty="0"/>
              <a:t> is the number of time periods before the most recent period (e.g. </a:t>
            </a:r>
            <a:r>
              <a:rPr lang="en-US" b="1" dirty="0"/>
              <a:t>t</a:t>
            </a:r>
            <a:r>
              <a:rPr lang="en-US" dirty="0"/>
              <a:t> = 0 for the most recent time period, </a:t>
            </a:r>
            <a:r>
              <a:rPr lang="en-US" b="1" dirty="0"/>
              <a:t>t</a:t>
            </a:r>
            <a:r>
              <a:rPr lang="en-US" dirty="0"/>
              <a:t> = 1 for the time period before that).</a:t>
            </a:r>
          </a:p>
          <a:p>
            <a:pPr marL="0" indent="0">
              <a:buNone/>
            </a:pPr>
            <a:r>
              <a:rPr lang="en-US" b="1" dirty="0" err="1"/>
              <a:t>Y</a:t>
            </a:r>
            <a:r>
              <a:rPr lang="en-US" b="1" baseline="-25000" dirty="0" err="1"/>
              <a:t>t</a:t>
            </a:r>
            <a:r>
              <a:rPr lang="en-US" dirty="0"/>
              <a:t> = actual value of the time series in period t</a:t>
            </a:r>
          </a:p>
          <a:p>
            <a:pPr marL="0" indent="0">
              <a:buNone/>
            </a:pPr>
            <a:r>
              <a:rPr lang="en-US" b="1" dirty="0" err="1"/>
              <a:t>Weight</a:t>
            </a:r>
            <a:r>
              <a:rPr lang="en-US" b="1" baseline="-25000" dirty="0" err="1"/>
              <a:t>t</a:t>
            </a:r>
            <a:r>
              <a:rPr lang="en-US" dirty="0"/>
              <a:t> = </a:t>
            </a:r>
            <a:r>
              <a:rPr lang="el-GR" dirty="0"/>
              <a:t>α(1-α)</a:t>
            </a:r>
            <a:r>
              <a:rPr lang="en-US" baseline="30000" dirty="0"/>
              <a:t>t</a:t>
            </a:r>
            <a:endParaRPr lang="en-US" dirty="0"/>
          </a:p>
          <a:p>
            <a:pPr marL="0" indent="0">
              <a:buNone/>
            </a:pPr>
            <a:r>
              <a:rPr lang="en-US" b="1" dirty="0"/>
              <a:t>n</a:t>
            </a:r>
            <a:r>
              <a:rPr lang="en-US" dirty="0"/>
              <a:t> = the total number of time periods</a:t>
            </a:r>
          </a:p>
          <a:p>
            <a:endParaRPr lang="en-CO" dirty="0"/>
          </a:p>
        </p:txBody>
      </p:sp>
    </p:spTree>
    <p:extLst>
      <p:ext uri="{BB962C8B-B14F-4D97-AF65-F5344CB8AC3E}">
        <p14:creationId xmlns:p14="http://schemas.microsoft.com/office/powerpoint/2010/main" val="6618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008D-896E-1C4D-BDF3-6F020007CB74}"/>
              </a:ext>
            </a:extLst>
          </p:cNvPr>
          <p:cNvSpPr>
            <a:spLocks noGrp="1"/>
          </p:cNvSpPr>
          <p:nvPr>
            <p:ph type="title"/>
          </p:nvPr>
        </p:nvSpPr>
        <p:spPr/>
        <p:txBody>
          <a:bodyPr/>
          <a:lstStyle/>
          <a:p>
            <a:r>
              <a:rPr lang="en-US" b="1" dirty="0"/>
              <a:t>Simple Exponential Smoothing</a:t>
            </a:r>
            <a:endParaRPr lang="en-CO" dirty="0"/>
          </a:p>
        </p:txBody>
      </p:sp>
      <p:sp>
        <p:nvSpPr>
          <p:cNvPr id="3" name="Content Placeholder 2">
            <a:extLst>
              <a:ext uri="{FF2B5EF4-FFF2-40B4-BE49-F238E27FC236}">
                <a16:creationId xmlns:a16="http://schemas.microsoft.com/office/drawing/2014/main" id="{250F8272-EB33-D542-BB3D-B298264E557C}"/>
              </a:ext>
            </a:extLst>
          </p:cNvPr>
          <p:cNvSpPr>
            <a:spLocks noGrp="1"/>
          </p:cNvSpPr>
          <p:nvPr>
            <p:ph idx="1"/>
          </p:nvPr>
        </p:nvSpPr>
        <p:spPr/>
        <p:txBody>
          <a:bodyPr/>
          <a:lstStyle/>
          <a:p>
            <a:pPr marL="0" indent="0">
              <a:buNone/>
            </a:pPr>
            <a:r>
              <a:rPr lang="en-US" dirty="0"/>
              <a:t>Here are a few key points to help understand the smoothing parameter:</a:t>
            </a:r>
          </a:p>
          <a:p>
            <a:r>
              <a:rPr lang="en-US" dirty="0"/>
              <a:t>The smoothing parameter can be set for </a:t>
            </a:r>
            <a:r>
              <a:rPr lang="en-US" i="1" dirty="0"/>
              <a:t>any value between 0 and 1</a:t>
            </a:r>
            <a:r>
              <a:rPr lang="en-US" dirty="0"/>
              <a:t>.</a:t>
            </a:r>
          </a:p>
          <a:p>
            <a:r>
              <a:rPr lang="en-US" dirty="0"/>
              <a:t>If the smoothing parameter is close to one, more recent observations carry more weight or influence over the forecast (if </a:t>
            </a:r>
            <a:r>
              <a:rPr lang="el-GR" b="1" dirty="0"/>
              <a:t>α</a:t>
            </a:r>
            <a:r>
              <a:rPr lang="el-GR" dirty="0"/>
              <a:t> = 0.8, </a:t>
            </a:r>
            <a:r>
              <a:rPr lang="en-US" dirty="0"/>
              <a:t>weights are 0.8, 0.16, 0.03, 0.01, etc.).</a:t>
            </a:r>
          </a:p>
          <a:p>
            <a:r>
              <a:rPr lang="en-US" dirty="0"/>
              <a:t>If the smoothing parameter is close to zero, the influence or weight of recent and older observations is more balanced (if </a:t>
            </a:r>
            <a:r>
              <a:rPr lang="el-GR" b="1" dirty="0"/>
              <a:t>α</a:t>
            </a:r>
            <a:r>
              <a:rPr lang="el-GR" dirty="0"/>
              <a:t> = 0.2, </a:t>
            </a:r>
            <a:r>
              <a:rPr lang="en-US" dirty="0"/>
              <a:t>weights are 0.2, 0.16, 0.13, 0.10, etc.).</a:t>
            </a:r>
          </a:p>
          <a:p>
            <a:endParaRPr lang="en-CO" dirty="0"/>
          </a:p>
        </p:txBody>
      </p:sp>
    </p:spTree>
    <p:extLst>
      <p:ext uri="{BB962C8B-B14F-4D97-AF65-F5344CB8AC3E}">
        <p14:creationId xmlns:p14="http://schemas.microsoft.com/office/powerpoint/2010/main" val="94894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7F6B-22AC-0F4F-A3EB-714C75DDD571}"/>
              </a:ext>
            </a:extLst>
          </p:cNvPr>
          <p:cNvSpPr>
            <a:spLocks noGrp="1"/>
          </p:cNvSpPr>
          <p:nvPr>
            <p:ph type="title"/>
          </p:nvPr>
        </p:nvSpPr>
        <p:spPr/>
        <p:txBody>
          <a:bodyPr/>
          <a:lstStyle/>
          <a:p>
            <a:r>
              <a:rPr lang="en-US" b="1" dirty="0"/>
              <a:t>Choosing the Smoothing Parameter </a:t>
            </a:r>
            <a:r>
              <a:rPr lang="el-GR" b="1" dirty="0"/>
              <a:t>α</a:t>
            </a:r>
            <a:endParaRPr lang="en-CO" dirty="0"/>
          </a:p>
        </p:txBody>
      </p:sp>
      <p:sp>
        <p:nvSpPr>
          <p:cNvPr id="3" name="Content Placeholder 2">
            <a:extLst>
              <a:ext uri="{FF2B5EF4-FFF2-40B4-BE49-F238E27FC236}">
                <a16:creationId xmlns:a16="http://schemas.microsoft.com/office/drawing/2014/main" id="{2868D27A-ED58-5D47-8E54-49C735073B31}"/>
              </a:ext>
            </a:extLst>
          </p:cNvPr>
          <p:cNvSpPr>
            <a:spLocks noGrp="1"/>
          </p:cNvSpPr>
          <p:nvPr>
            <p:ph idx="1"/>
          </p:nvPr>
        </p:nvSpPr>
        <p:spPr/>
        <p:txBody>
          <a:bodyPr/>
          <a:lstStyle/>
          <a:p>
            <a:r>
              <a:rPr lang="en-US" dirty="0"/>
              <a:t>Choosing the correct smoothing parameter is often an iterative process. Luckily, advanced statistical tools, will select the best smoothing parameter based upon minimizing forecasting error. Otherwise, you will need to test many smoothing parameters against each other to see which model best fits the data.</a:t>
            </a:r>
          </a:p>
          <a:p>
            <a:r>
              <a:rPr lang="en-US" dirty="0"/>
              <a:t>This makes the method suitable only for time series without trend and seasonality</a:t>
            </a:r>
            <a:endParaRPr lang="en-CO" dirty="0"/>
          </a:p>
        </p:txBody>
      </p:sp>
    </p:spTree>
    <p:extLst>
      <p:ext uri="{BB962C8B-B14F-4D97-AF65-F5344CB8AC3E}">
        <p14:creationId xmlns:p14="http://schemas.microsoft.com/office/powerpoint/2010/main" val="321641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3831</TotalTime>
  <Words>823</Words>
  <Application>Microsoft Macintosh PowerPoint</Application>
  <PresentationFormat>Widescreen</PresentationFormat>
  <Paragraphs>90</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Exponential Smoothing Models</vt:lpstr>
      <vt:lpstr>ETS = Error Trend Seasonality</vt:lpstr>
      <vt:lpstr>Decomposition plot</vt:lpstr>
      <vt:lpstr>Additive or Multiplicative</vt:lpstr>
      <vt:lpstr>Scenarios</vt:lpstr>
      <vt:lpstr>Scenario 1</vt:lpstr>
      <vt:lpstr>Simple Exponential Smoothing</vt:lpstr>
      <vt:lpstr>Simple Exponential Smoothing</vt:lpstr>
      <vt:lpstr>Choosing the Smoothing Parameter α</vt:lpstr>
      <vt:lpstr>Exercise</vt:lpstr>
      <vt:lpstr>Holt's Linear Trend Method</vt:lpstr>
      <vt:lpstr>Exponential Trend Method</vt:lpstr>
      <vt:lpstr>Damped Trend Methods</vt:lpstr>
      <vt:lpstr>Holt Winter Seasonal Method</vt:lpstr>
      <vt:lpstr>Methods</vt:lpstr>
      <vt:lpstr>Summary</vt:lpstr>
      <vt:lpstr>Summary</vt:lpstr>
      <vt:lpstr>ARIMA (p, d, q)</vt:lpstr>
      <vt:lpstr>Differencing Term</vt:lpstr>
      <vt:lpstr>Moving Average Term</vt:lpstr>
      <vt:lpstr>Stationary time series</vt:lpstr>
      <vt:lpstr>Seasonal ARIMA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Smoothing Models</dc:title>
  <dc:creator>DARIO.DELGADO@correo.uis.edu.co</dc:creator>
  <cp:lastModifiedBy>DARIO.DELGADO@correo.uis.edu.co</cp:lastModifiedBy>
  <cp:revision>18</cp:revision>
  <dcterms:created xsi:type="dcterms:W3CDTF">2020-03-04T20:33:32Z</dcterms:created>
  <dcterms:modified xsi:type="dcterms:W3CDTF">2020-03-09T15:04:02Z</dcterms:modified>
</cp:coreProperties>
</file>