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6" r:id="rId3"/>
    <p:sldId id="265" r:id="rId4"/>
    <p:sldId id="267" r:id="rId5"/>
    <p:sldId id="269" r:id="rId6"/>
    <p:sldId id="268" r:id="rId7"/>
    <p:sldId id="271" r:id="rId8"/>
    <p:sldId id="272" r:id="rId9"/>
    <p:sldId id="274" r:id="rId10"/>
    <p:sldId id="273" r:id="rId11"/>
    <p:sldId id="275" r:id="rId12"/>
    <p:sldId id="276" r:id="rId13"/>
    <p:sldId id="257" r:id="rId14"/>
    <p:sldId id="258" r:id="rId15"/>
    <p:sldId id="259" r:id="rId16"/>
    <p:sldId id="260" r:id="rId17"/>
    <p:sldId id="261" r:id="rId18"/>
    <p:sldId id="262" r:id="rId19"/>
    <p:sldId id="264" r:id="rId20"/>
    <p:sldId id="263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63"/>
  </p:normalViewPr>
  <p:slideViewPr>
    <p:cSldViewPr snapToGrid="0">
      <p:cViewPr varScale="1">
        <p:scale>
          <a:sx n="156" d="100"/>
          <a:sy n="156" d="100"/>
        </p:scale>
        <p:origin x="21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03a7eb8a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03a7eb8a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03a7eb8a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03a7eb8a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591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03a7eb8a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03a7eb8a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03a7eb8a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03a7eb8a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03a7eb8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03a7eb8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03a7eb8a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03a7eb8a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03a7eb8a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03a7eb8a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03a7eb8a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03a7eb8a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03a7eb8a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03a7eb8a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odeling-simulation-natural-processes/home/info" TargetMode="External"/><Relationship Id="rId2" Type="http://schemas.openxmlformats.org/officeDocument/2006/relationships/hyperlink" Target="https://doi.org/10.1016/B978-0-08-097086-8.72033-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nte_Carlo_metho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iKLjVoQK8LM?feature=oembed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encyclopedia2.thefreedictionary.com/Digital+Simulatio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hodwBKZS7o?feature=oembe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s.caltech.edu/~mshum/stats/lect1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Simulación Digital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M.C.S Francy Liliana Camacho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5">
            <a:extLst>
              <a:ext uri="{FF2B5EF4-FFF2-40B4-BE49-F238E27FC236}">
                <a16:creationId xmlns:a16="http://schemas.microsoft.com/office/drawing/2014/main" id="{CD87F20C-6B26-3040-91BD-8ABEB3E62D4C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en-US" sz="3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Repaso</a:t>
            </a:r>
            <a:r>
              <a:rPr lang="en-US" altLang="en-US" sz="3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n-US" sz="3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algunos</a:t>
            </a:r>
            <a:r>
              <a:rPr lang="en-US" altLang="en-US" sz="3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</a:t>
            </a:r>
            <a:endParaRPr lang="en-US" altLang="en-US" sz="32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200" dirty="0">
              <a:solidFill>
                <a:srgbClr val="212121"/>
              </a:solidFill>
              <a:latin typeface="+mj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FF41B27-B2EE-9B40-A567-39F29DB80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1252771"/>
            <a:ext cx="7559221" cy="14555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4914" rIns="91440" bIns="3491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Random variables: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Italic" pitchFamily="2" charset="2"/>
              </a:rPr>
              <a:t>𝑋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Regular" pitchFamily="2" charset="2"/>
              </a:rPr>
              <a:t>:Ω→ℜ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 es una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función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que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asigna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valores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reales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a las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salidad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de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STIXGeneral-Regular" pitchFamily="2" charset="2"/>
              </a:rPr>
              <a:t>Ω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STIXGeneral-Regular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Random process or Stochastic process: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: es una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familia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de variables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aleatorias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Italic" pitchFamily="2" charset="2"/>
              </a:rPr>
              <a:t>𝑋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Regular" pitchFamily="2" charset="2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Italic" pitchFamily="2" charset="2"/>
              </a:rPr>
              <a:t>𝑡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Regular" pitchFamily="2" charset="2"/>
              </a:rPr>
              <a:t>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Italic" pitchFamily="2" charset="2"/>
              </a:rPr>
              <a:t>𝑡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Regular" pitchFamily="2" charset="2"/>
              </a:rPr>
              <a:t>∈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Italic" pitchFamily="2" charset="2"/>
              </a:rPr>
              <a:t>𝑇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donde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Italic" pitchFamily="2" charset="2"/>
              </a:rPr>
              <a:t>𝑡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usualmente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denota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tiempo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31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5">
            <a:extLst>
              <a:ext uri="{FF2B5EF4-FFF2-40B4-BE49-F238E27FC236}">
                <a16:creationId xmlns:a16="http://schemas.microsoft.com/office/drawing/2014/main" id="{CD87F20C-6B26-3040-91BD-8ABEB3E62D4C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en-US" sz="3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Ejercicios</a:t>
            </a:r>
            <a:endParaRPr lang="en-US" altLang="en-US" sz="32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200" dirty="0">
              <a:solidFill>
                <a:srgbClr val="212121"/>
              </a:solidFill>
              <a:latin typeface="+mj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FF41B27-B2EE-9B40-A567-39F29DB80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28" y="1230628"/>
            <a:ext cx="7559221" cy="3671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4914" rIns="91440" bIns="3491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 b="1" dirty="0" err="1"/>
              <a:t>Ejercicio</a:t>
            </a:r>
            <a:r>
              <a:rPr lang="en-US" sz="1600" b="1" dirty="0"/>
              <a:t> 1:</a:t>
            </a:r>
          </a:p>
          <a:p>
            <a:r>
              <a:rPr lang="en-US" sz="1600" dirty="0"/>
              <a:t>Si </a:t>
            </a:r>
            <a:r>
              <a:rPr lang="en-US" sz="1600" dirty="0" err="1"/>
              <a:t>lanzamos</a:t>
            </a:r>
            <a:r>
              <a:rPr lang="en-US" sz="1600" dirty="0"/>
              <a:t> 4 </a:t>
            </a:r>
            <a:r>
              <a:rPr lang="en-US" sz="1600" dirty="0" err="1"/>
              <a:t>veces</a:t>
            </a:r>
            <a:r>
              <a:rPr lang="en-US" sz="1600" dirty="0"/>
              <a:t> una </a:t>
            </a:r>
            <a:r>
              <a:rPr lang="en-US" sz="1600" dirty="0" err="1"/>
              <a:t>moneda</a:t>
            </a:r>
            <a:r>
              <a:rPr lang="en-US" sz="1600" dirty="0"/>
              <a:t>, </a:t>
            </a:r>
            <a:r>
              <a:rPr lang="en-US" sz="1600" dirty="0" err="1"/>
              <a:t>cuál</a:t>
            </a:r>
            <a:r>
              <a:rPr lang="en-US" sz="1600" dirty="0"/>
              <a:t> es la </a:t>
            </a:r>
            <a:r>
              <a:rPr lang="en-US" sz="1600" dirty="0" err="1"/>
              <a:t>probabilidad</a:t>
            </a:r>
            <a:r>
              <a:rPr lang="en-US" sz="1600" dirty="0"/>
              <a:t> de </a:t>
            </a:r>
            <a:r>
              <a:rPr lang="en-US" sz="1600" dirty="0" err="1"/>
              <a:t>obtener</a:t>
            </a:r>
            <a:r>
              <a:rPr lang="en-US" sz="1600" dirty="0"/>
              <a:t> 3 H (</a:t>
            </a:r>
            <a:r>
              <a:rPr lang="en-US" sz="1600" dirty="0" err="1"/>
              <a:t>caras</a:t>
            </a:r>
            <a:r>
              <a:rPr lang="en-US" sz="1600" dirty="0"/>
              <a:t>) y 1 T (</a:t>
            </a:r>
            <a:r>
              <a:rPr lang="en-US" sz="1600" dirty="0" err="1"/>
              <a:t>sello</a:t>
            </a:r>
            <a:r>
              <a:rPr lang="en-US" sz="1600" dirty="0"/>
              <a:t>)?</a:t>
            </a:r>
          </a:p>
          <a:p>
            <a:r>
              <a:rPr lang="en-US" sz="1600" b="1" dirty="0" err="1"/>
              <a:t>Rta</a:t>
            </a:r>
            <a:r>
              <a:rPr lang="en-US" sz="1600" b="1" dirty="0"/>
              <a:t>:</a:t>
            </a:r>
          </a:p>
          <a:p>
            <a:endParaRPr lang="en-US" sz="1800" b="1" dirty="0"/>
          </a:p>
          <a:p>
            <a:r>
              <a:rPr lang="en-US" sz="1600" b="1" dirty="0" err="1"/>
              <a:t>Ejercicio</a:t>
            </a:r>
            <a:r>
              <a:rPr lang="en-US" sz="1600" b="1" dirty="0"/>
              <a:t> 2:</a:t>
            </a:r>
          </a:p>
          <a:p>
            <a:r>
              <a:rPr lang="en-US" sz="1600" dirty="0"/>
              <a:t>Cree un </a:t>
            </a:r>
            <a:r>
              <a:rPr lang="en-US" sz="1600" dirty="0" err="1"/>
              <a:t>método</a:t>
            </a:r>
            <a:r>
              <a:rPr lang="en-US" sz="1600" dirty="0"/>
              <a:t> que </a:t>
            </a:r>
            <a:r>
              <a:rPr lang="en-US" sz="1600" dirty="0" err="1"/>
              <a:t>reciba</a:t>
            </a:r>
            <a:r>
              <a:rPr lang="en-US" sz="1600" dirty="0"/>
              <a:t> el </a:t>
            </a:r>
            <a:r>
              <a:rPr lang="en-US" sz="1600" dirty="0" err="1"/>
              <a:t>número</a:t>
            </a:r>
            <a:r>
              <a:rPr lang="en-US" sz="1600" dirty="0"/>
              <a:t> k de </a:t>
            </a:r>
            <a:r>
              <a:rPr lang="en-US" sz="1600" dirty="0" err="1"/>
              <a:t>caras</a:t>
            </a:r>
            <a:r>
              <a:rPr lang="en-US" sz="1600" dirty="0"/>
              <a:t> y un </a:t>
            </a:r>
            <a:r>
              <a:rPr lang="en-US" sz="1600" dirty="0" err="1"/>
              <a:t>número</a:t>
            </a:r>
            <a:r>
              <a:rPr lang="en-US" sz="1600" dirty="0"/>
              <a:t> de </a:t>
            </a:r>
            <a:r>
              <a:rPr lang="en-US" sz="1600" dirty="0" err="1"/>
              <a:t>intentos</a:t>
            </a:r>
            <a:r>
              <a:rPr lang="en-US" sz="1600" dirty="0"/>
              <a:t>, y </a:t>
            </a:r>
            <a:r>
              <a:rPr lang="en-US" sz="1600" dirty="0" err="1"/>
              <a:t>devuelva</a:t>
            </a:r>
            <a:r>
              <a:rPr lang="en-US" sz="1600" dirty="0"/>
              <a:t> el valor de </a:t>
            </a:r>
            <a:r>
              <a:rPr lang="en-US" sz="1600" dirty="0" err="1"/>
              <a:t>probabilidad</a:t>
            </a:r>
            <a:r>
              <a:rPr lang="en-US" sz="1600" dirty="0"/>
              <a:t>.</a:t>
            </a:r>
          </a:p>
          <a:p>
            <a:endParaRPr lang="en-US" sz="1800" dirty="0"/>
          </a:p>
          <a:p>
            <a:r>
              <a:rPr lang="en-US" dirty="0"/>
              <a:t>def </a:t>
            </a:r>
            <a:r>
              <a:rPr lang="en-US" dirty="0" err="1"/>
              <a:t>prob_function</a:t>
            </a:r>
            <a:r>
              <a:rPr lang="en-US" dirty="0"/>
              <a:t>(n, k):</a:t>
            </a:r>
          </a:p>
          <a:p>
            <a:r>
              <a:rPr lang="en-US" dirty="0"/>
              <a:t>	##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aquí</a:t>
            </a:r>
            <a:endParaRPr lang="en-US" dirty="0"/>
          </a:p>
          <a:p>
            <a:r>
              <a:rPr lang="en-US" dirty="0"/>
              <a:t>return prob</a:t>
            </a:r>
          </a:p>
          <a:p>
            <a:endParaRPr 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945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5">
            <a:extLst>
              <a:ext uri="{FF2B5EF4-FFF2-40B4-BE49-F238E27FC236}">
                <a16:creationId xmlns:a16="http://schemas.microsoft.com/office/drawing/2014/main" id="{CD87F20C-6B26-3040-91BD-8ABEB3E62D4C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en-US" sz="3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Referencias</a:t>
            </a:r>
            <a:endParaRPr lang="en-US" altLang="en-US" sz="32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200" dirty="0">
              <a:solidFill>
                <a:srgbClr val="212121"/>
              </a:solidFill>
              <a:latin typeface="+mj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FF41B27-B2EE-9B40-A567-39F29DB80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1397722"/>
            <a:ext cx="7559221" cy="23480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4914" rIns="91440" bIns="3491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[</a:t>
            </a:r>
            <a:r>
              <a:rPr lang="en-US" sz="1600" dirty="0"/>
              <a:t>1] Sergio J. Rey, Mathematical Models in Geography, Editor(s): James D. Wright, International Encyclopedia of the Social &amp; Behavioral Sciences (Second Edition), Elsevier, 2015, Pages 785-790, ISBN 9780080970875, </a:t>
            </a:r>
            <a:r>
              <a:rPr lang="en-US" sz="1600" dirty="0">
                <a:hlinkClick r:id="rId2"/>
              </a:rPr>
              <a:t>https://doi.org/10.1016/B978-0-08-097086-8.72033-2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Simulation and modeling of natural processes </a:t>
            </a:r>
            <a:r>
              <a:rPr lang="en-US" sz="1600" dirty="0">
                <a:hlinkClick r:id="rId3"/>
              </a:rPr>
              <a:t>Ref</a:t>
            </a:r>
            <a:endParaRPr lang="en-US" sz="1600" dirty="0"/>
          </a:p>
          <a:p>
            <a:endParaRPr 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6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Taxonomía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4453"/>
            <a:ext cx="9143999" cy="4059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modelos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1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Discretos</a:t>
            </a:r>
            <a:r>
              <a:rPr lang="en" dirty="0"/>
              <a:t>: las variables de </a:t>
            </a:r>
            <a:r>
              <a:rPr lang="en" dirty="0" err="1"/>
              <a:t>estado</a:t>
            </a:r>
            <a:r>
              <a:rPr lang="en" dirty="0"/>
              <a:t> </a:t>
            </a:r>
            <a:r>
              <a:rPr lang="en" dirty="0" err="1"/>
              <a:t>cambian</a:t>
            </a:r>
            <a:r>
              <a:rPr lang="en" dirty="0"/>
              <a:t> solo </a:t>
            </a:r>
            <a:r>
              <a:rPr lang="en" dirty="0" err="1"/>
              <a:t>en</a:t>
            </a:r>
            <a:r>
              <a:rPr lang="en" dirty="0"/>
              <a:t> un conjunto </a:t>
            </a:r>
            <a:r>
              <a:rPr lang="en" dirty="0" err="1"/>
              <a:t>discreto</a:t>
            </a:r>
            <a:r>
              <a:rPr lang="en" dirty="0"/>
              <a:t> de puntos </a:t>
            </a:r>
            <a:r>
              <a:rPr lang="en" dirty="0" err="1"/>
              <a:t>en</a:t>
            </a:r>
            <a:r>
              <a:rPr lang="en" dirty="0"/>
              <a:t> el </a:t>
            </a:r>
            <a:r>
              <a:rPr lang="en" dirty="0" err="1"/>
              <a:t>tiempo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50" y="2726350"/>
            <a:ext cx="3843175" cy="24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89850"/>
            <a:ext cx="3457774" cy="26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Continuos: las variables de estado cambian continuamente en el tiempo.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Terminología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Sistema : Un grupo de objetos que se unen en alguna interacción o interdependencia regular hacia el logro de algún propósito.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Entidad: Un objeto de interés en el sistema.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Atributo: una propiedad de una entidad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Actividad: representa un período de tiempo de duración especificada.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Evento: cambio en el estado del sistema.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de estado: Una colección de variables que describen el sistema en cualquier momento.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Proceso: secuencia de eventos ordenados en el tiempo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102" y="1129300"/>
            <a:ext cx="6867474" cy="37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1376363"/>
            <a:ext cx="771525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Pasos de una simulación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376" y="0"/>
            <a:ext cx="28956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experimentación de Monte Carlo es el uso de números aleatorios simulados para estimar algunas funciones de una distribución de probabilidad.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Vamos a aproximar el valor de probabilidad en el lanzamiento de una moneda 4 veces usando Monte Carlo.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N_attempts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K_success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https://en.wikipedia.org/wiki/Monte_Carlo_method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Simulación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087163"/>
            <a:ext cx="8203650" cy="181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Es un </a:t>
            </a:r>
            <a:r>
              <a:rPr lang="en-US" dirty="0" err="1"/>
              <a:t>método</a:t>
            </a:r>
            <a:r>
              <a:rPr lang="en-US" dirty="0"/>
              <a:t> para </a:t>
            </a:r>
            <a:r>
              <a:rPr lang="en-US" dirty="0" err="1"/>
              <a:t>investigar</a:t>
            </a:r>
            <a:r>
              <a:rPr lang="en-US" dirty="0"/>
              <a:t> </a:t>
            </a:r>
            <a:r>
              <a:rPr lang="en-US" dirty="0" err="1"/>
              <a:t>fenómenos</a:t>
            </a:r>
            <a:r>
              <a:rPr lang="en-US" dirty="0"/>
              <a:t>, </a:t>
            </a:r>
            <a:r>
              <a:rPr lang="en-US" dirty="0" err="1"/>
              <a:t>procesos</a:t>
            </a:r>
            <a:r>
              <a:rPr lang="en-US" dirty="0"/>
              <a:t>, </a:t>
            </a:r>
            <a:r>
              <a:rPr lang="en-US" dirty="0" err="1"/>
              <a:t>dispositivos</a:t>
            </a:r>
            <a:r>
              <a:rPr lang="en-US" dirty="0"/>
              <a:t> o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reales</a:t>
            </a:r>
            <a:r>
              <a:rPr lang="en-US" dirty="0"/>
              <a:t> que se </a:t>
            </a:r>
            <a:r>
              <a:rPr lang="en-US" dirty="0" err="1"/>
              <a:t>basa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estudio</a:t>
            </a:r>
            <a:r>
              <a:rPr lang="en-US" dirty="0"/>
              <a:t> de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matemáticos</a:t>
            </a:r>
            <a:r>
              <a:rPr lang="en-US" dirty="0"/>
              <a:t> con la </a:t>
            </a:r>
            <a:r>
              <a:rPr lang="en-US" dirty="0" err="1"/>
              <a:t>ayuda</a:t>
            </a:r>
            <a:r>
              <a:rPr lang="en-US" dirty="0"/>
              <a:t> de </a:t>
            </a:r>
            <a:r>
              <a:rPr lang="en-US" dirty="0" err="1"/>
              <a:t>computadores</a:t>
            </a:r>
            <a:r>
              <a:rPr lang="en-US" dirty="0"/>
              <a:t> </a:t>
            </a:r>
            <a:r>
              <a:rPr lang="en-US" dirty="0" err="1"/>
              <a:t>digitales</a:t>
            </a:r>
            <a:r>
              <a:rPr lang="en-US" dirty="0"/>
              <a:t>. Se distingue por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claridad</a:t>
            </a:r>
            <a:r>
              <a:rPr lang="en-US" dirty="0"/>
              <a:t> de </a:t>
            </a:r>
            <a:r>
              <a:rPr lang="en-US" dirty="0" err="1"/>
              <a:t>representación</a:t>
            </a:r>
            <a:r>
              <a:rPr lang="en-US" dirty="0"/>
              <a:t> y se </a:t>
            </a:r>
            <a:r>
              <a:rPr lang="en-US" dirty="0" err="1"/>
              <a:t>caracteriza</a:t>
            </a:r>
            <a:r>
              <a:rPr lang="en-US" dirty="0"/>
              <a:t> por un alto </a:t>
            </a:r>
            <a:r>
              <a:rPr lang="en-US" dirty="0" err="1"/>
              <a:t>grado</a:t>
            </a:r>
            <a:r>
              <a:rPr lang="en-US" dirty="0"/>
              <a:t> de </a:t>
            </a:r>
            <a:r>
              <a:rPr lang="en-US" dirty="0" err="1"/>
              <a:t>automatización</a:t>
            </a:r>
            <a:r>
              <a:rPr lang="en-US" dirty="0"/>
              <a:t> de la </a:t>
            </a:r>
            <a:r>
              <a:rPr lang="en-US" dirty="0" err="1"/>
              <a:t>investigación</a:t>
            </a:r>
            <a:r>
              <a:rPr lang="en-US" dirty="0"/>
              <a:t> de </a:t>
            </a:r>
            <a:r>
              <a:rPr lang="en-US" dirty="0" err="1"/>
              <a:t>fenómenos</a:t>
            </a:r>
            <a:r>
              <a:rPr lang="en-US" dirty="0"/>
              <a:t>, </a:t>
            </a:r>
            <a:r>
              <a:rPr lang="en-US" dirty="0" err="1"/>
              <a:t>procesos</a:t>
            </a:r>
            <a:r>
              <a:rPr lang="en-US" dirty="0"/>
              <a:t>, </a:t>
            </a:r>
            <a:r>
              <a:rPr lang="en-US" dirty="0" err="1"/>
              <a:t>dispositivos</a:t>
            </a:r>
            <a:r>
              <a:rPr lang="en-US" dirty="0"/>
              <a:t> o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reales</a:t>
            </a:r>
            <a:r>
              <a:rPr lang="en-US" dirty="0"/>
              <a:t>. </a:t>
            </a:r>
            <a:r>
              <a:rPr lang="en-US" dirty="0">
                <a:hlinkClick r:id="rId4"/>
              </a:rPr>
              <a:t>Ref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Online Media 3" descr="river stream simulation [ bifrost ]">
            <a:hlinkClick r:id="" action="ppaction://media"/>
            <a:extLst>
              <a:ext uri="{FF2B5EF4-FFF2-40B4-BE49-F238E27FC236}">
                <a16:creationId xmlns:a16="http://schemas.microsoft.com/office/drawing/2014/main" id="{7DDAB24D-992E-9C48-B233-316C60A0E3A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497639" y="2906488"/>
            <a:ext cx="3831772" cy="215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Artículo para revisar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253625" y="1369575"/>
            <a:ext cx="81159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White, Preston &amp; Ingalls, Ricki. (2009). Introduction to Simulation.. Proceedings - Winter Simulation Conference. 12-23. 10.1109/WSC.2009.5429315.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8;p15">
            <a:extLst>
              <a:ext uri="{FF2B5EF4-FFF2-40B4-BE49-F238E27FC236}">
                <a16:creationId xmlns:a16="http://schemas.microsoft.com/office/drawing/2014/main" id="{BD68A51D-EAB8-A64F-B758-340C9F3623FE}"/>
              </a:ext>
            </a:extLst>
          </p:cNvPr>
          <p:cNvSpPr txBox="1">
            <a:spLocks/>
          </p:cNvSpPr>
          <p:nvPr/>
        </p:nvSpPr>
        <p:spPr>
          <a:xfrm>
            <a:off x="311700" y="1143000"/>
            <a:ext cx="8203650" cy="3682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800" b="1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abstracción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simplificada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realidad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que </a:t>
            </a:r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describirlo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entenderlo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abstracción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que </a:t>
            </a:r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sólo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los </a:t>
            </a:r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esenciales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 </a:t>
            </a:r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retenidos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la </a:t>
            </a:r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representación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matemática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un </a:t>
            </a:r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fenómeno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lenguaje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matemático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computacional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sz="1800" b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lang="en-US" sz="1800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define a un </a:t>
            </a:r>
            <a:r>
              <a:rPr lang="en-US" sz="1800" b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buen</a:t>
            </a:r>
            <a:r>
              <a:rPr lang="en-US" sz="1800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800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sz="18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pregunta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algunos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requiere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varios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estudiar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diferentes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aspectos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un </a:t>
            </a:r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mismo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fenómeno</a:t>
            </a:r>
            <a:r>
              <a:rPr lang="en-US" sz="1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b="1" dirty="0">
              <a:solidFill>
                <a:srgbClr val="212121"/>
              </a:solidFill>
              <a:latin typeface="Roboto"/>
            </a:endParaRPr>
          </a:p>
          <a:p>
            <a:endParaRPr lang="en-US" dirty="0"/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lang="en-US" dirty="0"/>
          </a:p>
        </p:txBody>
      </p:sp>
      <p:sp>
        <p:nvSpPr>
          <p:cNvPr id="5" name="Google Shape;67;p15">
            <a:extLst>
              <a:ext uri="{FF2B5EF4-FFF2-40B4-BE49-F238E27FC236}">
                <a16:creationId xmlns:a16="http://schemas.microsoft.com/office/drawing/2014/main" id="{C3B6D410-48BE-8D4F-B214-BC8643868F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200" dirty="0" err="1">
                <a:solidFill>
                  <a:srgbClr val="212121"/>
                </a:solidFill>
                <a:latin typeface="+mj-lt"/>
              </a:rPr>
              <a:t>Elementos</a:t>
            </a:r>
            <a:r>
              <a:rPr lang="en-US" sz="3200" dirty="0">
                <a:solidFill>
                  <a:srgbClr val="212121"/>
                </a:solidFill>
                <a:latin typeface="+mj-lt"/>
              </a:rPr>
              <a:t> de la </a:t>
            </a:r>
            <a:r>
              <a:rPr lang="en-US" sz="3200" dirty="0" err="1">
                <a:solidFill>
                  <a:srgbClr val="212121"/>
                </a:solidFill>
                <a:latin typeface="+mj-lt"/>
              </a:rPr>
              <a:t>simulación</a:t>
            </a:r>
            <a:endParaRPr lang="en-US" sz="3200" dirty="0">
              <a:solidFill>
                <a:srgbClr val="21212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69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8;p15">
            <a:extLst>
              <a:ext uri="{FF2B5EF4-FFF2-40B4-BE49-F238E27FC236}">
                <a16:creationId xmlns:a16="http://schemas.microsoft.com/office/drawing/2014/main" id="{BD68A51D-EAB8-A64F-B758-340C9F3623FE}"/>
              </a:ext>
            </a:extLst>
          </p:cNvPr>
          <p:cNvSpPr txBox="1">
            <a:spLocks/>
          </p:cNvSpPr>
          <p:nvPr/>
        </p:nvSpPr>
        <p:spPr>
          <a:xfrm>
            <a:off x="311700" y="1143000"/>
            <a:ext cx="8203650" cy="3682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Nivel de </a:t>
            </a:r>
            <a:r>
              <a:rPr lang="en-US" sz="1800" b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realidad</a:t>
            </a:r>
            <a:endParaRPr lang="en-US" sz="1800" b="1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rgbClr val="212121"/>
              </a:solidFill>
              <a:latin typeface="Roboto"/>
            </a:endParaRPr>
          </a:p>
          <a:p>
            <a:endParaRPr lang="en-US" dirty="0"/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DF581D-A1C6-1D49-B5DE-AE8F8854A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007" y="1294385"/>
            <a:ext cx="3306536" cy="3530708"/>
          </a:xfrm>
          <a:prstGeom prst="rect">
            <a:avLst/>
          </a:prstGeom>
        </p:spPr>
      </p:pic>
      <p:sp>
        <p:nvSpPr>
          <p:cNvPr id="7" name="Google Shape;67;p15">
            <a:extLst>
              <a:ext uri="{FF2B5EF4-FFF2-40B4-BE49-F238E27FC236}">
                <a16:creationId xmlns:a16="http://schemas.microsoft.com/office/drawing/2014/main" id="{CD87F20C-6B26-3040-91BD-8ABEB3E62D4C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200">
                <a:solidFill>
                  <a:srgbClr val="212121"/>
                </a:solidFill>
                <a:latin typeface="+mj-lt"/>
              </a:rPr>
              <a:t>Elementos de la simulación</a:t>
            </a:r>
            <a:endParaRPr lang="en-US" sz="3200" dirty="0">
              <a:solidFill>
                <a:srgbClr val="21212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221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8;p15">
            <a:extLst>
              <a:ext uri="{FF2B5EF4-FFF2-40B4-BE49-F238E27FC236}">
                <a16:creationId xmlns:a16="http://schemas.microsoft.com/office/drawing/2014/main" id="{BD68A51D-EAB8-A64F-B758-340C9F3623FE}"/>
              </a:ext>
            </a:extLst>
          </p:cNvPr>
          <p:cNvSpPr txBox="1">
            <a:spLocks/>
          </p:cNvSpPr>
          <p:nvPr/>
        </p:nvSpPr>
        <p:spPr>
          <a:xfrm>
            <a:off x="311700" y="1143000"/>
            <a:ext cx="8203650" cy="3682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/>
              <a:t>Software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Algoritmos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Data-structures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Parallel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Code-</a:t>
            </a:r>
            <a:r>
              <a:rPr lang="en-US" sz="1800" dirty="0" err="1"/>
              <a:t>optimización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analysis</a:t>
            </a:r>
          </a:p>
          <a:p>
            <a:endParaRPr lang="en-US" sz="1800" dirty="0"/>
          </a:p>
          <a:p>
            <a:r>
              <a:rPr lang="en-US" sz="1800" b="1" dirty="0" err="1"/>
              <a:t>Evaluación</a:t>
            </a: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Verificación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Validación</a:t>
            </a:r>
            <a:r>
              <a:rPr lang="en-US" sz="1800" dirty="0"/>
              <a:t> </a:t>
            </a:r>
          </a:p>
          <a:p>
            <a:endParaRPr lang="en-US" b="1" dirty="0">
              <a:solidFill>
                <a:srgbClr val="212121"/>
              </a:solidFill>
              <a:latin typeface="Roboto"/>
            </a:endParaRPr>
          </a:p>
          <a:p>
            <a:endParaRPr lang="en-US" dirty="0"/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lang="en-US" dirty="0"/>
          </a:p>
        </p:txBody>
      </p:sp>
      <p:sp>
        <p:nvSpPr>
          <p:cNvPr id="7" name="Google Shape;67;p15">
            <a:extLst>
              <a:ext uri="{FF2B5EF4-FFF2-40B4-BE49-F238E27FC236}">
                <a16:creationId xmlns:a16="http://schemas.microsoft.com/office/drawing/2014/main" id="{CD87F20C-6B26-3040-91BD-8ABEB3E62D4C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200" dirty="0" err="1">
                <a:solidFill>
                  <a:srgbClr val="212121"/>
                </a:solidFill>
                <a:latin typeface="+mj-lt"/>
              </a:rPr>
              <a:t>Elementos</a:t>
            </a:r>
            <a:r>
              <a:rPr lang="en-US" sz="3200" dirty="0">
                <a:solidFill>
                  <a:srgbClr val="212121"/>
                </a:solidFill>
                <a:latin typeface="+mj-lt"/>
              </a:rPr>
              <a:t> de la </a:t>
            </a:r>
            <a:r>
              <a:rPr lang="en-US" sz="3200" dirty="0" err="1">
                <a:solidFill>
                  <a:srgbClr val="212121"/>
                </a:solidFill>
                <a:latin typeface="+mj-lt"/>
              </a:rPr>
              <a:t>simulación</a:t>
            </a:r>
            <a:endParaRPr lang="en-US" sz="3200" dirty="0">
              <a:solidFill>
                <a:srgbClr val="21212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279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5">
            <a:extLst>
              <a:ext uri="{FF2B5EF4-FFF2-40B4-BE49-F238E27FC236}">
                <a16:creationId xmlns:a16="http://schemas.microsoft.com/office/drawing/2014/main" id="{CD87F20C-6B26-3040-91BD-8ABEB3E62D4C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PDE de un </a:t>
            </a:r>
            <a:r>
              <a:rPr lang="en-US" dirty="0" err="1"/>
              <a:t>fluido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4801DC-9B10-A24A-943C-41674D13B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57" y="1220237"/>
            <a:ext cx="7723414" cy="1500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F9D124-8960-BC42-AAE7-13241A1BB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93" y="2624359"/>
            <a:ext cx="7723414" cy="251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6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8;p15">
            <a:extLst>
              <a:ext uri="{FF2B5EF4-FFF2-40B4-BE49-F238E27FC236}">
                <a16:creationId xmlns:a16="http://schemas.microsoft.com/office/drawing/2014/main" id="{BD68A51D-EAB8-A64F-B758-340C9F3623FE}"/>
              </a:ext>
            </a:extLst>
          </p:cNvPr>
          <p:cNvSpPr txBox="1">
            <a:spLocks/>
          </p:cNvSpPr>
          <p:nvPr/>
        </p:nvSpPr>
        <p:spPr>
          <a:xfrm>
            <a:off x="311700" y="1143000"/>
            <a:ext cx="8203650" cy="37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600" b="1" dirty="0" err="1"/>
              <a:t>Modelos</a:t>
            </a:r>
            <a:r>
              <a:rPr lang="en-US" sz="1600" b="1" dirty="0"/>
              <a:t> </a:t>
            </a:r>
            <a:r>
              <a:rPr lang="en-US" sz="1600" b="1" dirty="0" err="1"/>
              <a:t>determinísticos</a:t>
            </a:r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r>
              <a:rPr lang="en-US" sz="1600" dirty="0"/>
              <a:t>La </a:t>
            </a:r>
            <a:r>
              <a:rPr lang="en-US" sz="1600" dirty="0" err="1"/>
              <a:t>salida</a:t>
            </a:r>
            <a:r>
              <a:rPr lang="en-US" sz="1600" dirty="0"/>
              <a:t> del </a:t>
            </a:r>
            <a:r>
              <a:rPr lang="en-US" sz="1600" dirty="0" err="1"/>
              <a:t>modelo</a:t>
            </a:r>
            <a:r>
              <a:rPr lang="en-US" sz="1600" dirty="0"/>
              <a:t> </a:t>
            </a:r>
            <a:r>
              <a:rPr lang="en-US" sz="1600" dirty="0" err="1"/>
              <a:t>está</a:t>
            </a:r>
            <a:r>
              <a:rPr lang="en-US" sz="1600" dirty="0"/>
              <a:t> </a:t>
            </a:r>
            <a:r>
              <a:rPr lang="en-US" sz="1600" dirty="0" err="1"/>
              <a:t>determinada</a:t>
            </a:r>
            <a:r>
              <a:rPr lang="en-US" sz="1600" dirty="0"/>
              <a:t> por los </a:t>
            </a:r>
            <a:r>
              <a:rPr lang="en-US" sz="1600" dirty="0" err="1"/>
              <a:t>valores</a:t>
            </a:r>
            <a:r>
              <a:rPr lang="en-US" sz="1600" dirty="0"/>
              <a:t> de los </a:t>
            </a:r>
            <a:r>
              <a:rPr lang="en-US" sz="1600" dirty="0" err="1"/>
              <a:t>parámetros</a:t>
            </a:r>
            <a:r>
              <a:rPr lang="en-US" sz="1600" dirty="0"/>
              <a:t> y la </a:t>
            </a:r>
            <a:r>
              <a:rPr lang="en-US" sz="1600" dirty="0" err="1"/>
              <a:t>condiciones</a:t>
            </a:r>
            <a:r>
              <a:rPr lang="en-US" sz="1600" dirty="0"/>
              <a:t> </a:t>
            </a:r>
            <a:r>
              <a:rPr lang="en-US" sz="1600" dirty="0" err="1"/>
              <a:t>iniciales</a:t>
            </a:r>
            <a:r>
              <a:rPr lang="en-US" sz="1600" dirty="0"/>
              <a:t>. La </a:t>
            </a:r>
            <a:r>
              <a:rPr lang="en-US" sz="1600" dirty="0" err="1"/>
              <a:t>simulación</a:t>
            </a:r>
            <a:r>
              <a:rPr lang="en-US" sz="1600" dirty="0"/>
              <a:t> de </a:t>
            </a:r>
            <a:r>
              <a:rPr lang="en-US" sz="1600" dirty="0" err="1"/>
              <a:t>estos</a:t>
            </a:r>
            <a:r>
              <a:rPr lang="en-US" sz="1600" dirty="0"/>
              <a:t> </a:t>
            </a:r>
            <a:r>
              <a:rPr lang="en-US" sz="1600" dirty="0" err="1"/>
              <a:t>modelos</a:t>
            </a:r>
            <a:r>
              <a:rPr lang="en-US" sz="1600" dirty="0"/>
              <a:t> a </a:t>
            </a:r>
            <a:r>
              <a:rPr lang="en-US" sz="1600" dirty="0" err="1"/>
              <a:t>través</a:t>
            </a:r>
            <a:r>
              <a:rPr lang="en-US" sz="1600" dirty="0"/>
              <a:t> de </a:t>
            </a:r>
            <a:r>
              <a:rPr lang="en-US" sz="1600" dirty="0" err="1"/>
              <a:t>parámetros</a:t>
            </a:r>
            <a:r>
              <a:rPr lang="en-US" sz="1600" dirty="0"/>
              <a:t> y </a:t>
            </a:r>
            <a:r>
              <a:rPr lang="en-US" sz="1600" dirty="0" err="1"/>
              <a:t>ajustes</a:t>
            </a:r>
            <a:r>
              <a:rPr lang="en-US" sz="1600" dirty="0"/>
              <a:t> de entrada </a:t>
            </a:r>
            <a:r>
              <a:rPr lang="en-US" sz="1600" dirty="0" err="1"/>
              <a:t>puede</a:t>
            </a:r>
            <a:r>
              <a:rPr lang="en-US" sz="1600" dirty="0"/>
              <a:t> </a:t>
            </a:r>
            <a:r>
              <a:rPr lang="en-US" sz="1600" dirty="0" err="1"/>
              <a:t>proporcionar</a:t>
            </a:r>
            <a:r>
              <a:rPr lang="en-US" sz="1600" dirty="0"/>
              <a:t> </a:t>
            </a:r>
            <a:r>
              <a:rPr lang="en-US" sz="1600" dirty="0" err="1"/>
              <a:t>información</a:t>
            </a:r>
            <a:r>
              <a:rPr lang="en-US" sz="1600" dirty="0"/>
              <a:t> </a:t>
            </a:r>
            <a:r>
              <a:rPr lang="en-US" sz="1600" dirty="0" err="1"/>
              <a:t>importante</a:t>
            </a:r>
            <a:r>
              <a:rPr lang="en-US" sz="1600" dirty="0"/>
              <a:t> </a:t>
            </a:r>
            <a:r>
              <a:rPr lang="en-US" sz="1600" dirty="0" err="1"/>
              <a:t>sobre</a:t>
            </a:r>
            <a:r>
              <a:rPr lang="en-US" sz="1600" dirty="0"/>
              <a:t> las </a:t>
            </a:r>
            <a:r>
              <a:rPr lang="en-US" sz="1600" dirty="0" err="1"/>
              <a:t>características</a:t>
            </a:r>
            <a:r>
              <a:rPr lang="en-US" sz="1600" dirty="0"/>
              <a:t> </a:t>
            </a:r>
            <a:r>
              <a:rPr lang="en-US" sz="1600" dirty="0" err="1"/>
              <a:t>cuantitativas</a:t>
            </a:r>
            <a:r>
              <a:rPr lang="en-US" sz="1600" dirty="0"/>
              <a:t> y </a:t>
            </a:r>
            <a:r>
              <a:rPr lang="en-US" sz="1600" dirty="0" err="1"/>
              <a:t>cualitativas</a:t>
            </a:r>
            <a:r>
              <a:rPr lang="en-US" sz="1600" dirty="0"/>
              <a:t> de las </a:t>
            </a:r>
            <a:r>
              <a:rPr lang="en-US" sz="1600" dirty="0" err="1"/>
              <a:t>epidemias</a:t>
            </a:r>
            <a:r>
              <a:rPr lang="en-US" sz="1600" dirty="0"/>
              <a:t> (</a:t>
            </a:r>
            <a:r>
              <a:rPr lang="en-US" sz="1600" dirty="0" err="1"/>
              <a:t>Sattenspiel</a:t>
            </a:r>
            <a:r>
              <a:rPr lang="en-US" sz="1600" dirty="0"/>
              <a:t>, 2009).[1]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b="1" dirty="0" err="1"/>
              <a:t>Modelos</a:t>
            </a:r>
            <a:r>
              <a:rPr lang="en-US" sz="1600" b="1" dirty="0"/>
              <a:t> </a:t>
            </a:r>
            <a:r>
              <a:rPr lang="en-US" sz="1600" b="1" dirty="0" err="1"/>
              <a:t>estocásticos</a:t>
            </a:r>
            <a:endParaRPr lang="en-US" sz="1600" b="1" dirty="0"/>
          </a:p>
          <a:p>
            <a:pPr algn="just"/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constraste</a:t>
            </a:r>
            <a:r>
              <a:rPr lang="en-US" sz="1600" dirty="0"/>
              <a:t>, los </a:t>
            </a:r>
            <a:r>
              <a:rPr lang="en-US" sz="1600" dirty="0" err="1"/>
              <a:t>modelos</a:t>
            </a:r>
            <a:r>
              <a:rPr lang="en-US" sz="1600" dirty="0"/>
              <a:t> </a:t>
            </a:r>
            <a:r>
              <a:rPr lang="en-US" sz="1600" dirty="0" err="1"/>
              <a:t>estocásticos</a:t>
            </a:r>
            <a:r>
              <a:rPr lang="en-US" sz="1600" dirty="0"/>
              <a:t>, </a:t>
            </a:r>
            <a:r>
              <a:rPr lang="en-US" sz="1600" dirty="0" err="1"/>
              <a:t>poseen</a:t>
            </a:r>
            <a:r>
              <a:rPr lang="en-US" sz="1600" dirty="0"/>
              <a:t> </a:t>
            </a:r>
            <a:r>
              <a:rPr lang="en-US" sz="1600" dirty="0" err="1"/>
              <a:t>cierta</a:t>
            </a:r>
            <a:r>
              <a:rPr lang="en-US" sz="1600" dirty="0"/>
              <a:t> </a:t>
            </a:r>
            <a:r>
              <a:rPr lang="en-US" sz="1600" dirty="0" err="1"/>
              <a:t>aleatoriedad</a:t>
            </a:r>
            <a:r>
              <a:rPr lang="en-US" sz="1600" dirty="0"/>
              <a:t> </a:t>
            </a:r>
            <a:r>
              <a:rPr lang="en-US" sz="1600" dirty="0" err="1"/>
              <a:t>inherente</a:t>
            </a:r>
            <a:r>
              <a:rPr lang="en-US" sz="1600" dirty="0"/>
              <a:t>. El </a:t>
            </a:r>
            <a:r>
              <a:rPr lang="en-US" sz="1600" dirty="0" err="1"/>
              <a:t>mismo</a:t>
            </a:r>
            <a:r>
              <a:rPr lang="en-US" sz="1600" dirty="0"/>
              <a:t> conjunto de </a:t>
            </a:r>
            <a:r>
              <a:rPr lang="en-US" sz="1600" dirty="0" err="1"/>
              <a:t>valores</a:t>
            </a:r>
            <a:r>
              <a:rPr lang="en-US" sz="1600" dirty="0"/>
              <a:t> de </a:t>
            </a:r>
            <a:r>
              <a:rPr lang="en-US" sz="1600" dirty="0" err="1"/>
              <a:t>parámetros</a:t>
            </a:r>
            <a:r>
              <a:rPr lang="en-US" sz="1600" dirty="0"/>
              <a:t> y </a:t>
            </a:r>
            <a:r>
              <a:rPr lang="en-US" sz="1600" dirty="0" err="1"/>
              <a:t>condiciones</a:t>
            </a:r>
            <a:r>
              <a:rPr lang="en-US" sz="1600" dirty="0"/>
              <a:t> </a:t>
            </a:r>
            <a:r>
              <a:rPr lang="en-US" sz="1600" dirty="0" err="1"/>
              <a:t>iniciales</a:t>
            </a:r>
            <a:r>
              <a:rPr lang="en-US" sz="1600" dirty="0"/>
              <a:t> </a:t>
            </a:r>
            <a:r>
              <a:rPr lang="en-US" sz="1600" dirty="0" err="1"/>
              <a:t>conducirán</a:t>
            </a:r>
            <a:r>
              <a:rPr lang="en-US" sz="1600" dirty="0"/>
              <a:t> a un conjunto de </a:t>
            </a:r>
            <a:r>
              <a:rPr lang="en-US" sz="1600" dirty="0" err="1"/>
              <a:t>diferentes</a:t>
            </a:r>
            <a:r>
              <a:rPr lang="en-US" sz="1600" dirty="0"/>
              <a:t> </a:t>
            </a:r>
            <a:r>
              <a:rPr lang="en-US" sz="1600" dirty="0" err="1"/>
              <a:t>salidas</a:t>
            </a:r>
            <a:r>
              <a:rPr lang="en-US" sz="1600" dirty="0"/>
              <a:t> (</a:t>
            </a:r>
            <a:r>
              <a:rPr lang="en-US" sz="1600" dirty="0" err="1"/>
              <a:t>ej</a:t>
            </a:r>
            <a:r>
              <a:rPr lang="en-US" sz="1600" dirty="0"/>
              <a:t>. stock market).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b="1" dirty="0">
              <a:solidFill>
                <a:srgbClr val="212121"/>
              </a:solidFill>
              <a:latin typeface="Roboto"/>
            </a:endParaRPr>
          </a:p>
          <a:p>
            <a:endParaRPr lang="en-US" dirty="0"/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lang="en-US" dirty="0"/>
          </a:p>
        </p:txBody>
      </p:sp>
      <p:sp>
        <p:nvSpPr>
          <p:cNvPr id="7" name="Google Shape;67;p15">
            <a:extLst>
              <a:ext uri="{FF2B5EF4-FFF2-40B4-BE49-F238E27FC236}">
                <a16:creationId xmlns:a16="http://schemas.microsoft.com/office/drawing/2014/main" id="{CD87F20C-6B26-3040-91BD-8ABEB3E62D4C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200" dirty="0" err="1">
                <a:solidFill>
                  <a:srgbClr val="212121"/>
                </a:solidFill>
                <a:latin typeface="+mj-lt"/>
              </a:rPr>
              <a:t>Tipos</a:t>
            </a:r>
            <a:r>
              <a:rPr lang="en-US" sz="3200" dirty="0">
                <a:solidFill>
                  <a:srgbClr val="212121"/>
                </a:solidFill>
                <a:latin typeface="+mj-lt"/>
              </a:rPr>
              <a:t> de </a:t>
            </a:r>
            <a:r>
              <a:rPr lang="en-US" sz="3200" dirty="0" err="1">
                <a:solidFill>
                  <a:srgbClr val="212121"/>
                </a:solidFill>
                <a:latin typeface="+mj-lt"/>
              </a:rPr>
              <a:t>modelos</a:t>
            </a:r>
            <a:endParaRPr lang="en-US" sz="3200" dirty="0">
              <a:solidFill>
                <a:srgbClr val="21212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440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5">
            <a:extLst>
              <a:ext uri="{FF2B5EF4-FFF2-40B4-BE49-F238E27FC236}">
                <a16:creationId xmlns:a16="http://schemas.microsoft.com/office/drawing/2014/main" id="{CD87F20C-6B26-3040-91BD-8ABEB3E62D4C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200" dirty="0" err="1">
                <a:solidFill>
                  <a:srgbClr val="212121"/>
                </a:solidFill>
                <a:latin typeface="+mj-lt"/>
              </a:rPr>
              <a:t>Ejemplo</a:t>
            </a:r>
            <a:endParaRPr lang="en-US" sz="3200" dirty="0">
              <a:solidFill>
                <a:srgbClr val="212121"/>
              </a:solidFill>
              <a:latin typeface="+mj-lt"/>
            </a:endParaRPr>
          </a:p>
        </p:txBody>
      </p:sp>
      <p:pic>
        <p:nvPicPr>
          <p:cNvPr id="2" name="Online Media 1" descr="Khan Academy Stock Market Simulation">
            <a:hlinkClick r:id="" action="ppaction://media"/>
            <a:extLst>
              <a:ext uri="{FF2B5EF4-FFF2-40B4-BE49-F238E27FC236}">
                <a16:creationId xmlns:a16="http://schemas.microsoft.com/office/drawing/2014/main" id="{14C2E6E0-DA43-B94F-BA76-13D8D2E100D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21972" y="1404257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2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5">
            <a:extLst>
              <a:ext uri="{FF2B5EF4-FFF2-40B4-BE49-F238E27FC236}">
                <a16:creationId xmlns:a16="http://schemas.microsoft.com/office/drawing/2014/main" id="{CD87F20C-6B26-3040-91BD-8ABEB3E62D4C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en-US" sz="3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Repaso</a:t>
            </a:r>
            <a:r>
              <a:rPr lang="en-US" altLang="en-US" sz="3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n-US" sz="3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algunos</a:t>
            </a:r>
            <a:r>
              <a:rPr lang="en-US" altLang="en-US" sz="3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</a:t>
            </a:r>
            <a:endParaRPr lang="en-US" altLang="en-US" sz="32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200" dirty="0">
              <a:solidFill>
                <a:srgbClr val="212121"/>
              </a:solidFill>
              <a:latin typeface="+mj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FF41B27-B2EE-9B40-A567-39F29DB80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779" y="1224982"/>
            <a:ext cx="8016421" cy="3271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4914" rIns="91440" bIns="3491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Probability space: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Matemáticamente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, el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espacio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probabilidad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tiene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tres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componentes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STIXGeneral-Regular" pitchFamily="2" charset="2"/>
              </a:rPr>
              <a:t>Ω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Regular" pitchFamily="2" charset="2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Italic" pitchFamily="2" charset="2"/>
              </a:rPr>
              <a:t>𝐹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Regular" pitchFamily="2" charset="2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Italic" pitchFamily="2" charset="2"/>
              </a:rPr>
              <a:t>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).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  <a:hlinkClick r:id="rId2"/>
              </a:rPr>
              <a:t>Ref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STIXGeneral-Regular" pitchFamily="2" charset="2"/>
              </a:rPr>
              <a:t>Ω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Espacio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muestral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. Conjunto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salidas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de un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experimento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Ejemplo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Lanzamiento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de una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moneda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, dos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veces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STIXGeneral-Regular" pitchFamily="2" charset="2"/>
              </a:rPr>
              <a:t>Ω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Regular" pitchFamily="2" charset="2"/>
              </a:rPr>
              <a:t>={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Italic" pitchFamily="2" charset="2"/>
              </a:rPr>
              <a:t>𝐻𝐻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Regular" pitchFamily="2" charset="2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Italic" pitchFamily="2" charset="2"/>
              </a:rPr>
              <a:t>𝐻𝑇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Regular" pitchFamily="2" charset="2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Italic" pitchFamily="2" charset="2"/>
              </a:rPr>
              <a:t>𝑇𝐻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Regular" pitchFamily="2" charset="2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Italic" pitchFamily="2" charset="2"/>
              </a:rPr>
              <a:t>𝑇𝑇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Regular" pitchFamily="2" charset="2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Italic" pitchFamily="2" charset="2"/>
              </a:rPr>
              <a:t>𝐹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: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 El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espacio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eventos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contiene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los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subconjuntos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eventos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posibles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, de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STIXGeneral-Regular" pitchFamily="2" charset="2"/>
              </a:rPr>
              <a:t>Ω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Ejemplo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: "Al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menos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una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Italic" pitchFamily="2" charset="2"/>
              </a:rPr>
              <a:t>𝐻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" el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resultado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sería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Regular" pitchFamily="2" charset="2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Italic" pitchFamily="2" charset="2"/>
              </a:rPr>
              <a:t>𝐻𝐻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Regular" pitchFamily="2" charset="2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Italic" pitchFamily="2" charset="2"/>
              </a:rPr>
              <a:t>𝐻𝑇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Regular" pitchFamily="2" charset="2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Italic" pitchFamily="2" charset="2"/>
              </a:rPr>
              <a:t>𝑇𝐻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Regular" pitchFamily="2" charset="2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Italic" pitchFamily="2" charset="2"/>
              </a:rPr>
              <a:t>𝑃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 La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función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probabilidad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asigna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un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número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("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probabilidad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") a un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evento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TIXGeneral-Italic" pitchFamily="2" charset="2"/>
              </a:rPr>
              <a:t>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12624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606</Words>
  <Application>Microsoft Macintosh PowerPoint</Application>
  <PresentationFormat>On-screen Show (16:9)</PresentationFormat>
  <Paragraphs>101</Paragraphs>
  <Slides>20</Slides>
  <Notes>10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Roboto</vt:lpstr>
      <vt:lpstr>STIXGeneral-Italic</vt:lpstr>
      <vt:lpstr>STIXGeneral-Regular</vt:lpstr>
      <vt:lpstr>Simple Light</vt:lpstr>
      <vt:lpstr>Simulación Digital</vt:lpstr>
      <vt:lpstr>Simulación</vt:lpstr>
      <vt:lpstr>Elementos de la simulación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Taxonomía</vt:lpstr>
      <vt:lpstr>Tipos de modelos</vt:lpstr>
      <vt:lpstr>Terminología</vt:lpstr>
      <vt:lpstr>Ejemplo</vt:lpstr>
      <vt:lpstr>Ejercicio</vt:lpstr>
      <vt:lpstr>Pasos de una simulación</vt:lpstr>
      <vt:lpstr>Ejercicio</vt:lpstr>
      <vt:lpstr>Artículo para revisar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Digital</dc:title>
  <cp:lastModifiedBy>DARIO.DELGADO@correo.uis.edu.co</cp:lastModifiedBy>
  <cp:revision>7</cp:revision>
  <dcterms:modified xsi:type="dcterms:W3CDTF">2019-09-21T15:59:19Z</dcterms:modified>
</cp:coreProperties>
</file>