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0028"/>
  </p:normalViewPr>
  <p:slideViewPr>
    <p:cSldViewPr snapToGrid="0" snapToObjects="1">
      <p:cViewPr varScale="1">
        <p:scale>
          <a:sx n="111" d="100"/>
          <a:sy n="11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78F60-1FDE-8F40-8BC9-82218B8B160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B921-4699-554C-855B-B99CCAD1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theor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oisson_point_process" TargetMode="External"/><Relationship Id="rId5" Type="http://schemas.openxmlformats.org/officeDocument/2006/relationships/hyperlink" Target="https://en.wikipedia.org/wiki/Probability_distribution" TargetMode="External"/><Relationship Id="rId4" Type="http://schemas.openxmlformats.org/officeDocument/2006/relationships/hyperlink" Target="https://en.wikipedia.org/wiki/Statistic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calling population</a:t>
            </a:r>
          </a:p>
          <a:p>
            <a:r>
              <a:rPr lang="en-US" dirty="0"/>
              <a:t>The population from which customers/jobs originate</a:t>
            </a:r>
          </a:p>
          <a:p>
            <a:r>
              <a:rPr lang="en-US" dirty="0"/>
              <a:t>The size can be finite or infinite (the latter is most common)</a:t>
            </a:r>
          </a:p>
          <a:p>
            <a:r>
              <a:rPr lang="en-US" dirty="0"/>
              <a:t>Can be homogeneous (only one type of customers/ jobs) or heterogeneous (several different kinds of customers/jobs)</a:t>
            </a:r>
          </a:p>
          <a:p>
            <a:r>
              <a:rPr lang="en-US" dirty="0"/>
              <a:t>The Arrival Process</a:t>
            </a:r>
          </a:p>
          <a:p>
            <a:r>
              <a:rPr lang="en-US" dirty="0"/>
              <a:t>Determines how, when and where customer/jobs arrive to the system</a:t>
            </a:r>
          </a:p>
          <a:p>
            <a:r>
              <a:rPr lang="en-US" dirty="0"/>
              <a:t>Important characteristic is the customers’/jobs’ inter-arrival times </a:t>
            </a:r>
          </a:p>
          <a:p>
            <a:r>
              <a:rPr lang="en-US" dirty="0"/>
              <a:t>To correctly specify the arrival process requires data collection of interarrival times and statistical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Service Mechanism</a:t>
            </a:r>
          </a:p>
          <a:p>
            <a:r>
              <a:rPr lang="en-US" dirty="0"/>
              <a:t>Can involve one or several service facilities  with one or several parallel service channels (servers) - Specification is required</a:t>
            </a:r>
          </a:p>
          <a:p>
            <a:r>
              <a:rPr lang="en-US" dirty="0"/>
              <a:t>The service provided by a server is characterized by its service time</a:t>
            </a:r>
          </a:p>
          <a:p>
            <a:r>
              <a:rPr lang="en-US" dirty="0"/>
              <a:t>Specification is required and typically involves data gathering and statistical analysis.</a:t>
            </a:r>
          </a:p>
          <a:p>
            <a:r>
              <a:rPr lang="en-US" dirty="0"/>
              <a:t>Most analytical queuing models are based on the assumption of exponentially distributed service times, with some generalizations.</a:t>
            </a:r>
          </a:p>
          <a:p>
            <a:r>
              <a:rPr lang="en-US" dirty="0"/>
              <a:t>The queue discipline</a:t>
            </a:r>
          </a:p>
          <a:p>
            <a:r>
              <a:rPr lang="en-US" dirty="0"/>
              <a:t>Specifies the order by which jobs in the queue are being served.</a:t>
            </a:r>
          </a:p>
          <a:p>
            <a:r>
              <a:rPr lang="en-US" dirty="0"/>
              <a:t>Most commonly used principle is FIFO.</a:t>
            </a:r>
          </a:p>
          <a:p>
            <a:r>
              <a:rPr lang="en-US" dirty="0"/>
              <a:t>Other rules are, for example, LIFO, SPT, EDD…</a:t>
            </a:r>
          </a:p>
          <a:p>
            <a:r>
              <a:rPr lang="en-US" dirty="0"/>
              <a:t>Can entail prioritization based on customer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M/M/c</a:t>
            </a:r>
          </a:p>
          <a:p>
            <a:r>
              <a:rPr lang="en-US" dirty="0"/>
              <a:t>Queuing system with exponentially distributed service and inter-arrival times and c servers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solidFill>
                  <a:srgbClr val="000000"/>
                </a:solidFill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sym typeface="Symbol" pitchFamily="2" charset="2"/>
              </a:rPr>
              <a:t></a:t>
            </a:r>
            <a:r>
              <a:rPr lang="en-US" altLang="en-US" sz="1200" b="1" dirty="0">
                <a:solidFill>
                  <a:srgbClr val="000000"/>
                </a:solidFill>
              </a:rPr>
              <a:t> = </a:t>
            </a:r>
            <a:r>
              <a:rPr lang="en-US" altLang="en-US" sz="1200" b="1" dirty="0">
                <a:solidFill>
                  <a:srgbClr val="000000"/>
                </a:solidFill>
                <a:latin typeface=" Arial"/>
              </a:rPr>
              <a:t>average arrival rate; </a:t>
            </a:r>
            <a:r>
              <a:rPr lang="en-US" altLang="en-US" sz="1200" b="1" dirty="0">
                <a:solidFill>
                  <a:srgbClr val="000000"/>
                </a:solidFill>
                <a:sym typeface="Symbol" pitchFamily="2" charset="2"/>
              </a:rPr>
              <a:t> = </a:t>
            </a:r>
            <a:r>
              <a:rPr lang="en-US" altLang="en-US" sz="1200" b="1" dirty="0">
                <a:solidFill>
                  <a:srgbClr val="000000"/>
                </a:solidFill>
                <a:latin typeface=" Arial"/>
              </a:rPr>
              <a:t> average service rate.</a:t>
            </a:r>
            <a:endParaRPr lang="en-US" altLang="en-US" sz="1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bability theory"/>
              </a:rPr>
              <a:t>probability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istics"/>
              </a:rPr>
              <a:t>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exponential distribution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bability distribution"/>
              </a:rPr>
              <a:t>probability distribution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time between events in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oisson point process"/>
              </a:rPr>
              <a:t>Poisson point process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i.e., a process in which events occur continuously and independently at a constant average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Condición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estacionario</a:t>
            </a:r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pasado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para que el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sea </a:t>
            </a:r>
            <a:r>
              <a:rPr lang="en-US" dirty="0" err="1"/>
              <a:t>independiente</a:t>
            </a:r>
            <a:r>
              <a:rPr lang="en-US" dirty="0"/>
              <a:t> del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y del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transcurrido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r>
              <a:rPr lang="en-US" dirty="0"/>
              <a:t> del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permanece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con el </a:t>
            </a:r>
            <a:r>
              <a:rPr lang="en-US" dirty="0" err="1"/>
              <a:t>tiempo</a:t>
            </a:r>
            <a:r>
              <a:rPr lang="en-US" dirty="0"/>
              <a:t> (es </a:t>
            </a:r>
            <a:r>
              <a:rPr lang="en-US" dirty="0" err="1"/>
              <a:t>estacionaria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transitoria</a:t>
            </a:r>
            <a:endParaRPr lang="en-US" dirty="0"/>
          </a:p>
          <a:p>
            <a:r>
              <a:rPr lang="en-US" dirty="0" err="1"/>
              <a:t>Prevalente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de colas ha </a:t>
            </a:r>
            <a:r>
              <a:rPr lang="en-US" dirty="0" err="1"/>
              <a:t>comenzado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recientemente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afectado</a:t>
            </a:r>
            <a:r>
              <a:rPr lang="en-US" dirty="0"/>
              <a:t> por 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y por el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transcurrido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que </a:t>
            </a:r>
            <a:r>
              <a:rPr lang="en-US" dirty="0" err="1"/>
              <a:t>comenzaron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r>
              <a:rPr lang="en-US" dirty="0"/>
              <a:t> del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cambia con el </a:t>
            </a:r>
            <a:r>
              <a:rPr lang="en-US" dirty="0" err="1"/>
              <a:t>tiempo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/>
              <a:t>P</a:t>
            </a:r>
            <a:r>
              <a:rPr lang="en-US" altLang="en-US" b="1" baseline="-25000" dirty="0" err="1"/>
              <a:t>n</a:t>
            </a:r>
            <a:r>
              <a:rPr lang="en-US" dirty="0"/>
              <a:t> =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n </a:t>
            </a:r>
            <a:r>
              <a:rPr lang="en-US" dirty="0" err="1"/>
              <a:t>clientes</a:t>
            </a:r>
            <a:r>
              <a:rPr lang="en-US" dirty="0"/>
              <a:t> /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estable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altLang="en-US" dirty="0"/>
              <a:t>t</a:t>
            </a:r>
            <a:r>
              <a:rPr lang="en-US" altLang="en-US" dirty="0">
                <a:sym typeface="Symbol" pitchFamily="2" charset="2"/>
              </a:rPr>
              <a:t>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 =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 err="1"/>
              <a:t>L</a:t>
            </a:r>
            <a:r>
              <a:rPr lang="en-US" altLang="en-US" b="1" baseline="-6000" dirty="0" err="1"/>
              <a:t>q</a:t>
            </a:r>
            <a:r>
              <a:rPr lang="en-US" dirty="0"/>
              <a:t> =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cola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 =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que un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Sistema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 err="1"/>
              <a:t>W</a:t>
            </a:r>
            <a:r>
              <a:rPr lang="en-US" altLang="en-US" b="1" baseline="-6000" dirty="0" err="1"/>
              <a:t>q</a:t>
            </a:r>
            <a:r>
              <a:rPr lang="en-US" dirty="0"/>
              <a:t> =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que un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B921-4699-554C-855B-B99CCAD16F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6AE-9FEF-FE4C-BFE0-EAAC6490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73989-9711-2743-9B63-F6A693BF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F7B5-32A9-7B4C-A623-49C949D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318D-2351-A341-AF32-5C867563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07C9-E4BE-3348-B59E-F5FA24E6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E7A7-6ADA-A74D-A75A-D818692F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F9D11-5CAB-E843-A563-DF694B16F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CCE7-F884-CD47-B625-7D1A72EB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2730-AEE2-1342-A59B-4454FA3A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BD48-B382-3040-BBBE-F6267D33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2CEF2-58FF-874C-8276-2B7D416E7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42060-A935-684E-AE91-D05965149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3B09-A279-DF40-9EF9-DED4FDA8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4DC4-A600-B043-BB6A-4061BFA4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C6B-6FD5-ED4D-88D2-6B770A62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B927-420A-DA4F-BB28-70BE1B6D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1137-D38F-F744-A2D1-85E477E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A925-E2F9-D841-8963-9849B23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9E12-6927-B54D-A5F0-709538A4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E0F9-0306-414B-B12F-F8D63984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8480-169B-1042-A70A-7F2BB19C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5DFD3-3779-9640-B4F3-FC72EDB3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CEFA-502B-F04E-B061-3EDB206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CE8F-6A39-8E49-BAEC-C37B2949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2DC0-4C3C-0D4D-89E8-8348AC11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9926-F1A3-B842-A117-1C22B31D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6CD3-7F04-7146-ABB9-DCB488726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515F7-A8A2-D046-9360-C40F99E4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F8CBE-38A5-DE46-A407-D38D9F1A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C9357-03FC-5B47-A479-D8C93612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26B6-FBED-D643-850F-2634AB31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0AD3-503B-8B43-90F8-F903EB2B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E253-485F-5241-9A9E-3B85149C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A88CD-33F2-9A45-B65A-FA3157B9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44FC8-8BDE-CD43-9C21-7762ED7FB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9E10A-510E-4748-A689-779BA2FD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E4FCC-92C4-E146-8AA0-2DA1F42A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42FA7-E11C-1841-B01D-05DE7F4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236AE-A8A5-4C44-B159-E21E78AF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C098-7844-244E-B8E9-E725D459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06FBB-1BC0-F342-BCB2-27256BB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C274-4B59-CB4B-8785-E25B47DC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E4FB5-ADC8-2045-AAEB-C311664C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CDE64-86F8-C147-9780-55C773B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F93F0-84F1-2F41-ACEC-B31F64B6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67F0-1156-9344-BE34-01099142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3891-7EB4-AF42-8E1A-A9894523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45A6-99FA-D246-8939-04F1B452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273F2-43DC-EA45-A918-AEAF9C8D9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36D9-AD5A-2741-9065-0AF997A6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1B0F-C18D-8A46-A6CB-EEF9C2FF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ADEB-84B5-4844-A31E-73474522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D91-A922-F64C-BF26-3825A109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93F36-7C4B-2942-AEE3-DC76A6298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48BD-DF1A-6A4B-90B8-5215BD03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4722-6846-6840-AFAF-3DC433EA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FD66-7203-744E-B788-89FDCB52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8B201-BC43-694E-90FC-8E104A2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087DB-5643-D44C-A75B-F92C920C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2D5C1-9179-6C46-8B9B-B9680436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9A56-BA4A-7B4D-A326-1114194CA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72D6-FDC5-1B4C-A5BE-5FC40D6C9349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CE65-C637-AA41-A07A-0FE4A774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B6AE-04DC-E94A-B487-F8836005E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EA6A-2605-514A-927A-5450261A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7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2F5C-16C4-9548-9105-9C9E506BF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teoría</a:t>
            </a:r>
            <a:r>
              <a:rPr lang="en-US" dirty="0"/>
              <a:t> de colas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C30F-1372-8642-ACEB-40DA065B0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5AB2-38BE-7240-B8E4-3910BE45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colas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D925-D8E8-B243-BE4F-71A11582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 Mechanism</a:t>
            </a:r>
          </a:p>
          <a:p>
            <a:pPr lvl="1"/>
            <a:r>
              <a:rPr lang="en-US" dirty="0"/>
              <a:t>Una o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instalaciones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endParaRPr lang="en-US" dirty="0"/>
          </a:p>
          <a:p>
            <a:pPr lvl="1"/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servicio</a:t>
            </a:r>
            <a:endParaRPr lang="en-US" dirty="0"/>
          </a:p>
          <a:p>
            <a:pPr lvl="1"/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  <a:p>
            <a:pPr lvl="1"/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distribuidos</a:t>
            </a:r>
            <a:r>
              <a:rPr lang="en-US" dirty="0"/>
              <a:t> </a:t>
            </a:r>
            <a:r>
              <a:rPr lang="en-US" dirty="0" err="1"/>
              <a:t>exponencialmente</a:t>
            </a:r>
            <a:r>
              <a:rPr lang="en-US" dirty="0"/>
              <a:t>, con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generalizaciones</a:t>
            </a:r>
            <a:r>
              <a:rPr lang="en-US" dirty="0"/>
              <a:t>.</a:t>
            </a:r>
          </a:p>
          <a:p>
            <a:r>
              <a:rPr lang="en-US" dirty="0"/>
              <a:t>The queue discipline</a:t>
            </a:r>
          </a:p>
          <a:p>
            <a:pPr lvl="1"/>
            <a:r>
              <a:rPr lang="en-US" dirty="0"/>
              <a:t>Orden </a:t>
            </a:r>
            <a:r>
              <a:rPr lang="en-US" dirty="0" err="1"/>
              <a:t>en</a:t>
            </a:r>
            <a:r>
              <a:rPr lang="en-US" dirty="0"/>
              <a:t> el que se </a:t>
            </a:r>
            <a:r>
              <a:rPr lang="en-US" dirty="0" err="1"/>
              <a:t>reciben</a:t>
            </a:r>
            <a:r>
              <a:rPr lang="en-US" dirty="0"/>
              <a:t> los </a:t>
            </a:r>
            <a:r>
              <a:rPr lang="en-US" dirty="0" err="1"/>
              <a:t>trabajos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FIFO</a:t>
            </a:r>
          </a:p>
          <a:p>
            <a:pPr lvl="1"/>
            <a:r>
              <a:rPr lang="en-US" dirty="0" err="1"/>
              <a:t>Priorización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1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ED97-5D01-8F45-83F5-DA9450A6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atenuantes</a:t>
            </a:r>
            <a:r>
              <a:rPr lang="en-US" dirty="0"/>
              <a:t> de </a:t>
            </a:r>
            <a:r>
              <a:rPr lang="en-US" dirty="0" err="1"/>
              <a:t>largas</a:t>
            </a:r>
            <a:r>
              <a:rPr lang="en-US" dirty="0"/>
              <a:t> colas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59BD-FBA5-584D-A418-9BAF6FAA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Ocultando</a:t>
            </a:r>
            <a:r>
              <a:rPr lang="en-US" dirty="0"/>
              <a:t> la cola de los </a:t>
            </a:r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llegan</a:t>
            </a:r>
            <a:endParaRPr lang="en-US" dirty="0"/>
          </a:p>
          <a:p>
            <a:pPr lvl="1"/>
            <a:r>
              <a:rPr lang="en-US" dirty="0"/>
              <a:t>Tickets</a:t>
            </a:r>
          </a:p>
          <a:p>
            <a:r>
              <a:rPr lang="en-US" dirty="0"/>
              <a:t>Use al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recurso</a:t>
            </a:r>
            <a:endParaRPr lang="en-US" dirty="0"/>
          </a:p>
          <a:p>
            <a:pPr lvl="1"/>
            <a:r>
              <a:rPr lang="en-US" dirty="0" err="1"/>
              <a:t>Llenar</a:t>
            </a:r>
            <a:r>
              <a:rPr lang="en-US" dirty="0"/>
              <a:t> </a:t>
            </a:r>
            <a:r>
              <a:rPr lang="en-US" dirty="0" err="1"/>
              <a:t>formularios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que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espere</a:t>
            </a:r>
            <a:r>
              <a:rPr lang="en-US" dirty="0"/>
              <a:t> </a:t>
            </a:r>
            <a:r>
              <a:rPr lang="en-US" dirty="0" err="1"/>
              <a:t>cómodo</a:t>
            </a:r>
            <a:r>
              <a:rPr lang="en-US" dirty="0"/>
              <a:t> y </a:t>
            </a:r>
            <a:r>
              <a:rPr lang="en-US" dirty="0" err="1"/>
              <a:t>distraer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endParaRPr lang="en-US" dirty="0"/>
          </a:p>
          <a:p>
            <a:pPr lvl="1"/>
            <a:r>
              <a:rPr lang="en-US" dirty="0" err="1"/>
              <a:t>Juego</a:t>
            </a:r>
            <a:r>
              <a:rPr lang="en-US" dirty="0"/>
              <a:t>, comida, asientos</a:t>
            </a:r>
          </a:p>
          <a:p>
            <a:r>
              <a:rPr lang="en-US" altLang="en-US" dirty="0" err="1"/>
              <a:t>Explicar</a:t>
            </a:r>
            <a:r>
              <a:rPr lang="en-US" altLang="en-US" dirty="0"/>
              <a:t> el </a:t>
            </a:r>
            <a:r>
              <a:rPr lang="en-US" altLang="en-US" dirty="0" err="1"/>
              <a:t>motivo</a:t>
            </a:r>
            <a:r>
              <a:rPr lang="en-US" altLang="en-US" dirty="0"/>
              <a:t> de la </a:t>
            </a:r>
            <a:r>
              <a:rPr lang="en-US" altLang="en-US" dirty="0" err="1"/>
              <a:t>espera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Proporcionar</a:t>
            </a:r>
            <a:r>
              <a:rPr lang="en-US" altLang="en-US" dirty="0"/>
              <a:t> </a:t>
            </a:r>
            <a:r>
              <a:rPr lang="en-US" altLang="en-US" dirty="0" err="1"/>
              <a:t>estimaciones</a:t>
            </a:r>
            <a:r>
              <a:rPr lang="en-US" altLang="en-US" dirty="0"/>
              <a:t> </a:t>
            </a:r>
            <a:r>
              <a:rPr lang="en-US" altLang="en-US" dirty="0" err="1"/>
              <a:t>pesimistas</a:t>
            </a:r>
            <a:r>
              <a:rPr lang="en-US" altLang="en-US" dirty="0"/>
              <a:t> del </a:t>
            </a:r>
            <a:r>
              <a:rPr lang="en-US" altLang="en-US" dirty="0" err="1"/>
              <a:t>tiempo</a:t>
            </a:r>
            <a:r>
              <a:rPr lang="en-US" altLang="en-US" dirty="0"/>
              <a:t> de </a:t>
            </a:r>
            <a:r>
              <a:rPr lang="en-US" altLang="en-US" dirty="0" err="1"/>
              <a:t>espera</a:t>
            </a:r>
            <a:r>
              <a:rPr lang="en-US" altLang="en-US" dirty="0"/>
              <a:t> restante.</a:t>
            </a:r>
          </a:p>
          <a:p>
            <a:pPr lvl="1"/>
            <a:r>
              <a:rPr lang="en-US" altLang="en-US" dirty="0" err="1"/>
              <a:t>Tiempo</a:t>
            </a:r>
            <a:r>
              <a:rPr lang="en-US" altLang="en-US" dirty="0"/>
              <a:t> </a:t>
            </a:r>
            <a:r>
              <a:rPr lang="en-US" altLang="en-US" dirty="0" err="1"/>
              <a:t>estimado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27A8-ACD8-7F4F-8038-45DBEF2F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de cola </a:t>
            </a:r>
            <a:r>
              <a:rPr lang="en-US" dirty="0" err="1"/>
              <a:t>comúnmente</a:t>
            </a:r>
            <a:r>
              <a:rPr lang="en-US" dirty="0"/>
              <a:t> visto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7614F-95FD-B14D-A325-9717EA6BF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206" y="1825625"/>
            <a:ext cx="7261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972D-3B88-CF4C-8F1B-1BB28C59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de cola </a:t>
            </a:r>
            <a:r>
              <a:rPr lang="en-US" dirty="0" err="1"/>
              <a:t>comúnmente</a:t>
            </a:r>
            <a:r>
              <a:rPr lang="en-US" dirty="0"/>
              <a:t> visto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12A8-31B4-E946-9D0E-82831689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Los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y los </a:t>
            </a:r>
            <a:r>
              <a:rPr lang="en-US" dirty="0" err="1"/>
              <a:t>tiempos</a:t>
            </a:r>
            <a:r>
              <a:rPr lang="en-US" dirty="0"/>
              <a:t> entre </a:t>
            </a:r>
            <a:r>
              <a:rPr lang="en-US" dirty="0" err="1"/>
              <a:t>llegadas</a:t>
            </a:r>
            <a:r>
              <a:rPr lang="en-US" dirty="0"/>
              <a:t>:  se </a:t>
            </a:r>
            <a:r>
              <a:rPr lang="en-US" dirty="0" err="1"/>
              <a:t>suponen</a:t>
            </a:r>
            <a:r>
              <a:rPr lang="en-US" dirty="0"/>
              <a:t> IID.</a:t>
            </a:r>
          </a:p>
          <a:p>
            <a:r>
              <a:rPr lang="en-US" dirty="0"/>
              <a:t>Principio de </a:t>
            </a:r>
            <a:r>
              <a:rPr lang="en-US" dirty="0" err="1"/>
              <a:t>notación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: A / B / C</a:t>
            </a:r>
          </a:p>
          <a:p>
            <a:pPr lvl="1"/>
            <a:r>
              <a:rPr lang="en-US" dirty="0"/>
              <a:t>A = La </a:t>
            </a:r>
            <a:r>
              <a:rPr lang="en-US" dirty="0" err="1"/>
              <a:t>distribución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entre </a:t>
            </a:r>
            <a:r>
              <a:rPr lang="en-US" dirty="0" err="1"/>
              <a:t>llegadas</a:t>
            </a:r>
            <a:endParaRPr lang="en-US" dirty="0"/>
          </a:p>
          <a:p>
            <a:pPr lvl="1"/>
            <a:r>
              <a:rPr lang="en-US" dirty="0"/>
              <a:t>B = La </a:t>
            </a:r>
            <a:r>
              <a:rPr lang="en-US" dirty="0" err="1"/>
              <a:t>distribución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 =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paralelos</a:t>
            </a:r>
            <a:endParaRPr lang="en-US" dirty="0"/>
          </a:p>
          <a:p>
            <a:r>
              <a:rPr lang="en-US" dirty="0" err="1"/>
              <a:t>Distribuciones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común</a:t>
            </a:r>
            <a:endParaRPr lang="en-US" dirty="0"/>
          </a:p>
          <a:p>
            <a:pPr lvl="1"/>
            <a:r>
              <a:rPr lang="en-US" dirty="0"/>
              <a:t>M = Markovian (</a:t>
            </a:r>
            <a:r>
              <a:rPr lang="en-US" dirty="0" err="1"/>
              <a:t>exponencial</a:t>
            </a:r>
            <a:r>
              <a:rPr lang="en-US" dirty="0"/>
              <a:t>) - Sin </a:t>
            </a:r>
            <a:r>
              <a:rPr lang="en-US" dirty="0" err="1"/>
              <a:t>memoria</a:t>
            </a:r>
            <a:endParaRPr lang="en-US" dirty="0"/>
          </a:p>
          <a:p>
            <a:pPr lvl="1"/>
            <a:r>
              <a:rPr lang="en-US" dirty="0"/>
              <a:t>D =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determinista</a:t>
            </a:r>
            <a:endParaRPr lang="en-US" dirty="0"/>
          </a:p>
          <a:p>
            <a:pPr lvl="1"/>
            <a:r>
              <a:rPr lang="en-US" dirty="0"/>
              <a:t>G = </a:t>
            </a:r>
            <a:r>
              <a:rPr lang="en-US" dirty="0" err="1"/>
              <a:t>distribución</a:t>
            </a:r>
            <a:r>
              <a:rPr lang="en-US" dirty="0"/>
              <a:t> general</a:t>
            </a:r>
          </a:p>
          <a:p>
            <a:r>
              <a:rPr lang="en-US" dirty="0" err="1"/>
              <a:t>Ejemplo</a:t>
            </a:r>
            <a:r>
              <a:rPr lang="en-US" dirty="0"/>
              <a:t>: M / M / c</a:t>
            </a:r>
          </a:p>
        </p:txBody>
      </p:sp>
    </p:spTree>
    <p:extLst>
      <p:ext uri="{BB962C8B-B14F-4D97-AF65-F5344CB8AC3E}">
        <p14:creationId xmlns:p14="http://schemas.microsoft.com/office/powerpoint/2010/main" val="182081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31F0-DF98-A24A-9B46-AA1208F2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r>
              <a:rPr lang="en-US" dirty="0"/>
              <a:t> de colas (cola M / M / 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C3F4-5C34-3C44-9AB4-726096BE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2317"/>
            <a:ext cx="10515600" cy="2469357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distribución</a:t>
            </a:r>
            <a:r>
              <a:rPr lang="en-US" dirty="0"/>
              <a:t> de los </a:t>
            </a:r>
            <a:r>
              <a:rPr lang="en-US" dirty="0" err="1"/>
              <a:t>tiempos</a:t>
            </a:r>
            <a:r>
              <a:rPr lang="en-US" dirty="0"/>
              <a:t> entre </a:t>
            </a:r>
            <a:r>
              <a:rPr lang="en-US" dirty="0" err="1"/>
              <a:t>llegadas</a:t>
            </a:r>
            <a:r>
              <a:rPr lang="en-US" dirty="0"/>
              <a:t> </a:t>
            </a:r>
            <a:r>
              <a:rPr lang="en-US" dirty="0" err="1"/>
              <a:t>consecutivas</a:t>
            </a:r>
            <a:r>
              <a:rPr lang="en-US" dirty="0"/>
              <a:t> es </a:t>
            </a:r>
            <a:r>
              <a:rPr lang="en-US" dirty="0" err="1"/>
              <a:t>exponencial</a:t>
            </a:r>
            <a:r>
              <a:rPr lang="en-US" dirty="0"/>
              <a:t> (las </a:t>
            </a:r>
            <a:r>
              <a:rPr lang="en-US" dirty="0" err="1"/>
              <a:t>llegadas</a:t>
            </a:r>
            <a:r>
              <a:rPr lang="en-US" dirty="0"/>
              <a:t> se </a:t>
            </a:r>
            <a:r>
              <a:rPr lang="en-US" dirty="0" err="1"/>
              <a:t>modelan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 Poisson)</a:t>
            </a:r>
          </a:p>
          <a:p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se </a:t>
            </a:r>
            <a:r>
              <a:rPr lang="en-US" dirty="0" err="1"/>
              <a:t>distribuye</a:t>
            </a:r>
            <a:r>
              <a:rPr lang="en-US" dirty="0"/>
              <a:t> </a:t>
            </a:r>
            <a:r>
              <a:rPr lang="en-US" dirty="0" err="1"/>
              <a:t>exponencialmente</a:t>
            </a:r>
            <a:r>
              <a:rPr lang="en-US" dirty="0"/>
              <a:t> con el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altLang="en-US" dirty="0">
                <a:sym typeface="Symbol" pitchFamily="2" charset="2"/>
              </a:rPr>
              <a:t>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1BFD3-3A20-C34B-B71C-742D50A2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180305"/>
            <a:ext cx="9169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31F0-DF98-A24A-9B46-AA1208F2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r>
              <a:rPr lang="en-US" dirty="0"/>
              <a:t> de colas (cola M / M / 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C3F4-5C34-3C44-9AB4-726096BE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137"/>
            <a:ext cx="10515600" cy="2469357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tiempos</a:t>
            </a:r>
            <a:r>
              <a:rPr lang="en-US" dirty="0"/>
              <a:t> entre </a:t>
            </a:r>
            <a:r>
              <a:rPr lang="en-US" dirty="0" err="1"/>
              <a:t>llegadas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de Poisson son variables </a:t>
            </a:r>
            <a:r>
              <a:rPr lang="en-US" dirty="0" err="1"/>
              <a:t>aleatorias</a:t>
            </a:r>
            <a:r>
              <a:rPr lang="en-US" dirty="0"/>
              <a:t> </a:t>
            </a:r>
            <a:r>
              <a:rPr lang="en-US" dirty="0" err="1"/>
              <a:t>exponenciales</a:t>
            </a:r>
            <a:r>
              <a:rPr lang="en-US" dirty="0"/>
              <a:t> IID con el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altLang="en-US" b="1" dirty="0">
                <a:sym typeface="Symbol" pitchFamily="2" charset="2"/>
              </a:rPr>
              <a:t>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36EAE-6E6F-B147-8CAA-E59FD0D8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2412168"/>
            <a:ext cx="10299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2140-8942-184D-AB55-09A9D21A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La distribución exponencial y las colas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B5F1-A4D7-9C42-8076-65046995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de colas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: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distribuidos</a:t>
            </a:r>
            <a:r>
              <a:rPr lang="en-US" dirty="0"/>
              <a:t> </a:t>
            </a:r>
            <a:r>
              <a:rPr lang="en-US" dirty="0" err="1"/>
              <a:t>exponencialmente</a:t>
            </a:r>
            <a:r>
              <a:rPr lang="en-US" dirty="0"/>
              <a:t> y </a:t>
            </a:r>
            <a:r>
              <a:rPr lang="en-US" dirty="0" err="1"/>
              <a:t>tiempos</a:t>
            </a:r>
            <a:r>
              <a:rPr lang="en-US" dirty="0"/>
              <a:t> entre </a:t>
            </a:r>
            <a:r>
              <a:rPr lang="en-US" dirty="0" err="1"/>
              <a:t>llegadas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858B6-9CC6-D24F-A0C8-B056A2F2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94" y="2806854"/>
            <a:ext cx="6922247" cy="35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9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EDC-387E-304E-912F-C354636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Terminología</a:t>
            </a:r>
            <a:r>
              <a:rPr lang="en-US" dirty="0"/>
              <a:t> y </a:t>
            </a:r>
            <a:r>
              <a:rPr lang="en-US" dirty="0" err="1"/>
              <a:t>notación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6E36-4331-614C-9B05-FF49FFE5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=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dirty="0" err="1"/>
              <a:t>Longitud</a:t>
            </a:r>
            <a:r>
              <a:rPr lang="en-US" dirty="0"/>
              <a:t> de la cola = (El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) - (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atendidos</a:t>
            </a:r>
            <a:r>
              <a:rPr lang="en-US" dirty="0"/>
              <a:t>)</a:t>
            </a:r>
          </a:p>
          <a:p>
            <a:r>
              <a:rPr lang="en-US" dirty="0"/>
              <a:t>N (t) =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/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momento</a:t>
            </a:r>
            <a:r>
              <a:rPr lang="en-US" dirty="0"/>
              <a:t> t</a:t>
            </a:r>
          </a:p>
          <a:p>
            <a:r>
              <a:rPr lang="en-US" altLang="en-US" b="1" dirty="0" err="1"/>
              <a:t>P</a:t>
            </a:r>
            <a:r>
              <a:rPr lang="en-US" altLang="en-US" b="1" baseline="-25000" dirty="0" err="1"/>
              <a:t>n</a:t>
            </a:r>
            <a:r>
              <a:rPr lang="en-US" altLang="en-US" b="1" dirty="0"/>
              <a:t>(t)</a:t>
            </a:r>
            <a:r>
              <a:rPr lang="en-US" dirty="0"/>
              <a:t> =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t, </a:t>
            </a:r>
            <a:r>
              <a:rPr lang="en-US" dirty="0" err="1"/>
              <a:t>haya</a:t>
            </a:r>
            <a:r>
              <a:rPr lang="en-US" dirty="0"/>
              <a:t> n </a:t>
            </a:r>
            <a:r>
              <a:rPr lang="en-US" dirty="0" err="1"/>
              <a:t>clientes</a:t>
            </a:r>
            <a:r>
              <a:rPr lang="en-US" dirty="0"/>
              <a:t> /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3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EDC-387E-304E-912F-C354636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Terminología</a:t>
            </a:r>
            <a:r>
              <a:rPr lang="en-US" dirty="0"/>
              <a:t> y </a:t>
            </a:r>
            <a:r>
              <a:rPr lang="en-US" dirty="0" err="1"/>
              <a:t>notación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6E36-4331-614C-9B05-FF49FFE5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ym typeface="Symbol" pitchFamily="2" charset="2"/>
              </a:rPr>
              <a:t></a:t>
            </a:r>
            <a:r>
              <a:rPr lang="en-US" altLang="en-US" b="1" baseline="-25000" dirty="0">
                <a:sym typeface="Symbol" pitchFamily="2" charset="2"/>
              </a:rPr>
              <a:t>n</a:t>
            </a:r>
            <a:r>
              <a:rPr lang="en-US" dirty="0"/>
              <a:t> = </a:t>
            </a:r>
            <a:r>
              <a:rPr lang="en-US" dirty="0" err="1"/>
              <a:t>Intensidad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(# </a:t>
            </a:r>
            <a:r>
              <a:rPr lang="en-US" dirty="0" err="1"/>
              <a:t>llegadas</a:t>
            </a:r>
            <a:r>
              <a:rPr lang="en-US" dirty="0"/>
              <a:t> por </a:t>
            </a:r>
            <a:r>
              <a:rPr lang="en-US" dirty="0" err="1"/>
              <a:t>unidad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n </a:t>
            </a:r>
            <a:r>
              <a:rPr lang="en-US" dirty="0" err="1"/>
              <a:t>clientes</a:t>
            </a:r>
            <a:r>
              <a:rPr lang="en-US" dirty="0"/>
              <a:t> /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altLang="en-US" b="1" dirty="0">
                <a:sym typeface="Symbol" pitchFamily="2" charset="2"/>
              </a:rPr>
              <a:t></a:t>
            </a:r>
            <a:r>
              <a:rPr lang="en-US" altLang="en-US" b="1" baseline="-25000" dirty="0">
                <a:sym typeface="Symbol" pitchFamily="2" charset="2"/>
              </a:rPr>
              <a:t>n</a:t>
            </a:r>
            <a:r>
              <a:rPr lang="en-US" dirty="0"/>
              <a:t> = </a:t>
            </a:r>
            <a:r>
              <a:rPr lang="en-US" dirty="0" err="1"/>
              <a:t>Intensidad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para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hay n </a:t>
            </a:r>
            <a:r>
              <a:rPr lang="en-US" dirty="0" err="1"/>
              <a:t>clientes</a:t>
            </a:r>
            <a:r>
              <a:rPr lang="en-US" dirty="0"/>
              <a:t> /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. (Nota, la </a:t>
            </a:r>
            <a:r>
              <a:rPr lang="en-US" dirty="0" err="1"/>
              <a:t>intensidad</a:t>
            </a:r>
            <a:r>
              <a:rPr lang="en-US" dirty="0"/>
              <a:t> total del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ocupados</a:t>
            </a:r>
            <a:r>
              <a:rPr lang="en-US" dirty="0"/>
              <a:t>)</a:t>
            </a:r>
          </a:p>
          <a:p>
            <a:r>
              <a:rPr lang="en-US" altLang="en-US" b="1" dirty="0">
                <a:sym typeface="Symbol" pitchFamily="2" charset="2"/>
              </a:rPr>
              <a:t></a:t>
            </a:r>
            <a:r>
              <a:rPr lang="en-US" dirty="0"/>
              <a:t> = El factor de </a:t>
            </a:r>
            <a:r>
              <a:rPr lang="en-US" dirty="0" err="1"/>
              <a:t>utilización</a:t>
            </a:r>
            <a:r>
              <a:rPr lang="en-US" dirty="0"/>
              <a:t> para la </a:t>
            </a:r>
            <a:r>
              <a:rPr lang="en-US" dirty="0" err="1"/>
              <a:t>instalación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. (La </a:t>
            </a:r>
            <a:r>
              <a:rPr lang="en-US" dirty="0" err="1"/>
              <a:t>fracción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que se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instalación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901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8031-1BE3-0247-832D-CD53086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factor de </a:t>
            </a:r>
            <a:r>
              <a:rPr lang="en-US" dirty="0" err="1"/>
              <a:t>utilización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2A88-D7DF-CB43-99ED-8118D640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Considere</a:t>
            </a:r>
            <a:r>
              <a:rPr lang="en-US" dirty="0"/>
              <a:t> una cola M / M / 1 con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 = </a:t>
            </a:r>
            <a:r>
              <a:rPr lang="en-US" altLang="en-US" dirty="0">
                <a:sym typeface="Symbol" pitchFamily="2" charset="2"/>
              </a:rPr>
              <a:t></a:t>
            </a:r>
            <a:r>
              <a:rPr lang="en-US" dirty="0"/>
              <a:t> y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= </a:t>
            </a:r>
            <a:r>
              <a:rPr lang="en-US" altLang="en-US" dirty="0">
                <a:cs typeface="Times New Roman" panose="02020603050405020304" pitchFamily="18" charset="0"/>
                <a:sym typeface="Symbol" pitchFamily="2" charset="2"/>
              </a:rPr>
              <a:t>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M/M/c</a:t>
            </a:r>
            <a:endParaRPr lang="en-US" dirty="0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0F76D555-93A5-684D-AA80-92017A788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42266"/>
              </p:ext>
            </p:extLst>
          </p:nvPr>
        </p:nvGraphicFramePr>
        <p:xfrm>
          <a:off x="3831292" y="4728883"/>
          <a:ext cx="368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84848700" imgH="18135600" progId="Equation.3">
                  <p:embed/>
                </p:oleObj>
              </mc:Choice>
              <mc:Fallback>
                <p:oleObj name="Equation" r:id="rId3" imgW="84848700" imgH="18135600" progId="Equation.3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4DCFFF30-8E38-984A-9122-5B531D361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292" y="4728883"/>
                        <a:ext cx="368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340D4038-7FBA-604A-9828-F3D0D8381A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30693"/>
              </p:ext>
            </p:extLst>
          </p:nvPr>
        </p:nvGraphicFramePr>
        <p:xfrm>
          <a:off x="4028142" y="2864504"/>
          <a:ext cx="3486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76657200" imgH="18135600" progId="Equation.3">
                  <p:embed/>
                </p:oleObj>
              </mc:Choice>
              <mc:Fallback>
                <p:oleObj name="Equation" r:id="rId5" imgW="76657200" imgH="18135600" progId="Equation.3">
                  <p:embed/>
                  <p:pic>
                    <p:nvPicPr>
                      <p:cNvPr id="20491" name="Object 11">
                        <a:extLst>
                          <a:ext uri="{FF2B5EF4-FFF2-40B4-BE49-F238E27FC236}">
                            <a16:creationId xmlns:a16="http://schemas.microsoft.com/office/drawing/2014/main" id="{07E07089-ECC2-2B43-8AA8-7EC7C473B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142" y="2864504"/>
                        <a:ext cx="3486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4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2F4D-8534-4B46-9FAE-C235AD85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r>
              <a:rPr lang="en-US" dirty="0"/>
              <a:t> de colas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24C9-E755-7D42-AC54-28782A48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 de colas y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estocásticos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Analizar</a:t>
            </a:r>
            <a:r>
              <a:rPr lang="en-US" sz="2000" dirty="0"/>
              <a:t> los </a:t>
            </a:r>
            <a:r>
              <a:rPr lang="en-US" sz="2000" dirty="0" err="1"/>
              <a:t>procesos</a:t>
            </a:r>
            <a:r>
              <a:rPr lang="en-US" sz="2000" dirty="0"/>
              <a:t> de </a:t>
            </a:r>
            <a:r>
              <a:rPr lang="en-US" sz="2000" dirty="0" err="1"/>
              <a:t>producción</a:t>
            </a:r>
            <a:r>
              <a:rPr lang="en-US" sz="2000" dirty="0"/>
              <a:t> y </a:t>
            </a:r>
            <a:r>
              <a:rPr lang="en-US" sz="2000" dirty="0" err="1"/>
              <a:t>servicio</a:t>
            </a:r>
            <a:r>
              <a:rPr lang="en-US" sz="2000" dirty="0"/>
              <a:t> que </a:t>
            </a:r>
            <a:r>
              <a:rPr lang="en-US" sz="2000" dirty="0" err="1"/>
              <a:t>exhiben</a:t>
            </a:r>
            <a:r>
              <a:rPr lang="en-US" sz="2000" dirty="0"/>
              <a:t> una </a:t>
            </a:r>
            <a:r>
              <a:rPr lang="en-US" sz="2000" dirty="0" err="1"/>
              <a:t>variabilidad</a:t>
            </a:r>
            <a:r>
              <a:rPr lang="en-US" sz="2000" dirty="0"/>
              <a:t> </a:t>
            </a:r>
            <a:r>
              <a:rPr lang="en-US" sz="2000" dirty="0" err="1"/>
              <a:t>aleatoria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demanda</a:t>
            </a:r>
            <a:r>
              <a:rPr lang="en-US" sz="2000" dirty="0"/>
              <a:t> del </a:t>
            </a:r>
            <a:r>
              <a:rPr lang="en-US" sz="2000" dirty="0" err="1"/>
              <a:t>mercado</a:t>
            </a:r>
            <a:r>
              <a:rPr lang="en-US" sz="2000" dirty="0"/>
              <a:t> (</a:t>
            </a:r>
            <a:r>
              <a:rPr lang="en-US" sz="2000" dirty="0" err="1"/>
              <a:t>tiempos</a:t>
            </a:r>
            <a:r>
              <a:rPr lang="en-US" sz="2000" dirty="0"/>
              <a:t> de </a:t>
            </a:r>
            <a:r>
              <a:rPr lang="en-US" sz="2000" dirty="0" err="1"/>
              <a:t>llegada</a:t>
            </a:r>
            <a:r>
              <a:rPr lang="en-US" sz="2000" dirty="0"/>
              <a:t>) y los </a:t>
            </a:r>
            <a:r>
              <a:rPr lang="en-US" sz="2000" dirty="0" err="1"/>
              <a:t>tiempos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.</a:t>
            </a:r>
          </a:p>
          <a:p>
            <a:r>
              <a:rPr lang="en-US" dirty="0"/>
              <a:t>Las colas </a:t>
            </a:r>
            <a:r>
              <a:rPr lang="en-US" dirty="0" err="1"/>
              <a:t>surgen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demanda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excede</a:t>
            </a:r>
            <a:r>
              <a:rPr lang="en-US" dirty="0"/>
              <a:t> la </a:t>
            </a:r>
            <a:r>
              <a:rPr lang="en-US" dirty="0" err="1"/>
              <a:t>capacidad</a:t>
            </a:r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La </a:t>
            </a:r>
            <a:r>
              <a:rPr lang="en-US" sz="2000" dirty="0" err="1"/>
              <a:t>mayoría</a:t>
            </a:r>
            <a:r>
              <a:rPr lang="en-US" sz="2000" dirty="0"/>
              <a:t> de las </a:t>
            </a:r>
            <a:r>
              <a:rPr lang="en-US" sz="2000" dirty="0" err="1"/>
              <a:t>veces</a:t>
            </a:r>
            <a:r>
              <a:rPr lang="en-US" sz="2000" dirty="0"/>
              <a:t> es </a:t>
            </a:r>
            <a:r>
              <a:rPr lang="en-US" sz="2000" dirty="0" err="1"/>
              <a:t>causada</a:t>
            </a:r>
            <a:r>
              <a:rPr lang="en-US" sz="2000" dirty="0"/>
              <a:t> por una </a:t>
            </a:r>
            <a:r>
              <a:rPr lang="en-US" sz="2000" dirty="0" err="1"/>
              <a:t>variación</a:t>
            </a:r>
            <a:r>
              <a:rPr lang="en-US" sz="2000" dirty="0"/>
              <a:t> </a:t>
            </a:r>
            <a:r>
              <a:rPr lang="en-US" sz="2000" dirty="0" err="1"/>
              <a:t>aleatoria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los </a:t>
            </a:r>
            <a:r>
              <a:rPr lang="en-US" sz="2000" dirty="0" err="1"/>
              <a:t>tiempos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 y los </a:t>
            </a:r>
            <a:r>
              <a:rPr lang="en-US" sz="2000" dirty="0" err="1"/>
              <a:t>tiempos</a:t>
            </a:r>
            <a:r>
              <a:rPr lang="en-US" sz="2000" dirty="0"/>
              <a:t> entre las </a:t>
            </a:r>
            <a:r>
              <a:rPr lang="en-US" sz="2000" dirty="0" err="1"/>
              <a:t>llegadas</a:t>
            </a:r>
            <a:r>
              <a:rPr lang="en-US" sz="2000" dirty="0"/>
              <a:t> de los </a:t>
            </a:r>
            <a:r>
              <a:rPr lang="en-US" sz="2000" dirty="0" err="1"/>
              <a:t>clientes</a:t>
            </a:r>
            <a:r>
              <a:rPr lang="en-US" sz="2000" dirty="0"/>
              <a:t>.</a:t>
            </a:r>
          </a:p>
          <a:p>
            <a:pPr>
              <a:buFontTx/>
              <a:buChar char="-"/>
            </a:pPr>
            <a:r>
              <a:rPr lang="en-US" sz="2000" dirty="0"/>
              <a:t>Si la </a:t>
            </a:r>
            <a:r>
              <a:rPr lang="en-US" sz="2000" dirty="0" err="1"/>
              <a:t>demanda</a:t>
            </a:r>
            <a:r>
              <a:rPr lang="en-US" sz="2000" dirty="0"/>
              <a:t> a largo </a:t>
            </a:r>
            <a:r>
              <a:rPr lang="en-US" sz="2000" dirty="0" err="1"/>
              <a:t>plazo</a:t>
            </a:r>
            <a:r>
              <a:rPr lang="en-US" sz="2000" dirty="0"/>
              <a:t> de </a:t>
            </a:r>
            <a:r>
              <a:rPr lang="en-US" sz="2000" dirty="0" err="1"/>
              <a:t>servicio</a:t>
            </a:r>
            <a:r>
              <a:rPr lang="en-US" sz="2000" dirty="0"/>
              <a:t>&gt; </a:t>
            </a:r>
            <a:r>
              <a:rPr lang="en-US" sz="2000" dirty="0" err="1"/>
              <a:t>capacidad</a:t>
            </a:r>
            <a:r>
              <a:rPr lang="en-US" sz="2000" dirty="0"/>
              <a:t>, ¡la cola </a:t>
            </a:r>
            <a:r>
              <a:rPr lang="en-US" sz="2000" dirty="0" err="1"/>
              <a:t>explotará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712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79ED-FA66-7A47-B0FC-18A66A3F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r>
              <a:rPr lang="en-US" dirty="0"/>
              <a:t> de colas: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7AC9-BC74-254C-9BCC-4E3AD2BF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(t) =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momento</a:t>
            </a:r>
            <a:r>
              <a:rPr lang="en-US" dirty="0"/>
              <a:t> t,</a:t>
            </a:r>
          </a:p>
          <a:p>
            <a:pPr marL="0" indent="0">
              <a:buNone/>
            </a:pPr>
            <a:r>
              <a:rPr lang="en-US" dirty="0"/>
              <a:t>E [N (t)] =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3FA676B-D792-A347-8A62-5849824C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17" y="2678112"/>
            <a:ext cx="5562600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19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79ED-FA66-7A47-B0FC-18A66A3F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Notación</a:t>
            </a:r>
            <a:r>
              <a:rPr lang="en-US" dirty="0"/>
              <a:t> para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estacionario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7AC9-BC74-254C-9BCC-4E3AD2BF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b="1" dirty="0" err="1"/>
              <a:t>P</a:t>
            </a:r>
            <a:r>
              <a:rPr lang="en-US" altLang="en-US" b="1" baseline="-25000" dirty="0" err="1"/>
              <a:t>n</a:t>
            </a:r>
            <a:r>
              <a:rPr lang="en-US" dirty="0"/>
              <a:t> =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n </a:t>
            </a:r>
            <a:r>
              <a:rPr lang="en-US" dirty="0" err="1"/>
              <a:t>clientes</a:t>
            </a:r>
            <a:r>
              <a:rPr lang="en-US" dirty="0"/>
              <a:t> /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estable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altLang="en-US" dirty="0"/>
              <a:t>t</a:t>
            </a:r>
            <a:r>
              <a:rPr lang="en-US" altLang="en-US" dirty="0">
                <a:sym typeface="Symbol" pitchFamily="2" charset="2"/>
              </a:rPr>
              <a:t>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 =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 err="1"/>
              <a:t>L</a:t>
            </a:r>
            <a:r>
              <a:rPr lang="en-US" altLang="en-US" b="1" baseline="-6000" dirty="0" err="1"/>
              <a:t>q</a:t>
            </a:r>
            <a:r>
              <a:rPr lang="en-US" dirty="0"/>
              <a:t> =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cola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 =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que un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Sistema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 err="1"/>
              <a:t>W</a:t>
            </a:r>
            <a:r>
              <a:rPr lang="en-US" altLang="en-US" b="1" baseline="-6000" dirty="0" err="1"/>
              <a:t>q</a:t>
            </a:r>
            <a:r>
              <a:rPr lang="en-US" dirty="0"/>
              <a:t> =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que un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cola</a:t>
            </a:r>
          </a:p>
        </p:txBody>
      </p:sp>
    </p:spTree>
    <p:extLst>
      <p:ext uri="{BB962C8B-B14F-4D97-AF65-F5344CB8AC3E}">
        <p14:creationId xmlns:p14="http://schemas.microsoft.com/office/powerpoint/2010/main" val="246201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69DC-B9BE-7A4C-9077-7CC9D4A3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Hospital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6760-4339-624B-99D8-2B2DC83A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Situación</a:t>
            </a:r>
            <a:endParaRPr lang="en-US" b="1" dirty="0"/>
          </a:p>
          <a:p>
            <a:r>
              <a:rPr lang="en-US" dirty="0"/>
              <a:t>Los </a:t>
            </a:r>
            <a:r>
              <a:rPr lang="en-US" dirty="0" err="1"/>
              <a:t>pacientes</a:t>
            </a:r>
            <a:r>
              <a:rPr lang="en-US" dirty="0"/>
              <a:t> </a:t>
            </a:r>
            <a:r>
              <a:rPr lang="en-US" dirty="0" err="1"/>
              <a:t>llegan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con un </a:t>
            </a:r>
            <a:r>
              <a:rPr lang="en-US" dirty="0" err="1"/>
              <a:t>proceso</a:t>
            </a:r>
            <a:r>
              <a:rPr lang="en-US" dirty="0"/>
              <a:t> de Poisson con </a:t>
            </a:r>
            <a:r>
              <a:rPr lang="en-US" dirty="0" err="1"/>
              <a:t>intensidad</a:t>
            </a:r>
            <a:r>
              <a:rPr lang="en-US" dirty="0"/>
              <a:t> 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</a:t>
            </a:r>
            <a:r>
              <a:rPr lang="en-US" dirty="0"/>
              <a:t> (el </a:t>
            </a:r>
            <a:r>
              <a:rPr lang="en-US" dirty="0" err="1"/>
              <a:t>tiempo</a:t>
            </a:r>
            <a:r>
              <a:rPr lang="en-US" dirty="0"/>
              <a:t> entre </a:t>
            </a:r>
            <a:r>
              <a:rPr lang="en-US" dirty="0" err="1"/>
              <a:t>llegadas</a:t>
            </a:r>
            <a:r>
              <a:rPr lang="en-US" dirty="0"/>
              <a:t> es 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exp()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(el </a:t>
            </a:r>
            <a:r>
              <a:rPr lang="en-US" dirty="0" err="1"/>
              <a:t>examen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y 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tratamiento</a:t>
            </a:r>
            <a:r>
              <a:rPr lang="en-US" dirty="0"/>
              <a:t> de un </a:t>
            </a:r>
            <a:r>
              <a:rPr lang="en-US" dirty="0" err="1"/>
              <a:t>paciente</a:t>
            </a:r>
            <a:r>
              <a:rPr lang="en-US" dirty="0"/>
              <a:t>) </a:t>
            </a:r>
            <a:r>
              <a:rPr lang="en-US" dirty="0" err="1"/>
              <a:t>sigue</a:t>
            </a:r>
            <a:r>
              <a:rPr lang="en-US" dirty="0"/>
              <a:t> una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 con media 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1/</a:t>
            </a:r>
            <a:r>
              <a:rPr lang="en-US" dirty="0"/>
              <a:t> (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exp()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)</a:t>
            </a:r>
          </a:p>
          <a:p>
            <a:r>
              <a:rPr lang="en-US" dirty="0"/>
              <a:t>El ER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M / M / c </a:t>
            </a:r>
            <a:r>
              <a:rPr lang="en-US" dirty="0" err="1"/>
              <a:t>donde</a:t>
            </a:r>
            <a:r>
              <a:rPr lang="en-US" dirty="0"/>
              <a:t> c =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médicos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4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69DC-B9BE-7A4C-9077-7CC9D4A3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Hospital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6760-4339-624B-99D8-2B2DC83A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Recolección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endParaRPr lang="en-US" b="1" dirty="0"/>
          </a:p>
          <a:p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  </a:t>
            </a:r>
            <a:r>
              <a:rPr lang="en-US" dirty="0"/>
              <a:t>= 2 </a:t>
            </a:r>
            <a:r>
              <a:rPr lang="en-US" dirty="0" err="1"/>
              <a:t>pacientes</a:t>
            </a:r>
            <a:r>
              <a:rPr lang="en-US" dirty="0"/>
              <a:t> por hora</a:t>
            </a:r>
          </a:p>
          <a:p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</a:t>
            </a:r>
            <a:r>
              <a:rPr lang="en-US" dirty="0"/>
              <a:t> = 3 </a:t>
            </a:r>
            <a:r>
              <a:rPr lang="en-US" dirty="0" err="1"/>
              <a:t>pacientes</a:t>
            </a:r>
            <a:r>
              <a:rPr lang="en-US" dirty="0"/>
              <a:t> por hora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Preguntas</a:t>
            </a:r>
            <a:endParaRPr lang="en-US" b="1" dirty="0"/>
          </a:p>
          <a:p>
            <a:r>
              <a:rPr lang="en-US" dirty="0"/>
              <a:t>¿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aumentarse</a:t>
            </a:r>
            <a:r>
              <a:rPr lang="en-US" dirty="0"/>
              <a:t> la </a:t>
            </a:r>
            <a:r>
              <a:rPr lang="en-US" dirty="0" err="1"/>
              <a:t>capacidad</a:t>
            </a:r>
            <a:r>
              <a:rPr lang="en-US" dirty="0"/>
              <a:t> de 1 a 2 </a:t>
            </a:r>
            <a:r>
              <a:rPr lang="en-US" dirty="0" err="1"/>
              <a:t>médicos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ven</a:t>
            </a:r>
            <a:r>
              <a:rPr lang="en-US" dirty="0"/>
              <a:t> </a:t>
            </a:r>
            <a:r>
              <a:rPr lang="en-US" dirty="0" err="1"/>
              <a:t>afectadas</a:t>
            </a:r>
            <a:r>
              <a:rPr lang="en-US" dirty="0"/>
              <a:t> las </a:t>
            </a:r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, </a:t>
            </a:r>
            <a:r>
              <a:rPr lang="en-US" altLang="en-US" dirty="0" err="1">
                <a:solidFill>
                  <a:schemeClr val="accent2"/>
                </a:solidFill>
                <a:sym typeface="Symbol" pitchFamily="2" charset="2"/>
              </a:rPr>
              <a:t>W</a:t>
            </a:r>
            <a:r>
              <a:rPr lang="en-US" altLang="en-US" baseline="-2000" dirty="0" err="1">
                <a:solidFill>
                  <a:schemeClr val="accent2"/>
                </a:solidFill>
                <a:sym typeface="Symbol" pitchFamily="2" charset="2"/>
              </a:rPr>
              <a:t>q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, W, </a:t>
            </a:r>
            <a:r>
              <a:rPr lang="en-US" altLang="en-US" dirty="0" err="1">
                <a:solidFill>
                  <a:schemeClr val="accent2"/>
                </a:solidFill>
                <a:sym typeface="Symbol" pitchFamily="2" charset="2"/>
              </a:rPr>
              <a:t>L</a:t>
            </a:r>
            <a:r>
              <a:rPr lang="en-US" altLang="en-US" baseline="-2000" dirty="0" err="1">
                <a:solidFill>
                  <a:schemeClr val="accent2"/>
                </a:solidFill>
                <a:sym typeface="Symbol" pitchFamily="2" charset="2"/>
              </a:rPr>
              <a:t>q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 y L</a:t>
            </a:r>
            <a:r>
              <a:rPr lang="en-US" dirty="0"/>
              <a:t>) por un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889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69DC-B9BE-7A4C-9077-7CC9D4A3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6760-4339-624B-99D8-2B2DC83A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cola =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espera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=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emergencias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tratamiento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69">
            <a:extLst>
              <a:ext uri="{FF2B5EF4-FFF2-40B4-BE49-F238E27FC236}">
                <a16:creationId xmlns:a16="http://schemas.microsoft.com/office/drawing/2014/main" id="{41AD0914-D93C-9049-A7DB-7745D57E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05815"/>
              </p:ext>
            </p:extLst>
          </p:nvPr>
        </p:nvGraphicFramePr>
        <p:xfrm>
          <a:off x="3041754" y="3249120"/>
          <a:ext cx="6705600" cy="332232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115301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620778568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053079858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One doctor (c=1)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Two Doctors (c=2)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26674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 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10896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917859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(1-P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46401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1623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en-US" sz="1800" b="1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4/3 patients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1/12 patients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069984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 patients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3/4 patients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47295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en-US" sz="1800" b="1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2/3 h = 40 minutes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1/24 h = 2.5 minutes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82613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3/8 h = 22.5 minutes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6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3F1889-C2AA-6849-B3BE-8C7909B6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687-EC9B-7649-8DE5-756EB0D59DD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BBC990C-80C0-8640-BE1E-264F66B0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724400"/>
          </a:xfrm>
        </p:spPr>
        <p:txBody>
          <a:bodyPr/>
          <a:lstStyle/>
          <a:p>
            <a:r>
              <a:rPr lang="en-US" altLang="en-US" sz="2400" dirty="0"/>
              <a:t>Design of queuing systems usually involve some kind of capacity decision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The number of service stations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The number of servers per station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The service time for individual servers</a:t>
            </a:r>
          </a:p>
          <a:p>
            <a:pPr lvl="1">
              <a:buFont typeface="Symbol" pitchFamily="2" charset="2"/>
              <a:buChar char="Þ"/>
            </a:pPr>
            <a:r>
              <a:rPr lang="en-US" altLang="en-US" sz="2000" b="1" i="1" dirty="0"/>
              <a:t>The corresponding decision variables are </a:t>
            </a:r>
            <a:r>
              <a:rPr lang="en-US" altLang="en-US" sz="2000" b="1" i="1" dirty="0">
                <a:sym typeface="Symbol" pitchFamily="2" charset="2"/>
              </a:rPr>
              <a:t>, c and </a:t>
            </a:r>
          </a:p>
          <a:p>
            <a:pPr lvl="1">
              <a:buFont typeface="Symbol" pitchFamily="2" charset="2"/>
              <a:buChar char="Þ"/>
            </a:pPr>
            <a:endParaRPr lang="en-US" altLang="en-US" sz="1000" b="1" i="1" dirty="0"/>
          </a:p>
          <a:p>
            <a:r>
              <a:rPr lang="en-US" altLang="en-US" sz="2400" dirty="0"/>
              <a:t>Examples: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The number of doctors in a hospital, 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The number of exits and cashiers in a supermarket, 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The choice of machine type at a new investment decision, 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The localization of toilets in a new building, </a:t>
            </a:r>
            <a:r>
              <a:rPr lang="en-US" altLang="en-US" sz="2000" dirty="0" err="1">
                <a:solidFill>
                  <a:schemeClr val="accent2"/>
                </a:solidFill>
              </a:rPr>
              <a:t>etc</a:t>
            </a:r>
            <a:r>
              <a:rPr lang="en-US" altLang="en-US" sz="2000" dirty="0">
                <a:solidFill>
                  <a:schemeClr val="accent2"/>
                </a:solidFill>
              </a:rPr>
              <a:t>…</a:t>
            </a:r>
          </a:p>
          <a:p>
            <a:pPr>
              <a:buFontTx/>
              <a:buNone/>
            </a:pPr>
            <a:endParaRPr lang="en-US" altLang="en-US" sz="2400" b="1" i="1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endParaRPr lang="en-US" altLang="en-US" sz="2000" dirty="0"/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1C5BE684-1A6B-4741-9E27-F0FF9D6240F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914400"/>
            <a:ext cx="8686800" cy="241300"/>
            <a:chOff x="384" y="625"/>
            <a:chExt cx="4992" cy="151"/>
          </a:xfrm>
        </p:grpSpPr>
        <p:grpSp>
          <p:nvGrpSpPr>
            <p:cNvPr id="55301" name="Group 5">
              <a:extLst>
                <a:ext uri="{FF2B5EF4-FFF2-40B4-BE49-F238E27FC236}">
                  <a16:creationId xmlns:a16="http://schemas.microsoft.com/office/drawing/2014/main" id="{3124D19D-E282-5146-878C-B4D697C32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55302" name="Picture 6" descr="bd15156_">
                <a:extLst>
                  <a:ext uri="{FF2B5EF4-FFF2-40B4-BE49-F238E27FC236}">
                    <a16:creationId xmlns:a16="http://schemas.microsoft.com/office/drawing/2014/main" id="{08BF2106-8233-E74C-8808-5C917E03F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03" name="Picture 7" descr="bd15034_">
                <a:extLst>
                  <a:ext uri="{FF2B5EF4-FFF2-40B4-BE49-F238E27FC236}">
                    <a16:creationId xmlns:a16="http://schemas.microsoft.com/office/drawing/2014/main" id="{CDA2FC44-D54A-D843-A093-5A1770A41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5304" name="Picture 8" descr="bd21319_">
              <a:extLst>
                <a:ext uri="{FF2B5EF4-FFF2-40B4-BE49-F238E27FC236}">
                  <a16:creationId xmlns:a16="http://schemas.microsoft.com/office/drawing/2014/main" id="{A32C525A-D968-F042-B481-16766AEBB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305" name="Rectangle 9">
            <a:extLst>
              <a:ext uri="{FF2B5EF4-FFF2-40B4-BE49-F238E27FC236}">
                <a16:creationId xmlns:a16="http://schemas.microsoft.com/office/drawing/2014/main" id="{48355857-9E53-6A4C-AE9B-AE40FE00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chemeClr val="tx2"/>
                </a:solidFill>
              </a:rPr>
              <a:t> Queuing Modeling and System Design (I)</a:t>
            </a:r>
          </a:p>
        </p:txBody>
      </p:sp>
    </p:spTree>
    <p:extLst>
      <p:ext uri="{BB962C8B-B14F-4D97-AF65-F5344CB8AC3E}">
        <p14:creationId xmlns:p14="http://schemas.microsoft.com/office/powerpoint/2010/main" val="32784496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22075C-0D17-6640-BFC2-4F27127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7799-B9B5-1142-A0FE-5FFA793C709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BE540B-5EB6-204B-AF7B-0D2BEC1DE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7848600" cy="5181600"/>
          </a:xfrm>
        </p:spPr>
        <p:txBody>
          <a:bodyPr/>
          <a:lstStyle/>
          <a:p>
            <a:pPr marL="396875" indent="-396875"/>
            <a:r>
              <a:rPr lang="en-US" altLang="en-US" sz="2400">
                <a:solidFill>
                  <a:schemeClr val="tx2"/>
                </a:solidFill>
              </a:rPr>
              <a:t>Two fundamental questions when designing (queuing) systems </a:t>
            </a:r>
          </a:p>
          <a:p>
            <a:pPr marL="974725" lvl="1" indent="-406400"/>
            <a:r>
              <a:rPr lang="en-US" altLang="en-US" sz="2000" b="1" i="1">
                <a:solidFill>
                  <a:schemeClr val="accent2"/>
                </a:solidFill>
              </a:rPr>
              <a:t>Which service level should we aim for?</a:t>
            </a:r>
          </a:p>
          <a:p>
            <a:pPr marL="974725" lvl="1" indent="-406400"/>
            <a:r>
              <a:rPr lang="en-US" altLang="en-US" sz="2000" b="1" i="1">
                <a:solidFill>
                  <a:schemeClr val="accent2"/>
                </a:solidFill>
              </a:rPr>
              <a:t>How much capacity should we acquire?</a:t>
            </a:r>
          </a:p>
          <a:p>
            <a:pPr marL="396875" indent="-396875"/>
            <a:r>
              <a:rPr lang="en-US" altLang="en-US" sz="2400">
                <a:solidFill>
                  <a:schemeClr val="tx2"/>
                </a:solidFill>
              </a:rPr>
              <a:t>The cost of increased capacity must be balanced against the cost reduction due to shorter waiting time</a:t>
            </a:r>
          </a:p>
          <a:p>
            <a:pPr marL="974725" lvl="1" indent="-406400">
              <a:buFont typeface="Symbol" pitchFamily="2" charset="2"/>
              <a:buChar char="Þ"/>
            </a:pPr>
            <a:r>
              <a:rPr lang="en-US" altLang="en-US" sz="2000">
                <a:solidFill>
                  <a:schemeClr val="accent2"/>
                </a:solidFill>
              </a:rPr>
              <a:t>Specify a waiting cost or a shortage cost accruing when customers have to wait for service or…</a:t>
            </a:r>
          </a:p>
          <a:p>
            <a:pPr marL="974725" lvl="1" indent="-406400">
              <a:buFont typeface="Symbol" pitchFamily="2" charset="2"/>
              <a:buChar char="Þ"/>
            </a:pPr>
            <a:r>
              <a:rPr lang="en-US" altLang="en-US" sz="2000">
                <a:solidFill>
                  <a:schemeClr val="accent2"/>
                </a:solidFill>
              </a:rPr>
              <a:t>… Specify an acceptable service level and minimize the capacity under this condition</a:t>
            </a:r>
          </a:p>
          <a:p>
            <a:pPr marL="396875" indent="-396875"/>
            <a:r>
              <a:rPr lang="en-US" altLang="en-US" sz="2400">
                <a:solidFill>
                  <a:schemeClr val="tx2"/>
                </a:solidFill>
              </a:rPr>
              <a:t>The shortage or waiting cost rate is situation dependent and often difficult to quantify</a:t>
            </a:r>
          </a:p>
          <a:p>
            <a:pPr marL="974725" lvl="1" indent="-406400"/>
            <a:r>
              <a:rPr lang="en-US" altLang="en-US" sz="2000">
                <a:solidFill>
                  <a:schemeClr val="accent2"/>
                </a:solidFill>
              </a:rPr>
              <a:t>Should reflect the monetary impact a delay has on the organization where the queuing system resides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8086A14D-B68E-C042-B3F5-01070DF81CD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38200"/>
            <a:ext cx="8686800" cy="241300"/>
            <a:chOff x="384" y="625"/>
            <a:chExt cx="4992" cy="151"/>
          </a:xfrm>
        </p:grpSpPr>
        <p:grpSp>
          <p:nvGrpSpPr>
            <p:cNvPr id="56325" name="Group 5">
              <a:extLst>
                <a:ext uri="{FF2B5EF4-FFF2-40B4-BE49-F238E27FC236}">
                  <a16:creationId xmlns:a16="http://schemas.microsoft.com/office/drawing/2014/main" id="{627434D1-B66A-D04E-89B1-58E06FD7A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56326" name="Picture 6" descr="bd15156_">
                <a:extLst>
                  <a:ext uri="{FF2B5EF4-FFF2-40B4-BE49-F238E27FC236}">
                    <a16:creationId xmlns:a16="http://schemas.microsoft.com/office/drawing/2014/main" id="{A9F82F79-4746-B846-AC49-63F60FB216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327" name="Picture 7" descr="bd15034_">
                <a:extLst>
                  <a:ext uri="{FF2B5EF4-FFF2-40B4-BE49-F238E27FC236}">
                    <a16:creationId xmlns:a16="http://schemas.microsoft.com/office/drawing/2014/main" id="{BF7186B1-0365-8F4A-B80A-7961A75F31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328" name="Picture 8" descr="bd21319_">
              <a:extLst>
                <a:ext uri="{FF2B5EF4-FFF2-40B4-BE49-F238E27FC236}">
                  <a16:creationId xmlns:a16="http://schemas.microsoft.com/office/drawing/2014/main" id="{8D563403-3977-A846-A1B3-CAD22FD46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329" name="Rectangle 9">
            <a:extLst>
              <a:ext uri="{FF2B5EF4-FFF2-40B4-BE49-F238E27FC236}">
                <a16:creationId xmlns:a16="http://schemas.microsoft.com/office/drawing/2014/main" id="{0E593E7A-20E3-B04B-939D-E47B99B9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 Queuing Modeling and System Design (II)</a:t>
            </a:r>
          </a:p>
        </p:txBody>
      </p:sp>
    </p:spTree>
    <p:extLst>
      <p:ext uri="{BB962C8B-B14F-4D97-AF65-F5344CB8AC3E}">
        <p14:creationId xmlns:p14="http://schemas.microsoft.com/office/powerpoint/2010/main" val="10223447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7E8DE2-0C70-BD45-9060-186D4725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F584-2DA2-6849-80FF-FB92B91BBC7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435BE3E-6B52-3C44-B532-C6D696ED6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696200" cy="4572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400"/>
              <a:t>External customers arrive to the system</a:t>
            </a:r>
          </a:p>
          <a:p>
            <a:pPr marL="917575" lvl="1" indent="-457200">
              <a:buFontTx/>
              <a:buChar char="•"/>
            </a:pPr>
            <a:r>
              <a:rPr lang="en-US" altLang="en-US" sz="2000" b="1"/>
              <a:t>Profit organizations</a:t>
            </a:r>
          </a:p>
          <a:p>
            <a:pPr marL="1298575" lvl="2" indent="-381000">
              <a:buFont typeface="Symbol" pitchFamily="2" charset="2"/>
              <a:buChar char="Þ"/>
            </a:pPr>
            <a:r>
              <a:rPr lang="en-US" altLang="en-US">
                <a:solidFill>
                  <a:schemeClr val="accent2"/>
                </a:solidFill>
              </a:rPr>
              <a:t>The shortage cost is primarily related to lost revenues – “Bad Will”</a:t>
            </a:r>
          </a:p>
          <a:p>
            <a:pPr marL="917575" lvl="1" indent="-457200"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•	</a:t>
            </a:r>
            <a:r>
              <a:rPr lang="en-US" altLang="en-US" sz="2000" b="1"/>
              <a:t>Non-profit organizations</a:t>
            </a:r>
          </a:p>
          <a:p>
            <a:pPr marL="1298575" lvl="2" indent="-381000">
              <a:buFont typeface="Symbol" pitchFamily="2" charset="2"/>
              <a:buChar char="Þ"/>
            </a:pPr>
            <a:r>
              <a:rPr lang="en-US" altLang="en-US">
                <a:solidFill>
                  <a:schemeClr val="accent2"/>
                </a:solidFill>
              </a:rPr>
              <a:t>The shortage cost is related to a societal cost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Internal customers arrive to the system</a:t>
            </a:r>
          </a:p>
          <a:p>
            <a:pPr marL="917575" lvl="1" indent="-457200">
              <a:buFont typeface="Symbol" pitchFamily="2" charset="2"/>
              <a:buChar char="Þ"/>
            </a:pPr>
            <a:r>
              <a:rPr lang="en-US" altLang="en-US" sz="2000">
                <a:solidFill>
                  <a:schemeClr val="accent2"/>
                </a:solidFill>
              </a:rPr>
              <a:t>The shortage cost is related to productivity loss and associated profit loss</a:t>
            </a:r>
          </a:p>
          <a:p>
            <a:pPr marL="917575" lvl="1" indent="-457200">
              <a:buFont typeface="Symbol" pitchFamily="2" charset="2"/>
              <a:buChar char="Þ"/>
            </a:pPr>
            <a:endParaRPr lang="en-US" altLang="en-US" sz="1000"/>
          </a:p>
          <a:p>
            <a:pPr marL="533400" indent="-533400"/>
            <a:r>
              <a:rPr lang="en-US" altLang="en-US" sz="2400"/>
              <a:t>Usually it is easier to estimate the shortage costs in situation 2. than in situation 1.</a:t>
            </a:r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id="{30E63865-F268-E94E-A91F-C70690F500D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977900"/>
            <a:ext cx="8686800" cy="241300"/>
            <a:chOff x="384" y="625"/>
            <a:chExt cx="4992" cy="151"/>
          </a:xfrm>
        </p:grpSpPr>
        <p:grpSp>
          <p:nvGrpSpPr>
            <p:cNvPr id="57349" name="Group 5">
              <a:extLst>
                <a:ext uri="{FF2B5EF4-FFF2-40B4-BE49-F238E27FC236}">
                  <a16:creationId xmlns:a16="http://schemas.microsoft.com/office/drawing/2014/main" id="{7D7C66CF-AC8C-6C46-9B88-CB4380F6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57350" name="Picture 6" descr="bd15156_">
                <a:extLst>
                  <a:ext uri="{FF2B5EF4-FFF2-40B4-BE49-F238E27FC236}">
                    <a16:creationId xmlns:a16="http://schemas.microsoft.com/office/drawing/2014/main" id="{A86DCB98-3D0C-7E4E-BE66-3EECC045B2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351" name="Picture 7" descr="bd15034_">
                <a:extLst>
                  <a:ext uri="{FF2B5EF4-FFF2-40B4-BE49-F238E27FC236}">
                    <a16:creationId xmlns:a16="http://schemas.microsoft.com/office/drawing/2014/main" id="{C9B941FB-B989-7F42-9E32-D066CE079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7352" name="Picture 8" descr="bd21319_">
              <a:extLst>
                <a:ext uri="{FF2B5EF4-FFF2-40B4-BE49-F238E27FC236}">
                  <a16:creationId xmlns:a16="http://schemas.microsoft.com/office/drawing/2014/main" id="{D5812370-FE72-944E-92F0-526800DFA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353" name="Rectangle 9">
            <a:extLst>
              <a:ext uri="{FF2B5EF4-FFF2-40B4-BE49-F238E27FC236}">
                <a16:creationId xmlns:a16="http://schemas.microsoft.com/office/drawing/2014/main" id="{E93C77C8-CA35-924B-8413-19B0EE3D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 Different Shortage Cost Situations</a:t>
            </a:r>
          </a:p>
        </p:txBody>
      </p:sp>
    </p:spTree>
    <p:extLst>
      <p:ext uri="{BB962C8B-B14F-4D97-AF65-F5344CB8AC3E}">
        <p14:creationId xmlns:p14="http://schemas.microsoft.com/office/powerpoint/2010/main" val="10212972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 Placeholder 5">
            <a:extLst>
              <a:ext uri="{FF2B5EF4-FFF2-40B4-BE49-F238E27FC236}">
                <a16:creationId xmlns:a16="http://schemas.microsoft.com/office/drawing/2014/main" id="{B5119A78-062C-0548-A0F7-2555A6E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E5-AABA-4F4E-ACA0-F9D9264AFE3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8595" name="Rectangle 227">
            <a:extLst>
              <a:ext uri="{FF2B5EF4-FFF2-40B4-BE49-F238E27FC236}">
                <a16:creationId xmlns:a16="http://schemas.microsoft.com/office/drawing/2014/main" id="{0D49A09F-3A39-A84E-A13D-76397A90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19600"/>
            <a:ext cx="25146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A8A2C02-B2BD-2A4B-B6C6-F239CABB8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specified shortage or waiting cost function the analysis is straightforward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WC = Expected Waiting Cost (shortage cost) per time unit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SC = Expected Service Cost (capacity cost) per time unit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TC = Expected Total system cost per time unit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objective is to minimize the total expected system cost</a:t>
            </a:r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B5C0090A-F595-954B-A1B6-D1F1898AC98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914400"/>
            <a:ext cx="8686800" cy="241300"/>
            <a:chOff x="384" y="625"/>
            <a:chExt cx="4992" cy="151"/>
          </a:xfrm>
        </p:grpSpPr>
        <p:grpSp>
          <p:nvGrpSpPr>
            <p:cNvPr id="58373" name="Group 5">
              <a:extLst>
                <a:ext uri="{FF2B5EF4-FFF2-40B4-BE49-F238E27FC236}">
                  <a16:creationId xmlns:a16="http://schemas.microsoft.com/office/drawing/2014/main" id="{2FA25AEB-7E26-8841-9717-BFCECFE06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58374" name="Picture 6" descr="bd15156_">
                <a:extLst>
                  <a:ext uri="{FF2B5EF4-FFF2-40B4-BE49-F238E27FC236}">
                    <a16:creationId xmlns:a16="http://schemas.microsoft.com/office/drawing/2014/main" id="{9FF78AC7-1BF0-C746-80C4-E3ECFF6630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375" name="Picture 7" descr="bd15034_">
                <a:extLst>
                  <a:ext uri="{FF2B5EF4-FFF2-40B4-BE49-F238E27FC236}">
                    <a16:creationId xmlns:a16="http://schemas.microsoft.com/office/drawing/2014/main" id="{40D7942A-931D-F347-9481-E223881D1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376" name="Picture 8" descr="bd21319_">
              <a:extLst>
                <a:ext uri="{FF2B5EF4-FFF2-40B4-BE49-F238E27FC236}">
                  <a16:creationId xmlns:a16="http://schemas.microsoft.com/office/drawing/2014/main" id="{E3B6A541-E88E-984F-9D06-87F37CF34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377" name="Rectangle 9">
            <a:extLst>
              <a:ext uri="{FF2B5EF4-FFF2-40B4-BE49-F238E27FC236}">
                <a16:creationId xmlns:a16="http://schemas.microsoft.com/office/drawing/2014/main" id="{F84B4C06-590A-AB4C-8E28-B3C91614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 Analyzing Design-Cost Tradeoffs </a:t>
            </a:r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7FB7F52C-B355-1A41-B5D9-D82AF0891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24376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/>
              <a:t>Min TC = WC + SC</a:t>
            </a:r>
            <a:r>
              <a:rPr lang="en-US" altLang="en-US" sz="2000"/>
              <a:t> </a:t>
            </a:r>
          </a:p>
        </p:txBody>
      </p:sp>
      <p:grpSp>
        <p:nvGrpSpPr>
          <p:cNvPr id="58381" name="Group 13">
            <a:extLst>
              <a:ext uri="{FF2B5EF4-FFF2-40B4-BE49-F238E27FC236}">
                <a16:creationId xmlns:a16="http://schemas.microsoft.com/office/drawing/2014/main" id="{146FAE69-A449-BE4E-872E-6EE7508BDB60}"/>
              </a:ext>
            </a:extLst>
          </p:cNvPr>
          <p:cNvGrpSpPr>
            <a:grpSpLocks/>
          </p:cNvGrpSpPr>
          <p:nvPr/>
        </p:nvGrpSpPr>
        <p:grpSpPr bwMode="auto">
          <a:xfrm>
            <a:off x="3076576" y="3962401"/>
            <a:ext cx="85725" cy="2035175"/>
            <a:chOff x="1331" y="1306"/>
            <a:chExt cx="106" cy="2023"/>
          </a:xfrm>
        </p:grpSpPr>
        <p:sp>
          <p:nvSpPr>
            <p:cNvPr id="58382" name="Line 14">
              <a:extLst>
                <a:ext uri="{FF2B5EF4-FFF2-40B4-BE49-F238E27FC236}">
                  <a16:creationId xmlns:a16="http://schemas.microsoft.com/office/drawing/2014/main" id="{54ED0760-4E75-1E41-A6CA-CD8A342D7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07"/>
              <a:ext cx="1" cy="19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Freeform 15">
              <a:extLst>
                <a:ext uri="{FF2B5EF4-FFF2-40B4-BE49-F238E27FC236}">
                  <a16:creationId xmlns:a16="http://schemas.microsoft.com/office/drawing/2014/main" id="{F4349958-90EA-C14C-B8BB-3FD22529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" y="1306"/>
              <a:ext cx="106" cy="105"/>
            </a:xfrm>
            <a:custGeom>
              <a:avLst/>
              <a:gdLst>
                <a:gd name="T0" fmla="*/ 106 w 106"/>
                <a:gd name="T1" fmla="*/ 105 h 105"/>
                <a:gd name="T2" fmla="*/ 52 w 106"/>
                <a:gd name="T3" fmla="*/ 0 h 105"/>
                <a:gd name="T4" fmla="*/ 0 w 106"/>
                <a:gd name="T5" fmla="*/ 105 h 105"/>
                <a:gd name="T6" fmla="*/ 106 w 106"/>
                <a:gd name="T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5">
                  <a:moveTo>
                    <a:pt x="106" y="105"/>
                  </a:moveTo>
                  <a:lnTo>
                    <a:pt x="52" y="0"/>
                  </a:lnTo>
                  <a:lnTo>
                    <a:pt x="0" y="105"/>
                  </a:lnTo>
                  <a:lnTo>
                    <a:pt x="106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4" name="Group 16">
            <a:extLst>
              <a:ext uri="{FF2B5EF4-FFF2-40B4-BE49-F238E27FC236}">
                <a16:creationId xmlns:a16="http://schemas.microsoft.com/office/drawing/2014/main" id="{1E08D143-2B79-9648-AED9-269C8DDD3961}"/>
              </a:ext>
            </a:extLst>
          </p:cNvPr>
          <p:cNvGrpSpPr>
            <a:grpSpLocks/>
          </p:cNvGrpSpPr>
          <p:nvPr/>
        </p:nvGrpSpPr>
        <p:grpSpPr bwMode="auto">
          <a:xfrm>
            <a:off x="3117850" y="5945188"/>
            <a:ext cx="2660650" cy="106362"/>
            <a:chOff x="1383" y="3277"/>
            <a:chExt cx="3319" cy="106"/>
          </a:xfrm>
        </p:grpSpPr>
        <p:sp>
          <p:nvSpPr>
            <p:cNvPr id="58385" name="Line 17">
              <a:extLst>
                <a:ext uri="{FF2B5EF4-FFF2-40B4-BE49-F238E27FC236}">
                  <a16:creationId xmlns:a16="http://schemas.microsoft.com/office/drawing/2014/main" id="{45B82E62-486F-2B40-935A-FA8F1E7EF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329"/>
              <a:ext cx="32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Freeform 18">
              <a:extLst>
                <a:ext uri="{FF2B5EF4-FFF2-40B4-BE49-F238E27FC236}">
                  <a16:creationId xmlns:a16="http://schemas.microsoft.com/office/drawing/2014/main" id="{5352A600-E8A2-6448-80AD-31E8A880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" y="3277"/>
              <a:ext cx="104" cy="106"/>
            </a:xfrm>
            <a:custGeom>
              <a:avLst/>
              <a:gdLst>
                <a:gd name="T0" fmla="*/ 0 w 104"/>
                <a:gd name="T1" fmla="*/ 106 h 106"/>
                <a:gd name="T2" fmla="*/ 104 w 104"/>
                <a:gd name="T3" fmla="*/ 52 h 106"/>
                <a:gd name="T4" fmla="*/ 0 w 104"/>
                <a:gd name="T5" fmla="*/ 0 h 106"/>
                <a:gd name="T6" fmla="*/ 0 w 104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6">
                  <a:moveTo>
                    <a:pt x="0" y="106"/>
                  </a:moveTo>
                  <a:lnTo>
                    <a:pt x="104" y="52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C81CFBCD-D5C9-E644-9D61-FBAEDB6D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6078538"/>
            <a:ext cx="941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Rectangle 20">
            <a:extLst>
              <a:ext uri="{FF2B5EF4-FFF2-40B4-BE49-F238E27FC236}">
                <a16:creationId xmlns:a16="http://schemas.microsoft.com/office/drawing/2014/main" id="{0A7A4DAC-9EE5-C846-9176-8AB15D3F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6130925"/>
            <a:ext cx="15319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Bookman Old Style" panose="02050604050505020204" pitchFamily="18" charset="0"/>
              </a:rPr>
              <a:t>Process capacity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8389" name="Rectangle 21">
            <a:extLst>
              <a:ext uri="{FF2B5EF4-FFF2-40B4-BE49-F238E27FC236}">
                <a16:creationId xmlns:a16="http://schemas.microsoft.com/office/drawing/2014/main" id="{8E44C84D-36A8-8140-91D1-4F78711708E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00350" y="4398963"/>
            <a:ext cx="419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Bookman Old Style" panose="02050604050505020204" pitchFamily="18" charset="0"/>
              </a:rPr>
              <a:t>Cost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8390" name="Rectangle 22">
            <a:extLst>
              <a:ext uri="{FF2B5EF4-FFF2-40B4-BE49-F238E27FC236}">
                <a16:creationId xmlns:a16="http://schemas.microsoft.com/office/drawing/2014/main" id="{68E34A30-990E-1441-8C77-5BD1B433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5589588"/>
            <a:ext cx="863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92" name="Group 24">
            <a:extLst>
              <a:ext uri="{FF2B5EF4-FFF2-40B4-BE49-F238E27FC236}">
                <a16:creationId xmlns:a16="http://schemas.microsoft.com/office/drawing/2014/main" id="{2755D6AB-9DF5-FF42-AB26-8C0C5CB80CF9}"/>
              </a:ext>
            </a:extLst>
          </p:cNvPr>
          <p:cNvGrpSpPr>
            <a:grpSpLocks/>
          </p:cNvGrpSpPr>
          <p:nvPr/>
        </p:nvGrpSpPr>
        <p:grpSpPr bwMode="auto">
          <a:xfrm>
            <a:off x="3308350" y="4446589"/>
            <a:ext cx="2146300" cy="1474787"/>
            <a:chOff x="1621" y="1787"/>
            <a:chExt cx="2678" cy="1466"/>
          </a:xfrm>
        </p:grpSpPr>
        <p:sp>
          <p:nvSpPr>
            <p:cNvPr id="58393" name="Freeform 25">
              <a:extLst>
                <a:ext uri="{FF2B5EF4-FFF2-40B4-BE49-F238E27FC236}">
                  <a16:creationId xmlns:a16="http://schemas.microsoft.com/office/drawing/2014/main" id="{B87230A0-FDAE-4D42-8175-212A167A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787"/>
              <a:ext cx="35" cy="42"/>
            </a:xfrm>
            <a:custGeom>
              <a:avLst/>
              <a:gdLst>
                <a:gd name="T0" fmla="*/ 10 w 35"/>
                <a:gd name="T1" fmla="*/ 3 h 42"/>
                <a:gd name="T2" fmla="*/ 7 w 35"/>
                <a:gd name="T3" fmla="*/ 1 h 42"/>
                <a:gd name="T4" fmla="*/ 5 w 35"/>
                <a:gd name="T5" fmla="*/ 0 h 42"/>
                <a:gd name="T6" fmla="*/ 5 w 35"/>
                <a:gd name="T7" fmla="*/ 0 h 42"/>
                <a:gd name="T8" fmla="*/ 3 w 35"/>
                <a:gd name="T9" fmla="*/ 1 h 42"/>
                <a:gd name="T10" fmla="*/ 2 w 35"/>
                <a:gd name="T11" fmla="*/ 3 h 42"/>
                <a:gd name="T12" fmla="*/ 0 w 35"/>
                <a:gd name="T13" fmla="*/ 5 h 42"/>
                <a:gd name="T14" fmla="*/ 0 w 35"/>
                <a:gd name="T15" fmla="*/ 5 h 42"/>
                <a:gd name="T16" fmla="*/ 2 w 35"/>
                <a:gd name="T17" fmla="*/ 8 h 42"/>
                <a:gd name="T18" fmla="*/ 27 w 35"/>
                <a:gd name="T19" fmla="*/ 38 h 42"/>
                <a:gd name="T20" fmla="*/ 29 w 35"/>
                <a:gd name="T21" fmla="*/ 40 h 42"/>
                <a:gd name="T22" fmla="*/ 30 w 35"/>
                <a:gd name="T23" fmla="*/ 42 h 42"/>
                <a:gd name="T24" fmla="*/ 32 w 35"/>
                <a:gd name="T25" fmla="*/ 42 h 42"/>
                <a:gd name="T26" fmla="*/ 34 w 35"/>
                <a:gd name="T27" fmla="*/ 40 h 42"/>
                <a:gd name="T28" fmla="*/ 35 w 35"/>
                <a:gd name="T29" fmla="*/ 38 h 42"/>
                <a:gd name="T30" fmla="*/ 35 w 35"/>
                <a:gd name="T31" fmla="*/ 37 h 42"/>
                <a:gd name="T32" fmla="*/ 35 w 35"/>
                <a:gd name="T33" fmla="*/ 35 h 42"/>
                <a:gd name="T34" fmla="*/ 35 w 35"/>
                <a:gd name="T35" fmla="*/ 33 h 42"/>
                <a:gd name="T36" fmla="*/ 10 w 35"/>
                <a:gd name="T37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2">
                  <a:moveTo>
                    <a:pt x="10" y="3"/>
                  </a:move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8"/>
                  </a:lnTo>
                  <a:lnTo>
                    <a:pt x="27" y="38"/>
                  </a:lnTo>
                  <a:lnTo>
                    <a:pt x="29" y="40"/>
                  </a:lnTo>
                  <a:lnTo>
                    <a:pt x="30" y="42"/>
                  </a:lnTo>
                  <a:lnTo>
                    <a:pt x="32" y="42"/>
                  </a:lnTo>
                  <a:lnTo>
                    <a:pt x="34" y="40"/>
                  </a:lnTo>
                  <a:lnTo>
                    <a:pt x="35" y="38"/>
                  </a:lnTo>
                  <a:lnTo>
                    <a:pt x="35" y="37"/>
                  </a:lnTo>
                  <a:lnTo>
                    <a:pt x="35" y="35"/>
                  </a:lnTo>
                  <a:lnTo>
                    <a:pt x="35" y="3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Freeform 26">
              <a:extLst>
                <a:ext uri="{FF2B5EF4-FFF2-40B4-BE49-F238E27FC236}">
                  <a16:creationId xmlns:a16="http://schemas.microsoft.com/office/drawing/2014/main" id="{1141EA0E-73C1-5844-9C83-4300171C6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1842"/>
              <a:ext cx="35" cy="41"/>
            </a:xfrm>
            <a:custGeom>
              <a:avLst/>
              <a:gdLst>
                <a:gd name="T0" fmla="*/ 10 w 35"/>
                <a:gd name="T1" fmla="*/ 2 h 41"/>
                <a:gd name="T2" fmla="*/ 8 w 35"/>
                <a:gd name="T3" fmla="*/ 0 h 41"/>
                <a:gd name="T4" fmla="*/ 7 w 35"/>
                <a:gd name="T5" fmla="*/ 0 h 41"/>
                <a:gd name="T6" fmla="*/ 5 w 35"/>
                <a:gd name="T7" fmla="*/ 0 h 41"/>
                <a:gd name="T8" fmla="*/ 3 w 35"/>
                <a:gd name="T9" fmla="*/ 0 h 41"/>
                <a:gd name="T10" fmla="*/ 2 w 35"/>
                <a:gd name="T11" fmla="*/ 2 h 41"/>
                <a:gd name="T12" fmla="*/ 0 w 35"/>
                <a:gd name="T13" fmla="*/ 4 h 41"/>
                <a:gd name="T14" fmla="*/ 0 w 35"/>
                <a:gd name="T15" fmla="*/ 5 h 41"/>
                <a:gd name="T16" fmla="*/ 2 w 35"/>
                <a:gd name="T17" fmla="*/ 7 h 41"/>
                <a:gd name="T18" fmla="*/ 27 w 35"/>
                <a:gd name="T19" fmla="*/ 39 h 41"/>
                <a:gd name="T20" fmla="*/ 28 w 35"/>
                <a:gd name="T21" fmla="*/ 41 h 41"/>
                <a:gd name="T22" fmla="*/ 30 w 35"/>
                <a:gd name="T23" fmla="*/ 41 h 41"/>
                <a:gd name="T24" fmla="*/ 32 w 35"/>
                <a:gd name="T25" fmla="*/ 41 h 41"/>
                <a:gd name="T26" fmla="*/ 34 w 35"/>
                <a:gd name="T27" fmla="*/ 41 h 41"/>
                <a:gd name="T28" fmla="*/ 35 w 35"/>
                <a:gd name="T29" fmla="*/ 39 h 41"/>
                <a:gd name="T30" fmla="*/ 35 w 35"/>
                <a:gd name="T31" fmla="*/ 37 h 41"/>
                <a:gd name="T32" fmla="*/ 35 w 35"/>
                <a:gd name="T33" fmla="*/ 36 h 41"/>
                <a:gd name="T34" fmla="*/ 35 w 35"/>
                <a:gd name="T35" fmla="*/ 34 h 41"/>
                <a:gd name="T36" fmla="*/ 10 w 35"/>
                <a:gd name="T37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1">
                  <a:moveTo>
                    <a:pt x="10" y="2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30" y="41"/>
                  </a:lnTo>
                  <a:lnTo>
                    <a:pt x="32" y="41"/>
                  </a:lnTo>
                  <a:lnTo>
                    <a:pt x="34" y="41"/>
                  </a:lnTo>
                  <a:lnTo>
                    <a:pt x="35" y="39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5" y="34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Freeform 27">
              <a:extLst>
                <a:ext uri="{FF2B5EF4-FFF2-40B4-BE49-F238E27FC236}">
                  <a16:creationId xmlns:a16="http://schemas.microsoft.com/office/drawing/2014/main" id="{587A1868-A63A-EC48-8518-8A3A358A2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1896"/>
              <a:ext cx="36" cy="42"/>
            </a:xfrm>
            <a:custGeom>
              <a:avLst/>
              <a:gdLst>
                <a:gd name="T0" fmla="*/ 9 w 36"/>
                <a:gd name="T1" fmla="*/ 3 h 42"/>
                <a:gd name="T2" fmla="*/ 7 w 36"/>
                <a:gd name="T3" fmla="*/ 2 h 42"/>
                <a:gd name="T4" fmla="*/ 5 w 36"/>
                <a:gd name="T5" fmla="*/ 0 h 42"/>
                <a:gd name="T6" fmla="*/ 4 w 36"/>
                <a:gd name="T7" fmla="*/ 0 h 42"/>
                <a:gd name="T8" fmla="*/ 2 w 36"/>
                <a:gd name="T9" fmla="*/ 2 h 42"/>
                <a:gd name="T10" fmla="*/ 0 w 36"/>
                <a:gd name="T11" fmla="*/ 3 h 42"/>
                <a:gd name="T12" fmla="*/ 0 w 36"/>
                <a:gd name="T13" fmla="*/ 5 h 42"/>
                <a:gd name="T14" fmla="*/ 0 w 36"/>
                <a:gd name="T15" fmla="*/ 7 h 42"/>
                <a:gd name="T16" fmla="*/ 0 w 36"/>
                <a:gd name="T17" fmla="*/ 9 h 42"/>
                <a:gd name="T18" fmla="*/ 26 w 36"/>
                <a:gd name="T19" fmla="*/ 41 h 42"/>
                <a:gd name="T20" fmla="*/ 27 w 36"/>
                <a:gd name="T21" fmla="*/ 42 h 42"/>
                <a:gd name="T22" fmla="*/ 29 w 36"/>
                <a:gd name="T23" fmla="*/ 42 h 42"/>
                <a:gd name="T24" fmla="*/ 31 w 36"/>
                <a:gd name="T25" fmla="*/ 42 h 42"/>
                <a:gd name="T26" fmla="*/ 32 w 36"/>
                <a:gd name="T27" fmla="*/ 42 h 42"/>
                <a:gd name="T28" fmla="*/ 34 w 36"/>
                <a:gd name="T29" fmla="*/ 41 h 42"/>
                <a:gd name="T30" fmla="*/ 36 w 36"/>
                <a:gd name="T31" fmla="*/ 39 h 42"/>
                <a:gd name="T32" fmla="*/ 36 w 36"/>
                <a:gd name="T33" fmla="*/ 37 h 42"/>
                <a:gd name="T34" fmla="*/ 34 w 36"/>
                <a:gd name="T35" fmla="*/ 36 h 42"/>
                <a:gd name="T36" fmla="*/ 9 w 36"/>
                <a:gd name="T37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2">
                  <a:moveTo>
                    <a:pt x="9" y="3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6" y="41"/>
                  </a:lnTo>
                  <a:lnTo>
                    <a:pt x="27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2" y="42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6" y="37"/>
                  </a:lnTo>
                  <a:lnTo>
                    <a:pt x="34" y="36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Freeform 28">
              <a:extLst>
                <a:ext uri="{FF2B5EF4-FFF2-40B4-BE49-F238E27FC236}">
                  <a16:creationId xmlns:a16="http://schemas.microsoft.com/office/drawing/2014/main" id="{F2307443-76EF-2246-96B6-94B56CDAA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1952"/>
              <a:ext cx="36" cy="42"/>
            </a:xfrm>
            <a:custGeom>
              <a:avLst/>
              <a:gdLst>
                <a:gd name="T0" fmla="*/ 9 w 36"/>
                <a:gd name="T1" fmla="*/ 3 h 42"/>
                <a:gd name="T2" fmla="*/ 7 w 36"/>
                <a:gd name="T3" fmla="*/ 1 h 42"/>
                <a:gd name="T4" fmla="*/ 5 w 36"/>
                <a:gd name="T5" fmla="*/ 0 h 42"/>
                <a:gd name="T6" fmla="*/ 4 w 36"/>
                <a:gd name="T7" fmla="*/ 0 h 42"/>
                <a:gd name="T8" fmla="*/ 2 w 36"/>
                <a:gd name="T9" fmla="*/ 1 h 42"/>
                <a:gd name="T10" fmla="*/ 0 w 36"/>
                <a:gd name="T11" fmla="*/ 3 h 42"/>
                <a:gd name="T12" fmla="*/ 0 w 36"/>
                <a:gd name="T13" fmla="*/ 5 h 42"/>
                <a:gd name="T14" fmla="*/ 0 w 36"/>
                <a:gd name="T15" fmla="*/ 6 h 42"/>
                <a:gd name="T16" fmla="*/ 0 w 36"/>
                <a:gd name="T17" fmla="*/ 8 h 42"/>
                <a:gd name="T18" fmla="*/ 10 w 36"/>
                <a:gd name="T19" fmla="*/ 18 h 42"/>
                <a:gd name="T20" fmla="*/ 27 w 36"/>
                <a:gd name="T21" fmla="*/ 39 h 42"/>
                <a:gd name="T22" fmla="*/ 29 w 36"/>
                <a:gd name="T23" fmla="*/ 40 h 42"/>
                <a:gd name="T24" fmla="*/ 31 w 36"/>
                <a:gd name="T25" fmla="*/ 42 h 42"/>
                <a:gd name="T26" fmla="*/ 32 w 36"/>
                <a:gd name="T27" fmla="*/ 42 h 42"/>
                <a:gd name="T28" fmla="*/ 34 w 36"/>
                <a:gd name="T29" fmla="*/ 40 h 42"/>
                <a:gd name="T30" fmla="*/ 36 w 36"/>
                <a:gd name="T31" fmla="*/ 39 h 42"/>
                <a:gd name="T32" fmla="*/ 36 w 36"/>
                <a:gd name="T33" fmla="*/ 37 h 42"/>
                <a:gd name="T34" fmla="*/ 36 w 36"/>
                <a:gd name="T35" fmla="*/ 35 h 42"/>
                <a:gd name="T36" fmla="*/ 36 w 36"/>
                <a:gd name="T37" fmla="*/ 33 h 42"/>
                <a:gd name="T38" fmla="*/ 19 w 36"/>
                <a:gd name="T39" fmla="*/ 13 h 42"/>
                <a:gd name="T40" fmla="*/ 9 w 36"/>
                <a:gd name="T4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2">
                  <a:moveTo>
                    <a:pt x="9" y="3"/>
                  </a:move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0" y="18"/>
                  </a:lnTo>
                  <a:lnTo>
                    <a:pt x="27" y="39"/>
                  </a:lnTo>
                  <a:lnTo>
                    <a:pt x="29" y="40"/>
                  </a:lnTo>
                  <a:lnTo>
                    <a:pt x="31" y="42"/>
                  </a:lnTo>
                  <a:lnTo>
                    <a:pt x="32" y="42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6" y="33"/>
                  </a:lnTo>
                  <a:lnTo>
                    <a:pt x="19" y="1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Freeform 29">
              <a:extLst>
                <a:ext uri="{FF2B5EF4-FFF2-40B4-BE49-F238E27FC236}">
                  <a16:creationId xmlns:a16="http://schemas.microsoft.com/office/drawing/2014/main" id="{38267BA5-9019-F546-813A-7651BFCC8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" y="2007"/>
              <a:ext cx="35" cy="41"/>
            </a:xfrm>
            <a:custGeom>
              <a:avLst/>
              <a:gdLst>
                <a:gd name="T0" fmla="*/ 8 w 35"/>
                <a:gd name="T1" fmla="*/ 2 h 41"/>
                <a:gd name="T2" fmla="*/ 6 w 35"/>
                <a:gd name="T3" fmla="*/ 0 h 41"/>
                <a:gd name="T4" fmla="*/ 5 w 35"/>
                <a:gd name="T5" fmla="*/ 0 h 41"/>
                <a:gd name="T6" fmla="*/ 3 w 35"/>
                <a:gd name="T7" fmla="*/ 0 h 41"/>
                <a:gd name="T8" fmla="*/ 1 w 35"/>
                <a:gd name="T9" fmla="*/ 0 h 41"/>
                <a:gd name="T10" fmla="*/ 0 w 35"/>
                <a:gd name="T11" fmla="*/ 2 h 41"/>
                <a:gd name="T12" fmla="*/ 0 w 35"/>
                <a:gd name="T13" fmla="*/ 4 h 41"/>
                <a:gd name="T14" fmla="*/ 0 w 35"/>
                <a:gd name="T15" fmla="*/ 5 h 41"/>
                <a:gd name="T16" fmla="*/ 0 w 35"/>
                <a:gd name="T17" fmla="*/ 7 h 41"/>
                <a:gd name="T18" fmla="*/ 25 w 35"/>
                <a:gd name="T19" fmla="*/ 39 h 41"/>
                <a:gd name="T20" fmla="*/ 27 w 35"/>
                <a:gd name="T21" fmla="*/ 41 h 41"/>
                <a:gd name="T22" fmla="*/ 28 w 35"/>
                <a:gd name="T23" fmla="*/ 41 h 41"/>
                <a:gd name="T24" fmla="*/ 30 w 35"/>
                <a:gd name="T25" fmla="*/ 41 h 41"/>
                <a:gd name="T26" fmla="*/ 32 w 35"/>
                <a:gd name="T27" fmla="*/ 41 h 41"/>
                <a:gd name="T28" fmla="*/ 33 w 35"/>
                <a:gd name="T29" fmla="*/ 39 h 41"/>
                <a:gd name="T30" fmla="*/ 35 w 35"/>
                <a:gd name="T31" fmla="*/ 37 h 41"/>
                <a:gd name="T32" fmla="*/ 35 w 35"/>
                <a:gd name="T33" fmla="*/ 36 h 41"/>
                <a:gd name="T34" fmla="*/ 33 w 35"/>
                <a:gd name="T35" fmla="*/ 34 h 41"/>
                <a:gd name="T36" fmla="*/ 8 w 35"/>
                <a:gd name="T37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1">
                  <a:moveTo>
                    <a:pt x="8" y="2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5" y="39"/>
                  </a:lnTo>
                  <a:lnTo>
                    <a:pt x="27" y="41"/>
                  </a:lnTo>
                  <a:lnTo>
                    <a:pt x="28" y="41"/>
                  </a:lnTo>
                  <a:lnTo>
                    <a:pt x="30" y="41"/>
                  </a:lnTo>
                  <a:lnTo>
                    <a:pt x="32" y="41"/>
                  </a:lnTo>
                  <a:lnTo>
                    <a:pt x="33" y="39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4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Freeform 30">
              <a:extLst>
                <a:ext uri="{FF2B5EF4-FFF2-40B4-BE49-F238E27FC236}">
                  <a16:creationId xmlns:a16="http://schemas.microsoft.com/office/drawing/2014/main" id="{55052D96-89B3-EA46-9EAE-97E4A7FB7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2061"/>
              <a:ext cx="37" cy="41"/>
            </a:xfrm>
            <a:custGeom>
              <a:avLst/>
              <a:gdLst>
                <a:gd name="T0" fmla="*/ 10 w 37"/>
                <a:gd name="T1" fmla="*/ 4 h 41"/>
                <a:gd name="T2" fmla="*/ 8 w 37"/>
                <a:gd name="T3" fmla="*/ 2 h 41"/>
                <a:gd name="T4" fmla="*/ 6 w 37"/>
                <a:gd name="T5" fmla="*/ 0 h 41"/>
                <a:gd name="T6" fmla="*/ 5 w 37"/>
                <a:gd name="T7" fmla="*/ 0 h 41"/>
                <a:gd name="T8" fmla="*/ 3 w 37"/>
                <a:gd name="T9" fmla="*/ 2 h 41"/>
                <a:gd name="T10" fmla="*/ 1 w 37"/>
                <a:gd name="T11" fmla="*/ 4 h 41"/>
                <a:gd name="T12" fmla="*/ 0 w 37"/>
                <a:gd name="T13" fmla="*/ 5 h 41"/>
                <a:gd name="T14" fmla="*/ 0 w 37"/>
                <a:gd name="T15" fmla="*/ 7 h 41"/>
                <a:gd name="T16" fmla="*/ 1 w 37"/>
                <a:gd name="T17" fmla="*/ 9 h 41"/>
                <a:gd name="T18" fmla="*/ 27 w 37"/>
                <a:gd name="T19" fmla="*/ 39 h 41"/>
                <a:gd name="T20" fmla="*/ 28 w 37"/>
                <a:gd name="T21" fmla="*/ 41 h 41"/>
                <a:gd name="T22" fmla="*/ 30 w 37"/>
                <a:gd name="T23" fmla="*/ 41 h 41"/>
                <a:gd name="T24" fmla="*/ 32 w 37"/>
                <a:gd name="T25" fmla="*/ 41 h 41"/>
                <a:gd name="T26" fmla="*/ 33 w 37"/>
                <a:gd name="T27" fmla="*/ 41 h 41"/>
                <a:gd name="T28" fmla="*/ 35 w 37"/>
                <a:gd name="T29" fmla="*/ 39 h 41"/>
                <a:gd name="T30" fmla="*/ 37 w 37"/>
                <a:gd name="T31" fmla="*/ 37 h 41"/>
                <a:gd name="T32" fmla="*/ 37 w 37"/>
                <a:gd name="T33" fmla="*/ 36 h 41"/>
                <a:gd name="T34" fmla="*/ 35 w 37"/>
                <a:gd name="T35" fmla="*/ 34 h 41"/>
                <a:gd name="T36" fmla="*/ 10 w 37"/>
                <a:gd name="T3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1">
                  <a:moveTo>
                    <a:pt x="10" y="4"/>
                  </a:move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30" y="41"/>
                  </a:lnTo>
                  <a:lnTo>
                    <a:pt x="32" y="41"/>
                  </a:lnTo>
                  <a:lnTo>
                    <a:pt x="33" y="41"/>
                  </a:lnTo>
                  <a:lnTo>
                    <a:pt x="35" y="39"/>
                  </a:lnTo>
                  <a:lnTo>
                    <a:pt x="37" y="37"/>
                  </a:lnTo>
                  <a:lnTo>
                    <a:pt x="37" y="36"/>
                  </a:lnTo>
                  <a:lnTo>
                    <a:pt x="35" y="3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Freeform 31">
              <a:extLst>
                <a:ext uri="{FF2B5EF4-FFF2-40B4-BE49-F238E27FC236}">
                  <a16:creationId xmlns:a16="http://schemas.microsoft.com/office/drawing/2014/main" id="{8FA0A6BC-8BAC-B64C-AE97-051E34E5E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2115"/>
              <a:ext cx="37" cy="41"/>
            </a:xfrm>
            <a:custGeom>
              <a:avLst/>
              <a:gdLst>
                <a:gd name="T0" fmla="*/ 10 w 37"/>
                <a:gd name="T1" fmla="*/ 4 h 41"/>
                <a:gd name="T2" fmla="*/ 9 w 37"/>
                <a:gd name="T3" fmla="*/ 2 h 41"/>
                <a:gd name="T4" fmla="*/ 7 w 37"/>
                <a:gd name="T5" fmla="*/ 0 h 41"/>
                <a:gd name="T6" fmla="*/ 5 w 37"/>
                <a:gd name="T7" fmla="*/ 0 h 41"/>
                <a:gd name="T8" fmla="*/ 3 w 37"/>
                <a:gd name="T9" fmla="*/ 2 h 41"/>
                <a:gd name="T10" fmla="*/ 2 w 37"/>
                <a:gd name="T11" fmla="*/ 4 h 41"/>
                <a:gd name="T12" fmla="*/ 0 w 37"/>
                <a:gd name="T13" fmla="*/ 5 h 41"/>
                <a:gd name="T14" fmla="*/ 0 w 37"/>
                <a:gd name="T15" fmla="*/ 7 h 41"/>
                <a:gd name="T16" fmla="*/ 2 w 37"/>
                <a:gd name="T17" fmla="*/ 9 h 41"/>
                <a:gd name="T18" fmla="*/ 17 w 37"/>
                <a:gd name="T19" fmla="*/ 26 h 41"/>
                <a:gd name="T20" fmla="*/ 27 w 37"/>
                <a:gd name="T21" fmla="*/ 39 h 41"/>
                <a:gd name="T22" fmla="*/ 29 w 37"/>
                <a:gd name="T23" fmla="*/ 41 h 41"/>
                <a:gd name="T24" fmla="*/ 30 w 37"/>
                <a:gd name="T25" fmla="*/ 41 h 41"/>
                <a:gd name="T26" fmla="*/ 32 w 37"/>
                <a:gd name="T27" fmla="*/ 41 h 41"/>
                <a:gd name="T28" fmla="*/ 34 w 37"/>
                <a:gd name="T29" fmla="*/ 41 h 41"/>
                <a:gd name="T30" fmla="*/ 36 w 37"/>
                <a:gd name="T31" fmla="*/ 39 h 41"/>
                <a:gd name="T32" fmla="*/ 37 w 37"/>
                <a:gd name="T33" fmla="*/ 37 h 41"/>
                <a:gd name="T34" fmla="*/ 37 w 37"/>
                <a:gd name="T35" fmla="*/ 36 h 41"/>
                <a:gd name="T36" fmla="*/ 36 w 37"/>
                <a:gd name="T37" fmla="*/ 34 h 41"/>
                <a:gd name="T38" fmla="*/ 25 w 37"/>
                <a:gd name="T39" fmla="*/ 20 h 41"/>
                <a:gd name="T40" fmla="*/ 10 w 37"/>
                <a:gd name="T4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1">
                  <a:moveTo>
                    <a:pt x="10" y="4"/>
                  </a:move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17" y="26"/>
                  </a:lnTo>
                  <a:lnTo>
                    <a:pt x="27" y="39"/>
                  </a:lnTo>
                  <a:lnTo>
                    <a:pt x="29" y="41"/>
                  </a:lnTo>
                  <a:lnTo>
                    <a:pt x="30" y="41"/>
                  </a:lnTo>
                  <a:lnTo>
                    <a:pt x="32" y="41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7" y="36"/>
                  </a:lnTo>
                  <a:lnTo>
                    <a:pt x="36" y="34"/>
                  </a:lnTo>
                  <a:lnTo>
                    <a:pt x="25" y="2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Freeform 32">
              <a:extLst>
                <a:ext uri="{FF2B5EF4-FFF2-40B4-BE49-F238E27FC236}">
                  <a16:creationId xmlns:a16="http://schemas.microsoft.com/office/drawing/2014/main" id="{AFA7C203-FD4B-264A-9D5B-720CC366D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2169"/>
              <a:ext cx="37" cy="41"/>
            </a:xfrm>
            <a:custGeom>
              <a:avLst/>
              <a:gdLst>
                <a:gd name="T0" fmla="*/ 9 w 37"/>
                <a:gd name="T1" fmla="*/ 4 h 41"/>
                <a:gd name="T2" fmla="*/ 7 w 37"/>
                <a:gd name="T3" fmla="*/ 2 h 41"/>
                <a:gd name="T4" fmla="*/ 5 w 37"/>
                <a:gd name="T5" fmla="*/ 0 h 41"/>
                <a:gd name="T6" fmla="*/ 4 w 37"/>
                <a:gd name="T7" fmla="*/ 0 h 41"/>
                <a:gd name="T8" fmla="*/ 2 w 37"/>
                <a:gd name="T9" fmla="*/ 2 h 41"/>
                <a:gd name="T10" fmla="*/ 0 w 37"/>
                <a:gd name="T11" fmla="*/ 4 h 41"/>
                <a:gd name="T12" fmla="*/ 0 w 37"/>
                <a:gd name="T13" fmla="*/ 5 h 41"/>
                <a:gd name="T14" fmla="*/ 0 w 37"/>
                <a:gd name="T15" fmla="*/ 7 h 41"/>
                <a:gd name="T16" fmla="*/ 0 w 37"/>
                <a:gd name="T17" fmla="*/ 9 h 41"/>
                <a:gd name="T18" fmla="*/ 27 w 37"/>
                <a:gd name="T19" fmla="*/ 39 h 41"/>
                <a:gd name="T20" fmla="*/ 29 w 37"/>
                <a:gd name="T21" fmla="*/ 41 h 41"/>
                <a:gd name="T22" fmla="*/ 31 w 37"/>
                <a:gd name="T23" fmla="*/ 41 h 41"/>
                <a:gd name="T24" fmla="*/ 32 w 37"/>
                <a:gd name="T25" fmla="*/ 41 h 41"/>
                <a:gd name="T26" fmla="*/ 34 w 37"/>
                <a:gd name="T27" fmla="*/ 41 h 41"/>
                <a:gd name="T28" fmla="*/ 36 w 37"/>
                <a:gd name="T29" fmla="*/ 39 h 41"/>
                <a:gd name="T30" fmla="*/ 37 w 37"/>
                <a:gd name="T31" fmla="*/ 37 h 41"/>
                <a:gd name="T32" fmla="*/ 37 w 37"/>
                <a:gd name="T33" fmla="*/ 36 h 41"/>
                <a:gd name="T34" fmla="*/ 36 w 37"/>
                <a:gd name="T35" fmla="*/ 34 h 41"/>
                <a:gd name="T36" fmla="*/ 9 w 37"/>
                <a:gd name="T3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1">
                  <a:moveTo>
                    <a:pt x="9" y="4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7" y="39"/>
                  </a:lnTo>
                  <a:lnTo>
                    <a:pt x="29" y="41"/>
                  </a:lnTo>
                  <a:lnTo>
                    <a:pt x="31" y="41"/>
                  </a:lnTo>
                  <a:lnTo>
                    <a:pt x="32" y="41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7" y="36"/>
                  </a:lnTo>
                  <a:lnTo>
                    <a:pt x="36" y="3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Freeform 33">
              <a:extLst>
                <a:ext uri="{FF2B5EF4-FFF2-40B4-BE49-F238E27FC236}">
                  <a16:creationId xmlns:a16="http://schemas.microsoft.com/office/drawing/2014/main" id="{46F1993C-0D41-4E4A-8E0E-0074BEB6D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2223"/>
              <a:ext cx="39" cy="39"/>
            </a:xfrm>
            <a:custGeom>
              <a:avLst/>
              <a:gdLst>
                <a:gd name="T0" fmla="*/ 10 w 39"/>
                <a:gd name="T1" fmla="*/ 2 h 39"/>
                <a:gd name="T2" fmla="*/ 8 w 39"/>
                <a:gd name="T3" fmla="*/ 0 h 39"/>
                <a:gd name="T4" fmla="*/ 7 w 39"/>
                <a:gd name="T5" fmla="*/ 0 h 39"/>
                <a:gd name="T6" fmla="*/ 5 w 39"/>
                <a:gd name="T7" fmla="*/ 0 h 39"/>
                <a:gd name="T8" fmla="*/ 3 w 39"/>
                <a:gd name="T9" fmla="*/ 0 h 39"/>
                <a:gd name="T10" fmla="*/ 2 w 39"/>
                <a:gd name="T11" fmla="*/ 2 h 39"/>
                <a:gd name="T12" fmla="*/ 0 w 39"/>
                <a:gd name="T13" fmla="*/ 4 h 39"/>
                <a:gd name="T14" fmla="*/ 0 w 39"/>
                <a:gd name="T15" fmla="*/ 5 h 39"/>
                <a:gd name="T16" fmla="*/ 2 w 39"/>
                <a:gd name="T17" fmla="*/ 7 h 39"/>
                <a:gd name="T18" fmla="*/ 29 w 39"/>
                <a:gd name="T19" fmla="*/ 37 h 39"/>
                <a:gd name="T20" fmla="*/ 30 w 39"/>
                <a:gd name="T21" fmla="*/ 39 h 39"/>
                <a:gd name="T22" fmla="*/ 32 w 39"/>
                <a:gd name="T23" fmla="*/ 39 h 39"/>
                <a:gd name="T24" fmla="*/ 34 w 39"/>
                <a:gd name="T25" fmla="*/ 39 h 39"/>
                <a:gd name="T26" fmla="*/ 35 w 39"/>
                <a:gd name="T27" fmla="*/ 39 h 39"/>
                <a:gd name="T28" fmla="*/ 37 w 39"/>
                <a:gd name="T29" fmla="*/ 37 h 39"/>
                <a:gd name="T30" fmla="*/ 39 w 39"/>
                <a:gd name="T31" fmla="*/ 36 h 39"/>
                <a:gd name="T32" fmla="*/ 39 w 39"/>
                <a:gd name="T33" fmla="*/ 34 h 39"/>
                <a:gd name="T34" fmla="*/ 37 w 39"/>
                <a:gd name="T35" fmla="*/ 32 h 39"/>
                <a:gd name="T36" fmla="*/ 10 w 39"/>
                <a:gd name="T37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39">
                  <a:moveTo>
                    <a:pt x="10" y="2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9" y="37"/>
                  </a:lnTo>
                  <a:lnTo>
                    <a:pt x="30" y="39"/>
                  </a:lnTo>
                  <a:lnTo>
                    <a:pt x="32" y="39"/>
                  </a:lnTo>
                  <a:lnTo>
                    <a:pt x="34" y="39"/>
                  </a:lnTo>
                  <a:lnTo>
                    <a:pt x="35" y="39"/>
                  </a:lnTo>
                  <a:lnTo>
                    <a:pt x="37" y="37"/>
                  </a:lnTo>
                  <a:lnTo>
                    <a:pt x="39" y="36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Freeform 34">
              <a:extLst>
                <a:ext uri="{FF2B5EF4-FFF2-40B4-BE49-F238E27FC236}">
                  <a16:creationId xmlns:a16="http://schemas.microsoft.com/office/drawing/2014/main" id="{15BA01B8-D2CA-CD46-9BE6-A6A4E651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2275"/>
              <a:ext cx="37" cy="39"/>
            </a:xfrm>
            <a:custGeom>
              <a:avLst/>
              <a:gdLst>
                <a:gd name="T0" fmla="*/ 8 w 37"/>
                <a:gd name="T1" fmla="*/ 2 h 39"/>
                <a:gd name="T2" fmla="*/ 7 w 37"/>
                <a:gd name="T3" fmla="*/ 0 h 39"/>
                <a:gd name="T4" fmla="*/ 5 w 37"/>
                <a:gd name="T5" fmla="*/ 0 h 39"/>
                <a:gd name="T6" fmla="*/ 3 w 37"/>
                <a:gd name="T7" fmla="*/ 0 h 39"/>
                <a:gd name="T8" fmla="*/ 1 w 37"/>
                <a:gd name="T9" fmla="*/ 0 h 39"/>
                <a:gd name="T10" fmla="*/ 0 w 37"/>
                <a:gd name="T11" fmla="*/ 2 h 39"/>
                <a:gd name="T12" fmla="*/ 0 w 37"/>
                <a:gd name="T13" fmla="*/ 4 h 39"/>
                <a:gd name="T14" fmla="*/ 0 w 37"/>
                <a:gd name="T15" fmla="*/ 5 h 39"/>
                <a:gd name="T16" fmla="*/ 0 w 37"/>
                <a:gd name="T17" fmla="*/ 7 h 39"/>
                <a:gd name="T18" fmla="*/ 17 w 37"/>
                <a:gd name="T19" fmla="*/ 24 h 39"/>
                <a:gd name="T20" fmla="*/ 28 w 37"/>
                <a:gd name="T21" fmla="*/ 37 h 39"/>
                <a:gd name="T22" fmla="*/ 30 w 37"/>
                <a:gd name="T23" fmla="*/ 39 h 39"/>
                <a:gd name="T24" fmla="*/ 32 w 37"/>
                <a:gd name="T25" fmla="*/ 39 h 39"/>
                <a:gd name="T26" fmla="*/ 34 w 37"/>
                <a:gd name="T27" fmla="*/ 39 h 39"/>
                <a:gd name="T28" fmla="*/ 35 w 37"/>
                <a:gd name="T29" fmla="*/ 39 h 39"/>
                <a:gd name="T30" fmla="*/ 37 w 37"/>
                <a:gd name="T31" fmla="*/ 37 h 39"/>
                <a:gd name="T32" fmla="*/ 37 w 37"/>
                <a:gd name="T33" fmla="*/ 36 h 39"/>
                <a:gd name="T34" fmla="*/ 37 w 37"/>
                <a:gd name="T35" fmla="*/ 34 h 39"/>
                <a:gd name="T36" fmla="*/ 37 w 37"/>
                <a:gd name="T37" fmla="*/ 32 h 39"/>
                <a:gd name="T38" fmla="*/ 25 w 37"/>
                <a:gd name="T39" fmla="*/ 19 h 39"/>
                <a:gd name="T40" fmla="*/ 8 w 37"/>
                <a:gd name="T4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9">
                  <a:moveTo>
                    <a:pt x="8" y="2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7" y="24"/>
                  </a:lnTo>
                  <a:lnTo>
                    <a:pt x="28" y="37"/>
                  </a:lnTo>
                  <a:lnTo>
                    <a:pt x="30" y="39"/>
                  </a:lnTo>
                  <a:lnTo>
                    <a:pt x="32" y="39"/>
                  </a:lnTo>
                  <a:lnTo>
                    <a:pt x="34" y="39"/>
                  </a:lnTo>
                  <a:lnTo>
                    <a:pt x="35" y="39"/>
                  </a:lnTo>
                  <a:lnTo>
                    <a:pt x="37" y="37"/>
                  </a:lnTo>
                  <a:lnTo>
                    <a:pt x="37" y="36"/>
                  </a:lnTo>
                  <a:lnTo>
                    <a:pt x="37" y="34"/>
                  </a:lnTo>
                  <a:lnTo>
                    <a:pt x="37" y="32"/>
                  </a:lnTo>
                  <a:lnTo>
                    <a:pt x="25" y="19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Freeform 35">
              <a:extLst>
                <a:ext uri="{FF2B5EF4-FFF2-40B4-BE49-F238E27FC236}">
                  <a16:creationId xmlns:a16="http://schemas.microsoft.com/office/drawing/2014/main" id="{AC00F5B3-3B56-A343-982C-34584804B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" y="2326"/>
              <a:ext cx="37" cy="39"/>
            </a:xfrm>
            <a:custGeom>
              <a:avLst/>
              <a:gdLst>
                <a:gd name="T0" fmla="*/ 8 w 37"/>
                <a:gd name="T1" fmla="*/ 3 h 39"/>
                <a:gd name="T2" fmla="*/ 6 w 37"/>
                <a:gd name="T3" fmla="*/ 2 h 39"/>
                <a:gd name="T4" fmla="*/ 5 w 37"/>
                <a:gd name="T5" fmla="*/ 0 h 39"/>
                <a:gd name="T6" fmla="*/ 3 w 37"/>
                <a:gd name="T7" fmla="*/ 0 h 39"/>
                <a:gd name="T8" fmla="*/ 1 w 37"/>
                <a:gd name="T9" fmla="*/ 2 h 39"/>
                <a:gd name="T10" fmla="*/ 0 w 37"/>
                <a:gd name="T11" fmla="*/ 3 h 39"/>
                <a:gd name="T12" fmla="*/ 0 w 37"/>
                <a:gd name="T13" fmla="*/ 5 h 39"/>
                <a:gd name="T14" fmla="*/ 0 w 37"/>
                <a:gd name="T15" fmla="*/ 7 h 39"/>
                <a:gd name="T16" fmla="*/ 0 w 37"/>
                <a:gd name="T17" fmla="*/ 8 h 39"/>
                <a:gd name="T18" fmla="*/ 28 w 37"/>
                <a:gd name="T19" fmla="*/ 37 h 39"/>
                <a:gd name="T20" fmla="*/ 30 w 37"/>
                <a:gd name="T21" fmla="*/ 39 h 39"/>
                <a:gd name="T22" fmla="*/ 32 w 37"/>
                <a:gd name="T23" fmla="*/ 39 h 39"/>
                <a:gd name="T24" fmla="*/ 33 w 37"/>
                <a:gd name="T25" fmla="*/ 39 h 39"/>
                <a:gd name="T26" fmla="*/ 35 w 37"/>
                <a:gd name="T27" fmla="*/ 39 h 39"/>
                <a:gd name="T28" fmla="*/ 37 w 37"/>
                <a:gd name="T29" fmla="*/ 37 h 39"/>
                <a:gd name="T30" fmla="*/ 37 w 37"/>
                <a:gd name="T31" fmla="*/ 35 h 39"/>
                <a:gd name="T32" fmla="*/ 37 w 37"/>
                <a:gd name="T33" fmla="*/ 34 h 39"/>
                <a:gd name="T34" fmla="*/ 37 w 37"/>
                <a:gd name="T35" fmla="*/ 32 h 39"/>
                <a:gd name="T36" fmla="*/ 8 w 37"/>
                <a:gd name="T3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39">
                  <a:moveTo>
                    <a:pt x="8" y="3"/>
                  </a:move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8" y="37"/>
                  </a:lnTo>
                  <a:lnTo>
                    <a:pt x="30" y="39"/>
                  </a:lnTo>
                  <a:lnTo>
                    <a:pt x="32" y="39"/>
                  </a:lnTo>
                  <a:lnTo>
                    <a:pt x="33" y="39"/>
                  </a:lnTo>
                  <a:lnTo>
                    <a:pt x="35" y="39"/>
                  </a:lnTo>
                  <a:lnTo>
                    <a:pt x="37" y="37"/>
                  </a:lnTo>
                  <a:lnTo>
                    <a:pt x="37" y="35"/>
                  </a:lnTo>
                  <a:lnTo>
                    <a:pt x="37" y="34"/>
                  </a:lnTo>
                  <a:lnTo>
                    <a:pt x="37" y="3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Freeform 36">
              <a:extLst>
                <a:ext uri="{FF2B5EF4-FFF2-40B4-BE49-F238E27FC236}">
                  <a16:creationId xmlns:a16="http://schemas.microsoft.com/office/drawing/2014/main" id="{CA695890-025F-F440-8CBB-FB52F398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2377"/>
              <a:ext cx="38" cy="38"/>
            </a:xfrm>
            <a:custGeom>
              <a:avLst/>
              <a:gdLst>
                <a:gd name="T0" fmla="*/ 8 w 38"/>
                <a:gd name="T1" fmla="*/ 1 h 38"/>
                <a:gd name="T2" fmla="*/ 6 w 38"/>
                <a:gd name="T3" fmla="*/ 0 h 38"/>
                <a:gd name="T4" fmla="*/ 5 w 38"/>
                <a:gd name="T5" fmla="*/ 0 h 38"/>
                <a:gd name="T6" fmla="*/ 3 w 38"/>
                <a:gd name="T7" fmla="*/ 1 h 38"/>
                <a:gd name="T8" fmla="*/ 1 w 38"/>
                <a:gd name="T9" fmla="*/ 3 h 38"/>
                <a:gd name="T10" fmla="*/ 0 w 38"/>
                <a:gd name="T11" fmla="*/ 5 h 38"/>
                <a:gd name="T12" fmla="*/ 0 w 38"/>
                <a:gd name="T13" fmla="*/ 6 h 38"/>
                <a:gd name="T14" fmla="*/ 1 w 38"/>
                <a:gd name="T15" fmla="*/ 8 h 38"/>
                <a:gd name="T16" fmla="*/ 3 w 38"/>
                <a:gd name="T17" fmla="*/ 10 h 38"/>
                <a:gd name="T18" fmla="*/ 32 w 38"/>
                <a:gd name="T19" fmla="*/ 37 h 38"/>
                <a:gd name="T20" fmla="*/ 33 w 38"/>
                <a:gd name="T21" fmla="*/ 38 h 38"/>
                <a:gd name="T22" fmla="*/ 35 w 38"/>
                <a:gd name="T23" fmla="*/ 38 h 38"/>
                <a:gd name="T24" fmla="*/ 37 w 38"/>
                <a:gd name="T25" fmla="*/ 37 h 38"/>
                <a:gd name="T26" fmla="*/ 38 w 38"/>
                <a:gd name="T27" fmla="*/ 35 h 38"/>
                <a:gd name="T28" fmla="*/ 38 w 38"/>
                <a:gd name="T29" fmla="*/ 33 h 38"/>
                <a:gd name="T30" fmla="*/ 38 w 38"/>
                <a:gd name="T31" fmla="*/ 32 h 38"/>
                <a:gd name="T32" fmla="*/ 38 w 38"/>
                <a:gd name="T33" fmla="*/ 30 h 38"/>
                <a:gd name="T34" fmla="*/ 37 w 38"/>
                <a:gd name="T35" fmla="*/ 28 h 38"/>
                <a:gd name="T36" fmla="*/ 8 w 38"/>
                <a:gd name="T3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3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2" y="37"/>
                  </a:lnTo>
                  <a:lnTo>
                    <a:pt x="33" y="38"/>
                  </a:lnTo>
                  <a:lnTo>
                    <a:pt x="35" y="38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8" y="33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7" y="2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Freeform 37">
              <a:extLst>
                <a:ext uri="{FF2B5EF4-FFF2-40B4-BE49-F238E27FC236}">
                  <a16:creationId xmlns:a16="http://schemas.microsoft.com/office/drawing/2014/main" id="{5D8CA359-50FD-9C4E-AF5E-C8E8F322A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2425"/>
              <a:ext cx="41" cy="39"/>
            </a:xfrm>
            <a:custGeom>
              <a:avLst/>
              <a:gdLst>
                <a:gd name="T0" fmla="*/ 9 w 41"/>
                <a:gd name="T1" fmla="*/ 2 h 39"/>
                <a:gd name="T2" fmla="*/ 7 w 41"/>
                <a:gd name="T3" fmla="*/ 0 h 39"/>
                <a:gd name="T4" fmla="*/ 5 w 41"/>
                <a:gd name="T5" fmla="*/ 0 h 39"/>
                <a:gd name="T6" fmla="*/ 4 w 41"/>
                <a:gd name="T7" fmla="*/ 2 h 39"/>
                <a:gd name="T8" fmla="*/ 2 w 41"/>
                <a:gd name="T9" fmla="*/ 4 h 39"/>
                <a:gd name="T10" fmla="*/ 0 w 41"/>
                <a:gd name="T11" fmla="*/ 5 h 39"/>
                <a:gd name="T12" fmla="*/ 0 w 41"/>
                <a:gd name="T13" fmla="*/ 7 h 39"/>
                <a:gd name="T14" fmla="*/ 2 w 41"/>
                <a:gd name="T15" fmla="*/ 9 h 39"/>
                <a:gd name="T16" fmla="*/ 4 w 41"/>
                <a:gd name="T17" fmla="*/ 11 h 39"/>
                <a:gd name="T18" fmla="*/ 12 w 41"/>
                <a:gd name="T19" fmla="*/ 19 h 39"/>
                <a:gd name="T20" fmla="*/ 32 w 41"/>
                <a:gd name="T21" fmla="*/ 38 h 39"/>
                <a:gd name="T22" fmla="*/ 34 w 41"/>
                <a:gd name="T23" fmla="*/ 39 h 39"/>
                <a:gd name="T24" fmla="*/ 36 w 41"/>
                <a:gd name="T25" fmla="*/ 39 h 39"/>
                <a:gd name="T26" fmla="*/ 37 w 41"/>
                <a:gd name="T27" fmla="*/ 38 h 39"/>
                <a:gd name="T28" fmla="*/ 39 w 41"/>
                <a:gd name="T29" fmla="*/ 36 h 39"/>
                <a:gd name="T30" fmla="*/ 41 w 41"/>
                <a:gd name="T31" fmla="*/ 34 h 39"/>
                <a:gd name="T32" fmla="*/ 41 w 41"/>
                <a:gd name="T33" fmla="*/ 32 h 39"/>
                <a:gd name="T34" fmla="*/ 39 w 41"/>
                <a:gd name="T35" fmla="*/ 31 h 39"/>
                <a:gd name="T36" fmla="*/ 37 w 41"/>
                <a:gd name="T37" fmla="*/ 29 h 39"/>
                <a:gd name="T38" fmla="*/ 17 w 41"/>
                <a:gd name="T39" fmla="*/ 11 h 39"/>
                <a:gd name="T40" fmla="*/ 9 w 41"/>
                <a:gd name="T4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9">
                  <a:moveTo>
                    <a:pt x="9" y="2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12" y="19"/>
                  </a:lnTo>
                  <a:lnTo>
                    <a:pt x="32" y="38"/>
                  </a:lnTo>
                  <a:lnTo>
                    <a:pt x="34" y="39"/>
                  </a:lnTo>
                  <a:lnTo>
                    <a:pt x="36" y="39"/>
                  </a:lnTo>
                  <a:lnTo>
                    <a:pt x="37" y="38"/>
                  </a:lnTo>
                  <a:lnTo>
                    <a:pt x="39" y="36"/>
                  </a:lnTo>
                  <a:lnTo>
                    <a:pt x="41" y="34"/>
                  </a:lnTo>
                  <a:lnTo>
                    <a:pt x="41" y="32"/>
                  </a:lnTo>
                  <a:lnTo>
                    <a:pt x="39" y="31"/>
                  </a:lnTo>
                  <a:lnTo>
                    <a:pt x="37" y="29"/>
                  </a:lnTo>
                  <a:lnTo>
                    <a:pt x="17" y="1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Freeform 38">
              <a:extLst>
                <a:ext uri="{FF2B5EF4-FFF2-40B4-BE49-F238E27FC236}">
                  <a16:creationId xmlns:a16="http://schemas.microsoft.com/office/drawing/2014/main" id="{C321110E-4776-6C4E-A700-7235E2ADC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2474"/>
              <a:ext cx="41" cy="37"/>
            </a:xfrm>
            <a:custGeom>
              <a:avLst/>
              <a:gdLst>
                <a:gd name="T0" fmla="*/ 7 w 41"/>
                <a:gd name="T1" fmla="*/ 0 h 37"/>
                <a:gd name="T2" fmla="*/ 6 w 41"/>
                <a:gd name="T3" fmla="*/ 0 h 37"/>
                <a:gd name="T4" fmla="*/ 4 w 41"/>
                <a:gd name="T5" fmla="*/ 0 h 37"/>
                <a:gd name="T6" fmla="*/ 2 w 41"/>
                <a:gd name="T7" fmla="*/ 0 h 37"/>
                <a:gd name="T8" fmla="*/ 0 w 41"/>
                <a:gd name="T9" fmla="*/ 2 h 37"/>
                <a:gd name="T10" fmla="*/ 0 w 41"/>
                <a:gd name="T11" fmla="*/ 4 h 37"/>
                <a:gd name="T12" fmla="*/ 0 w 41"/>
                <a:gd name="T13" fmla="*/ 5 h 37"/>
                <a:gd name="T14" fmla="*/ 0 w 41"/>
                <a:gd name="T15" fmla="*/ 7 h 37"/>
                <a:gd name="T16" fmla="*/ 2 w 41"/>
                <a:gd name="T17" fmla="*/ 9 h 37"/>
                <a:gd name="T18" fmla="*/ 27 w 41"/>
                <a:gd name="T19" fmla="*/ 32 h 37"/>
                <a:gd name="T20" fmla="*/ 33 w 41"/>
                <a:gd name="T21" fmla="*/ 37 h 37"/>
                <a:gd name="T22" fmla="*/ 34 w 41"/>
                <a:gd name="T23" fmla="*/ 37 h 37"/>
                <a:gd name="T24" fmla="*/ 36 w 41"/>
                <a:gd name="T25" fmla="*/ 37 h 37"/>
                <a:gd name="T26" fmla="*/ 38 w 41"/>
                <a:gd name="T27" fmla="*/ 37 h 37"/>
                <a:gd name="T28" fmla="*/ 39 w 41"/>
                <a:gd name="T29" fmla="*/ 36 h 37"/>
                <a:gd name="T30" fmla="*/ 41 w 41"/>
                <a:gd name="T31" fmla="*/ 34 h 37"/>
                <a:gd name="T32" fmla="*/ 41 w 41"/>
                <a:gd name="T33" fmla="*/ 32 h 37"/>
                <a:gd name="T34" fmla="*/ 39 w 41"/>
                <a:gd name="T35" fmla="*/ 31 h 37"/>
                <a:gd name="T36" fmla="*/ 38 w 41"/>
                <a:gd name="T37" fmla="*/ 29 h 37"/>
                <a:gd name="T38" fmla="*/ 33 w 41"/>
                <a:gd name="T39" fmla="*/ 24 h 37"/>
                <a:gd name="T40" fmla="*/ 7 w 41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7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27" y="32"/>
                  </a:lnTo>
                  <a:lnTo>
                    <a:pt x="33" y="37"/>
                  </a:lnTo>
                  <a:lnTo>
                    <a:pt x="34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9" y="36"/>
                  </a:lnTo>
                  <a:lnTo>
                    <a:pt x="41" y="34"/>
                  </a:lnTo>
                  <a:lnTo>
                    <a:pt x="41" y="32"/>
                  </a:lnTo>
                  <a:lnTo>
                    <a:pt x="39" y="31"/>
                  </a:lnTo>
                  <a:lnTo>
                    <a:pt x="38" y="29"/>
                  </a:lnTo>
                  <a:lnTo>
                    <a:pt x="33" y="2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39">
              <a:extLst>
                <a:ext uri="{FF2B5EF4-FFF2-40B4-BE49-F238E27FC236}">
                  <a16:creationId xmlns:a16="http://schemas.microsoft.com/office/drawing/2014/main" id="{5E516FC7-89DC-4648-8390-0A2B4BBAE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" y="2522"/>
              <a:ext cx="40" cy="37"/>
            </a:xfrm>
            <a:custGeom>
              <a:avLst/>
              <a:gdLst>
                <a:gd name="T0" fmla="*/ 8 w 40"/>
                <a:gd name="T1" fmla="*/ 1 h 37"/>
                <a:gd name="T2" fmla="*/ 7 w 40"/>
                <a:gd name="T3" fmla="*/ 0 h 37"/>
                <a:gd name="T4" fmla="*/ 5 w 40"/>
                <a:gd name="T5" fmla="*/ 0 h 37"/>
                <a:gd name="T6" fmla="*/ 3 w 40"/>
                <a:gd name="T7" fmla="*/ 1 h 37"/>
                <a:gd name="T8" fmla="*/ 1 w 40"/>
                <a:gd name="T9" fmla="*/ 3 h 37"/>
                <a:gd name="T10" fmla="*/ 0 w 40"/>
                <a:gd name="T11" fmla="*/ 5 h 37"/>
                <a:gd name="T12" fmla="*/ 0 w 40"/>
                <a:gd name="T13" fmla="*/ 6 h 37"/>
                <a:gd name="T14" fmla="*/ 1 w 40"/>
                <a:gd name="T15" fmla="*/ 8 h 37"/>
                <a:gd name="T16" fmla="*/ 3 w 40"/>
                <a:gd name="T17" fmla="*/ 10 h 37"/>
                <a:gd name="T18" fmla="*/ 32 w 40"/>
                <a:gd name="T19" fmla="*/ 37 h 37"/>
                <a:gd name="T20" fmla="*/ 33 w 40"/>
                <a:gd name="T21" fmla="*/ 37 h 37"/>
                <a:gd name="T22" fmla="*/ 35 w 40"/>
                <a:gd name="T23" fmla="*/ 37 h 37"/>
                <a:gd name="T24" fmla="*/ 37 w 40"/>
                <a:gd name="T25" fmla="*/ 37 h 37"/>
                <a:gd name="T26" fmla="*/ 39 w 40"/>
                <a:gd name="T27" fmla="*/ 35 h 37"/>
                <a:gd name="T28" fmla="*/ 40 w 40"/>
                <a:gd name="T29" fmla="*/ 33 h 37"/>
                <a:gd name="T30" fmla="*/ 40 w 40"/>
                <a:gd name="T31" fmla="*/ 32 h 37"/>
                <a:gd name="T32" fmla="*/ 39 w 40"/>
                <a:gd name="T33" fmla="*/ 30 h 37"/>
                <a:gd name="T34" fmla="*/ 37 w 40"/>
                <a:gd name="T35" fmla="*/ 28 h 37"/>
                <a:gd name="T36" fmla="*/ 8 w 40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7">
                  <a:moveTo>
                    <a:pt x="8" y="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2" y="37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7" y="37"/>
                  </a:lnTo>
                  <a:lnTo>
                    <a:pt x="39" y="35"/>
                  </a:lnTo>
                  <a:lnTo>
                    <a:pt x="40" y="33"/>
                  </a:lnTo>
                  <a:lnTo>
                    <a:pt x="40" y="32"/>
                  </a:lnTo>
                  <a:lnTo>
                    <a:pt x="39" y="30"/>
                  </a:lnTo>
                  <a:lnTo>
                    <a:pt x="37" y="2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Freeform 40">
              <a:extLst>
                <a:ext uri="{FF2B5EF4-FFF2-40B4-BE49-F238E27FC236}">
                  <a16:creationId xmlns:a16="http://schemas.microsoft.com/office/drawing/2014/main" id="{D4F12F2B-2457-BC42-9AAB-C2478DD7D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2569"/>
              <a:ext cx="40" cy="35"/>
            </a:xfrm>
            <a:custGeom>
              <a:avLst/>
              <a:gdLst>
                <a:gd name="T0" fmla="*/ 6 w 40"/>
                <a:gd name="T1" fmla="*/ 0 h 35"/>
                <a:gd name="T2" fmla="*/ 5 w 40"/>
                <a:gd name="T3" fmla="*/ 0 h 35"/>
                <a:gd name="T4" fmla="*/ 3 w 40"/>
                <a:gd name="T5" fmla="*/ 0 h 35"/>
                <a:gd name="T6" fmla="*/ 1 w 40"/>
                <a:gd name="T7" fmla="*/ 0 h 35"/>
                <a:gd name="T8" fmla="*/ 0 w 40"/>
                <a:gd name="T9" fmla="*/ 1 h 35"/>
                <a:gd name="T10" fmla="*/ 0 w 40"/>
                <a:gd name="T11" fmla="*/ 3 h 35"/>
                <a:gd name="T12" fmla="*/ 0 w 40"/>
                <a:gd name="T13" fmla="*/ 5 h 35"/>
                <a:gd name="T14" fmla="*/ 0 w 40"/>
                <a:gd name="T15" fmla="*/ 6 h 35"/>
                <a:gd name="T16" fmla="*/ 1 w 40"/>
                <a:gd name="T17" fmla="*/ 8 h 35"/>
                <a:gd name="T18" fmla="*/ 32 w 40"/>
                <a:gd name="T19" fmla="*/ 35 h 35"/>
                <a:gd name="T20" fmla="*/ 33 w 40"/>
                <a:gd name="T21" fmla="*/ 35 h 35"/>
                <a:gd name="T22" fmla="*/ 35 w 40"/>
                <a:gd name="T23" fmla="*/ 35 h 35"/>
                <a:gd name="T24" fmla="*/ 37 w 40"/>
                <a:gd name="T25" fmla="*/ 35 h 35"/>
                <a:gd name="T26" fmla="*/ 39 w 40"/>
                <a:gd name="T27" fmla="*/ 33 h 35"/>
                <a:gd name="T28" fmla="*/ 40 w 40"/>
                <a:gd name="T29" fmla="*/ 32 h 35"/>
                <a:gd name="T30" fmla="*/ 40 w 40"/>
                <a:gd name="T31" fmla="*/ 30 h 35"/>
                <a:gd name="T32" fmla="*/ 39 w 40"/>
                <a:gd name="T33" fmla="*/ 28 h 35"/>
                <a:gd name="T34" fmla="*/ 37 w 40"/>
                <a:gd name="T35" fmla="*/ 27 h 35"/>
                <a:gd name="T36" fmla="*/ 6 w 40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5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2" y="35"/>
                  </a:lnTo>
                  <a:lnTo>
                    <a:pt x="33" y="35"/>
                  </a:lnTo>
                  <a:lnTo>
                    <a:pt x="35" y="35"/>
                  </a:lnTo>
                  <a:lnTo>
                    <a:pt x="37" y="35"/>
                  </a:lnTo>
                  <a:lnTo>
                    <a:pt x="39" y="33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Freeform 41">
              <a:extLst>
                <a:ext uri="{FF2B5EF4-FFF2-40B4-BE49-F238E27FC236}">
                  <a16:creationId xmlns:a16="http://schemas.microsoft.com/office/drawing/2014/main" id="{6B6F8981-C4E4-6C42-A3B0-EF77F442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614"/>
              <a:ext cx="42" cy="36"/>
            </a:xfrm>
            <a:custGeom>
              <a:avLst/>
              <a:gdLst>
                <a:gd name="T0" fmla="*/ 6 w 42"/>
                <a:gd name="T1" fmla="*/ 0 h 36"/>
                <a:gd name="T2" fmla="*/ 5 w 42"/>
                <a:gd name="T3" fmla="*/ 0 h 36"/>
                <a:gd name="T4" fmla="*/ 3 w 42"/>
                <a:gd name="T5" fmla="*/ 0 h 36"/>
                <a:gd name="T6" fmla="*/ 1 w 42"/>
                <a:gd name="T7" fmla="*/ 0 h 36"/>
                <a:gd name="T8" fmla="*/ 0 w 42"/>
                <a:gd name="T9" fmla="*/ 2 h 36"/>
                <a:gd name="T10" fmla="*/ 0 w 42"/>
                <a:gd name="T11" fmla="*/ 4 h 36"/>
                <a:gd name="T12" fmla="*/ 0 w 42"/>
                <a:gd name="T13" fmla="*/ 5 h 36"/>
                <a:gd name="T14" fmla="*/ 0 w 42"/>
                <a:gd name="T15" fmla="*/ 7 h 36"/>
                <a:gd name="T16" fmla="*/ 1 w 42"/>
                <a:gd name="T17" fmla="*/ 9 h 36"/>
                <a:gd name="T18" fmla="*/ 33 w 42"/>
                <a:gd name="T19" fmla="*/ 34 h 36"/>
                <a:gd name="T20" fmla="*/ 35 w 42"/>
                <a:gd name="T21" fmla="*/ 36 h 36"/>
                <a:gd name="T22" fmla="*/ 37 w 42"/>
                <a:gd name="T23" fmla="*/ 36 h 36"/>
                <a:gd name="T24" fmla="*/ 38 w 42"/>
                <a:gd name="T25" fmla="*/ 34 h 36"/>
                <a:gd name="T26" fmla="*/ 40 w 42"/>
                <a:gd name="T27" fmla="*/ 32 h 36"/>
                <a:gd name="T28" fmla="*/ 42 w 42"/>
                <a:gd name="T29" fmla="*/ 31 h 36"/>
                <a:gd name="T30" fmla="*/ 42 w 42"/>
                <a:gd name="T31" fmla="*/ 29 h 36"/>
                <a:gd name="T32" fmla="*/ 40 w 42"/>
                <a:gd name="T33" fmla="*/ 27 h 36"/>
                <a:gd name="T34" fmla="*/ 38 w 42"/>
                <a:gd name="T35" fmla="*/ 26 h 36"/>
                <a:gd name="T36" fmla="*/ 6 w 42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36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3" y="34"/>
                  </a:lnTo>
                  <a:lnTo>
                    <a:pt x="35" y="36"/>
                  </a:lnTo>
                  <a:lnTo>
                    <a:pt x="37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0" y="27"/>
                  </a:lnTo>
                  <a:lnTo>
                    <a:pt x="38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Freeform 42">
              <a:extLst>
                <a:ext uri="{FF2B5EF4-FFF2-40B4-BE49-F238E27FC236}">
                  <a16:creationId xmlns:a16="http://schemas.microsoft.com/office/drawing/2014/main" id="{D904CFA5-30C8-954B-B990-8E31102B9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2658"/>
              <a:ext cx="44" cy="34"/>
            </a:xfrm>
            <a:custGeom>
              <a:avLst/>
              <a:gdLst>
                <a:gd name="T0" fmla="*/ 7 w 44"/>
                <a:gd name="T1" fmla="*/ 0 h 34"/>
                <a:gd name="T2" fmla="*/ 5 w 44"/>
                <a:gd name="T3" fmla="*/ 0 h 34"/>
                <a:gd name="T4" fmla="*/ 4 w 44"/>
                <a:gd name="T5" fmla="*/ 0 h 34"/>
                <a:gd name="T6" fmla="*/ 2 w 44"/>
                <a:gd name="T7" fmla="*/ 0 h 34"/>
                <a:gd name="T8" fmla="*/ 0 w 44"/>
                <a:gd name="T9" fmla="*/ 2 h 34"/>
                <a:gd name="T10" fmla="*/ 0 w 44"/>
                <a:gd name="T11" fmla="*/ 3 h 34"/>
                <a:gd name="T12" fmla="*/ 0 w 44"/>
                <a:gd name="T13" fmla="*/ 5 h 34"/>
                <a:gd name="T14" fmla="*/ 0 w 44"/>
                <a:gd name="T15" fmla="*/ 7 h 34"/>
                <a:gd name="T16" fmla="*/ 2 w 44"/>
                <a:gd name="T17" fmla="*/ 8 h 34"/>
                <a:gd name="T18" fmla="*/ 36 w 44"/>
                <a:gd name="T19" fmla="*/ 32 h 34"/>
                <a:gd name="T20" fmla="*/ 37 w 44"/>
                <a:gd name="T21" fmla="*/ 34 h 34"/>
                <a:gd name="T22" fmla="*/ 39 w 44"/>
                <a:gd name="T23" fmla="*/ 34 h 34"/>
                <a:gd name="T24" fmla="*/ 41 w 44"/>
                <a:gd name="T25" fmla="*/ 32 h 34"/>
                <a:gd name="T26" fmla="*/ 43 w 44"/>
                <a:gd name="T27" fmla="*/ 30 h 34"/>
                <a:gd name="T28" fmla="*/ 44 w 44"/>
                <a:gd name="T29" fmla="*/ 29 h 34"/>
                <a:gd name="T30" fmla="*/ 44 w 44"/>
                <a:gd name="T31" fmla="*/ 27 h 34"/>
                <a:gd name="T32" fmla="*/ 43 w 44"/>
                <a:gd name="T33" fmla="*/ 25 h 34"/>
                <a:gd name="T34" fmla="*/ 41 w 44"/>
                <a:gd name="T35" fmla="*/ 24 h 34"/>
                <a:gd name="T36" fmla="*/ 7 w 44"/>
                <a:gd name="T3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34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6" y="32"/>
                  </a:lnTo>
                  <a:lnTo>
                    <a:pt x="37" y="34"/>
                  </a:lnTo>
                  <a:lnTo>
                    <a:pt x="39" y="34"/>
                  </a:lnTo>
                  <a:lnTo>
                    <a:pt x="41" y="32"/>
                  </a:lnTo>
                  <a:lnTo>
                    <a:pt x="43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3" y="25"/>
                  </a:lnTo>
                  <a:lnTo>
                    <a:pt x="41" y="2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1" name="Freeform 43">
              <a:extLst>
                <a:ext uri="{FF2B5EF4-FFF2-40B4-BE49-F238E27FC236}">
                  <a16:creationId xmlns:a16="http://schemas.microsoft.com/office/drawing/2014/main" id="{4C0D8F0D-BAE2-A94D-807B-3F1B8DAEF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2699"/>
              <a:ext cx="44" cy="32"/>
            </a:xfrm>
            <a:custGeom>
              <a:avLst/>
              <a:gdLst>
                <a:gd name="T0" fmla="*/ 8 w 44"/>
                <a:gd name="T1" fmla="*/ 0 h 32"/>
                <a:gd name="T2" fmla="*/ 6 w 44"/>
                <a:gd name="T3" fmla="*/ 0 h 32"/>
                <a:gd name="T4" fmla="*/ 5 w 44"/>
                <a:gd name="T5" fmla="*/ 0 h 32"/>
                <a:gd name="T6" fmla="*/ 3 w 44"/>
                <a:gd name="T7" fmla="*/ 0 h 32"/>
                <a:gd name="T8" fmla="*/ 1 w 44"/>
                <a:gd name="T9" fmla="*/ 1 h 32"/>
                <a:gd name="T10" fmla="*/ 0 w 44"/>
                <a:gd name="T11" fmla="*/ 3 h 32"/>
                <a:gd name="T12" fmla="*/ 0 w 44"/>
                <a:gd name="T13" fmla="*/ 5 h 32"/>
                <a:gd name="T14" fmla="*/ 1 w 44"/>
                <a:gd name="T15" fmla="*/ 6 h 32"/>
                <a:gd name="T16" fmla="*/ 3 w 44"/>
                <a:gd name="T17" fmla="*/ 8 h 32"/>
                <a:gd name="T18" fmla="*/ 10 w 44"/>
                <a:gd name="T19" fmla="*/ 13 h 32"/>
                <a:gd name="T20" fmla="*/ 37 w 44"/>
                <a:gd name="T21" fmla="*/ 32 h 32"/>
                <a:gd name="T22" fmla="*/ 38 w 44"/>
                <a:gd name="T23" fmla="*/ 32 h 32"/>
                <a:gd name="T24" fmla="*/ 40 w 44"/>
                <a:gd name="T25" fmla="*/ 32 h 32"/>
                <a:gd name="T26" fmla="*/ 42 w 44"/>
                <a:gd name="T27" fmla="*/ 32 h 32"/>
                <a:gd name="T28" fmla="*/ 44 w 44"/>
                <a:gd name="T29" fmla="*/ 30 h 32"/>
                <a:gd name="T30" fmla="*/ 44 w 44"/>
                <a:gd name="T31" fmla="*/ 28 h 32"/>
                <a:gd name="T32" fmla="*/ 44 w 44"/>
                <a:gd name="T33" fmla="*/ 26 h 32"/>
                <a:gd name="T34" fmla="*/ 44 w 44"/>
                <a:gd name="T35" fmla="*/ 25 h 32"/>
                <a:gd name="T36" fmla="*/ 42 w 44"/>
                <a:gd name="T37" fmla="*/ 23 h 32"/>
                <a:gd name="T38" fmla="*/ 15 w 44"/>
                <a:gd name="T39" fmla="*/ 5 h 32"/>
                <a:gd name="T40" fmla="*/ 8 w 44"/>
                <a:gd name="T4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2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10" y="13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4" y="25"/>
                  </a:lnTo>
                  <a:lnTo>
                    <a:pt x="42" y="23"/>
                  </a:lnTo>
                  <a:lnTo>
                    <a:pt x="15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Freeform 44">
              <a:extLst>
                <a:ext uri="{FF2B5EF4-FFF2-40B4-BE49-F238E27FC236}">
                  <a16:creationId xmlns:a16="http://schemas.microsoft.com/office/drawing/2014/main" id="{8D06F6F6-E20C-8948-B602-9AB83866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37"/>
              <a:ext cx="44" cy="31"/>
            </a:xfrm>
            <a:custGeom>
              <a:avLst/>
              <a:gdLst>
                <a:gd name="T0" fmla="*/ 7 w 44"/>
                <a:gd name="T1" fmla="*/ 0 h 31"/>
                <a:gd name="T2" fmla="*/ 5 w 44"/>
                <a:gd name="T3" fmla="*/ 0 h 31"/>
                <a:gd name="T4" fmla="*/ 4 w 44"/>
                <a:gd name="T5" fmla="*/ 0 h 31"/>
                <a:gd name="T6" fmla="*/ 2 w 44"/>
                <a:gd name="T7" fmla="*/ 0 h 31"/>
                <a:gd name="T8" fmla="*/ 0 w 44"/>
                <a:gd name="T9" fmla="*/ 2 h 31"/>
                <a:gd name="T10" fmla="*/ 0 w 44"/>
                <a:gd name="T11" fmla="*/ 4 h 31"/>
                <a:gd name="T12" fmla="*/ 0 w 44"/>
                <a:gd name="T13" fmla="*/ 5 h 31"/>
                <a:gd name="T14" fmla="*/ 0 w 44"/>
                <a:gd name="T15" fmla="*/ 7 h 31"/>
                <a:gd name="T16" fmla="*/ 2 w 44"/>
                <a:gd name="T17" fmla="*/ 9 h 31"/>
                <a:gd name="T18" fmla="*/ 22 w 44"/>
                <a:gd name="T19" fmla="*/ 21 h 31"/>
                <a:gd name="T20" fmla="*/ 38 w 44"/>
                <a:gd name="T21" fmla="*/ 29 h 31"/>
                <a:gd name="T22" fmla="*/ 39 w 44"/>
                <a:gd name="T23" fmla="*/ 31 h 31"/>
                <a:gd name="T24" fmla="*/ 41 w 44"/>
                <a:gd name="T25" fmla="*/ 31 h 31"/>
                <a:gd name="T26" fmla="*/ 43 w 44"/>
                <a:gd name="T27" fmla="*/ 29 h 31"/>
                <a:gd name="T28" fmla="*/ 44 w 44"/>
                <a:gd name="T29" fmla="*/ 27 h 31"/>
                <a:gd name="T30" fmla="*/ 44 w 44"/>
                <a:gd name="T31" fmla="*/ 26 h 31"/>
                <a:gd name="T32" fmla="*/ 44 w 44"/>
                <a:gd name="T33" fmla="*/ 24 h 31"/>
                <a:gd name="T34" fmla="*/ 44 w 44"/>
                <a:gd name="T35" fmla="*/ 22 h 31"/>
                <a:gd name="T36" fmla="*/ 43 w 44"/>
                <a:gd name="T37" fmla="*/ 21 h 31"/>
                <a:gd name="T38" fmla="*/ 27 w 44"/>
                <a:gd name="T39" fmla="*/ 12 h 31"/>
                <a:gd name="T40" fmla="*/ 7 w 44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1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22" y="21"/>
                  </a:lnTo>
                  <a:lnTo>
                    <a:pt x="38" y="29"/>
                  </a:lnTo>
                  <a:lnTo>
                    <a:pt x="39" y="31"/>
                  </a:lnTo>
                  <a:lnTo>
                    <a:pt x="41" y="31"/>
                  </a:lnTo>
                  <a:lnTo>
                    <a:pt x="43" y="29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3" y="21"/>
                  </a:lnTo>
                  <a:lnTo>
                    <a:pt x="27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Freeform 45">
              <a:extLst>
                <a:ext uri="{FF2B5EF4-FFF2-40B4-BE49-F238E27FC236}">
                  <a16:creationId xmlns:a16="http://schemas.microsoft.com/office/drawing/2014/main" id="{C468B6FA-03A4-6C48-BCBE-E4451CD58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2773"/>
              <a:ext cx="46" cy="28"/>
            </a:xfrm>
            <a:custGeom>
              <a:avLst/>
              <a:gdLst>
                <a:gd name="T0" fmla="*/ 7 w 46"/>
                <a:gd name="T1" fmla="*/ 0 h 28"/>
                <a:gd name="T2" fmla="*/ 5 w 46"/>
                <a:gd name="T3" fmla="*/ 0 h 28"/>
                <a:gd name="T4" fmla="*/ 3 w 46"/>
                <a:gd name="T5" fmla="*/ 0 h 28"/>
                <a:gd name="T6" fmla="*/ 2 w 46"/>
                <a:gd name="T7" fmla="*/ 0 h 28"/>
                <a:gd name="T8" fmla="*/ 0 w 46"/>
                <a:gd name="T9" fmla="*/ 1 h 28"/>
                <a:gd name="T10" fmla="*/ 0 w 46"/>
                <a:gd name="T11" fmla="*/ 3 h 28"/>
                <a:gd name="T12" fmla="*/ 0 w 46"/>
                <a:gd name="T13" fmla="*/ 5 h 28"/>
                <a:gd name="T14" fmla="*/ 0 w 46"/>
                <a:gd name="T15" fmla="*/ 6 h 28"/>
                <a:gd name="T16" fmla="*/ 2 w 46"/>
                <a:gd name="T17" fmla="*/ 8 h 28"/>
                <a:gd name="T18" fmla="*/ 37 w 46"/>
                <a:gd name="T19" fmla="*/ 28 h 28"/>
                <a:gd name="T20" fmla="*/ 39 w 46"/>
                <a:gd name="T21" fmla="*/ 28 h 28"/>
                <a:gd name="T22" fmla="*/ 41 w 46"/>
                <a:gd name="T23" fmla="*/ 28 h 28"/>
                <a:gd name="T24" fmla="*/ 42 w 46"/>
                <a:gd name="T25" fmla="*/ 28 h 28"/>
                <a:gd name="T26" fmla="*/ 44 w 46"/>
                <a:gd name="T27" fmla="*/ 27 h 28"/>
                <a:gd name="T28" fmla="*/ 46 w 46"/>
                <a:gd name="T29" fmla="*/ 25 h 28"/>
                <a:gd name="T30" fmla="*/ 46 w 46"/>
                <a:gd name="T31" fmla="*/ 23 h 28"/>
                <a:gd name="T32" fmla="*/ 44 w 46"/>
                <a:gd name="T33" fmla="*/ 22 h 28"/>
                <a:gd name="T34" fmla="*/ 42 w 46"/>
                <a:gd name="T35" fmla="*/ 20 h 28"/>
                <a:gd name="T36" fmla="*/ 7 w 46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28">
                  <a:moveTo>
                    <a:pt x="7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7" y="28"/>
                  </a:lnTo>
                  <a:lnTo>
                    <a:pt x="39" y="28"/>
                  </a:lnTo>
                  <a:lnTo>
                    <a:pt x="41" y="28"/>
                  </a:lnTo>
                  <a:lnTo>
                    <a:pt x="42" y="28"/>
                  </a:lnTo>
                  <a:lnTo>
                    <a:pt x="44" y="27"/>
                  </a:lnTo>
                  <a:lnTo>
                    <a:pt x="46" y="25"/>
                  </a:lnTo>
                  <a:lnTo>
                    <a:pt x="46" y="23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4" name="Freeform 46">
              <a:extLst>
                <a:ext uri="{FF2B5EF4-FFF2-40B4-BE49-F238E27FC236}">
                  <a16:creationId xmlns:a16="http://schemas.microsoft.com/office/drawing/2014/main" id="{3D4227C9-9306-BA4A-B494-18E6D9F3B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2806"/>
              <a:ext cx="45" cy="27"/>
            </a:xfrm>
            <a:custGeom>
              <a:avLst/>
              <a:gdLst>
                <a:gd name="T0" fmla="*/ 6 w 45"/>
                <a:gd name="T1" fmla="*/ 0 h 27"/>
                <a:gd name="T2" fmla="*/ 5 w 45"/>
                <a:gd name="T3" fmla="*/ 0 h 27"/>
                <a:gd name="T4" fmla="*/ 3 w 45"/>
                <a:gd name="T5" fmla="*/ 0 h 27"/>
                <a:gd name="T6" fmla="*/ 1 w 45"/>
                <a:gd name="T7" fmla="*/ 0 h 27"/>
                <a:gd name="T8" fmla="*/ 0 w 45"/>
                <a:gd name="T9" fmla="*/ 2 h 27"/>
                <a:gd name="T10" fmla="*/ 0 w 45"/>
                <a:gd name="T11" fmla="*/ 4 h 27"/>
                <a:gd name="T12" fmla="*/ 0 w 45"/>
                <a:gd name="T13" fmla="*/ 5 h 27"/>
                <a:gd name="T14" fmla="*/ 0 w 45"/>
                <a:gd name="T15" fmla="*/ 7 h 27"/>
                <a:gd name="T16" fmla="*/ 1 w 45"/>
                <a:gd name="T17" fmla="*/ 9 h 27"/>
                <a:gd name="T18" fmla="*/ 21 w 45"/>
                <a:gd name="T19" fmla="*/ 19 h 27"/>
                <a:gd name="T20" fmla="*/ 23 w 45"/>
                <a:gd name="T21" fmla="*/ 21 h 27"/>
                <a:gd name="T22" fmla="*/ 40 w 45"/>
                <a:gd name="T23" fmla="*/ 27 h 27"/>
                <a:gd name="T24" fmla="*/ 42 w 45"/>
                <a:gd name="T25" fmla="*/ 27 h 27"/>
                <a:gd name="T26" fmla="*/ 43 w 45"/>
                <a:gd name="T27" fmla="*/ 27 h 27"/>
                <a:gd name="T28" fmla="*/ 45 w 45"/>
                <a:gd name="T29" fmla="*/ 26 h 27"/>
                <a:gd name="T30" fmla="*/ 45 w 45"/>
                <a:gd name="T31" fmla="*/ 24 h 27"/>
                <a:gd name="T32" fmla="*/ 45 w 45"/>
                <a:gd name="T33" fmla="*/ 22 h 27"/>
                <a:gd name="T34" fmla="*/ 45 w 45"/>
                <a:gd name="T35" fmla="*/ 21 h 27"/>
                <a:gd name="T36" fmla="*/ 43 w 45"/>
                <a:gd name="T37" fmla="*/ 19 h 27"/>
                <a:gd name="T38" fmla="*/ 42 w 45"/>
                <a:gd name="T39" fmla="*/ 17 h 27"/>
                <a:gd name="T40" fmla="*/ 25 w 45"/>
                <a:gd name="T41" fmla="*/ 11 h 27"/>
                <a:gd name="T42" fmla="*/ 23 w 45"/>
                <a:gd name="T43" fmla="*/ 16 h 27"/>
                <a:gd name="T44" fmla="*/ 27 w 45"/>
                <a:gd name="T45" fmla="*/ 11 h 27"/>
                <a:gd name="T46" fmla="*/ 6 w 45"/>
                <a:gd name="T4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27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21" y="19"/>
                  </a:lnTo>
                  <a:lnTo>
                    <a:pt x="23" y="21"/>
                  </a:lnTo>
                  <a:lnTo>
                    <a:pt x="40" y="27"/>
                  </a:lnTo>
                  <a:lnTo>
                    <a:pt x="42" y="27"/>
                  </a:lnTo>
                  <a:lnTo>
                    <a:pt x="43" y="27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3" y="19"/>
                  </a:lnTo>
                  <a:lnTo>
                    <a:pt x="42" y="17"/>
                  </a:lnTo>
                  <a:lnTo>
                    <a:pt x="25" y="11"/>
                  </a:lnTo>
                  <a:lnTo>
                    <a:pt x="23" y="16"/>
                  </a:lnTo>
                  <a:lnTo>
                    <a:pt x="27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Freeform 47">
              <a:extLst>
                <a:ext uri="{FF2B5EF4-FFF2-40B4-BE49-F238E27FC236}">
                  <a16:creationId xmlns:a16="http://schemas.microsoft.com/office/drawing/2014/main" id="{9070618A-1EC6-7C47-B96C-981B7CDDA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2837"/>
              <a:ext cx="47" cy="27"/>
            </a:xfrm>
            <a:custGeom>
              <a:avLst/>
              <a:gdLst>
                <a:gd name="T0" fmla="*/ 7 w 47"/>
                <a:gd name="T1" fmla="*/ 0 h 27"/>
                <a:gd name="T2" fmla="*/ 5 w 47"/>
                <a:gd name="T3" fmla="*/ 0 h 27"/>
                <a:gd name="T4" fmla="*/ 3 w 47"/>
                <a:gd name="T5" fmla="*/ 1 h 27"/>
                <a:gd name="T6" fmla="*/ 2 w 47"/>
                <a:gd name="T7" fmla="*/ 3 h 27"/>
                <a:gd name="T8" fmla="*/ 0 w 47"/>
                <a:gd name="T9" fmla="*/ 5 h 27"/>
                <a:gd name="T10" fmla="*/ 0 w 47"/>
                <a:gd name="T11" fmla="*/ 6 h 27"/>
                <a:gd name="T12" fmla="*/ 2 w 47"/>
                <a:gd name="T13" fmla="*/ 8 h 27"/>
                <a:gd name="T14" fmla="*/ 3 w 47"/>
                <a:gd name="T15" fmla="*/ 10 h 27"/>
                <a:gd name="T16" fmla="*/ 5 w 47"/>
                <a:gd name="T17" fmla="*/ 10 h 27"/>
                <a:gd name="T18" fmla="*/ 8 w 47"/>
                <a:gd name="T19" fmla="*/ 12 h 27"/>
                <a:gd name="T20" fmla="*/ 42 w 47"/>
                <a:gd name="T21" fmla="*/ 27 h 27"/>
                <a:gd name="T22" fmla="*/ 44 w 47"/>
                <a:gd name="T23" fmla="*/ 27 h 27"/>
                <a:gd name="T24" fmla="*/ 45 w 47"/>
                <a:gd name="T25" fmla="*/ 27 h 27"/>
                <a:gd name="T26" fmla="*/ 47 w 47"/>
                <a:gd name="T27" fmla="*/ 25 h 27"/>
                <a:gd name="T28" fmla="*/ 47 w 47"/>
                <a:gd name="T29" fmla="*/ 23 h 27"/>
                <a:gd name="T30" fmla="*/ 47 w 47"/>
                <a:gd name="T31" fmla="*/ 22 h 27"/>
                <a:gd name="T32" fmla="*/ 47 w 47"/>
                <a:gd name="T33" fmla="*/ 20 h 27"/>
                <a:gd name="T34" fmla="*/ 45 w 47"/>
                <a:gd name="T35" fmla="*/ 18 h 27"/>
                <a:gd name="T36" fmla="*/ 44 w 47"/>
                <a:gd name="T37" fmla="*/ 17 h 27"/>
                <a:gd name="T38" fmla="*/ 10 w 47"/>
                <a:gd name="T39" fmla="*/ 1 h 27"/>
                <a:gd name="T40" fmla="*/ 7 w 47"/>
                <a:gd name="T4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27">
                  <a:moveTo>
                    <a:pt x="7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5" y="27"/>
                  </a:lnTo>
                  <a:lnTo>
                    <a:pt x="47" y="25"/>
                  </a:lnTo>
                  <a:lnTo>
                    <a:pt x="47" y="23"/>
                  </a:lnTo>
                  <a:lnTo>
                    <a:pt x="47" y="22"/>
                  </a:lnTo>
                  <a:lnTo>
                    <a:pt x="47" y="20"/>
                  </a:lnTo>
                  <a:lnTo>
                    <a:pt x="45" y="18"/>
                  </a:lnTo>
                  <a:lnTo>
                    <a:pt x="44" y="17"/>
                  </a:lnTo>
                  <a:lnTo>
                    <a:pt x="10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Freeform 48">
              <a:extLst>
                <a:ext uri="{FF2B5EF4-FFF2-40B4-BE49-F238E27FC236}">
                  <a16:creationId xmlns:a16="http://schemas.microsoft.com/office/drawing/2014/main" id="{126B427E-126F-4F47-9E23-0CA407F5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865"/>
              <a:ext cx="47" cy="27"/>
            </a:xfrm>
            <a:custGeom>
              <a:avLst/>
              <a:gdLst>
                <a:gd name="T0" fmla="*/ 5 w 47"/>
                <a:gd name="T1" fmla="*/ 0 h 27"/>
                <a:gd name="T2" fmla="*/ 3 w 47"/>
                <a:gd name="T3" fmla="*/ 0 h 27"/>
                <a:gd name="T4" fmla="*/ 1 w 47"/>
                <a:gd name="T5" fmla="*/ 2 h 27"/>
                <a:gd name="T6" fmla="*/ 0 w 47"/>
                <a:gd name="T7" fmla="*/ 4 h 27"/>
                <a:gd name="T8" fmla="*/ 0 w 47"/>
                <a:gd name="T9" fmla="*/ 5 h 27"/>
                <a:gd name="T10" fmla="*/ 0 w 47"/>
                <a:gd name="T11" fmla="*/ 7 h 27"/>
                <a:gd name="T12" fmla="*/ 0 w 47"/>
                <a:gd name="T13" fmla="*/ 9 h 27"/>
                <a:gd name="T14" fmla="*/ 1 w 47"/>
                <a:gd name="T15" fmla="*/ 11 h 27"/>
                <a:gd name="T16" fmla="*/ 3 w 47"/>
                <a:gd name="T17" fmla="*/ 11 h 27"/>
                <a:gd name="T18" fmla="*/ 40 w 47"/>
                <a:gd name="T19" fmla="*/ 27 h 27"/>
                <a:gd name="T20" fmla="*/ 42 w 47"/>
                <a:gd name="T21" fmla="*/ 27 h 27"/>
                <a:gd name="T22" fmla="*/ 44 w 47"/>
                <a:gd name="T23" fmla="*/ 26 h 27"/>
                <a:gd name="T24" fmla="*/ 45 w 47"/>
                <a:gd name="T25" fmla="*/ 24 h 27"/>
                <a:gd name="T26" fmla="*/ 47 w 47"/>
                <a:gd name="T27" fmla="*/ 22 h 27"/>
                <a:gd name="T28" fmla="*/ 47 w 47"/>
                <a:gd name="T29" fmla="*/ 21 h 27"/>
                <a:gd name="T30" fmla="*/ 45 w 47"/>
                <a:gd name="T31" fmla="*/ 19 h 27"/>
                <a:gd name="T32" fmla="*/ 44 w 47"/>
                <a:gd name="T33" fmla="*/ 17 h 27"/>
                <a:gd name="T34" fmla="*/ 42 w 47"/>
                <a:gd name="T35" fmla="*/ 17 h 27"/>
                <a:gd name="T36" fmla="*/ 5 w 47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27">
                  <a:moveTo>
                    <a:pt x="5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1"/>
                  </a:lnTo>
                  <a:lnTo>
                    <a:pt x="40" y="27"/>
                  </a:lnTo>
                  <a:lnTo>
                    <a:pt x="42" y="27"/>
                  </a:lnTo>
                  <a:lnTo>
                    <a:pt x="44" y="26"/>
                  </a:lnTo>
                  <a:lnTo>
                    <a:pt x="45" y="24"/>
                  </a:lnTo>
                  <a:lnTo>
                    <a:pt x="47" y="22"/>
                  </a:lnTo>
                  <a:lnTo>
                    <a:pt x="47" y="21"/>
                  </a:lnTo>
                  <a:lnTo>
                    <a:pt x="45" y="19"/>
                  </a:lnTo>
                  <a:lnTo>
                    <a:pt x="44" y="17"/>
                  </a:lnTo>
                  <a:lnTo>
                    <a:pt x="42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Freeform 49">
              <a:extLst>
                <a:ext uri="{FF2B5EF4-FFF2-40B4-BE49-F238E27FC236}">
                  <a16:creationId xmlns:a16="http://schemas.microsoft.com/office/drawing/2014/main" id="{C0F474C4-4C2D-B149-A9E4-C34C47F7C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2894"/>
              <a:ext cx="48" cy="24"/>
            </a:xfrm>
            <a:custGeom>
              <a:avLst/>
              <a:gdLst>
                <a:gd name="T0" fmla="*/ 6 w 48"/>
                <a:gd name="T1" fmla="*/ 0 h 24"/>
                <a:gd name="T2" fmla="*/ 4 w 48"/>
                <a:gd name="T3" fmla="*/ 0 h 24"/>
                <a:gd name="T4" fmla="*/ 2 w 48"/>
                <a:gd name="T5" fmla="*/ 0 h 24"/>
                <a:gd name="T6" fmla="*/ 0 w 48"/>
                <a:gd name="T7" fmla="*/ 2 h 24"/>
                <a:gd name="T8" fmla="*/ 0 w 48"/>
                <a:gd name="T9" fmla="*/ 3 h 24"/>
                <a:gd name="T10" fmla="*/ 0 w 48"/>
                <a:gd name="T11" fmla="*/ 5 h 24"/>
                <a:gd name="T12" fmla="*/ 0 w 48"/>
                <a:gd name="T13" fmla="*/ 7 h 24"/>
                <a:gd name="T14" fmla="*/ 2 w 48"/>
                <a:gd name="T15" fmla="*/ 8 h 24"/>
                <a:gd name="T16" fmla="*/ 4 w 48"/>
                <a:gd name="T17" fmla="*/ 10 h 24"/>
                <a:gd name="T18" fmla="*/ 39 w 48"/>
                <a:gd name="T19" fmla="*/ 24 h 24"/>
                <a:gd name="T20" fmla="*/ 41 w 48"/>
                <a:gd name="T21" fmla="*/ 24 h 24"/>
                <a:gd name="T22" fmla="*/ 43 w 48"/>
                <a:gd name="T23" fmla="*/ 24 h 24"/>
                <a:gd name="T24" fmla="*/ 44 w 48"/>
                <a:gd name="T25" fmla="*/ 24 h 24"/>
                <a:gd name="T26" fmla="*/ 46 w 48"/>
                <a:gd name="T27" fmla="*/ 22 h 24"/>
                <a:gd name="T28" fmla="*/ 48 w 48"/>
                <a:gd name="T29" fmla="*/ 20 h 24"/>
                <a:gd name="T30" fmla="*/ 48 w 48"/>
                <a:gd name="T31" fmla="*/ 19 h 24"/>
                <a:gd name="T32" fmla="*/ 46 w 48"/>
                <a:gd name="T33" fmla="*/ 17 h 24"/>
                <a:gd name="T34" fmla="*/ 44 w 48"/>
                <a:gd name="T35" fmla="*/ 15 h 24"/>
                <a:gd name="T36" fmla="*/ 43 w 48"/>
                <a:gd name="T37" fmla="*/ 14 h 24"/>
                <a:gd name="T38" fmla="*/ 41 w 48"/>
                <a:gd name="T39" fmla="*/ 14 h 24"/>
                <a:gd name="T40" fmla="*/ 6 w 48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4">
                  <a:moveTo>
                    <a:pt x="6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39" y="24"/>
                  </a:lnTo>
                  <a:lnTo>
                    <a:pt x="41" y="24"/>
                  </a:lnTo>
                  <a:lnTo>
                    <a:pt x="43" y="24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8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Freeform 50">
              <a:extLst>
                <a:ext uri="{FF2B5EF4-FFF2-40B4-BE49-F238E27FC236}">
                  <a16:creationId xmlns:a16="http://schemas.microsoft.com/office/drawing/2014/main" id="{75671CB5-1252-5E48-B764-008DC07F5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2919"/>
              <a:ext cx="47" cy="24"/>
            </a:xfrm>
            <a:custGeom>
              <a:avLst/>
              <a:gdLst>
                <a:gd name="T0" fmla="*/ 5 w 47"/>
                <a:gd name="T1" fmla="*/ 0 h 24"/>
                <a:gd name="T2" fmla="*/ 4 w 47"/>
                <a:gd name="T3" fmla="*/ 0 h 24"/>
                <a:gd name="T4" fmla="*/ 2 w 47"/>
                <a:gd name="T5" fmla="*/ 0 h 24"/>
                <a:gd name="T6" fmla="*/ 0 w 47"/>
                <a:gd name="T7" fmla="*/ 2 h 24"/>
                <a:gd name="T8" fmla="*/ 0 w 47"/>
                <a:gd name="T9" fmla="*/ 4 h 24"/>
                <a:gd name="T10" fmla="*/ 0 w 47"/>
                <a:gd name="T11" fmla="*/ 5 h 24"/>
                <a:gd name="T12" fmla="*/ 0 w 47"/>
                <a:gd name="T13" fmla="*/ 7 h 24"/>
                <a:gd name="T14" fmla="*/ 2 w 47"/>
                <a:gd name="T15" fmla="*/ 9 h 24"/>
                <a:gd name="T16" fmla="*/ 4 w 47"/>
                <a:gd name="T17" fmla="*/ 10 h 24"/>
                <a:gd name="T18" fmla="*/ 34 w 47"/>
                <a:gd name="T19" fmla="*/ 22 h 24"/>
                <a:gd name="T20" fmla="*/ 42 w 47"/>
                <a:gd name="T21" fmla="*/ 24 h 24"/>
                <a:gd name="T22" fmla="*/ 44 w 47"/>
                <a:gd name="T23" fmla="*/ 24 h 24"/>
                <a:gd name="T24" fmla="*/ 46 w 47"/>
                <a:gd name="T25" fmla="*/ 24 h 24"/>
                <a:gd name="T26" fmla="*/ 47 w 47"/>
                <a:gd name="T27" fmla="*/ 22 h 24"/>
                <a:gd name="T28" fmla="*/ 47 w 47"/>
                <a:gd name="T29" fmla="*/ 21 h 24"/>
                <a:gd name="T30" fmla="*/ 47 w 47"/>
                <a:gd name="T31" fmla="*/ 19 h 24"/>
                <a:gd name="T32" fmla="*/ 47 w 47"/>
                <a:gd name="T33" fmla="*/ 17 h 24"/>
                <a:gd name="T34" fmla="*/ 46 w 47"/>
                <a:gd name="T35" fmla="*/ 16 h 24"/>
                <a:gd name="T36" fmla="*/ 44 w 47"/>
                <a:gd name="T37" fmla="*/ 14 h 24"/>
                <a:gd name="T38" fmla="*/ 36 w 47"/>
                <a:gd name="T39" fmla="*/ 12 h 24"/>
                <a:gd name="T40" fmla="*/ 5 w 47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24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34" y="22"/>
                  </a:lnTo>
                  <a:lnTo>
                    <a:pt x="42" y="24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47" y="17"/>
                  </a:lnTo>
                  <a:lnTo>
                    <a:pt x="46" y="16"/>
                  </a:lnTo>
                  <a:lnTo>
                    <a:pt x="44" y="14"/>
                  </a:lnTo>
                  <a:lnTo>
                    <a:pt x="36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Freeform 51">
              <a:extLst>
                <a:ext uri="{FF2B5EF4-FFF2-40B4-BE49-F238E27FC236}">
                  <a16:creationId xmlns:a16="http://schemas.microsoft.com/office/drawing/2014/main" id="{CBDEF9CA-2BB8-A044-B291-AEDC927CA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943"/>
              <a:ext cx="49" cy="25"/>
            </a:xfrm>
            <a:custGeom>
              <a:avLst/>
              <a:gdLst>
                <a:gd name="T0" fmla="*/ 7 w 49"/>
                <a:gd name="T1" fmla="*/ 0 h 25"/>
                <a:gd name="T2" fmla="*/ 5 w 49"/>
                <a:gd name="T3" fmla="*/ 0 h 25"/>
                <a:gd name="T4" fmla="*/ 3 w 49"/>
                <a:gd name="T5" fmla="*/ 2 h 25"/>
                <a:gd name="T6" fmla="*/ 2 w 49"/>
                <a:gd name="T7" fmla="*/ 3 h 25"/>
                <a:gd name="T8" fmla="*/ 0 w 49"/>
                <a:gd name="T9" fmla="*/ 5 h 25"/>
                <a:gd name="T10" fmla="*/ 0 w 49"/>
                <a:gd name="T11" fmla="*/ 7 h 25"/>
                <a:gd name="T12" fmla="*/ 2 w 49"/>
                <a:gd name="T13" fmla="*/ 8 h 25"/>
                <a:gd name="T14" fmla="*/ 3 w 49"/>
                <a:gd name="T15" fmla="*/ 10 h 25"/>
                <a:gd name="T16" fmla="*/ 5 w 49"/>
                <a:gd name="T17" fmla="*/ 10 h 25"/>
                <a:gd name="T18" fmla="*/ 32 w 49"/>
                <a:gd name="T19" fmla="*/ 20 h 25"/>
                <a:gd name="T20" fmla="*/ 42 w 49"/>
                <a:gd name="T21" fmla="*/ 25 h 25"/>
                <a:gd name="T22" fmla="*/ 44 w 49"/>
                <a:gd name="T23" fmla="*/ 25 h 25"/>
                <a:gd name="T24" fmla="*/ 46 w 49"/>
                <a:gd name="T25" fmla="*/ 24 h 25"/>
                <a:gd name="T26" fmla="*/ 47 w 49"/>
                <a:gd name="T27" fmla="*/ 22 h 25"/>
                <a:gd name="T28" fmla="*/ 49 w 49"/>
                <a:gd name="T29" fmla="*/ 20 h 25"/>
                <a:gd name="T30" fmla="*/ 49 w 49"/>
                <a:gd name="T31" fmla="*/ 18 h 25"/>
                <a:gd name="T32" fmla="*/ 47 w 49"/>
                <a:gd name="T33" fmla="*/ 17 h 25"/>
                <a:gd name="T34" fmla="*/ 46 w 49"/>
                <a:gd name="T35" fmla="*/ 15 h 25"/>
                <a:gd name="T36" fmla="*/ 44 w 49"/>
                <a:gd name="T37" fmla="*/ 15 h 25"/>
                <a:gd name="T38" fmla="*/ 34 w 49"/>
                <a:gd name="T39" fmla="*/ 10 h 25"/>
                <a:gd name="T40" fmla="*/ 7 w 49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5">
                  <a:moveTo>
                    <a:pt x="7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32" y="20"/>
                  </a:lnTo>
                  <a:lnTo>
                    <a:pt x="42" y="25"/>
                  </a:lnTo>
                  <a:lnTo>
                    <a:pt x="44" y="25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46" y="15"/>
                  </a:lnTo>
                  <a:lnTo>
                    <a:pt x="44" y="15"/>
                  </a:lnTo>
                  <a:lnTo>
                    <a:pt x="34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0" name="Freeform 52">
              <a:extLst>
                <a:ext uri="{FF2B5EF4-FFF2-40B4-BE49-F238E27FC236}">
                  <a16:creationId xmlns:a16="http://schemas.microsoft.com/office/drawing/2014/main" id="{A2FC8DCB-8E52-7E48-81F3-7B998BDE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2968"/>
              <a:ext cx="48" cy="22"/>
            </a:xfrm>
            <a:custGeom>
              <a:avLst/>
              <a:gdLst>
                <a:gd name="T0" fmla="*/ 6 w 48"/>
                <a:gd name="T1" fmla="*/ 0 h 22"/>
                <a:gd name="T2" fmla="*/ 4 w 48"/>
                <a:gd name="T3" fmla="*/ 0 h 22"/>
                <a:gd name="T4" fmla="*/ 2 w 48"/>
                <a:gd name="T5" fmla="*/ 0 h 22"/>
                <a:gd name="T6" fmla="*/ 0 w 48"/>
                <a:gd name="T7" fmla="*/ 2 h 22"/>
                <a:gd name="T8" fmla="*/ 0 w 48"/>
                <a:gd name="T9" fmla="*/ 4 h 22"/>
                <a:gd name="T10" fmla="*/ 0 w 48"/>
                <a:gd name="T11" fmla="*/ 5 h 22"/>
                <a:gd name="T12" fmla="*/ 0 w 48"/>
                <a:gd name="T13" fmla="*/ 7 h 22"/>
                <a:gd name="T14" fmla="*/ 2 w 48"/>
                <a:gd name="T15" fmla="*/ 9 h 22"/>
                <a:gd name="T16" fmla="*/ 4 w 48"/>
                <a:gd name="T17" fmla="*/ 10 h 22"/>
                <a:gd name="T18" fmla="*/ 31 w 48"/>
                <a:gd name="T19" fmla="*/ 19 h 22"/>
                <a:gd name="T20" fmla="*/ 43 w 48"/>
                <a:gd name="T21" fmla="*/ 22 h 22"/>
                <a:gd name="T22" fmla="*/ 44 w 48"/>
                <a:gd name="T23" fmla="*/ 22 h 22"/>
                <a:gd name="T24" fmla="*/ 46 w 48"/>
                <a:gd name="T25" fmla="*/ 22 h 22"/>
                <a:gd name="T26" fmla="*/ 48 w 48"/>
                <a:gd name="T27" fmla="*/ 20 h 22"/>
                <a:gd name="T28" fmla="*/ 48 w 48"/>
                <a:gd name="T29" fmla="*/ 19 h 22"/>
                <a:gd name="T30" fmla="*/ 48 w 48"/>
                <a:gd name="T31" fmla="*/ 17 h 22"/>
                <a:gd name="T32" fmla="*/ 48 w 48"/>
                <a:gd name="T33" fmla="*/ 15 h 22"/>
                <a:gd name="T34" fmla="*/ 46 w 48"/>
                <a:gd name="T35" fmla="*/ 14 h 22"/>
                <a:gd name="T36" fmla="*/ 44 w 48"/>
                <a:gd name="T37" fmla="*/ 12 h 22"/>
                <a:gd name="T38" fmla="*/ 33 w 48"/>
                <a:gd name="T39" fmla="*/ 9 h 22"/>
                <a:gd name="T40" fmla="*/ 6 w 48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2">
                  <a:moveTo>
                    <a:pt x="6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31" y="19"/>
                  </a:lnTo>
                  <a:lnTo>
                    <a:pt x="43" y="22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48" y="20"/>
                  </a:lnTo>
                  <a:lnTo>
                    <a:pt x="48" y="19"/>
                  </a:lnTo>
                  <a:lnTo>
                    <a:pt x="48" y="17"/>
                  </a:lnTo>
                  <a:lnTo>
                    <a:pt x="48" y="15"/>
                  </a:lnTo>
                  <a:lnTo>
                    <a:pt x="46" y="14"/>
                  </a:lnTo>
                  <a:lnTo>
                    <a:pt x="44" y="12"/>
                  </a:lnTo>
                  <a:lnTo>
                    <a:pt x="3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Freeform 53">
              <a:extLst>
                <a:ext uri="{FF2B5EF4-FFF2-40B4-BE49-F238E27FC236}">
                  <a16:creationId xmlns:a16="http://schemas.microsoft.com/office/drawing/2014/main" id="{120264CD-A016-B04A-9120-24C41457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" y="2990"/>
              <a:ext cx="49" cy="22"/>
            </a:xfrm>
            <a:custGeom>
              <a:avLst/>
              <a:gdLst>
                <a:gd name="T0" fmla="*/ 7 w 49"/>
                <a:gd name="T1" fmla="*/ 0 h 22"/>
                <a:gd name="T2" fmla="*/ 5 w 49"/>
                <a:gd name="T3" fmla="*/ 0 h 22"/>
                <a:gd name="T4" fmla="*/ 4 w 49"/>
                <a:gd name="T5" fmla="*/ 0 h 22"/>
                <a:gd name="T6" fmla="*/ 2 w 49"/>
                <a:gd name="T7" fmla="*/ 2 h 22"/>
                <a:gd name="T8" fmla="*/ 0 w 49"/>
                <a:gd name="T9" fmla="*/ 4 h 22"/>
                <a:gd name="T10" fmla="*/ 0 w 49"/>
                <a:gd name="T11" fmla="*/ 5 h 22"/>
                <a:gd name="T12" fmla="*/ 2 w 49"/>
                <a:gd name="T13" fmla="*/ 7 h 22"/>
                <a:gd name="T14" fmla="*/ 4 w 49"/>
                <a:gd name="T15" fmla="*/ 9 h 22"/>
                <a:gd name="T16" fmla="*/ 5 w 49"/>
                <a:gd name="T17" fmla="*/ 10 h 22"/>
                <a:gd name="T18" fmla="*/ 44 w 49"/>
                <a:gd name="T19" fmla="*/ 22 h 22"/>
                <a:gd name="T20" fmla="*/ 46 w 49"/>
                <a:gd name="T21" fmla="*/ 22 h 22"/>
                <a:gd name="T22" fmla="*/ 47 w 49"/>
                <a:gd name="T23" fmla="*/ 22 h 22"/>
                <a:gd name="T24" fmla="*/ 49 w 49"/>
                <a:gd name="T25" fmla="*/ 20 h 22"/>
                <a:gd name="T26" fmla="*/ 49 w 49"/>
                <a:gd name="T27" fmla="*/ 19 h 22"/>
                <a:gd name="T28" fmla="*/ 49 w 49"/>
                <a:gd name="T29" fmla="*/ 17 h 22"/>
                <a:gd name="T30" fmla="*/ 49 w 49"/>
                <a:gd name="T31" fmla="*/ 15 h 22"/>
                <a:gd name="T32" fmla="*/ 47 w 49"/>
                <a:gd name="T33" fmla="*/ 14 h 22"/>
                <a:gd name="T34" fmla="*/ 46 w 49"/>
                <a:gd name="T35" fmla="*/ 12 h 22"/>
                <a:gd name="T36" fmla="*/ 7 w 49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2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47" y="22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7" y="14"/>
                  </a:lnTo>
                  <a:lnTo>
                    <a:pt x="46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Freeform 54">
              <a:extLst>
                <a:ext uri="{FF2B5EF4-FFF2-40B4-BE49-F238E27FC236}">
                  <a16:creationId xmlns:a16="http://schemas.microsoft.com/office/drawing/2014/main" id="{AA57DC30-83BE-3142-A741-392F9A92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3012"/>
              <a:ext cx="49" cy="24"/>
            </a:xfrm>
            <a:custGeom>
              <a:avLst/>
              <a:gdLst>
                <a:gd name="T0" fmla="*/ 6 w 49"/>
                <a:gd name="T1" fmla="*/ 0 h 24"/>
                <a:gd name="T2" fmla="*/ 5 w 49"/>
                <a:gd name="T3" fmla="*/ 0 h 24"/>
                <a:gd name="T4" fmla="*/ 3 w 49"/>
                <a:gd name="T5" fmla="*/ 2 h 24"/>
                <a:gd name="T6" fmla="*/ 1 w 49"/>
                <a:gd name="T7" fmla="*/ 3 h 24"/>
                <a:gd name="T8" fmla="*/ 0 w 49"/>
                <a:gd name="T9" fmla="*/ 5 h 24"/>
                <a:gd name="T10" fmla="*/ 0 w 49"/>
                <a:gd name="T11" fmla="*/ 7 h 24"/>
                <a:gd name="T12" fmla="*/ 1 w 49"/>
                <a:gd name="T13" fmla="*/ 8 h 24"/>
                <a:gd name="T14" fmla="*/ 3 w 49"/>
                <a:gd name="T15" fmla="*/ 10 h 24"/>
                <a:gd name="T16" fmla="*/ 5 w 49"/>
                <a:gd name="T17" fmla="*/ 10 h 24"/>
                <a:gd name="T18" fmla="*/ 30 w 49"/>
                <a:gd name="T19" fmla="*/ 19 h 24"/>
                <a:gd name="T20" fmla="*/ 44 w 49"/>
                <a:gd name="T21" fmla="*/ 24 h 24"/>
                <a:gd name="T22" fmla="*/ 45 w 49"/>
                <a:gd name="T23" fmla="*/ 24 h 24"/>
                <a:gd name="T24" fmla="*/ 47 w 49"/>
                <a:gd name="T25" fmla="*/ 22 h 24"/>
                <a:gd name="T26" fmla="*/ 49 w 49"/>
                <a:gd name="T27" fmla="*/ 20 h 24"/>
                <a:gd name="T28" fmla="*/ 49 w 49"/>
                <a:gd name="T29" fmla="*/ 19 h 24"/>
                <a:gd name="T30" fmla="*/ 49 w 49"/>
                <a:gd name="T31" fmla="*/ 17 h 24"/>
                <a:gd name="T32" fmla="*/ 49 w 49"/>
                <a:gd name="T33" fmla="*/ 15 h 24"/>
                <a:gd name="T34" fmla="*/ 47 w 49"/>
                <a:gd name="T35" fmla="*/ 14 h 24"/>
                <a:gd name="T36" fmla="*/ 45 w 49"/>
                <a:gd name="T37" fmla="*/ 14 h 24"/>
                <a:gd name="T38" fmla="*/ 32 w 49"/>
                <a:gd name="T39" fmla="*/ 8 h 24"/>
                <a:gd name="T40" fmla="*/ 6 w 49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4">
                  <a:moveTo>
                    <a:pt x="6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30" y="19"/>
                  </a:lnTo>
                  <a:lnTo>
                    <a:pt x="44" y="24"/>
                  </a:lnTo>
                  <a:lnTo>
                    <a:pt x="45" y="24"/>
                  </a:lnTo>
                  <a:lnTo>
                    <a:pt x="47" y="22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7" y="14"/>
                  </a:lnTo>
                  <a:lnTo>
                    <a:pt x="45" y="14"/>
                  </a:lnTo>
                  <a:lnTo>
                    <a:pt x="32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Freeform 55">
              <a:extLst>
                <a:ext uri="{FF2B5EF4-FFF2-40B4-BE49-F238E27FC236}">
                  <a16:creationId xmlns:a16="http://schemas.microsoft.com/office/drawing/2014/main" id="{AA2F08EF-D534-D049-ADE3-2FC92541B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3034"/>
              <a:ext cx="49" cy="22"/>
            </a:xfrm>
            <a:custGeom>
              <a:avLst/>
              <a:gdLst>
                <a:gd name="T0" fmla="*/ 7 w 49"/>
                <a:gd name="T1" fmla="*/ 0 h 22"/>
                <a:gd name="T2" fmla="*/ 5 w 49"/>
                <a:gd name="T3" fmla="*/ 0 h 22"/>
                <a:gd name="T4" fmla="*/ 4 w 49"/>
                <a:gd name="T5" fmla="*/ 0 h 22"/>
                <a:gd name="T6" fmla="*/ 2 w 49"/>
                <a:gd name="T7" fmla="*/ 2 h 22"/>
                <a:gd name="T8" fmla="*/ 0 w 49"/>
                <a:gd name="T9" fmla="*/ 3 h 22"/>
                <a:gd name="T10" fmla="*/ 0 w 49"/>
                <a:gd name="T11" fmla="*/ 5 h 22"/>
                <a:gd name="T12" fmla="*/ 2 w 49"/>
                <a:gd name="T13" fmla="*/ 7 h 22"/>
                <a:gd name="T14" fmla="*/ 4 w 49"/>
                <a:gd name="T15" fmla="*/ 8 h 22"/>
                <a:gd name="T16" fmla="*/ 5 w 49"/>
                <a:gd name="T17" fmla="*/ 10 h 22"/>
                <a:gd name="T18" fmla="*/ 44 w 49"/>
                <a:gd name="T19" fmla="*/ 22 h 22"/>
                <a:gd name="T20" fmla="*/ 46 w 49"/>
                <a:gd name="T21" fmla="*/ 22 h 22"/>
                <a:gd name="T22" fmla="*/ 47 w 49"/>
                <a:gd name="T23" fmla="*/ 22 h 22"/>
                <a:gd name="T24" fmla="*/ 49 w 49"/>
                <a:gd name="T25" fmla="*/ 20 h 22"/>
                <a:gd name="T26" fmla="*/ 49 w 49"/>
                <a:gd name="T27" fmla="*/ 19 h 22"/>
                <a:gd name="T28" fmla="*/ 49 w 49"/>
                <a:gd name="T29" fmla="*/ 17 h 22"/>
                <a:gd name="T30" fmla="*/ 49 w 49"/>
                <a:gd name="T31" fmla="*/ 15 h 22"/>
                <a:gd name="T32" fmla="*/ 47 w 49"/>
                <a:gd name="T33" fmla="*/ 13 h 22"/>
                <a:gd name="T34" fmla="*/ 46 w 49"/>
                <a:gd name="T35" fmla="*/ 12 h 22"/>
                <a:gd name="T36" fmla="*/ 7 w 49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2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5" y="10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47" y="22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6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4" name="Freeform 56">
              <a:extLst>
                <a:ext uri="{FF2B5EF4-FFF2-40B4-BE49-F238E27FC236}">
                  <a16:creationId xmlns:a16="http://schemas.microsoft.com/office/drawing/2014/main" id="{51A4CAB2-5047-204A-884D-B9EBB1C62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3054"/>
              <a:ext cx="49" cy="22"/>
            </a:xfrm>
            <a:custGeom>
              <a:avLst/>
              <a:gdLst>
                <a:gd name="T0" fmla="*/ 6 w 49"/>
                <a:gd name="T1" fmla="*/ 0 h 22"/>
                <a:gd name="T2" fmla="*/ 5 w 49"/>
                <a:gd name="T3" fmla="*/ 0 h 22"/>
                <a:gd name="T4" fmla="*/ 3 w 49"/>
                <a:gd name="T5" fmla="*/ 2 h 22"/>
                <a:gd name="T6" fmla="*/ 1 w 49"/>
                <a:gd name="T7" fmla="*/ 4 h 22"/>
                <a:gd name="T8" fmla="*/ 0 w 49"/>
                <a:gd name="T9" fmla="*/ 5 h 22"/>
                <a:gd name="T10" fmla="*/ 0 w 49"/>
                <a:gd name="T11" fmla="*/ 7 h 22"/>
                <a:gd name="T12" fmla="*/ 1 w 49"/>
                <a:gd name="T13" fmla="*/ 9 h 22"/>
                <a:gd name="T14" fmla="*/ 3 w 49"/>
                <a:gd name="T15" fmla="*/ 10 h 22"/>
                <a:gd name="T16" fmla="*/ 5 w 49"/>
                <a:gd name="T17" fmla="*/ 10 h 22"/>
                <a:gd name="T18" fmla="*/ 28 w 49"/>
                <a:gd name="T19" fmla="*/ 19 h 22"/>
                <a:gd name="T20" fmla="*/ 43 w 49"/>
                <a:gd name="T21" fmla="*/ 22 h 22"/>
                <a:gd name="T22" fmla="*/ 45 w 49"/>
                <a:gd name="T23" fmla="*/ 22 h 22"/>
                <a:gd name="T24" fmla="*/ 47 w 49"/>
                <a:gd name="T25" fmla="*/ 22 h 22"/>
                <a:gd name="T26" fmla="*/ 49 w 49"/>
                <a:gd name="T27" fmla="*/ 20 h 22"/>
                <a:gd name="T28" fmla="*/ 49 w 49"/>
                <a:gd name="T29" fmla="*/ 19 h 22"/>
                <a:gd name="T30" fmla="*/ 49 w 49"/>
                <a:gd name="T31" fmla="*/ 17 h 22"/>
                <a:gd name="T32" fmla="*/ 49 w 49"/>
                <a:gd name="T33" fmla="*/ 15 h 22"/>
                <a:gd name="T34" fmla="*/ 47 w 49"/>
                <a:gd name="T35" fmla="*/ 14 h 22"/>
                <a:gd name="T36" fmla="*/ 45 w 49"/>
                <a:gd name="T37" fmla="*/ 12 h 22"/>
                <a:gd name="T38" fmla="*/ 30 w 49"/>
                <a:gd name="T39" fmla="*/ 9 h 22"/>
                <a:gd name="T40" fmla="*/ 6 w 49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2">
                  <a:moveTo>
                    <a:pt x="6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28" y="19"/>
                  </a:lnTo>
                  <a:lnTo>
                    <a:pt x="43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7" y="14"/>
                  </a:lnTo>
                  <a:lnTo>
                    <a:pt x="45" y="12"/>
                  </a:lnTo>
                  <a:lnTo>
                    <a:pt x="3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5" name="Freeform 57">
              <a:extLst>
                <a:ext uri="{FF2B5EF4-FFF2-40B4-BE49-F238E27FC236}">
                  <a16:creationId xmlns:a16="http://schemas.microsoft.com/office/drawing/2014/main" id="{71C1EFF5-ACC8-A44D-9317-4C2617D16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3076"/>
              <a:ext cx="49" cy="20"/>
            </a:xfrm>
            <a:custGeom>
              <a:avLst/>
              <a:gdLst>
                <a:gd name="T0" fmla="*/ 5 w 49"/>
                <a:gd name="T1" fmla="*/ 0 h 20"/>
                <a:gd name="T2" fmla="*/ 3 w 49"/>
                <a:gd name="T3" fmla="*/ 0 h 20"/>
                <a:gd name="T4" fmla="*/ 1 w 49"/>
                <a:gd name="T5" fmla="*/ 0 h 20"/>
                <a:gd name="T6" fmla="*/ 0 w 49"/>
                <a:gd name="T7" fmla="*/ 2 h 20"/>
                <a:gd name="T8" fmla="*/ 0 w 49"/>
                <a:gd name="T9" fmla="*/ 3 h 20"/>
                <a:gd name="T10" fmla="*/ 0 w 49"/>
                <a:gd name="T11" fmla="*/ 5 h 20"/>
                <a:gd name="T12" fmla="*/ 0 w 49"/>
                <a:gd name="T13" fmla="*/ 7 h 20"/>
                <a:gd name="T14" fmla="*/ 1 w 49"/>
                <a:gd name="T15" fmla="*/ 9 h 20"/>
                <a:gd name="T16" fmla="*/ 3 w 49"/>
                <a:gd name="T17" fmla="*/ 10 h 20"/>
                <a:gd name="T18" fmla="*/ 23 w 49"/>
                <a:gd name="T19" fmla="*/ 15 h 20"/>
                <a:gd name="T20" fmla="*/ 42 w 49"/>
                <a:gd name="T21" fmla="*/ 20 h 20"/>
                <a:gd name="T22" fmla="*/ 44 w 49"/>
                <a:gd name="T23" fmla="*/ 20 h 20"/>
                <a:gd name="T24" fmla="*/ 45 w 49"/>
                <a:gd name="T25" fmla="*/ 20 h 20"/>
                <a:gd name="T26" fmla="*/ 47 w 49"/>
                <a:gd name="T27" fmla="*/ 19 h 20"/>
                <a:gd name="T28" fmla="*/ 49 w 49"/>
                <a:gd name="T29" fmla="*/ 17 h 20"/>
                <a:gd name="T30" fmla="*/ 49 w 49"/>
                <a:gd name="T31" fmla="*/ 15 h 20"/>
                <a:gd name="T32" fmla="*/ 47 w 49"/>
                <a:gd name="T33" fmla="*/ 14 h 20"/>
                <a:gd name="T34" fmla="*/ 45 w 49"/>
                <a:gd name="T35" fmla="*/ 12 h 20"/>
                <a:gd name="T36" fmla="*/ 44 w 49"/>
                <a:gd name="T37" fmla="*/ 10 h 20"/>
                <a:gd name="T38" fmla="*/ 25 w 49"/>
                <a:gd name="T39" fmla="*/ 5 h 20"/>
                <a:gd name="T40" fmla="*/ 5 w 49"/>
                <a:gd name="T4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0">
                  <a:moveTo>
                    <a:pt x="5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23" y="15"/>
                  </a:lnTo>
                  <a:lnTo>
                    <a:pt x="42" y="20"/>
                  </a:lnTo>
                  <a:lnTo>
                    <a:pt x="44" y="20"/>
                  </a:lnTo>
                  <a:lnTo>
                    <a:pt x="45" y="20"/>
                  </a:lnTo>
                  <a:lnTo>
                    <a:pt x="47" y="19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7" y="14"/>
                  </a:lnTo>
                  <a:lnTo>
                    <a:pt x="45" y="12"/>
                  </a:lnTo>
                  <a:lnTo>
                    <a:pt x="44" y="10"/>
                  </a:lnTo>
                  <a:lnTo>
                    <a:pt x="2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Freeform 58">
              <a:extLst>
                <a:ext uri="{FF2B5EF4-FFF2-40B4-BE49-F238E27FC236}">
                  <a16:creationId xmlns:a16="http://schemas.microsoft.com/office/drawing/2014/main" id="{97DE7451-63FF-B242-A6CA-F02A0146C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" y="3096"/>
              <a:ext cx="49" cy="21"/>
            </a:xfrm>
            <a:custGeom>
              <a:avLst/>
              <a:gdLst>
                <a:gd name="T0" fmla="*/ 5 w 49"/>
                <a:gd name="T1" fmla="*/ 0 h 21"/>
                <a:gd name="T2" fmla="*/ 4 w 49"/>
                <a:gd name="T3" fmla="*/ 0 h 21"/>
                <a:gd name="T4" fmla="*/ 2 w 49"/>
                <a:gd name="T5" fmla="*/ 0 h 21"/>
                <a:gd name="T6" fmla="*/ 0 w 49"/>
                <a:gd name="T7" fmla="*/ 2 h 21"/>
                <a:gd name="T8" fmla="*/ 0 w 49"/>
                <a:gd name="T9" fmla="*/ 4 h 21"/>
                <a:gd name="T10" fmla="*/ 0 w 49"/>
                <a:gd name="T11" fmla="*/ 5 h 21"/>
                <a:gd name="T12" fmla="*/ 0 w 49"/>
                <a:gd name="T13" fmla="*/ 7 h 21"/>
                <a:gd name="T14" fmla="*/ 2 w 49"/>
                <a:gd name="T15" fmla="*/ 9 h 21"/>
                <a:gd name="T16" fmla="*/ 4 w 49"/>
                <a:gd name="T17" fmla="*/ 10 h 21"/>
                <a:gd name="T18" fmla="*/ 20 w 49"/>
                <a:gd name="T19" fmla="*/ 14 h 21"/>
                <a:gd name="T20" fmla="*/ 42 w 49"/>
                <a:gd name="T21" fmla="*/ 21 h 21"/>
                <a:gd name="T22" fmla="*/ 44 w 49"/>
                <a:gd name="T23" fmla="*/ 21 h 21"/>
                <a:gd name="T24" fmla="*/ 46 w 49"/>
                <a:gd name="T25" fmla="*/ 21 h 21"/>
                <a:gd name="T26" fmla="*/ 47 w 49"/>
                <a:gd name="T27" fmla="*/ 19 h 21"/>
                <a:gd name="T28" fmla="*/ 49 w 49"/>
                <a:gd name="T29" fmla="*/ 17 h 21"/>
                <a:gd name="T30" fmla="*/ 49 w 49"/>
                <a:gd name="T31" fmla="*/ 16 h 21"/>
                <a:gd name="T32" fmla="*/ 47 w 49"/>
                <a:gd name="T33" fmla="*/ 14 h 21"/>
                <a:gd name="T34" fmla="*/ 46 w 49"/>
                <a:gd name="T35" fmla="*/ 12 h 21"/>
                <a:gd name="T36" fmla="*/ 44 w 49"/>
                <a:gd name="T37" fmla="*/ 10 h 21"/>
                <a:gd name="T38" fmla="*/ 22 w 49"/>
                <a:gd name="T39" fmla="*/ 4 h 21"/>
                <a:gd name="T40" fmla="*/ 5 w 49"/>
                <a:gd name="T4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1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20" y="14"/>
                  </a:lnTo>
                  <a:lnTo>
                    <a:pt x="42" y="21"/>
                  </a:lnTo>
                  <a:lnTo>
                    <a:pt x="44" y="21"/>
                  </a:lnTo>
                  <a:lnTo>
                    <a:pt x="46" y="21"/>
                  </a:lnTo>
                  <a:lnTo>
                    <a:pt x="47" y="19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7" y="14"/>
                  </a:lnTo>
                  <a:lnTo>
                    <a:pt x="46" y="12"/>
                  </a:lnTo>
                  <a:lnTo>
                    <a:pt x="44" y="10"/>
                  </a:lnTo>
                  <a:lnTo>
                    <a:pt x="22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7" name="Freeform 59">
              <a:extLst>
                <a:ext uri="{FF2B5EF4-FFF2-40B4-BE49-F238E27FC236}">
                  <a16:creationId xmlns:a16="http://schemas.microsoft.com/office/drawing/2014/main" id="{0B5BA967-06DF-2243-8558-779A80AFF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3115"/>
              <a:ext cx="49" cy="22"/>
            </a:xfrm>
            <a:custGeom>
              <a:avLst/>
              <a:gdLst>
                <a:gd name="T0" fmla="*/ 6 w 49"/>
                <a:gd name="T1" fmla="*/ 0 h 22"/>
                <a:gd name="T2" fmla="*/ 5 w 49"/>
                <a:gd name="T3" fmla="*/ 0 h 22"/>
                <a:gd name="T4" fmla="*/ 3 w 49"/>
                <a:gd name="T5" fmla="*/ 2 h 22"/>
                <a:gd name="T6" fmla="*/ 1 w 49"/>
                <a:gd name="T7" fmla="*/ 3 h 22"/>
                <a:gd name="T8" fmla="*/ 0 w 49"/>
                <a:gd name="T9" fmla="*/ 5 h 22"/>
                <a:gd name="T10" fmla="*/ 0 w 49"/>
                <a:gd name="T11" fmla="*/ 7 h 22"/>
                <a:gd name="T12" fmla="*/ 1 w 49"/>
                <a:gd name="T13" fmla="*/ 8 h 22"/>
                <a:gd name="T14" fmla="*/ 3 w 49"/>
                <a:gd name="T15" fmla="*/ 10 h 22"/>
                <a:gd name="T16" fmla="*/ 5 w 49"/>
                <a:gd name="T17" fmla="*/ 10 h 22"/>
                <a:gd name="T18" fmla="*/ 13 w 49"/>
                <a:gd name="T19" fmla="*/ 13 h 22"/>
                <a:gd name="T20" fmla="*/ 44 w 49"/>
                <a:gd name="T21" fmla="*/ 22 h 22"/>
                <a:gd name="T22" fmla="*/ 45 w 49"/>
                <a:gd name="T23" fmla="*/ 22 h 22"/>
                <a:gd name="T24" fmla="*/ 47 w 49"/>
                <a:gd name="T25" fmla="*/ 20 h 22"/>
                <a:gd name="T26" fmla="*/ 49 w 49"/>
                <a:gd name="T27" fmla="*/ 18 h 22"/>
                <a:gd name="T28" fmla="*/ 49 w 49"/>
                <a:gd name="T29" fmla="*/ 17 h 22"/>
                <a:gd name="T30" fmla="*/ 49 w 49"/>
                <a:gd name="T31" fmla="*/ 15 h 22"/>
                <a:gd name="T32" fmla="*/ 49 w 49"/>
                <a:gd name="T33" fmla="*/ 13 h 22"/>
                <a:gd name="T34" fmla="*/ 47 w 49"/>
                <a:gd name="T35" fmla="*/ 12 h 22"/>
                <a:gd name="T36" fmla="*/ 45 w 49"/>
                <a:gd name="T37" fmla="*/ 12 h 22"/>
                <a:gd name="T38" fmla="*/ 15 w 49"/>
                <a:gd name="T39" fmla="*/ 3 h 22"/>
                <a:gd name="T40" fmla="*/ 6 w 49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2">
                  <a:moveTo>
                    <a:pt x="6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3" y="13"/>
                  </a:lnTo>
                  <a:lnTo>
                    <a:pt x="44" y="22"/>
                  </a:lnTo>
                  <a:lnTo>
                    <a:pt x="45" y="22"/>
                  </a:lnTo>
                  <a:lnTo>
                    <a:pt x="47" y="20"/>
                  </a:lnTo>
                  <a:lnTo>
                    <a:pt x="49" y="18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9" y="13"/>
                  </a:lnTo>
                  <a:lnTo>
                    <a:pt x="47" y="12"/>
                  </a:lnTo>
                  <a:lnTo>
                    <a:pt x="45" y="12"/>
                  </a:lnTo>
                  <a:lnTo>
                    <a:pt x="15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8" name="Freeform 60">
              <a:extLst>
                <a:ext uri="{FF2B5EF4-FFF2-40B4-BE49-F238E27FC236}">
                  <a16:creationId xmlns:a16="http://schemas.microsoft.com/office/drawing/2014/main" id="{CAAEF57E-175E-5344-8417-65DC9DA6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3133"/>
              <a:ext cx="49" cy="22"/>
            </a:xfrm>
            <a:custGeom>
              <a:avLst/>
              <a:gdLst>
                <a:gd name="T0" fmla="*/ 5 w 49"/>
                <a:gd name="T1" fmla="*/ 0 h 22"/>
                <a:gd name="T2" fmla="*/ 3 w 49"/>
                <a:gd name="T3" fmla="*/ 0 h 22"/>
                <a:gd name="T4" fmla="*/ 2 w 49"/>
                <a:gd name="T5" fmla="*/ 2 h 22"/>
                <a:gd name="T6" fmla="*/ 0 w 49"/>
                <a:gd name="T7" fmla="*/ 4 h 22"/>
                <a:gd name="T8" fmla="*/ 0 w 49"/>
                <a:gd name="T9" fmla="*/ 5 h 22"/>
                <a:gd name="T10" fmla="*/ 0 w 49"/>
                <a:gd name="T11" fmla="*/ 7 h 22"/>
                <a:gd name="T12" fmla="*/ 0 w 49"/>
                <a:gd name="T13" fmla="*/ 9 h 22"/>
                <a:gd name="T14" fmla="*/ 2 w 49"/>
                <a:gd name="T15" fmla="*/ 11 h 22"/>
                <a:gd name="T16" fmla="*/ 3 w 49"/>
                <a:gd name="T17" fmla="*/ 11 h 22"/>
                <a:gd name="T18" fmla="*/ 42 w 49"/>
                <a:gd name="T19" fmla="*/ 22 h 22"/>
                <a:gd name="T20" fmla="*/ 44 w 49"/>
                <a:gd name="T21" fmla="*/ 22 h 22"/>
                <a:gd name="T22" fmla="*/ 45 w 49"/>
                <a:gd name="T23" fmla="*/ 21 h 22"/>
                <a:gd name="T24" fmla="*/ 47 w 49"/>
                <a:gd name="T25" fmla="*/ 19 h 22"/>
                <a:gd name="T26" fmla="*/ 49 w 49"/>
                <a:gd name="T27" fmla="*/ 17 h 22"/>
                <a:gd name="T28" fmla="*/ 49 w 49"/>
                <a:gd name="T29" fmla="*/ 16 h 22"/>
                <a:gd name="T30" fmla="*/ 47 w 49"/>
                <a:gd name="T31" fmla="*/ 14 h 22"/>
                <a:gd name="T32" fmla="*/ 45 w 49"/>
                <a:gd name="T33" fmla="*/ 12 h 22"/>
                <a:gd name="T34" fmla="*/ 44 w 49"/>
                <a:gd name="T35" fmla="*/ 12 h 22"/>
                <a:gd name="T36" fmla="*/ 5 w 49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2">
                  <a:moveTo>
                    <a:pt x="5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7" y="14"/>
                  </a:lnTo>
                  <a:lnTo>
                    <a:pt x="45" y="12"/>
                  </a:lnTo>
                  <a:lnTo>
                    <a:pt x="44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9" name="Freeform 61">
              <a:extLst>
                <a:ext uri="{FF2B5EF4-FFF2-40B4-BE49-F238E27FC236}">
                  <a16:creationId xmlns:a16="http://schemas.microsoft.com/office/drawing/2014/main" id="{679B9DF7-7DFB-FE4A-8639-C687680B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" y="3152"/>
              <a:ext cx="49" cy="22"/>
            </a:xfrm>
            <a:custGeom>
              <a:avLst/>
              <a:gdLst>
                <a:gd name="T0" fmla="*/ 7 w 49"/>
                <a:gd name="T1" fmla="*/ 0 h 22"/>
                <a:gd name="T2" fmla="*/ 5 w 49"/>
                <a:gd name="T3" fmla="*/ 0 h 22"/>
                <a:gd name="T4" fmla="*/ 4 w 49"/>
                <a:gd name="T5" fmla="*/ 2 h 22"/>
                <a:gd name="T6" fmla="*/ 2 w 49"/>
                <a:gd name="T7" fmla="*/ 3 h 22"/>
                <a:gd name="T8" fmla="*/ 0 w 49"/>
                <a:gd name="T9" fmla="*/ 5 h 22"/>
                <a:gd name="T10" fmla="*/ 0 w 49"/>
                <a:gd name="T11" fmla="*/ 7 h 22"/>
                <a:gd name="T12" fmla="*/ 2 w 49"/>
                <a:gd name="T13" fmla="*/ 8 h 22"/>
                <a:gd name="T14" fmla="*/ 4 w 49"/>
                <a:gd name="T15" fmla="*/ 10 h 22"/>
                <a:gd name="T16" fmla="*/ 5 w 49"/>
                <a:gd name="T17" fmla="*/ 10 h 22"/>
                <a:gd name="T18" fmla="*/ 41 w 49"/>
                <a:gd name="T19" fmla="*/ 20 h 22"/>
                <a:gd name="T20" fmla="*/ 44 w 49"/>
                <a:gd name="T21" fmla="*/ 22 h 22"/>
                <a:gd name="T22" fmla="*/ 46 w 49"/>
                <a:gd name="T23" fmla="*/ 22 h 22"/>
                <a:gd name="T24" fmla="*/ 48 w 49"/>
                <a:gd name="T25" fmla="*/ 20 h 22"/>
                <a:gd name="T26" fmla="*/ 49 w 49"/>
                <a:gd name="T27" fmla="*/ 19 h 22"/>
                <a:gd name="T28" fmla="*/ 49 w 49"/>
                <a:gd name="T29" fmla="*/ 17 h 22"/>
                <a:gd name="T30" fmla="*/ 49 w 49"/>
                <a:gd name="T31" fmla="*/ 15 h 22"/>
                <a:gd name="T32" fmla="*/ 49 w 49"/>
                <a:gd name="T33" fmla="*/ 13 h 22"/>
                <a:gd name="T34" fmla="*/ 48 w 49"/>
                <a:gd name="T35" fmla="*/ 12 h 22"/>
                <a:gd name="T36" fmla="*/ 46 w 49"/>
                <a:gd name="T37" fmla="*/ 12 h 22"/>
                <a:gd name="T38" fmla="*/ 42 w 49"/>
                <a:gd name="T39" fmla="*/ 10 h 22"/>
                <a:gd name="T40" fmla="*/ 7 w 49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2">
                  <a:moveTo>
                    <a:pt x="7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41" y="20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48" y="20"/>
                  </a:lnTo>
                  <a:lnTo>
                    <a:pt x="49" y="19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9" y="13"/>
                  </a:lnTo>
                  <a:lnTo>
                    <a:pt x="48" y="12"/>
                  </a:lnTo>
                  <a:lnTo>
                    <a:pt x="46" y="12"/>
                  </a:lnTo>
                  <a:lnTo>
                    <a:pt x="42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Freeform 62">
              <a:extLst>
                <a:ext uri="{FF2B5EF4-FFF2-40B4-BE49-F238E27FC236}">
                  <a16:creationId xmlns:a16="http://schemas.microsoft.com/office/drawing/2014/main" id="{4E4634F4-A930-B547-9793-5F76F2F54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3171"/>
              <a:ext cx="49" cy="20"/>
            </a:xfrm>
            <a:custGeom>
              <a:avLst/>
              <a:gdLst>
                <a:gd name="T0" fmla="*/ 6 w 49"/>
                <a:gd name="T1" fmla="*/ 0 h 20"/>
                <a:gd name="T2" fmla="*/ 4 w 49"/>
                <a:gd name="T3" fmla="*/ 0 h 20"/>
                <a:gd name="T4" fmla="*/ 2 w 49"/>
                <a:gd name="T5" fmla="*/ 1 h 20"/>
                <a:gd name="T6" fmla="*/ 0 w 49"/>
                <a:gd name="T7" fmla="*/ 3 h 20"/>
                <a:gd name="T8" fmla="*/ 0 w 49"/>
                <a:gd name="T9" fmla="*/ 5 h 20"/>
                <a:gd name="T10" fmla="*/ 0 w 49"/>
                <a:gd name="T11" fmla="*/ 6 h 20"/>
                <a:gd name="T12" fmla="*/ 0 w 49"/>
                <a:gd name="T13" fmla="*/ 8 h 20"/>
                <a:gd name="T14" fmla="*/ 2 w 49"/>
                <a:gd name="T15" fmla="*/ 10 h 20"/>
                <a:gd name="T16" fmla="*/ 4 w 49"/>
                <a:gd name="T17" fmla="*/ 10 h 20"/>
                <a:gd name="T18" fmla="*/ 17 w 49"/>
                <a:gd name="T19" fmla="*/ 13 h 20"/>
                <a:gd name="T20" fmla="*/ 44 w 49"/>
                <a:gd name="T21" fmla="*/ 20 h 20"/>
                <a:gd name="T22" fmla="*/ 46 w 49"/>
                <a:gd name="T23" fmla="*/ 20 h 20"/>
                <a:gd name="T24" fmla="*/ 48 w 49"/>
                <a:gd name="T25" fmla="*/ 18 h 20"/>
                <a:gd name="T26" fmla="*/ 49 w 49"/>
                <a:gd name="T27" fmla="*/ 16 h 20"/>
                <a:gd name="T28" fmla="*/ 49 w 49"/>
                <a:gd name="T29" fmla="*/ 15 h 20"/>
                <a:gd name="T30" fmla="*/ 49 w 49"/>
                <a:gd name="T31" fmla="*/ 13 h 20"/>
                <a:gd name="T32" fmla="*/ 49 w 49"/>
                <a:gd name="T33" fmla="*/ 11 h 20"/>
                <a:gd name="T34" fmla="*/ 48 w 49"/>
                <a:gd name="T35" fmla="*/ 10 h 20"/>
                <a:gd name="T36" fmla="*/ 46 w 49"/>
                <a:gd name="T37" fmla="*/ 10 h 20"/>
                <a:gd name="T38" fmla="*/ 19 w 49"/>
                <a:gd name="T39" fmla="*/ 3 h 20"/>
                <a:gd name="T40" fmla="*/ 6 w 49"/>
                <a:gd name="T4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0">
                  <a:moveTo>
                    <a:pt x="6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7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9" y="16"/>
                  </a:lnTo>
                  <a:lnTo>
                    <a:pt x="49" y="15"/>
                  </a:lnTo>
                  <a:lnTo>
                    <a:pt x="49" y="13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19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Freeform 63">
              <a:extLst>
                <a:ext uri="{FF2B5EF4-FFF2-40B4-BE49-F238E27FC236}">
                  <a16:creationId xmlns:a16="http://schemas.microsoft.com/office/drawing/2014/main" id="{983AF006-0724-B344-8DCF-DDE58885D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" y="3187"/>
              <a:ext cx="49" cy="19"/>
            </a:xfrm>
            <a:custGeom>
              <a:avLst/>
              <a:gdLst>
                <a:gd name="T0" fmla="*/ 5 w 49"/>
                <a:gd name="T1" fmla="*/ 0 h 19"/>
                <a:gd name="T2" fmla="*/ 3 w 49"/>
                <a:gd name="T3" fmla="*/ 0 h 19"/>
                <a:gd name="T4" fmla="*/ 1 w 49"/>
                <a:gd name="T5" fmla="*/ 0 h 19"/>
                <a:gd name="T6" fmla="*/ 0 w 49"/>
                <a:gd name="T7" fmla="*/ 2 h 19"/>
                <a:gd name="T8" fmla="*/ 0 w 49"/>
                <a:gd name="T9" fmla="*/ 4 h 19"/>
                <a:gd name="T10" fmla="*/ 0 w 49"/>
                <a:gd name="T11" fmla="*/ 5 h 19"/>
                <a:gd name="T12" fmla="*/ 0 w 49"/>
                <a:gd name="T13" fmla="*/ 7 h 19"/>
                <a:gd name="T14" fmla="*/ 1 w 49"/>
                <a:gd name="T15" fmla="*/ 9 h 19"/>
                <a:gd name="T16" fmla="*/ 3 w 49"/>
                <a:gd name="T17" fmla="*/ 10 h 19"/>
                <a:gd name="T18" fmla="*/ 35 w 49"/>
                <a:gd name="T19" fmla="*/ 17 h 19"/>
                <a:gd name="T20" fmla="*/ 43 w 49"/>
                <a:gd name="T21" fmla="*/ 19 h 19"/>
                <a:gd name="T22" fmla="*/ 45 w 49"/>
                <a:gd name="T23" fmla="*/ 19 h 19"/>
                <a:gd name="T24" fmla="*/ 47 w 49"/>
                <a:gd name="T25" fmla="*/ 17 h 19"/>
                <a:gd name="T26" fmla="*/ 49 w 49"/>
                <a:gd name="T27" fmla="*/ 16 h 19"/>
                <a:gd name="T28" fmla="*/ 49 w 49"/>
                <a:gd name="T29" fmla="*/ 14 h 19"/>
                <a:gd name="T30" fmla="*/ 49 w 49"/>
                <a:gd name="T31" fmla="*/ 12 h 19"/>
                <a:gd name="T32" fmla="*/ 49 w 49"/>
                <a:gd name="T33" fmla="*/ 10 h 19"/>
                <a:gd name="T34" fmla="*/ 47 w 49"/>
                <a:gd name="T35" fmla="*/ 9 h 19"/>
                <a:gd name="T36" fmla="*/ 45 w 49"/>
                <a:gd name="T37" fmla="*/ 9 h 19"/>
                <a:gd name="T38" fmla="*/ 37 w 49"/>
                <a:gd name="T39" fmla="*/ 7 h 19"/>
                <a:gd name="T40" fmla="*/ 5 w 49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19">
                  <a:moveTo>
                    <a:pt x="5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35" y="17"/>
                  </a:lnTo>
                  <a:lnTo>
                    <a:pt x="43" y="19"/>
                  </a:lnTo>
                  <a:lnTo>
                    <a:pt x="45" y="19"/>
                  </a:lnTo>
                  <a:lnTo>
                    <a:pt x="47" y="17"/>
                  </a:lnTo>
                  <a:lnTo>
                    <a:pt x="49" y="16"/>
                  </a:lnTo>
                  <a:lnTo>
                    <a:pt x="49" y="14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7" y="9"/>
                  </a:lnTo>
                  <a:lnTo>
                    <a:pt x="45" y="9"/>
                  </a:lnTo>
                  <a:lnTo>
                    <a:pt x="37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2" name="Freeform 64">
              <a:extLst>
                <a:ext uri="{FF2B5EF4-FFF2-40B4-BE49-F238E27FC236}">
                  <a16:creationId xmlns:a16="http://schemas.microsoft.com/office/drawing/2014/main" id="{0D0B96E8-21E1-0E43-ABF1-526F585DE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3201"/>
              <a:ext cx="49" cy="18"/>
            </a:xfrm>
            <a:custGeom>
              <a:avLst/>
              <a:gdLst>
                <a:gd name="T0" fmla="*/ 5 w 49"/>
                <a:gd name="T1" fmla="*/ 0 h 18"/>
                <a:gd name="T2" fmla="*/ 3 w 49"/>
                <a:gd name="T3" fmla="*/ 0 h 18"/>
                <a:gd name="T4" fmla="*/ 1 w 49"/>
                <a:gd name="T5" fmla="*/ 2 h 18"/>
                <a:gd name="T6" fmla="*/ 0 w 49"/>
                <a:gd name="T7" fmla="*/ 3 h 18"/>
                <a:gd name="T8" fmla="*/ 0 w 49"/>
                <a:gd name="T9" fmla="*/ 5 h 18"/>
                <a:gd name="T10" fmla="*/ 0 w 49"/>
                <a:gd name="T11" fmla="*/ 7 h 18"/>
                <a:gd name="T12" fmla="*/ 0 w 49"/>
                <a:gd name="T13" fmla="*/ 8 h 18"/>
                <a:gd name="T14" fmla="*/ 1 w 49"/>
                <a:gd name="T15" fmla="*/ 10 h 18"/>
                <a:gd name="T16" fmla="*/ 3 w 49"/>
                <a:gd name="T17" fmla="*/ 10 h 18"/>
                <a:gd name="T18" fmla="*/ 6 w 49"/>
                <a:gd name="T19" fmla="*/ 12 h 18"/>
                <a:gd name="T20" fmla="*/ 44 w 49"/>
                <a:gd name="T21" fmla="*/ 18 h 18"/>
                <a:gd name="T22" fmla="*/ 45 w 49"/>
                <a:gd name="T23" fmla="*/ 18 h 18"/>
                <a:gd name="T24" fmla="*/ 47 w 49"/>
                <a:gd name="T25" fmla="*/ 17 h 18"/>
                <a:gd name="T26" fmla="*/ 49 w 49"/>
                <a:gd name="T27" fmla="*/ 15 h 18"/>
                <a:gd name="T28" fmla="*/ 49 w 49"/>
                <a:gd name="T29" fmla="*/ 13 h 18"/>
                <a:gd name="T30" fmla="*/ 49 w 49"/>
                <a:gd name="T31" fmla="*/ 12 h 18"/>
                <a:gd name="T32" fmla="*/ 49 w 49"/>
                <a:gd name="T33" fmla="*/ 10 h 18"/>
                <a:gd name="T34" fmla="*/ 47 w 49"/>
                <a:gd name="T35" fmla="*/ 8 h 18"/>
                <a:gd name="T36" fmla="*/ 45 w 49"/>
                <a:gd name="T37" fmla="*/ 8 h 18"/>
                <a:gd name="T38" fmla="*/ 8 w 49"/>
                <a:gd name="T39" fmla="*/ 2 h 18"/>
                <a:gd name="T40" fmla="*/ 5 w 4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18">
                  <a:moveTo>
                    <a:pt x="5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44" y="18"/>
                  </a:lnTo>
                  <a:lnTo>
                    <a:pt x="45" y="18"/>
                  </a:lnTo>
                  <a:lnTo>
                    <a:pt x="47" y="17"/>
                  </a:lnTo>
                  <a:lnTo>
                    <a:pt x="49" y="15"/>
                  </a:lnTo>
                  <a:lnTo>
                    <a:pt x="49" y="13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7" y="8"/>
                  </a:lnTo>
                  <a:lnTo>
                    <a:pt x="45" y="8"/>
                  </a:lnTo>
                  <a:lnTo>
                    <a:pt x="8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Freeform 65">
              <a:extLst>
                <a:ext uri="{FF2B5EF4-FFF2-40B4-BE49-F238E27FC236}">
                  <a16:creationId xmlns:a16="http://schemas.microsoft.com/office/drawing/2014/main" id="{4038FB15-3CB2-B54B-90FD-9DBE084C2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3214"/>
              <a:ext cx="50" cy="16"/>
            </a:xfrm>
            <a:custGeom>
              <a:avLst/>
              <a:gdLst>
                <a:gd name="T0" fmla="*/ 7 w 50"/>
                <a:gd name="T1" fmla="*/ 0 h 16"/>
                <a:gd name="T2" fmla="*/ 5 w 50"/>
                <a:gd name="T3" fmla="*/ 0 h 16"/>
                <a:gd name="T4" fmla="*/ 3 w 50"/>
                <a:gd name="T5" fmla="*/ 0 h 16"/>
                <a:gd name="T6" fmla="*/ 2 w 50"/>
                <a:gd name="T7" fmla="*/ 2 h 16"/>
                <a:gd name="T8" fmla="*/ 0 w 50"/>
                <a:gd name="T9" fmla="*/ 4 h 16"/>
                <a:gd name="T10" fmla="*/ 0 w 50"/>
                <a:gd name="T11" fmla="*/ 5 h 16"/>
                <a:gd name="T12" fmla="*/ 2 w 50"/>
                <a:gd name="T13" fmla="*/ 7 h 16"/>
                <a:gd name="T14" fmla="*/ 3 w 50"/>
                <a:gd name="T15" fmla="*/ 9 h 16"/>
                <a:gd name="T16" fmla="*/ 5 w 50"/>
                <a:gd name="T17" fmla="*/ 10 h 16"/>
                <a:gd name="T18" fmla="*/ 13 w 50"/>
                <a:gd name="T19" fmla="*/ 12 h 16"/>
                <a:gd name="T20" fmla="*/ 44 w 50"/>
                <a:gd name="T21" fmla="*/ 16 h 16"/>
                <a:gd name="T22" fmla="*/ 45 w 50"/>
                <a:gd name="T23" fmla="*/ 16 h 16"/>
                <a:gd name="T24" fmla="*/ 47 w 50"/>
                <a:gd name="T25" fmla="*/ 16 h 16"/>
                <a:gd name="T26" fmla="*/ 49 w 50"/>
                <a:gd name="T27" fmla="*/ 14 h 16"/>
                <a:gd name="T28" fmla="*/ 50 w 50"/>
                <a:gd name="T29" fmla="*/ 12 h 16"/>
                <a:gd name="T30" fmla="*/ 50 w 50"/>
                <a:gd name="T31" fmla="*/ 10 h 16"/>
                <a:gd name="T32" fmla="*/ 49 w 50"/>
                <a:gd name="T33" fmla="*/ 9 h 16"/>
                <a:gd name="T34" fmla="*/ 47 w 50"/>
                <a:gd name="T35" fmla="*/ 7 h 16"/>
                <a:gd name="T36" fmla="*/ 45 w 50"/>
                <a:gd name="T37" fmla="*/ 5 h 16"/>
                <a:gd name="T38" fmla="*/ 15 w 50"/>
                <a:gd name="T39" fmla="*/ 2 h 16"/>
                <a:gd name="T40" fmla="*/ 7 w 50"/>
                <a:gd name="T4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6">
                  <a:moveTo>
                    <a:pt x="7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13" y="12"/>
                  </a:lnTo>
                  <a:lnTo>
                    <a:pt x="44" y="16"/>
                  </a:lnTo>
                  <a:lnTo>
                    <a:pt x="45" y="16"/>
                  </a:lnTo>
                  <a:lnTo>
                    <a:pt x="47" y="16"/>
                  </a:lnTo>
                  <a:lnTo>
                    <a:pt x="49" y="14"/>
                  </a:lnTo>
                  <a:lnTo>
                    <a:pt x="50" y="12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7" y="7"/>
                  </a:lnTo>
                  <a:lnTo>
                    <a:pt x="45" y="5"/>
                  </a:lnTo>
                  <a:lnTo>
                    <a:pt x="15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4" name="Freeform 66">
              <a:extLst>
                <a:ext uri="{FF2B5EF4-FFF2-40B4-BE49-F238E27FC236}">
                  <a16:creationId xmlns:a16="http://schemas.microsoft.com/office/drawing/2014/main" id="{99D498EC-3DB8-8B48-B8E4-0D42E29A8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3224"/>
              <a:ext cx="50" cy="14"/>
            </a:xfrm>
            <a:custGeom>
              <a:avLst/>
              <a:gdLst>
                <a:gd name="T0" fmla="*/ 5 w 50"/>
                <a:gd name="T1" fmla="*/ 0 h 14"/>
                <a:gd name="T2" fmla="*/ 3 w 50"/>
                <a:gd name="T3" fmla="*/ 0 h 14"/>
                <a:gd name="T4" fmla="*/ 1 w 50"/>
                <a:gd name="T5" fmla="*/ 0 h 14"/>
                <a:gd name="T6" fmla="*/ 0 w 50"/>
                <a:gd name="T7" fmla="*/ 2 h 14"/>
                <a:gd name="T8" fmla="*/ 0 w 50"/>
                <a:gd name="T9" fmla="*/ 4 h 14"/>
                <a:gd name="T10" fmla="*/ 0 w 50"/>
                <a:gd name="T11" fmla="*/ 6 h 14"/>
                <a:gd name="T12" fmla="*/ 0 w 50"/>
                <a:gd name="T13" fmla="*/ 7 h 14"/>
                <a:gd name="T14" fmla="*/ 1 w 50"/>
                <a:gd name="T15" fmla="*/ 9 h 14"/>
                <a:gd name="T16" fmla="*/ 3 w 50"/>
                <a:gd name="T17" fmla="*/ 11 h 14"/>
                <a:gd name="T18" fmla="*/ 13 w 50"/>
                <a:gd name="T19" fmla="*/ 12 h 14"/>
                <a:gd name="T20" fmla="*/ 44 w 50"/>
                <a:gd name="T21" fmla="*/ 14 h 14"/>
                <a:gd name="T22" fmla="*/ 45 w 50"/>
                <a:gd name="T23" fmla="*/ 14 h 14"/>
                <a:gd name="T24" fmla="*/ 47 w 50"/>
                <a:gd name="T25" fmla="*/ 14 h 14"/>
                <a:gd name="T26" fmla="*/ 49 w 50"/>
                <a:gd name="T27" fmla="*/ 12 h 14"/>
                <a:gd name="T28" fmla="*/ 50 w 50"/>
                <a:gd name="T29" fmla="*/ 11 h 14"/>
                <a:gd name="T30" fmla="*/ 50 w 50"/>
                <a:gd name="T31" fmla="*/ 9 h 14"/>
                <a:gd name="T32" fmla="*/ 49 w 50"/>
                <a:gd name="T33" fmla="*/ 7 h 14"/>
                <a:gd name="T34" fmla="*/ 47 w 50"/>
                <a:gd name="T35" fmla="*/ 6 h 14"/>
                <a:gd name="T36" fmla="*/ 45 w 50"/>
                <a:gd name="T37" fmla="*/ 4 h 14"/>
                <a:gd name="T38" fmla="*/ 15 w 50"/>
                <a:gd name="T39" fmla="*/ 2 h 14"/>
                <a:gd name="T40" fmla="*/ 5 w 50"/>
                <a:gd name="T4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4">
                  <a:moveTo>
                    <a:pt x="5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13" y="12"/>
                  </a:lnTo>
                  <a:lnTo>
                    <a:pt x="44" y="14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49" y="12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9" y="7"/>
                  </a:lnTo>
                  <a:lnTo>
                    <a:pt x="47" y="6"/>
                  </a:lnTo>
                  <a:lnTo>
                    <a:pt x="45" y="4"/>
                  </a:lnTo>
                  <a:lnTo>
                    <a:pt x="1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5" name="Freeform 67">
              <a:extLst>
                <a:ext uri="{FF2B5EF4-FFF2-40B4-BE49-F238E27FC236}">
                  <a16:creationId xmlns:a16="http://schemas.microsoft.com/office/drawing/2014/main" id="{3EF0B8C7-BC8D-6046-AAE1-B49205163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3231"/>
              <a:ext cx="50" cy="14"/>
            </a:xfrm>
            <a:custGeom>
              <a:avLst/>
              <a:gdLst>
                <a:gd name="T0" fmla="*/ 7 w 50"/>
                <a:gd name="T1" fmla="*/ 0 h 14"/>
                <a:gd name="T2" fmla="*/ 5 w 50"/>
                <a:gd name="T3" fmla="*/ 0 h 14"/>
                <a:gd name="T4" fmla="*/ 3 w 50"/>
                <a:gd name="T5" fmla="*/ 2 h 14"/>
                <a:gd name="T6" fmla="*/ 2 w 50"/>
                <a:gd name="T7" fmla="*/ 4 h 14"/>
                <a:gd name="T8" fmla="*/ 0 w 50"/>
                <a:gd name="T9" fmla="*/ 5 h 14"/>
                <a:gd name="T10" fmla="*/ 0 w 50"/>
                <a:gd name="T11" fmla="*/ 7 h 14"/>
                <a:gd name="T12" fmla="*/ 2 w 50"/>
                <a:gd name="T13" fmla="*/ 9 h 14"/>
                <a:gd name="T14" fmla="*/ 3 w 50"/>
                <a:gd name="T15" fmla="*/ 10 h 14"/>
                <a:gd name="T16" fmla="*/ 5 w 50"/>
                <a:gd name="T17" fmla="*/ 10 h 14"/>
                <a:gd name="T18" fmla="*/ 10 w 50"/>
                <a:gd name="T19" fmla="*/ 12 h 14"/>
                <a:gd name="T20" fmla="*/ 45 w 50"/>
                <a:gd name="T21" fmla="*/ 14 h 14"/>
                <a:gd name="T22" fmla="*/ 47 w 50"/>
                <a:gd name="T23" fmla="*/ 14 h 14"/>
                <a:gd name="T24" fmla="*/ 49 w 50"/>
                <a:gd name="T25" fmla="*/ 14 h 14"/>
                <a:gd name="T26" fmla="*/ 50 w 50"/>
                <a:gd name="T27" fmla="*/ 12 h 14"/>
                <a:gd name="T28" fmla="*/ 50 w 50"/>
                <a:gd name="T29" fmla="*/ 10 h 14"/>
                <a:gd name="T30" fmla="*/ 50 w 50"/>
                <a:gd name="T31" fmla="*/ 9 h 14"/>
                <a:gd name="T32" fmla="*/ 50 w 50"/>
                <a:gd name="T33" fmla="*/ 7 h 14"/>
                <a:gd name="T34" fmla="*/ 49 w 50"/>
                <a:gd name="T35" fmla="*/ 5 h 14"/>
                <a:gd name="T36" fmla="*/ 47 w 50"/>
                <a:gd name="T37" fmla="*/ 4 h 14"/>
                <a:gd name="T38" fmla="*/ 12 w 50"/>
                <a:gd name="T39" fmla="*/ 2 h 14"/>
                <a:gd name="T40" fmla="*/ 7 w 50"/>
                <a:gd name="T4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4">
                  <a:moveTo>
                    <a:pt x="7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0" y="12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49" y="14"/>
                  </a:lnTo>
                  <a:lnTo>
                    <a:pt x="50" y="12"/>
                  </a:lnTo>
                  <a:lnTo>
                    <a:pt x="50" y="10"/>
                  </a:lnTo>
                  <a:lnTo>
                    <a:pt x="50" y="9"/>
                  </a:lnTo>
                  <a:lnTo>
                    <a:pt x="50" y="7"/>
                  </a:lnTo>
                  <a:lnTo>
                    <a:pt x="49" y="5"/>
                  </a:lnTo>
                  <a:lnTo>
                    <a:pt x="47" y="4"/>
                  </a:lnTo>
                  <a:lnTo>
                    <a:pt x="12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6" name="Freeform 68">
              <a:extLst>
                <a:ext uri="{FF2B5EF4-FFF2-40B4-BE49-F238E27FC236}">
                  <a16:creationId xmlns:a16="http://schemas.microsoft.com/office/drawing/2014/main" id="{CDAC8A9B-E611-5343-B57C-EBC02124A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3238"/>
              <a:ext cx="50" cy="12"/>
            </a:xfrm>
            <a:custGeom>
              <a:avLst/>
              <a:gdLst>
                <a:gd name="T0" fmla="*/ 6 w 50"/>
                <a:gd name="T1" fmla="*/ 0 h 12"/>
                <a:gd name="T2" fmla="*/ 5 w 50"/>
                <a:gd name="T3" fmla="*/ 0 h 12"/>
                <a:gd name="T4" fmla="*/ 3 w 50"/>
                <a:gd name="T5" fmla="*/ 0 h 12"/>
                <a:gd name="T6" fmla="*/ 1 w 50"/>
                <a:gd name="T7" fmla="*/ 2 h 12"/>
                <a:gd name="T8" fmla="*/ 0 w 50"/>
                <a:gd name="T9" fmla="*/ 3 h 12"/>
                <a:gd name="T10" fmla="*/ 0 w 50"/>
                <a:gd name="T11" fmla="*/ 5 h 12"/>
                <a:gd name="T12" fmla="*/ 1 w 50"/>
                <a:gd name="T13" fmla="*/ 7 h 12"/>
                <a:gd name="T14" fmla="*/ 3 w 50"/>
                <a:gd name="T15" fmla="*/ 8 h 12"/>
                <a:gd name="T16" fmla="*/ 5 w 50"/>
                <a:gd name="T17" fmla="*/ 10 h 12"/>
                <a:gd name="T18" fmla="*/ 45 w 50"/>
                <a:gd name="T19" fmla="*/ 12 h 12"/>
                <a:gd name="T20" fmla="*/ 47 w 50"/>
                <a:gd name="T21" fmla="*/ 12 h 12"/>
                <a:gd name="T22" fmla="*/ 49 w 50"/>
                <a:gd name="T23" fmla="*/ 10 h 12"/>
                <a:gd name="T24" fmla="*/ 50 w 50"/>
                <a:gd name="T25" fmla="*/ 8 h 12"/>
                <a:gd name="T26" fmla="*/ 50 w 50"/>
                <a:gd name="T27" fmla="*/ 7 h 12"/>
                <a:gd name="T28" fmla="*/ 50 w 50"/>
                <a:gd name="T29" fmla="*/ 5 h 12"/>
                <a:gd name="T30" fmla="*/ 50 w 50"/>
                <a:gd name="T31" fmla="*/ 3 h 12"/>
                <a:gd name="T32" fmla="*/ 49 w 50"/>
                <a:gd name="T33" fmla="*/ 2 h 12"/>
                <a:gd name="T34" fmla="*/ 47 w 50"/>
                <a:gd name="T35" fmla="*/ 2 h 12"/>
                <a:gd name="T36" fmla="*/ 6 w 50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2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5" y="10"/>
                  </a:lnTo>
                  <a:lnTo>
                    <a:pt x="45" y="12"/>
                  </a:lnTo>
                  <a:lnTo>
                    <a:pt x="47" y="12"/>
                  </a:lnTo>
                  <a:lnTo>
                    <a:pt x="49" y="10"/>
                  </a:lnTo>
                  <a:lnTo>
                    <a:pt x="50" y="8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7" name="Freeform 69">
              <a:extLst>
                <a:ext uri="{FF2B5EF4-FFF2-40B4-BE49-F238E27FC236}">
                  <a16:creationId xmlns:a16="http://schemas.microsoft.com/office/drawing/2014/main" id="{68E19605-B932-EA4E-B218-7A4FFAFF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3241"/>
              <a:ext cx="50" cy="12"/>
            </a:xfrm>
            <a:custGeom>
              <a:avLst/>
              <a:gdLst>
                <a:gd name="T0" fmla="*/ 6 w 50"/>
                <a:gd name="T1" fmla="*/ 0 h 12"/>
                <a:gd name="T2" fmla="*/ 5 w 50"/>
                <a:gd name="T3" fmla="*/ 0 h 12"/>
                <a:gd name="T4" fmla="*/ 3 w 50"/>
                <a:gd name="T5" fmla="*/ 0 h 12"/>
                <a:gd name="T6" fmla="*/ 1 w 50"/>
                <a:gd name="T7" fmla="*/ 2 h 12"/>
                <a:gd name="T8" fmla="*/ 0 w 50"/>
                <a:gd name="T9" fmla="*/ 4 h 12"/>
                <a:gd name="T10" fmla="*/ 0 w 50"/>
                <a:gd name="T11" fmla="*/ 5 h 12"/>
                <a:gd name="T12" fmla="*/ 1 w 50"/>
                <a:gd name="T13" fmla="*/ 7 h 12"/>
                <a:gd name="T14" fmla="*/ 3 w 50"/>
                <a:gd name="T15" fmla="*/ 9 h 12"/>
                <a:gd name="T16" fmla="*/ 5 w 50"/>
                <a:gd name="T17" fmla="*/ 10 h 12"/>
                <a:gd name="T18" fmla="*/ 45 w 50"/>
                <a:gd name="T19" fmla="*/ 12 h 12"/>
                <a:gd name="T20" fmla="*/ 47 w 50"/>
                <a:gd name="T21" fmla="*/ 12 h 12"/>
                <a:gd name="T22" fmla="*/ 48 w 50"/>
                <a:gd name="T23" fmla="*/ 10 h 12"/>
                <a:gd name="T24" fmla="*/ 50 w 50"/>
                <a:gd name="T25" fmla="*/ 9 h 12"/>
                <a:gd name="T26" fmla="*/ 50 w 50"/>
                <a:gd name="T27" fmla="*/ 7 h 12"/>
                <a:gd name="T28" fmla="*/ 50 w 50"/>
                <a:gd name="T29" fmla="*/ 5 h 12"/>
                <a:gd name="T30" fmla="*/ 50 w 50"/>
                <a:gd name="T31" fmla="*/ 4 h 12"/>
                <a:gd name="T32" fmla="*/ 48 w 50"/>
                <a:gd name="T33" fmla="*/ 2 h 12"/>
                <a:gd name="T34" fmla="*/ 47 w 50"/>
                <a:gd name="T35" fmla="*/ 2 h 12"/>
                <a:gd name="T36" fmla="*/ 6 w 50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2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45" y="12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50" y="9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4"/>
                  </a:lnTo>
                  <a:lnTo>
                    <a:pt x="48" y="2"/>
                  </a:lnTo>
                  <a:lnTo>
                    <a:pt x="47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38" name="Rectangle 70">
            <a:extLst>
              <a:ext uri="{FF2B5EF4-FFF2-40B4-BE49-F238E27FC236}">
                <a16:creationId xmlns:a16="http://schemas.microsoft.com/office/drawing/2014/main" id="{A6E94076-6C5E-1A4A-90DB-6DB36426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1" y="5597526"/>
            <a:ext cx="326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WC</a:t>
            </a:r>
          </a:p>
        </p:txBody>
      </p:sp>
      <p:sp>
        <p:nvSpPr>
          <p:cNvPr id="58439" name="Rectangle 71">
            <a:extLst>
              <a:ext uri="{FF2B5EF4-FFF2-40B4-BE49-F238E27FC236}">
                <a16:creationId xmlns:a16="http://schemas.microsoft.com/office/drawing/2014/main" id="{A2BB896D-63F9-8746-964E-B3F20735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4694238"/>
            <a:ext cx="519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441" name="Group 73">
            <a:extLst>
              <a:ext uri="{FF2B5EF4-FFF2-40B4-BE49-F238E27FC236}">
                <a16:creationId xmlns:a16="http://schemas.microsoft.com/office/drawing/2014/main" id="{49BB2EA7-2D6D-414B-8B20-7789C2E13573}"/>
              </a:ext>
            </a:extLst>
          </p:cNvPr>
          <p:cNvGrpSpPr>
            <a:grpSpLocks/>
          </p:cNvGrpSpPr>
          <p:nvPr/>
        </p:nvGrpSpPr>
        <p:grpSpPr bwMode="auto">
          <a:xfrm>
            <a:off x="3308350" y="4446589"/>
            <a:ext cx="2019300" cy="1311275"/>
            <a:chOff x="1621" y="1787"/>
            <a:chExt cx="2520" cy="1304"/>
          </a:xfrm>
        </p:grpSpPr>
        <p:sp>
          <p:nvSpPr>
            <p:cNvPr id="58442" name="Freeform 74">
              <a:extLst>
                <a:ext uri="{FF2B5EF4-FFF2-40B4-BE49-F238E27FC236}">
                  <a16:creationId xmlns:a16="http://schemas.microsoft.com/office/drawing/2014/main" id="{24307999-AD85-D74F-9200-FBBB80D9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3081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2 w 10"/>
                <a:gd name="T5" fmla="*/ 4 h 10"/>
                <a:gd name="T6" fmla="*/ 0 w 10"/>
                <a:gd name="T7" fmla="*/ 5 h 10"/>
                <a:gd name="T8" fmla="*/ 0 w 10"/>
                <a:gd name="T9" fmla="*/ 5 h 10"/>
                <a:gd name="T10" fmla="*/ 2 w 10"/>
                <a:gd name="T11" fmla="*/ 7 h 10"/>
                <a:gd name="T12" fmla="*/ 3 w 10"/>
                <a:gd name="T13" fmla="*/ 9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10 w 10"/>
                <a:gd name="T29" fmla="*/ 2 h 10"/>
                <a:gd name="T30" fmla="*/ 8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3" name="Freeform 75">
              <a:extLst>
                <a:ext uri="{FF2B5EF4-FFF2-40B4-BE49-F238E27FC236}">
                  <a16:creationId xmlns:a16="http://schemas.microsoft.com/office/drawing/2014/main" id="{F046DCE9-1401-C848-8B86-AA584720F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3079"/>
              <a:ext cx="10" cy="11"/>
            </a:xfrm>
            <a:custGeom>
              <a:avLst/>
              <a:gdLst>
                <a:gd name="T0" fmla="*/ 4 w 10"/>
                <a:gd name="T1" fmla="*/ 0 h 11"/>
                <a:gd name="T2" fmla="*/ 2 w 10"/>
                <a:gd name="T3" fmla="*/ 0 h 11"/>
                <a:gd name="T4" fmla="*/ 0 w 10"/>
                <a:gd name="T5" fmla="*/ 2 h 11"/>
                <a:gd name="T6" fmla="*/ 0 w 10"/>
                <a:gd name="T7" fmla="*/ 4 h 11"/>
                <a:gd name="T8" fmla="*/ 0 w 10"/>
                <a:gd name="T9" fmla="*/ 6 h 11"/>
                <a:gd name="T10" fmla="*/ 0 w 10"/>
                <a:gd name="T11" fmla="*/ 7 h 11"/>
                <a:gd name="T12" fmla="*/ 2 w 10"/>
                <a:gd name="T13" fmla="*/ 9 h 11"/>
                <a:gd name="T14" fmla="*/ 4 w 10"/>
                <a:gd name="T15" fmla="*/ 11 h 11"/>
                <a:gd name="T16" fmla="*/ 5 w 10"/>
                <a:gd name="T17" fmla="*/ 11 h 11"/>
                <a:gd name="T18" fmla="*/ 5 w 10"/>
                <a:gd name="T19" fmla="*/ 11 h 11"/>
                <a:gd name="T20" fmla="*/ 7 w 10"/>
                <a:gd name="T21" fmla="*/ 9 h 11"/>
                <a:gd name="T22" fmla="*/ 9 w 10"/>
                <a:gd name="T23" fmla="*/ 7 h 11"/>
                <a:gd name="T24" fmla="*/ 10 w 10"/>
                <a:gd name="T25" fmla="*/ 6 h 11"/>
                <a:gd name="T26" fmla="*/ 10 w 10"/>
                <a:gd name="T27" fmla="*/ 4 h 11"/>
                <a:gd name="T28" fmla="*/ 9 w 10"/>
                <a:gd name="T29" fmla="*/ 2 h 11"/>
                <a:gd name="T30" fmla="*/ 7 w 10"/>
                <a:gd name="T31" fmla="*/ 0 h 11"/>
                <a:gd name="T32" fmla="*/ 5 w 10"/>
                <a:gd name="T33" fmla="*/ 0 h 11"/>
                <a:gd name="T34" fmla="*/ 4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9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4" name="Freeform 76">
              <a:extLst>
                <a:ext uri="{FF2B5EF4-FFF2-40B4-BE49-F238E27FC236}">
                  <a16:creationId xmlns:a16="http://schemas.microsoft.com/office/drawing/2014/main" id="{9B8F8240-8B37-1149-A6A2-F728E826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" y="3076"/>
              <a:ext cx="11" cy="10"/>
            </a:xfrm>
            <a:custGeom>
              <a:avLst/>
              <a:gdLst>
                <a:gd name="T0" fmla="*/ 4 w 11"/>
                <a:gd name="T1" fmla="*/ 0 h 10"/>
                <a:gd name="T2" fmla="*/ 2 w 11"/>
                <a:gd name="T3" fmla="*/ 2 h 10"/>
                <a:gd name="T4" fmla="*/ 0 w 11"/>
                <a:gd name="T5" fmla="*/ 3 h 10"/>
                <a:gd name="T6" fmla="*/ 0 w 11"/>
                <a:gd name="T7" fmla="*/ 5 h 10"/>
                <a:gd name="T8" fmla="*/ 0 w 11"/>
                <a:gd name="T9" fmla="*/ 7 h 10"/>
                <a:gd name="T10" fmla="*/ 0 w 11"/>
                <a:gd name="T11" fmla="*/ 9 h 10"/>
                <a:gd name="T12" fmla="*/ 2 w 11"/>
                <a:gd name="T13" fmla="*/ 10 h 10"/>
                <a:gd name="T14" fmla="*/ 4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7 w 11"/>
                <a:gd name="T21" fmla="*/ 10 h 10"/>
                <a:gd name="T22" fmla="*/ 9 w 11"/>
                <a:gd name="T23" fmla="*/ 9 h 10"/>
                <a:gd name="T24" fmla="*/ 11 w 11"/>
                <a:gd name="T25" fmla="*/ 7 h 10"/>
                <a:gd name="T26" fmla="*/ 11 w 11"/>
                <a:gd name="T27" fmla="*/ 5 h 10"/>
                <a:gd name="T28" fmla="*/ 9 w 11"/>
                <a:gd name="T29" fmla="*/ 3 h 10"/>
                <a:gd name="T30" fmla="*/ 7 w 11"/>
                <a:gd name="T31" fmla="*/ 2 h 10"/>
                <a:gd name="T32" fmla="*/ 6 w 11"/>
                <a:gd name="T33" fmla="*/ 0 h 10"/>
                <a:gd name="T34" fmla="*/ 4 w 11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5" name="Freeform 77">
              <a:extLst>
                <a:ext uri="{FF2B5EF4-FFF2-40B4-BE49-F238E27FC236}">
                  <a16:creationId xmlns:a16="http://schemas.microsoft.com/office/drawing/2014/main" id="{312F27E4-520D-2F41-A3A0-B4D526FB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3074"/>
              <a:ext cx="10" cy="11"/>
            </a:xfrm>
            <a:custGeom>
              <a:avLst/>
              <a:gdLst>
                <a:gd name="T0" fmla="*/ 3 w 10"/>
                <a:gd name="T1" fmla="*/ 0 h 11"/>
                <a:gd name="T2" fmla="*/ 1 w 10"/>
                <a:gd name="T3" fmla="*/ 0 h 11"/>
                <a:gd name="T4" fmla="*/ 0 w 10"/>
                <a:gd name="T5" fmla="*/ 2 h 11"/>
                <a:gd name="T6" fmla="*/ 0 w 10"/>
                <a:gd name="T7" fmla="*/ 4 h 11"/>
                <a:gd name="T8" fmla="*/ 0 w 10"/>
                <a:gd name="T9" fmla="*/ 5 h 11"/>
                <a:gd name="T10" fmla="*/ 0 w 10"/>
                <a:gd name="T11" fmla="*/ 7 h 11"/>
                <a:gd name="T12" fmla="*/ 1 w 10"/>
                <a:gd name="T13" fmla="*/ 9 h 11"/>
                <a:gd name="T14" fmla="*/ 3 w 10"/>
                <a:gd name="T15" fmla="*/ 11 h 11"/>
                <a:gd name="T16" fmla="*/ 5 w 10"/>
                <a:gd name="T17" fmla="*/ 11 h 11"/>
                <a:gd name="T18" fmla="*/ 5 w 10"/>
                <a:gd name="T19" fmla="*/ 11 h 11"/>
                <a:gd name="T20" fmla="*/ 6 w 10"/>
                <a:gd name="T21" fmla="*/ 9 h 11"/>
                <a:gd name="T22" fmla="*/ 8 w 10"/>
                <a:gd name="T23" fmla="*/ 7 h 11"/>
                <a:gd name="T24" fmla="*/ 10 w 10"/>
                <a:gd name="T25" fmla="*/ 5 h 11"/>
                <a:gd name="T26" fmla="*/ 10 w 10"/>
                <a:gd name="T27" fmla="*/ 4 h 11"/>
                <a:gd name="T28" fmla="*/ 8 w 10"/>
                <a:gd name="T29" fmla="*/ 2 h 11"/>
                <a:gd name="T30" fmla="*/ 6 w 10"/>
                <a:gd name="T31" fmla="*/ 0 h 11"/>
                <a:gd name="T32" fmla="*/ 5 w 10"/>
                <a:gd name="T33" fmla="*/ 0 h 11"/>
                <a:gd name="T34" fmla="*/ 3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6" name="Freeform 78">
              <a:extLst>
                <a:ext uri="{FF2B5EF4-FFF2-40B4-BE49-F238E27FC236}">
                  <a16:creationId xmlns:a16="http://schemas.microsoft.com/office/drawing/2014/main" id="{A0F4504A-3A8F-5D41-B63E-B17ED363E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3071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8 h 10"/>
                <a:gd name="T12" fmla="*/ 2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8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8 w 10"/>
                <a:gd name="T29" fmla="*/ 3 h 10"/>
                <a:gd name="T30" fmla="*/ 7 w 10"/>
                <a:gd name="T31" fmla="*/ 2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7" name="Freeform 79">
              <a:extLst>
                <a:ext uri="{FF2B5EF4-FFF2-40B4-BE49-F238E27FC236}">
                  <a16:creationId xmlns:a16="http://schemas.microsoft.com/office/drawing/2014/main" id="{B21D606B-ECE9-B44B-B7E2-8C95E7644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3069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0 h 10"/>
                <a:gd name="T4" fmla="*/ 0 w 10"/>
                <a:gd name="T5" fmla="*/ 2 h 10"/>
                <a:gd name="T6" fmla="*/ 0 w 10"/>
                <a:gd name="T7" fmla="*/ 4 h 10"/>
                <a:gd name="T8" fmla="*/ 0 w 10"/>
                <a:gd name="T9" fmla="*/ 5 h 10"/>
                <a:gd name="T10" fmla="*/ 0 w 10"/>
                <a:gd name="T11" fmla="*/ 7 h 10"/>
                <a:gd name="T12" fmla="*/ 2 w 10"/>
                <a:gd name="T13" fmla="*/ 9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9 h 10"/>
                <a:gd name="T22" fmla="*/ 9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9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8" name="Freeform 80">
              <a:extLst>
                <a:ext uri="{FF2B5EF4-FFF2-40B4-BE49-F238E27FC236}">
                  <a16:creationId xmlns:a16="http://schemas.microsoft.com/office/drawing/2014/main" id="{193D4178-D175-E24C-92AF-224B534D5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3066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1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2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9" name="Freeform 81">
              <a:extLst>
                <a:ext uri="{FF2B5EF4-FFF2-40B4-BE49-F238E27FC236}">
                  <a16:creationId xmlns:a16="http://schemas.microsoft.com/office/drawing/2014/main" id="{1571BEFA-27A4-3742-A636-467DE76E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3064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2 w 10"/>
                <a:gd name="T5" fmla="*/ 2 h 10"/>
                <a:gd name="T6" fmla="*/ 0 w 10"/>
                <a:gd name="T7" fmla="*/ 4 h 10"/>
                <a:gd name="T8" fmla="*/ 0 w 10"/>
                <a:gd name="T9" fmla="*/ 5 h 10"/>
                <a:gd name="T10" fmla="*/ 2 w 10"/>
                <a:gd name="T11" fmla="*/ 7 h 10"/>
                <a:gd name="T12" fmla="*/ 3 w 10"/>
                <a:gd name="T13" fmla="*/ 9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10 w 10"/>
                <a:gd name="T29" fmla="*/ 2 h 10"/>
                <a:gd name="T30" fmla="*/ 8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0" name="Freeform 82">
              <a:extLst>
                <a:ext uri="{FF2B5EF4-FFF2-40B4-BE49-F238E27FC236}">
                  <a16:creationId xmlns:a16="http://schemas.microsoft.com/office/drawing/2014/main" id="{E497C642-507B-1844-9623-093F0A3C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" y="3063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0 h 10"/>
                <a:gd name="T4" fmla="*/ 2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2 w 10"/>
                <a:gd name="T11" fmla="*/ 6 h 10"/>
                <a:gd name="T12" fmla="*/ 4 w 10"/>
                <a:gd name="T13" fmla="*/ 8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1 h 10"/>
                <a:gd name="T30" fmla="*/ 9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1" name="Freeform 83">
              <a:extLst>
                <a:ext uri="{FF2B5EF4-FFF2-40B4-BE49-F238E27FC236}">
                  <a16:creationId xmlns:a16="http://schemas.microsoft.com/office/drawing/2014/main" id="{39FF8BEF-E453-0444-95B4-61AA3379E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3059"/>
              <a:ext cx="11" cy="10"/>
            </a:xfrm>
            <a:custGeom>
              <a:avLst/>
              <a:gdLst>
                <a:gd name="T0" fmla="*/ 5 w 11"/>
                <a:gd name="T1" fmla="*/ 0 h 10"/>
                <a:gd name="T2" fmla="*/ 4 w 11"/>
                <a:gd name="T3" fmla="*/ 2 h 10"/>
                <a:gd name="T4" fmla="*/ 2 w 11"/>
                <a:gd name="T5" fmla="*/ 4 h 10"/>
                <a:gd name="T6" fmla="*/ 0 w 11"/>
                <a:gd name="T7" fmla="*/ 5 h 10"/>
                <a:gd name="T8" fmla="*/ 0 w 11"/>
                <a:gd name="T9" fmla="*/ 7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10 h 10"/>
                <a:gd name="T18" fmla="*/ 7 w 11"/>
                <a:gd name="T19" fmla="*/ 10 h 10"/>
                <a:gd name="T20" fmla="*/ 9 w 11"/>
                <a:gd name="T21" fmla="*/ 10 h 10"/>
                <a:gd name="T22" fmla="*/ 11 w 11"/>
                <a:gd name="T23" fmla="*/ 9 h 10"/>
                <a:gd name="T24" fmla="*/ 11 w 11"/>
                <a:gd name="T25" fmla="*/ 7 h 10"/>
                <a:gd name="T26" fmla="*/ 11 w 11"/>
                <a:gd name="T27" fmla="*/ 5 h 10"/>
                <a:gd name="T28" fmla="*/ 11 w 11"/>
                <a:gd name="T29" fmla="*/ 4 h 10"/>
                <a:gd name="T30" fmla="*/ 9 w 11"/>
                <a:gd name="T31" fmla="*/ 2 h 10"/>
                <a:gd name="T32" fmla="*/ 7 w 11"/>
                <a:gd name="T33" fmla="*/ 0 h 10"/>
                <a:gd name="T34" fmla="*/ 5 w 11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2" name="Freeform 84">
              <a:extLst>
                <a:ext uri="{FF2B5EF4-FFF2-40B4-BE49-F238E27FC236}">
                  <a16:creationId xmlns:a16="http://schemas.microsoft.com/office/drawing/2014/main" id="{C0B2B16C-80FC-9D4E-A68C-F0181EE87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3058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1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1 w 10"/>
                <a:gd name="T11" fmla="*/ 6 h 10"/>
                <a:gd name="T12" fmla="*/ 3 w 10"/>
                <a:gd name="T13" fmla="*/ 8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1 h 10"/>
                <a:gd name="T30" fmla="*/ 8 w 10"/>
                <a:gd name="T31" fmla="*/ 0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3" name="Freeform 85">
              <a:extLst>
                <a:ext uri="{FF2B5EF4-FFF2-40B4-BE49-F238E27FC236}">
                  <a16:creationId xmlns:a16="http://schemas.microsoft.com/office/drawing/2014/main" id="{0D0644D0-1E4C-D04D-89A3-61234B56A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054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2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9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10 h 10"/>
                <a:gd name="T22" fmla="*/ 10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4 h 10"/>
                <a:gd name="T30" fmla="*/ 8 w 10"/>
                <a:gd name="T31" fmla="*/ 2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4" name="Freeform 86">
              <a:extLst>
                <a:ext uri="{FF2B5EF4-FFF2-40B4-BE49-F238E27FC236}">
                  <a16:creationId xmlns:a16="http://schemas.microsoft.com/office/drawing/2014/main" id="{F4D941A9-2BA7-7F41-B117-2532468C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053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0 h 10"/>
                <a:gd name="T4" fmla="*/ 0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6 h 10"/>
                <a:gd name="T12" fmla="*/ 2 w 10"/>
                <a:gd name="T13" fmla="*/ 8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9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9 w 10"/>
                <a:gd name="T29" fmla="*/ 1 h 10"/>
                <a:gd name="T30" fmla="*/ 7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5" name="Freeform 87">
              <a:extLst>
                <a:ext uri="{FF2B5EF4-FFF2-40B4-BE49-F238E27FC236}">
                  <a16:creationId xmlns:a16="http://schemas.microsoft.com/office/drawing/2014/main" id="{CA7BDFDC-4567-EB45-BD8C-25E3C4D1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3049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2 h 10"/>
                <a:gd name="T4" fmla="*/ 0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9 h 10"/>
                <a:gd name="T12" fmla="*/ 2 w 10"/>
                <a:gd name="T13" fmla="*/ 10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4 h 10"/>
                <a:gd name="T30" fmla="*/ 7 w 10"/>
                <a:gd name="T31" fmla="*/ 2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6" name="Freeform 88">
              <a:extLst>
                <a:ext uri="{FF2B5EF4-FFF2-40B4-BE49-F238E27FC236}">
                  <a16:creationId xmlns:a16="http://schemas.microsoft.com/office/drawing/2014/main" id="{93DF711E-78BC-B842-80E8-A17A1699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" y="3047"/>
              <a:ext cx="10" cy="11"/>
            </a:xfrm>
            <a:custGeom>
              <a:avLst/>
              <a:gdLst>
                <a:gd name="T0" fmla="*/ 3 w 10"/>
                <a:gd name="T1" fmla="*/ 0 h 11"/>
                <a:gd name="T2" fmla="*/ 1 w 10"/>
                <a:gd name="T3" fmla="*/ 0 h 11"/>
                <a:gd name="T4" fmla="*/ 0 w 10"/>
                <a:gd name="T5" fmla="*/ 2 h 11"/>
                <a:gd name="T6" fmla="*/ 0 w 10"/>
                <a:gd name="T7" fmla="*/ 4 h 11"/>
                <a:gd name="T8" fmla="*/ 0 w 10"/>
                <a:gd name="T9" fmla="*/ 6 h 11"/>
                <a:gd name="T10" fmla="*/ 0 w 10"/>
                <a:gd name="T11" fmla="*/ 7 h 11"/>
                <a:gd name="T12" fmla="*/ 1 w 10"/>
                <a:gd name="T13" fmla="*/ 9 h 11"/>
                <a:gd name="T14" fmla="*/ 3 w 10"/>
                <a:gd name="T15" fmla="*/ 11 h 11"/>
                <a:gd name="T16" fmla="*/ 5 w 10"/>
                <a:gd name="T17" fmla="*/ 11 h 11"/>
                <a:gd name="T18" fmla="*/ 5 w 10"/>
                <a:gd name="T19" fmla="*/ 11 h 11"/>
                <a:gd name="T20" fmla="*/ 6 w 10"/>
                <a:gd name="T21" fmla="*/ 9 h 11"/>
                <a:gd name="T22" fmla="*/ 8 w 10"/>
                <a:gd name="T23" fmla="*/ 7 h 11"/>
                <a:gd name="T24" fmla="*/ 10 w 10"/>
                <a:gd name="T25" fmla="*/ 6 h 11"/>
                <a:gd name="T26" fmla="*/ 10 w 10"/>
                <a:gd name="T27" fmla="*/ 4 h 11"/>
                <a:gd name="T28" fmla="*/ 8 w 10"/>
                <a:gd name="T29" fmla="*/ 2 h 11"/>
                <a:gd name="T30" fmla="*/ 6 w 10"/>
                <a:gd name="T31" fmla="*/ 0 h 11"/>
                <a:gd name="T32" fmla="*/ 5 w 10"/>
                <a:gd name="T33" fmla="*/ 0 h 11"/>
                <a:gd name="T34" fmla="*/ 3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9"/>
                  </a:lnTo>
                  <a:lnTo>
                    <a:pt x="8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7" name="Freeform 89">
              <a:extLst>
                <a:ext uri="{FF2B5EF4-FFF2-40B4-BE49-F238E27FC236}">
                  <a16:creationId xmlns:a16="http://schemas.microsoft.com/office/drawing/2014/main" id="{B703F729-B8E5-DD49-9D5D-108CB9B0F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3044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9 h 10"/>
                <a:gd name="T12" fmla="*/ 2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8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8 w 10"/>
                <a:gd name="T29" fmla="*/ 3 h 10"/>
                <a:gd name="T30" fmla="*/ 7 w 10"/>
                <a:gd name="T31" fmla="*/ 2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8" name="Freeform 90">
              <a:extLst>
                <a:ext uri="{FF2B5EF4-FFF2-40B4-BE49-F238E27FC236}">
                  <a16:creationId xmlns:a16="http://schemas.microsoft.com/office/drawing/2014/main" id="{C201A890-6810-864E-A7EE-8DDC0895C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3042"/>
              <a:ext cx="10" cy="11"/>
            </a:xfrm>
            <a:custGeom>
              <a:avLst/>
              <a:gdLst>
                <a:gd name="T0" fmla="*/ 3 w 10"/>
                <a:gd name="T1" fmla="*/ 0 h 11"/>
                <a:gd name="T2" fmla="*/ 2 w 10"/>
                <a:gd name="T3" fmla="*/ 0 h 11"/>
                <a:gd name="T4" fmla="*/ 0 w 10"/>
                <a:gd name="T5" fmla="*/ 2 h 11"/>
                <a:gd name="T6" fmla="*/ 0 w 10"/>
                <a:gd name="T7" fmla="*/ 4 h 11"/>
                <a:gd name="T8" fmla="*/ 0 w 10"/>
                <a:gd name="T9" fmla="*/ 5 h 11"/>
                <a:gd name="T10" fmla="*/ 0 w 10"/>
                <a:gd name="T11" fmla="*/ 7 h 11"/>
                <a:gd name="T12" fmla="*/ 2 w 10"/>
                <a:gd name="T13" fmla="*/ 9 h 11"/>
                <a:gd name="T14" fmla="*/ 3 w 10"/>
                <a:gd name="T15" fmla="*/ 11 h 11"/>
                <a:gd name="T16" fmla="*/ 5 w 10"/>
                <a:gd name="T17" fmla="*/ 11 h 11"/>
                <a:gd name="T18" fmla="*/ 5 w 10"/>
                <a:gd name="T19" fmla="*/ 11 h 11"/>
                <a:gd name="T20" fmla="*/ 7 w 10"/>
                <a:gd name="T21" fmla="*/ 9 h 11"/>
                <a:gd name="T22" fmla="*/ 9 w 10"/>
                <a:gd name="T23" fmla="*/ 7 h 11"/>
                <a:gd name="T24" fmla="*/ 10 w 10"/>
                <a:gd name="T25" fmla="*/ 5 h 11"/>
                <a:gd name="T26" fmla="*/ 10 w 10"/>
                <a:gd name="T27" fmla="*/ 4 h 11"/>
                <a:gd name="T28" fmla="*/ 9 w 10"/>
                <a:gd name="T29" fmla="*/ 2 h 11"/>
                <a:gd name="T30" fmla="*/ 7 w 10"/>
                <a:gd name="T31" fmla="*/ 0 h 11"/>
                <a:gd name="T32" fmla="*/ 5 w 10"/>
                <a:gd name="T33" fmla="*/ 0 h 11"/>
                <a:gd name="T34" fmla="*/ 3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9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9" name="Freeform 91">
              <a:extLst>
                <a:ext uri="{FF2B5EF4-FFF2-40B4-BE49-F238E27FC236}">
                  <a16:creationId xmlns:a16="http://schemas.microsoft.com/office/drawing/2014/main" id="{7C10AEF2-C255-AF48-946B-045B4FCB3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3039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1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2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0" name="Freeform 92">
              <a:extLst>
                <a:ext uri="{FF2B5EF4-FFF2-40B4-BE49-F238E27FC236}">
                  <a16:creationId xmlns:a16="http://schemas.microsoft.com/office/drawing/2014/main" id="{2B758224-310E-174C-BB75-FD99E303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3036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1 h 10"/>
                <a:gd name="T4" fmla="*/ 2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2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6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1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1" name="Freeform 93">
              <a:extLst>
                <a:ext uri="{FF2B5EF4-FFF2-40B4-BE49-F238E27FC236}">
                  <a16:creationId xmlns:a16="http://schemas.microsoft.com/office/drawing/2014/main" id="{08AC5365-7412-FA41-866A-2C27F965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3034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2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2 w 10"/>
                <a:gd name="T11" fmla="*/ 7 h 10"/>
                <a:gd name="T12" fmla="*/ 3 w 10"/>
                <a:gd name="T13" fmla="*/ 8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8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2 h 10"/>
                <a:gd name="T30" fmla="*/ 9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2" name="Freeform 94">
              <a:extLst>
                <a:ext uri="{FF2B5EF4-FFF2-40B4-BE49-F238E27FC236}">
                  <a16:creationId xmlns:a16="http://schemas.microsoft.com/office/drawing/2014/main" id="{CDCB141A-FE2E-9C4E-A1F0-CB8AF0652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031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1 h 10"/>
                <a:gd name="T4" fmla="*/ 2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2 w 10"/>
                <a:gd name="T11" fmla="*/ 8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10 h 10"/>
                <a:gd name="T22" fmla="*/ 10 w 10"/>
                <a:gd name="T23" fmla="*/ 8 h 10"/>
                <a:gd name="T24" fmla="*/ 10 w 10"/>
                <a:gd name="T25" fmla="*/ 6 h 10"/>
                <a:gd name="T26" fmla="*/ 10 w 10"/>
                <a:gd name="T27" fmla="*/ 5 h 10"/>
                <a:gd name="T28" fmla="*/ 10 w 10"/>
                <a:gd name="T29" fmla="*/ 3 h 10"/>
                <a:gd name="T30" fmla="*/ 9 w 10"/>
                <a:gd name="T31" fmla="*/ 1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3" name="Freeform 95">
              <a:extLst>
                <a:ext uri="{FF2B5EF4-FFF2-40B4-BE49-F238E27FC236}">
                  <a16:creationId xmlns:a16="http://schemas.microsoft.com/office/drawing/2014/main" id="{052B283B-11F3-BF4B-B729-F88A2C89C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3027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1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9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4 h 10"/>
                <a:gd name="T30" fmla="*/ 8 w 10"/>
                <a:gd name="T31" fmla="*/ 2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4" name="Freeform 96">
              <a:extLst>
                <a:ext uri="{FF2B5EF4-FFF2-40B4-BE49-F238E27FC236}">
                  <a16:creationId xmlns:a16="http://schemas.microsoft.com/office/drawing/2014/main" id="{2811143B-8147-5044-A750-854E2B2D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" y="3026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6 h 10"/>
                <a:gd name="T12" fmla="*/ 2 w 10"/>
                <a:gd name="T13" fmla="*/ 8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8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1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5" name="Freeform 97">
              <a:extLst>
                <a:ext uri="{FF2B5EF4-FFF2-40B4-BE49-F238E27FC236}">
                  <a16:creationId xmlns:a16="http://schemas.microsoft.com/office/drawing/2014/main" id="{72DB4F85-6AEE-C544-88C6-C3D167540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3022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2 h 10"/>
                <a:gd name="T4" fmla="*/ 0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9 h 10"/>
                <a:gd name="T12" fmla="*/ 2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4 h 10"/>
                <a:gd name="T30" fmla="*/ 7 w 10"/>
                <a:gd name="T31" fmla="*/ 2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6" name="Freeform 98">
              <a:extLst>
                <a:ext uri="{FF2B5EF4-FFF2-40B4-BE49-F238E27FC236}">
                  <a16:creationId xmlns:a16="http://schemas.microsoft.com/office/drawing/2014/main" id="{07805841-6EF6-8F40-B61D-6D0BFF44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3019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8 h 10"/>
                <a:gd name="T12" fmla="*/ 2 w 10"/>
                <a:gd name="T13" fmla="*/ 10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3 h 10"/>
                <a:gd name="T30" fmla="*/ 7 w 10"/>
                <a:gd name="T31" fmla="*/ 1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7" name="Freeform 99">
              <a:extLst>
                <a:ext uri="{FF2B5EF4-FFF2-40B4-BE49-F238E27FC236}">
                  <a16:creationId xmlns:a16="http://schemas.microsoft.com/office/drawing/2014/main" id="{C642269F-CE9C-464D-876E-D795EA65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3017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0 h 10"/>
                <a:gd name="T4" fmla="*/ 0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7 h 10"/>
                <a:gd name="T12" fmla="*/ 1 w 10"/>
                <a:gd name="T13" fmla="*/ 9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6 w 10"/>
                <a:gd name="T21" fmla="*/ 9 h 10"/>
                <a:gd name="T22" fmla="*/ 8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2 h 10"/>
                <a:gd name="T30" fmla="*/ 6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8" name="Freeform 100">
              <a:extLst>
                <a:ext uri="{FF2B5EF4-FFF2-40B4-BE49-F238E27FC236}">
                  <a16:creationId xmlns:a16="http://schemas.microsoft.com/office/drawing/2014/main" id="{69C594CA-F0BF-C044-90F8-459B6C80B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014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2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2 w 10"/>
                <a:gd name="T11" fmla="*/ 6 h 10"/>
                <a:gd name="T12" fmla="*/ 3 w 10"/>
                <a:gd name="T13" fmla="*/ 8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1 h 10"/>
                <a:gd name="T30" fmla="*/ 9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9" name="Freeform 101">
              <a:extLst>
                <a:ext uri="{FF2B5EF4-FFF2-40B4-BE49-F238E27FC236}">
                  <a16:creationId xmlns:a16="http://schemas.microsoft.com/office/drawing/2014/main" id="{161B18F6-8C46-C94E-87D7-E1A72E674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010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0 h 10"/>
                <a:gd name="T4" fmla="*/ 2 w 10"/>
                <a:gd name="T5" fmla="*/ 2 h 10"/>
                <a:gd name="T6" fmla="*/ 0 w 10"/>
                <a:gd name="T7" fmla="*/ 4 h 10"/>
                <a:gd name="T8" fmla="*/ 0 w 10"/>
                <a:gd name="T9" fmla="*/ 5 h 10"/>
                <a:gd name="T10" fmla="*/ 2 w 10"/>
                <a:gd name="T11" fmla="*/ 7 h 10"/>
                <a:gd name="T12" fmla="*/ 4 w 10"/>
                <a:gd name="T13" fmla="*/ 9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10 w 10"/>
                <a:gd name="T29" fmla="*/ 2 h 10"/>
                <a:gd name="T30" fmla="*/ 9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0" name="Freeform 102">
              <a:extLst>
                <a:ext uri="{FF2B5EF4-FFF2-40B4-BE49-F238E27FC236}">
                  <a16:creationId xmlns:a16="http://schemas.microsoft.com/office/drawing/2014/main" id="{05C1A7FE-2968-0D4E-9F84-0529CC0DD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3007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1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1 w 10"/>
                <a:gd name="T11" fmla="*/ 7 h 10"/>
                <a:gd name="T12" fmla="*/ 3 w 10"/>
                <a:gd name="T13" fmla="*/ 8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8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2 h 10"/>
                <a:gd name="T30" fmla="*/ 8 w 10"/>
                <a:gd name="T31" fmla="*/ 0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1" name="Freeform 103">
              <a:extLst>
                <a:ext uri="{FF2B5EF4-FFF2-40B4-BE49-F238E27FC236}">
                  <a16:creationId xmlns:a16="http://schemas.microsoft.com/office/drawing/2014/main" id="{BE2DADD6-940D-AA4D-A278-B3794857E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" y="3004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6 h 10"/>
                <a:gd name="T12" fmla="*/ 2 w 10"/>
                <a:gd name="T13" fmla="*/ 8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8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1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2" name="Freeform 104">
              <a:extLst>
                <a:ext uri="{FF2B5EF4-FFF2-40B4-BE49-F238E27FC236}">
                  <a16:creationId xmlns:a16="http://schemas.microsoft.com/office/drawing/2014/main" id="{FD974E7E-4A46-9C43-8215-947581B3A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" y="3000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2 h 10"/>
                <a:gd name="T6" fmla="*/ 0 w 10"/>
                <a:gd name="T7" fmla="*/ 4 h 10"/>
                <a:gd name="T8" fmla="*/ 0 w 10"/>
                <a:gd name="T9" fmla="*/ 5 h 10"/>
                <a:gd name="T10" fmla="*/ 0 w 10"/>
                <a:gd name="T11" fmla="*/ 7 h 10"/>
                <a:gd name="T12" fmla="*/ 2 w 10"/>
                <a:gd name="T13" fmla="*/ 9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9 h 10"/>
                <a:gd name="T22" fmla="*/ 8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8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3" name="Freeform 105">
              <a:extLst>
                <a:ext uri="{FF2B5EF4-FFF2-40B4-BE49-F238E27FC236}">
                  <a16:creationId xmlns:a16="http://schemas.microsoft.com/office/drawing/2014/main" id="{BCEF31B0-1852-7F48-82AA-F3AC5B566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" y="2997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0 h 10"/>
                <a:gd name="T4" fmla="*/ 0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7 h 10"/>
                <a:gd name="T12" fmla="*/ 2 w 10"/>
                <a:gd name="T13" fmla="*/ 8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9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9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4" name="Freeform 106">
              <a:extLst>
                <a:ext uri="{FF2B5EF4-FFF2-40B4-BE49-F238E27FC236}">
                  <a16:creationId xmlns:a16="http://schemas.microsoft.com/office/drawing/2014/main" id="{567DF89F-237A-1D48-80CA-84095CE06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994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2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2 w 10"/>
                <a:gd name="T11" fmla="*/ 6 h 10"/>
                <a:gd name="T12" fmla="*/ 3 w 10"/>
                <a:gd name="T13" fmla="*/ 8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1 h 10"/>
                <a:gd name="T30" fmla="*/ 8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5" name="Freeform 107">
              <a:extLst>
                <a:ext uri="{FF2B5EF4-FFF2-40B4-BE49-F238E27FC236}">
                  <a16:creationId xmlns:a16="http://schemas.microsoft.com/office/drawing/2014/main" id="{03AB46ED-2704-B349-B9A5-627D0A9C9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" y="2990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2 w 10"/>
                <a:gd name="T5" fmla="*/ 2 h 10"/>
                <a:gd name="T6" fmla="*/ 0 w 10"/>
                <a:gd name="T7" fmla="*/ 4 h 10"/>
                <a:gd name="T8" fmla="*/ 0 w 10"/>
                <a:gd name="T9" fmla="*/ 5 h 10"/>
                <a:gd name="T10" fmla="*/ 2 w 10"/>
                <a:gd name="T11" fmla="*/ 7 h 10"/>
                <a:gd name="T12" fmla="*/ 3 w 10"/>
                <a:gd name="T13" fmla="*/ 9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10 w 10"/>
                <a:gd name="T29" fmla="*/ 2 h 10"/>
                <a:gd name="T30" fmla="*/ 9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6" name="Freeform 108">
              <a:extLst>
                <a:ext uri="{FF2B5EF4-FFF2-40B4-BE49-F238E27FC236}">
                  <a16:creationId xmlns:a16="http://schemas.microsoft.com/office/drawing/2014/main" id="{6040566B-4C86-7946-9FE6-8BFA4EACB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2985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9 h 10"/>
                <a:gd name="T12" fmla="*/ 2 w 10"/>
                <a:gd name="T13" fmla="*/ 10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3 h 10"/>
                <a:gd name="T30" fmla="*/ 7 w 10"/>
                <a:gd name="T31" fmla="*/ 2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7" name="Freeform 109">
              <a:extLst>
                <a:ext uri="{FF2B5EF4-FFF2-40B4-BE49-F238E27FC236}">
                  <a16:creationId xmlns:a16="http://schemas.microsoft.com/office/drawing/2014/main" id="{AEB1DEE2-084B-9A42-A596-A37C09FE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2982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0 w 10"/>
                <a:gd name="T11" fmla="*/ 8 h 10"/>
                <a:gd name="T12" fmla="*/ 1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6 w 10"/>
                <a:gd name="T21" fmla="*/ 10 h 10"/>
                <a:gd name="T22" fmla="*/ 8 w 10"/>
                <a:gd name="T23" fmla="*/ 8 h 10"/>
                <a:gd name="T24" fmla="*/ 10 w 10"/>
                <a:gd name="T25" fmla="*/ 6 h 10"/>
                <a:gd name="T26" fmla="*/ 10 w 10"/>
                <a:gd name="T27" fmla="*/ 5 h 10"/>
                <a:gd name="T28" fmla="*/ 8 w 10"/>
                <a:gd name="T29" fmla="*/ 3 h 10"/>
                <a:gd name="T30" fmla="*/ 6 w 10"/>
                <a:gd name="T31" fmla="*/ 1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8" name="Freeform 110">
              <a:extLst>
                <a:ext uri="{FF2B5EF4-FFF2-40B4-BE49-F238E27FC236}">
                  <a16:creationId xmlns:a16="http://schemas.microsoft.com/office/drawing/2014/main" id="{163644FD-A0D5-044D-9EF0-2AED24D9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2978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0 h 10"/>
                <a:gd name="T4" fmla="*/ 0 w 10"/>
                <a:gd name="T5" fmla="*/ 2 h 10"/>
                <a:gd name="T6" fmla="*/ 0 w 10"/>
                <a:gd name="T7" fmla="*/ 4 h 10"/>
                <a:gd name="T8" fmla="*/ 0 w 10"/>
                <a:gd name="T9" fmla="*/ 5 h 10"/>
                <a:gd name="T10" fmla="*/ 0 w 10"/>
                <a:gd name="T11" fmla="*/ 7 h 10"/>
                <a:gd name="T12" fmla="*/ 1 w 10"/>
                <a:gd name="T13" fmla="*/ 9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9 h 10"/>
                <a:gd name="T22" fmla="*/ 8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8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9" name="Freeform 111">
              <a:extLst>
                <a:ext uri="{FF2B5EF4-FFF2-40B4-BE49-F238E27FC236}">
                  <a16:creationId xmlns:a16="http://schemas.microsoft.com/office/drawing/2014/main" id="{145BBFBC-C31C-2744-9632-C0AF84663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2975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0 h 10"/>
                <a:gd name="T4" fmla="*/ 2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2 w 10"/>
                <a:gd name="T11" fmla="*/ 7 h 10"/>
                <a:gd name="T12" fmla="*/ 4 w 10"/>
                <a:gd name="T13" fmla="*/ 8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8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2 h 10"/>
                <a:gd name="T30" fmla="*/ 9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0" name="Freeform 112">
              <a:extLst>
                <a:ext uri="{FF2B5EF4-FFF2-40B4-BE49-F238E27FC236}">
                  <a16:creationId xmlns:a16="http://schemas.microsoft.com/office/drawing/2014/main" id="{8FBFEC97-D066-BB44-AA24-2A70CEA8F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2970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1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2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1" name="Freeform 113">
              <a:extLst>
                <a:ext uri="{FF2B5EF4-FFF2-40B4-BE49-F238E27FC236}">
                  <a16:creationId xmlns:a16="http://schemas.microsoft.com/office/drawing/2014/main" id="{47338070-74DE-AE43-B800-15FA44AA6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2967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6 h 10"/>
                <a:gd name="T12" fmla="*/ 2 w 10"/>
                <a:gd name="T13" fmla="*/ 8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8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1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2" name="Freeform 114">
              <a:extLst>
                <a:ext uri="{FF2B5EF4-FFF2-40B4-BE49-F238E27FC236}">
                  <a16:creationId xmlns:a16="http://schemas.microsoft.com/office/drawing/2014/main" id="{48C1855B-F163-BA42-9C13-42F8CC850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961"/>
              <a:ext cx="10" cy="11"/>
            </a:xfrm>
            <a:custGeom>
              <a:avLst/>
              <a:gdLst>
                <a:gd name="T0" fmla="*/ 3 w 10"/>
                <a:gd name="T1" fmla="*/ 0 h 11"/>
                <a:gd name="T2" fmla="*/ 2 w 10"/>
                <a:gd name="T3" fmla="*/ 2 h 11"/>
                <a:gd name="T4" fmla="*/ 0 w 10"/>
                <a:gd name="T5" fmla="*/ 4 h 11"/>
                <a:gd name="T6" fmla="*/ 0 w 10"/>
                <a:gd name="T7" fmla="*/ 6 h 11"/>
                <a:gd name="T8" fmla="*/ 0 w 10"/>
                <a:gd name="T9" fmla="*/ 7 h 11"/>
                <a:gd name="T10" fmla="*/ 0 w 10"/>
                <a:gd name="T11" fmla="*/ 9 h 11"/>
                <a:gd name="T12" fmla="*/ 2 w 10"/>
                <a:gd name="T13" fmla="*/ 11 h 11"/>
                <a:gd name="T14" fmla="*/ 3 w 10"/>
                <a:gd name="T15" fmla="*/ 11 h 11"/>
                <a:gd name="T16" fmla="*/ 5 w 10"/>
                <a:gd name="T17" fmla="*/ 11 h 11"/>
                <a:gd name="T18" fmla="*/ 5 w 10"/>
                <a:gd name="T19" fmla="*/ 11 h 11"/>
                <a:gd name="T20" fmla="*/ 7 w 10"/>
                <a:gd name="T21" fmla="*/ 11 h 11"/>
                <a:gd name="T22" fmla="*/ 8 w 10"/>
                <a:gd name="T23" fmla="*/ 9 h 11"/>
                <a:gd name="T24" fmla="*/ 10 w 10"/>
                <a:gd name="T25" fmla="*/ 7 h 11"/>
                <a:gd name="T26" fmla="*/ 10 w 10"/>
                <a:gd name="T27" fmla="*/ 6 h 11"/>
                <a:gd name="T28" fmla="*/ 8 w 10"/>
                <a:gd name="T29" fmla="*/ 4 h 11"/>
                <a:gd name="T30" fmla="*/ 7 w 10"/>
                <a:gd name="T31" fmla="*/ 2 h 11"/>
                <a:gd name="T32" fmla="*/ 5 w 10"/>
                <a:gd name="T33" fmla="*/ 0 h 11"/>
                <a:gd name="T34" fmla="*/ 3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3" name="Freeform 115">
              <a:extLst>
                <a:ext uri="{FF2B5EF4-FFF2-40B4-BE49-F238E27FC236}">
                  <a16:creationId xmlns:a16="http://schemas.microsoft.com/office/drawing/2014/main" id="{510A6BC1-B7BB-AA4C-84BF-33788E077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" y="2956"/>
              <a:ext cx="10" cy="11"/>
            </a:xfrm>
            <a:custGeom>
              <a:avLst/>
              <a:gdLst>
                <a:gd name="T0" fmla="*/ 5 w 10"/>
                <a:gd name="T1" fmla="*/ 0 h 11"/>
                <a:gd name="T2" fmla="*/ 3 w 10"/>
                <a:gd name="T3" fmla="*/ 2 h 11"/>
                <a:gd name="T4" fmla="*/ 1 w 10"/>
                <a:gd name="T5" fmla="*/ 4 h 11"/>
                <a:gd name="T6" fmla="*/ 0 w 10"/>
                <a:gd name="T7" fmla="*/ 5 h 11"/>
                <a:gd name="T8" fmla="*/ 0 w 10"/>
                <a:gd name="T9" fmla="*/ 7 h 11"/>
                <a:gd name="T10" fmla="*/ 1 w 10"/>
                <a:gd name="T11" fmla="*/ 9 h 11"/>
                <a:gd name="T12" fmla="*/ 3 w 10"/>
                <a:gd name="T13" fmla="*/ 11 h 11"/>
                <a:gd name="T14" fmla="*/ 5 w 10"/>
                <a:gd name="T15" fmla="*/ 11 h 11"/>
                <a:gd name="T16" fmla="*/ 6 w 10"/>
                <a:gd name="T17" fmla="*/ 11 h 11"/>
                <a:gd name="T18" fmla="*/ 6 w 10"/>
                <a:gd name="T19" fmla="*/ 11 h 11"/>
                <a:gd name="T20" fmla="*/ 8 w 10"/>
                <a:gd name="T21" fmla="*/ 11 h 11"/>
                <a:gd name="T22" fmla="*/ 10 w 10"/>
                <a:gd name="T23" fmla="*/ 9 h 11"/>
                <a:gd name="T24" fmla="*/ 10 w 10"/>
                <a:gd name="T25" fmla="*/ 7 h 11"/>
                <a:gd name="T26" fmla="*/ 10 w 10"/>
                <a:gd name="T27" fmla="*/ 5 h 11"/>
                <a:gd name="T28" fmla="*/ 10 w 10"/>
                <a:gd name="T29" fmla="*/ 4 h 11"/>
                <a:gd name="T30" fmla="*/ 8 w 10"/>
                <a:gd name="T31" fmla="*/ 2 h 11"/>
                <a:gd name="T32" fmla="*/ 6 w 10"/>
                <a:gd name="T33" fmla="*/ 0 h 11"/>
                <a:gd name="T34" fmla="*/ 5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4" name="Freeform 116">
              <a:extLst>
                <a:ext uri="{FF2B5EF4-FFF2-40B4-BE49-F238E27FC236}">
                  <a16:creationId xmlns:a16="http://schemas.microsoft.com/office/drawing/2014/main" id="{A8135788-1E9D-BB41-8C1A-83CCCAF8E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953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7 h 10"/>
                <a:gd name="T12" fmla="*/ 2 w 10"/>
                <a:gd name="T13" fmla="*/ 8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8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5" name="Freeform 117">
              <a:extLst>
                <a:ext uri="{FF2B5EF4-FFF2-40B4-BE49-F238E27FC236}">
                  <a16:creationId xmlns:a16="http://schemas.microsoft.com/office/drawing/2014/main" id="{B2E8A2B6-82D5-D042-A9F0-2E9E9F2DD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48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8 h 10"/>
                <a:gd name="T12" fmla="*/ 2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3 h 10"/>
                <a:gd name="T30" fmla="*/ 7 w 10"/>
                <a:gd name="T31" fmla="*/ 2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6" name="Freeform 118">
              <a:extLst>
                <a:ext uri="{FF2B5EF4-FFF2-40B4-BE49-F238E27FC236}">
                  <a16:creationId xmlns:a16="http://schemas.microsoft.com/office/drawing/2014/main" id="{63DC0D08-D69F-DF4D-B5F8-824F9D771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2943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1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2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7" name="Freeform 119">
              <a:extLst>
                <a:ext uri="{FF2B5EF4-FFF2-40B4-BE49-F238E27FC236}">
                  <a16:creationId xmlns:a16="http://schemas.microsoft.com/office/drawing/2014/main" id="{2A4AAFF6-3561-E448-BD93-155B08326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2938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8 h 10"/>
                <a:gd name="T12" fmla="*/ 2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8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8 w 10"/>
                <a:gd name="T29" fmla="*/ 3 h 10"/>
                <a:gd name="T30" fmla="*/ 7 w 10"/>
                <a:gd name="T31" fmla="*/ 2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8" name="Freeform 120">
              <a:extLst>
                <a:ext uri="{FF2B5EF4-FFF2-40B4-BE49-F238E27FC236}">
                  <a16:creationId xmlns:a16="http://schemas.microsoft.com/office/drawing/2014/main" id="{39989548-2AA5-E749-9857-FB0984242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933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8 h 10"/>
                <a:gd name="T12" fmla="*/ 2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3 h 10"/>
                <a:gd name="T30" fmla="*/ 7 w 10"/>
                <a:gd name="T31" fmla="*/ 2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9" name="Freeform 121">
              <a:extLst>
                <a:ext uri="{FF2B5EF4-FFF2-40B4-BE49-F238E27FC236}">
                  <a16:creationId xmlns:a16="http://schemas.microsoft.com/office/drawing/2014/main" id="{94F904E8-F899-474C-B263-8A873E50C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" y="2928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1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0" name="Freeform 122">
              <a:extLst>
                <a:ext uri="{FF2B5EF4-FFF2-40B4-BE49-F238E27FC236}">
                  <a16:creationId xmlns:a16="http://schemas.microsoft.com/office/drawing/2014/main" id="{9A26B9CD-E377-C94B-9CD7-674C88889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923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0 w 10"/>
                <a:gd name="T11" fmla="*/ 8 h 10"/>
                <a:gd name="T12" fmla="*/ 2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8 w 10"/>
                <a:gd name="T23" fmla="*/ 8 h 10"/>
                <a:gd name="T24" fmla="*/ 10 w 10"/>
                <a:gd name="T25" fmla="*/ 6 h 10"/>
                <a:gd name="T26" fmla="*/ 10 w 10"/>
                <a:gd name="T27" fmla="*/ 5 h 10"/>
                <a:gd name="T28" fmla="*/ 8 w 10"/>
                <a:gd name="T29" fmla="*/ 3 h 10"/>
                <a:gd name="T30" fmla="*/ 7 w 10"/>
                <a:gd name="T31" fmla="*/ 1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1" name="Freeform 123">
              <a:extLst>
                <a:ext uri="{FF2B5EF4-FFF2-40B4-BE49-F238E27FC236}">
                  <a16:creationId xmlns:a16="http://schemas.microsoft.com/office/drawing/2014/main" id="{6F8903EC-7E79-7D4A-99C7-743965408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918"/>
              <a:ext cx="11" cy="10"/>
            </a:xfrm>
            <a:custGeom>
              <a:avLst/>
              <a:gdLst>
                <a:gd name="T0" fmla="*/ 6 w 11"/>
                <a:gd name="T1" fmla="*/ 0 h 10"/>
                <a:gd name="T2" fmla="*/ 4 w 11"/>
                <a:gd name="T3" fmla="*/ 1 h 10"/>
                <a:gd name="T4" fmla="*/ 2 w 11"/>
                <a:gd name="T5" fmla="*/ 3 h 10"/>
                <a:gd name="T6" fmla="*/ 0 w 11"/>
                <a:gd name="T7" fmla="*/ 5 h 10"/>
                <a:gd name="T8" fmla="*/ 0 w 11"/>
                <a:gd name="T9" fmla="*/ 6 h 10"/>
                <a:gd name="T10" fmla="*/ 2 w 11"/>
                <a:gd name="T11" fmla="*/ 8 h 10"/>
                <a:gd name="T12" fmla="*/ 4 w 11"/>
                <a:gd name="T13" fmla="*/ 10 h 10"/>
                <a:gd name="T14" fmla="*/ 6 w 11"/>
                <a:gd name="T15" fmla="*/ 10 h 10"/>
                <a:gd name="T16" fmla="*/ 7 w 11"/>
                <a:gd name="T17" fmla="*/ 10 h 10"/>
                <a:gd name="T18" fmla="*/ 7 w 11"/>
                <a:gd name="T19" fmla="*/ 10 h 10"/>
                <a:gd name="T20" fmla="*/ 9 w 11"/>
                <a:gd name="T21" fmla="*/ 10 h 10"/>
                <a:gd name="T22" fmla="*/ 11 w 11"/>
                <a:gd name="T23" fmla="*/ 8 h 10"/>
                <a:gd name="T24" fmla="*/ 11 w 11"/>
                <a:gd name="T25" fmla="*/ 6 h 10"/>
                <a:gd name="T26" fmla="*/ 11 w 11"/>
                <a:gd name="T27" fmla="*/ 5 h 10"/>
                <a:gd name="T28" fmla="*/ 11 w 11"/>
                <a:gd name="T29" fmla="*/ 3 h 10"/>
                <a:gd name="T30" fmla="*/ 9 w 11"/>
                <a:gd name="T31" fmla="*/ 1 h 10"/>
                <a:gd name="T32" fmla="*/ 7 w 11"/>
                <a:gd name="T33" fmla="*/ 0 h 10"/>
                <a:gd name="T34" fmla="*/ 6 w 11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2" name="Freeform 124">
              <a:extLst>
                <a:ext uri="{FF2B5EF4-FFF2-40B4-BE49-F238E27FC236}">
                  <a16:creationId xmlns:a16="http://schemas.microsoft.com/office/drawing/2014/main" id="{0D0310FF-4C41-A946-B116-2450B052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2913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0 h 10"/>
                <a:gd name="T4" fmla="*/ 0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6 h 10"/>
                <a:gd name="T12" fmla="*/ 1 w 10"/>
                <a:gd name="T13" fmla="*/ 8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6 w 10"/>
                <a:gd name="T21" fmla="*/ 8 h 10"/>
                <a:gd name="T22" fmla="*/ 8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1 h 10"/>
                <a:gd name="T30" fmla="*/ 6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3" name="Freeform 125">
              <a:extLst>
                <a:ext uri="{FF2B5EF4-FFF2-40B4-BE49-F238E27FC236}">
                  <a16:creationId xmlns:a16="http://schemas.microsoft.com/office/drawing/2014/main" id="{AD54032B-4E29-D84A-816D-92A476B63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2906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2 h 10"/>
                <a:gd name="T4" fmla="*/ 2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8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9 w 10"/>
                <a:gd name="T31" fmla="*/ 2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4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4" name="Freeform 126">
              <a:extLst>
                <a:ext uri="{FF2B5EF4-FFF2-40B4-BE49-F238E27FC236}">
                  <a16:creationId xmlns:a16="http://schemas.microsoft.com/office/drawing/2014/main" id="{36FFC49C-6208-F841-AD0D-C3A3962D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1"/>
              <a:ext cx="11" cy="10"/>
            </a:xfrm>
            <a:custGeom>
              <a:avLst/>
              <a:gdLst>
                <a:gd name="T0" fmla="*/ 4 w 11"/>
                <a:gd name="T1" fmla="*/ 0 h 10"/>
                <a:gd name="T2" fmla="*/ 2 w 11"/>
                <a:gd name="T3" fmla="*/ 1 h 10"/>
                <a:gd name="T4" fmla="*/ 0 w 11"/>
                <a:gd name="T5" fmla="*/ 3 h 10"/>
                <a:gd name="T6" fmla="*/ 0 w 11"/>
                <a:gd name="T7" fmla="*/ 5 h 10"/>
                <a:gd name="T8" fmla="*/ 0 w 11"/>
                <a:gd name="T9" fmla="*/ 7 h 10"/>
                <a:gd name="T10" fmla="*/ 0 w 11"/>
                <a:gd name="T11" fmla="*/ 8 h 10"/>
                <a:gd name="T12" fmla="*/ 2 w 11"/>
                <a:gd name="T13" fmla="*/ 10 h 10"/>
                <a:gd name="T14" fmla="*/ 4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7 w 11"/>
                <a:gd name="T21" fmla="*/ 10 h 10"/>
                <a:gd name="T22" fmla="*/ 9 w 11"/>
                <a:gd name="T23" fmla="*/ 8 h 10"/>
                <a:gd name="T24" fmla="*/ 11 w 11"/>
                <a:gd name="T25" fmla="*/ 7 h 10"/>
                <a:gd name="T26" fmla="*/ 11 w 11"/>
                <a:gd name="T27" fmla="*/ 5 h 10"/>
                <a:gd name="T28" fmla="*/ 9 w 11"/>
                <a:gd name="T29" fmla="*/ 3 h 10"/>
                <a:gd name="T30" fmla="*/ 7 w 11"/>
                <a:gd name="T31" fmla="*/ 1 h 10"/>
                <a:gd name="T32" fmla="*/ 6 w 11"/>
                <a:gd name="T33" fmla="*/ 0 h 10"/>
                <a:gd name="T34" fmla="*/ 4 w 11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5" name="Freeform 127">
              <a:extLst>
                <a:ext uri="{FF2B5EF4-FFF2-40B4-BE49-F238E27FC236}">
                  <a16:creationId xmlns:a16="http://schemas.microsoft.com/office/drawing/2014/main" id="{9011FF4A-CD46-5548-983B-078437C60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896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2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2 w 10"/>
                <a:gd name="T11" fmla="*/ 6 h 10"/>
                <a:gd name="T12" fmla="*/ 3 w 10"/>
                <a:gd name="T13" fmla="*/ 8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1 h 10"/>
                <a:gd name="T30" fmla="*/ 8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6" name="Freeform 128">
              <a:extLst>
                <a:ext uri="{FF2B5EF4-FFF2-40B4-BE49-F238E27FC236}">
                  <a16:creationId xmlns:a16="http://schemas.microsoft.com/office/drawing/2014/main" id="{90DF496B-D029-7F4E-8157-E4E7AA63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889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8 h 10"/>
                <a:gd name="T12" fmla="*/ 2 w 10"/>
                <a:gd name="T13" fmla="*/ 10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3 h 10"/>
                <a:gd name="T30" fmla="*/ 7 w 10"/>
                <a:gd name="T31" fmla="*/ 2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7" name="Freeform 129">
              <a:extLst>
                <a:ext uri="{FF2B5EF4-FFF2-40B4-BE49-F238E27FC236}">
                  <a16:creationId xmlns:a16="http://schemas.microsoft.com/office/drawing/2014/main" id="{C53C070F-DE67-F34B-9E4B-68CB33B6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2884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2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2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8" name="Freeform 130">
              <a:extLst>
                <a:ext uri="{FF2B5EF4-FFF2-40B4-BE49-F238E27FC236}">
                  <a16:creationId xmlns:a16="http://schemas.microsoft.com/office/drawing/2014/main" id="{BC8C4EA1-E72A-C64F-856E-2159A0358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2879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7 h 10"/>
                <a:gd name="T12" fmla="*/ 2 w 10"/>
                <a:gd name="T13" fmla="*/ 8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8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9" name="Freeform 131">
              <a:extLst>
                <a:ext uri="{FF2B5EF4-FFF2-40B4-BE49-F238E27FC236}">
                  <a16:creationId xmlns:a16="http://schemas.microsoft.com/office/drawing/2014/main" id="{3CB1AB17-6598-AC4A-9C14-8B937D53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" y="2872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1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9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4 h 10"/>
                <a:gd name="T30" fmla="*/ 8 w 10"/>
                <a:gd name="T31" fmla="*/ 2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0" name="Freeform 132">
              <a:extLst>
                <a:ext uri="{FF2B5EF4-FFF2-40B4-BE49-F238E27FC236}">
                  <a16:creationId xmlns:a16="http://schemas.microsoft.com/office/drawing/2014/main" id="{6E717102-9D05-C043-83E0-1BA30396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" y="2867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7 h 10"/>
                <a:gd name="T12" fmla="*/ 2 w 10"/>
                <a:gd name="T13" fmla="*/ 9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9 h 10"/>
                <a:gd name="T22" fmla="*/ 8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1" name="Freeform 133">
              <a:extLst>
                <a:ext uri="{FF2B5EF4-FFF2-40B4-BE49-F238E27FC236}">
                  <a16:creationId xmlns:a16="http://schemas.microsoft.com/office/drawing/2014/main" id="{068BE518-173E-AF44-83E8-634B3FE5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2860"/>
              <a:ext cx="11" cy="10"/>
            </a:xfrm>
            <a:custGeom>
              <a:avLst/>
              <a:gdLst>
                <a:gd name="T0" fmla="*/ 5 w 11"/>
                <a:gd name="T1" fmla="*/ 0 h 10"/>
                <a:gd name="T2" fmla="*/ 4 w 11"/>
                <a:gd name="T3" fmla="*/ 2 h 10"/>
                <a:gd name="T4" fmla="*/ 2 w 11"/>
                <a:gd name="T5" fmla="*/ 4 h 10"/>
                <a:gd name="T6" fmla="*/ 0 w 11"/>
                <a:gd name="T7" fmla="*/ 5 h 10"/>
                <a:gd name="T8" fmla="*/ 0 w 11"/>
                <a:gd name="T9" fmla="*/ 7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10 h 10"/>
                <a:gd name="T18" fmla="*/ 7 w 11"/>
                <a:gd name="T19" fmla="*/ 10 h 10"/>
                <a:gd name="T20" fmla="*/ 9 w 11"/>
                <a:gd name="T21" fmla="*/ 10 h 10"/>
                <a:gd name="T22" fmla="*/ 11 w 11"/>
                <a:gd name="T23" fmla="*/ 9 h 10"/>
                <a:gd name="T24" fmla="*/ 11 w 11"/>
                <a:gd name="T25" fmla="*/ 7 h 10"/>
                <a:gd name="T26" fmla="*/ 11 w 11"/>
                <a:gd name="T27" fmla="*/ 5 h 10"/>
                <a:gd name="T28" fmla="*/ 11 w 11"/>
                <a:gd name="T29" fmla="*/ 4 h 10"/>
                <a:gd name="T30" fmla="*/ 9 w 11"/>
                <a:gd name="T31" fmla="*/ 2 h 10"/>
                <a:gd name="T32" fmla="*/ 7 w 11"/>
                <a:gd name="T33" fmla="*/ 0 h 10"/>
                <a:gd name="T34" fmla="*/ 5 w 11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2" name="Freeform 134">
              <a:extLst>
                <a:ext uri="{FF2B5EF4-FFF2-40B4-BE49-F238E27FC236}">
                  <a16:creationId xmlns:a16="http://schemas.microsoft.com/office/drawing/2014/main" id="{579C7259-6E79-3842-B7B7-1AE791C71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2854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0 w 10"/>
                <a:gd name="T11" fmla="*/ 8 h 10"/>
                <a:gd name="T12" fmla="*/ 1 w 10"/>
                <a:gd name="T13" fmla="*/ 10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6 w 10"/>
                <a:gd name="T21" fmla="*/ 10 h 10"/>
                <a:gd name="T22" fmla="*/ 8 w 10"/>
                <a:gd name="T23" fmla="*/ 8 h 10"/>
                <a:gd name="T24" fmla="*/ 10 w 10"/>
                <a:gd name="T25" fmla="*/ 6 h 10"/>
                <a:gd name="T26" fmla="*/ 10 w 10"/>
                <a:gd name="T27" fmla="*/ 5 h 10"/>
                <a:gd name="T28" fmla="*/ 8 w 10"/>
                <a:gd name="T29" fmla="*/ 3 h 10"/>
                <a:gd name="T30" fmla="*/ 6 w 10"/>
                <a:gd name="T31" fmla="*/ 1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3" name="Freeform 135">
              <a:extLst>
                <a:ext uri="{FF2B5EF4-FFF2-40B4-BE49-F238E27FC236}">
                  <a16:creationId xmlns:a16="http://schemas.microsoft.com/office/drawing/2014/main" id="{84957B8F-D2F7-AA48-9262-4A94C7061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847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2 h 10"/>
                <a:gd name="T4" fmla="*/ 2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8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9 w 10"/>
                <a:gd name="T31" fmla="*/ 2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4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4" name="Freeform 136">
              <a:extLst>
                <a:ext uri="{FF2B5EF4-FFF2-40B4-BE49-F238E27FC236}">
                  <a16:creationId xmlns:a16="http://schemas.microsoft.com/office/drawing/2014/main" id="{86661B9B-4A59-E34A-A2DE-A872FF639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842"/>
              <a:ext cx="11" cy="10"/>
            </a:xfrm>
            <a:custGeom>
              <a:avLst/>
              <a:gdLst>
                <a:gd name="T0" fmla="*/ 4 w 11"/>
                <a:gd name="T1" fmla="*/ 0 h 10"/>
                <a:gd name="T2" fmla="*/ 2 w 11"/>
                <a:gd name="T3" fmla="*/ 0 h 10"/>
                <a:gd name="T4" fmla="*/ 0 w 11"/>
                <a:gd name="T5" fmla="*/ 1 h 10"/>
                <a:gd name="T6" fmla="*/ 0 w 11"/>
                <a:gd name="T7" fmla="*/ 3 h 10"/>
                <a:gd name="T8" fmla="*/ 0 w 11"/>
                <a:gd name="T9" fmla="*/ 5 h 10"/>
                <a:gd name="T10" fmla="*/ 0 w 11"/>
                <a:gd name="T11" fmla="*/ 7 h 10"/>
                <a:gd name="T12" fmla="*/ 2 w 11"/>
                <a:gd name="T13" fmla="*/ 8 h 10"/>
                <a:gd name="T14" fmla="*/ 4 w 11"/>
                <a:gd name="T15" fmla="*/ 10 h 10"/>
                <a:gd name="T16" fmla="*/ 5 w 11"/>
                <a:gd name="T17" fmla="*/ 10 h 10"/>
                <a:gd name="T18" fmla="*/ 5 w 11"/>
                <a:gd name="T19" fmla="*/ 10 h 10"/>
                <a:gd name="T20" fmla="*/ 7 w 11"/>
                <a:gd name="T21" fmla="*/ 8 h 10"/>
                <a:gd name="T22" fmla="*/ 9 w 11"/>
                <a:gd name="T23" fmla="*/ 7 h 10"/>
                <a:gd name="T24" fmla="*/ 11 w 11"/>
                <a:gd name="T25" fmla="*/ 5 h 10"/>
                <a:gd name="T26" fmla="*/ 11 w 11"/>
                <a:gd name="T27" fmla="*/ 3 h 10"/>
                <a:gd name="T28" fmla="*/ 9 w 11"/>
                <a:gd name="T29" fmla="*/ 1 h 10"/>
                <a:gd name="T30" fmla="*/ 7 w 11"/>
                <a:gd name="T31" fmla="*/ 0 h 10"/>
                <a:gd name="T32" fmla="*/ 5 w 11"/>
                <a:gd name="T33" fmla="*/ 0 h 10"/>
                <a:gd name="T34" fmla="*/ 4 w 11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5" name="Freeform 137">
              <a:extLst>
                <a:ext uri="{FF2B5EF4-FFF2-40B4-BE49-F238E27FC236}">
                  <a16:creationId xmlns:a16="http://schemas.microsoft.com/office/drawing/2014/main" id="{DD03E398-9F35-1645-ABE0-ADDD83866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2835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0 h 10"/>
                <a:gd name="T4" fmla="*/ 0 w 10"/>
                <a:gd name="T5" fmla="*/ 2 h 10"/>
                <a:gd name="T6" fmla="*/ 0 w 10"/>
                <a:gd name="T7" fmla="*/ 3 h 10"/>
                <a:gd name="T8" fmla="*/ 0 w 10"/>
                <a:gd name="T9" fmla="*/ 5 h 10"/>
                <a:gd name="T10" fmla="*/ 0 w 10"/>
                <a:gd name="T11" fmla="*/ 7 h 10"/>
                <a:gd name="T12" fmla="*/ 2 w 10"/>
                <a:gd name="T13" fmla="*/ 8 h 10"/>
                <a:gd name="T14" fmla="*/ 3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8 h 10"/>
                <a:gd name="T22" fmla="*/ 8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6" name="Freeform 138">
              <a:extLst>
                <a:ext uri="{FF2B5EF4-FFF2-40B4-BE49-F238E27FC236}">
                  <a16:creationId xmlns:a16="http://schemas.microsoft.com/office/drawing/2014/main" id="{EE074FC6-4B9A-0845-AAF9-AAA1A457B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828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1 w 10"/>
                <a:gd name="T5" fmla="*/ 2 h 10"/>
                <a:gd name="T6" fmla="*/ 0 w 10"/>
                <a:gd name="T7" fmla="*/ 4 h 10"/>
                <a:gd name="T8" fmla="*/ 0 w 10"/>
                <a:gd name="T9" fmla="*/ 5 h 10"/>
                <a:gd name="T10" fmla="*/ 1 w 10"/>
                <a:gd name="T11" fmla="*/ 7 h 10"/>
                <a:gd name="T12" fmla="*/ 3 w 10"/>
                <a:gd name="T13" fmla="*/ 9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10 w 10"/>
                <a:gd name="T29" fmla="*/ 2 h 10"/>
                <a:gd name="T30" fmla="*/ 8 w 10"/>
                <a:gd name="T31" fmla="*/ 0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7" name="Freeform 139">
              <a:extLst>
                <a:ext uri="{FF2B5EF4-FFF2-40B4-BE49-F238E27FC236}">
                  <a16:creationId xmlns:a16="http://schemas.microsoft.com/office/drawing/2014/main" id="{9D77ABEA-6EBD-7E40-90F3-E9D49D2A9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2822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0 h 10"/>
                <a:gd name="T4" fmla="*/ 2 w 10"/>
                <a:gd name="T5" fmla="*/ 1 h 10"/>
                <a:gd name="T6" fmla="*/ 0 w 10"/>
                <a:gd name="T7" fmla="*/ 3 h 10"/>
                <a:gd name="T8" fmla="*/ 0 w 10"/>
                <a:gd name="T9" fmla="*/ 5 h 10"/>
                <a:gd name="T10" fmla="*/ 2 w 10"/>
                <a:gd name="T11" fmla="*/ 6 h 10"/>
                <a:gd name="T12" fmla="*/ 3 w 10"/>
                <a:gd name="T13" fmla="*/ 8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10 w 10"/>
                <a:gd name="T29" fmla="*/ 1 h 10"/>
                <a:gd name="T30" fmla="*/ 9 w 10"/>
                <a:gd name="T31" fmla="*/ 0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8" name="Freeform 140">
              <a:extLst>
                <a:ext uri="{FF2B5EF4-FFF2-40B4-BE49-F238E27FC236}">
                  <a16:creationId xmlns:a16="http://schemas.microsoft.com/office/drawing/2014/main" id="{3AF2B8A0-085A-0A44-AB52-C26912FCA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" y="2813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2 h 10"/>
                <a:gd name="T4" fmla="*/ 0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0 w 10"/>
                <a:gd name="T11" fmla="*/ 9 h 10"/>
                <a:gd name="T12" fmla="*/ 2 w 10"/>
                <a:gd name="T13" fmla="*/ 10 h 10"/>
                <a:gd name="T14" fmla="*/ 4 w 10"/>
                <a:gd name="T15" fmla="*/ 10 h 10"/>
                <a:gd name="T16" fmla="*/ 5 w 10"/>
                <a:gd name="T17" fmla="*/ 10 h 10"/>
                <a:gd name="T18" fmla="*/ 5 w 10"/>
                <a:gd name="T19" fmla="*/ 10 h 10"/>
                <a:gd name="T20" fmla="*/ 7 w 10"/>
                <a:gd name="T21" fmla="*/ 10 h 10"/>
                <a:gd name="T22" fmla="*/ 9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9 w 10"/>
                <a:gd name="T29" fmla="*/ 4 h 10"/>
                <a:gd name="T30" fmla="*/ 7 w 10"/>
                <a:gd name="T31" fmla="*/ 2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9" name="Freeform 141">
              <a:extLst>
                <a:ext uri="{FF2B5EF4-FFF2-40B4-BE49-F238E27FC236}">
                  <a16:creationId xmlns:a16="http://schemas.microsoft.com/office/drawing/2014/main" id="{5ED44515-C9C1-4D46-A5E6-B42EF0F22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806"/>
              <a:ext cx="10" cy="11"/>
            </a:xfrm>
            <a:custGeom>
              <a:avLst/>
              <a:gdLst>
                <a:gd name="T0" fmla="*/ 3 w 10"/>
                <a:gd name="T1" fmla="*/ 0 h 11"/>
                <a:gd name="T2" fmla="*/ 2 w 10"/>
                <a:gd name="T3" fmla="*/ 2 h 11"/>
                <a:gd name="T4" fmla="*/ 0 w 10"/>
                <a:gd name="T5" fmla="*/ 4 h 11"/>
                <a:gd name="T6" fmla="*/ 0 w 10"/>
                <a:gd name="T7" fmla="*/ 5 h 11"/>
                <a:gd name="T8" fmla="*/ 0 w 10"/>
                <a:gd name="T9" fmla="*/ 7 h 11"/>
                <a:gd name="T10" fmla="*/ 0 w 10"/>
                <a:gd name="T11" fmla="*/ 9 h 11"/>
                <a:gd name="T12" fmla="*/ 2 w 10"/>
                <a:gd name="T13" fmla="*/ 11 h 11"/>
                <a:gd name="T14" fmla="*/ 3 w 10"/>
                <a:gd name="T15" fmla="*/ 11 h 11"/>
                <a:gd name="T16" fmla="*/ 5 w 10"/>
                <a:gd name="T17" fmla="*/ 11 h 11"/>
                <a:gd name="T18" fmla="*/ 5 w 10"/>
                <a:gd name="T19" fmla="*/ 11 h 11"/>
                <a:gd name="T20" fmla="*/ 7 w 10"/>
                <a:gd name="T21" fmla="*/ 11 h 11"/>
                <a:gd name="T22" fmla="*/ 8 w 10"/>
                <a:gd name="T23" fmla="*/ 9 h 11"/>
                <a:gd name="T24" fmla="*/ 10 w 10"/>
                <a:gd name="T25" fmla="*/ 7 h 11"/>
                <a:gd name="T26" fmla="*/ 10 w 10"/>
                <a:gd name="T27" fmla="*/ 5 h 11"/>
                <a:gd name="T28" fmla="*/ 8 w 10"/>
                <a:gd name="T29" fmla="*/ 4 h 11"/>
                <a:gd name="T30" fmla="*/ 7 w 10"/>
                <a:gd name="T31" fmla="*/ 2 h 11"/>
                <a:gd name="T32" fmla="*/ 5 w 10"/>
                <a:gd name="T33" fmla="*/ 0 h 11"/>
                <a:gd name="T34" fmla="*/ 3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0" name="Freeform 142">
              <a:extLst>
                <a:ext uri="{FF2B5EF4-FFF2-40B4-BE49-F238E27FC236}">
                  <a16:creationId xmlns:a16="http://schemas.microsoft.com/office/drawing/2014/main" id="{1F6D27D6-8C95-054A-BEBB-F7A947D30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2800"/>
              <a:ext cx="11" cy="10"/>
            </a:xfrm>
            <a:custGeom>
              <a:avLst/>
              <a:gdLst>
                <a:gd name="T0" fmla="*/ 5 w 11"/>
                <a:gd name="T1" fmla="*/ 0 h 10"/>
                <a:gd name="T2" fmla="*/ 4 w 11"/>
                <a:gd name="T3" fmla="*/ 0 h 10"/>
                <a:gd name="T4" fmla="*/ 2 w 11"/>
                <a:gd name="T5" fmla="*/ 1 h 10"/>
                <a:gd name="T6" fmla="*/ 0 w 11"/>
                <a:gd name="T7" fmla="*/ 3 h 10"/>
                <a:gd name="T8" fmla="*/ 0 w 11"/>
                <a:gd name="T9" fmla="*/ 5 h 10"/>
                <a:gd name="T10" fmla="*/ 2 w 11"/>
                <a:gd name="T11" fmla="*/ 6 h 10"/>
                <a:gd name="T12" fmla="*/ 4 w 11"/>
                <a:gd name="T13" fmla="*/ 8 h 10"/>
                <a:gd name="T14" fmla="*/ 5 w 11"/>
                <a:gd name="T15" fmla="*/ 10 h 10"/>
                <a:gd name="T16" fmla="*/ 7 w 11"/>
                <a:gd name="T17" fmla="*/ 10 h 10"/>
                <a:gd name="T18" fmla="*/ 7 w 11"/>
                <a:gd name="T19" fmla="*/ 10 h 10"/>
                <a:gd name="T20" fmla="*/ 9 w 11"/>
                <a:gd name="T21" fmla="*/ 8 h 10"/>
                <a:gd name="T22" fmla="*/ 11 w 11"/>
                <a:gd name="T23" fmla="*/ 6 h 10"/>
                <a:gd name="T24" fmla="*/ 11 w 11"/>
                <a:gd name="T25" fmla="*/ 5 h 10"/>
                <a:gd name="T26" fmla="*/ 11 w 11"/>
                <a:gd name="T27" fmla="*/ 3 h 10"/>
                <a:gd name="T28" fmla="*/ 11 w 11"/>
                <a:gd name="T29" fmla="*/ 1 h 10"/>
                <a:gd name="T30" fmla="*/ 9 w 11"/>
                <a:gd name="T31" fmla="*/ 0 h 10"/>
                <a:gd name="T32" fmla="*/ 7 w 11"/>
                <a:gd name="T33" fmla="*/ 0 h 10"/>
                <a:gd name="T34" fmla="*/ 5 w 11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1" name="Freeform 143">
              <a:extLst>
                <a:ext uri="{FF2B5EF4-FFF2-40B4-BE49-F238E27FC236}">
                  <a16:creationId xmlns:a16="http://schemas.microsoft.com/office/drawing/2014/main" id="{44C8C8F7-E522-8440-B14E-F10D2C5A8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" y="2791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2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9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10 h 10"/>
                <a:gd name="T22" fmla="*/ 10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4 h 10"/>
                <a:gd name="T30" fmla="*/ 8 w 10"/>
                <a:gd name="T31" fmla="*/ 2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2" name="Freeform 144">
              <a:extLst>
                <a:ext uri="{FF2B5EF4-FFF2-40B4-BE49-F238E27FC236}">
                  <a16:creationId xmlns:a16="http://schemas.microsoft.com/office/drawing/2014/main" id="{44600B06-8874-BF47-BB01-653EDAFD6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783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1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3" name="Freeform 145">
              <a:extLst>
                <a:ext uri="{FF2B5EF4-FFF2-40B4-BE49-F238E27FC236}">
                  <a16:creationId xmlns:a16="http://schemas.microsoft.com/office/drawing/2014/main" id="{7AB14995-6136-434C-9403-5FA3F9E5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2774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2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9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10 h 10"/>
                <a:gd name="T22" fmla="*/ 10 w 10"/>
                <a:gd name="T23" fmla="*/ 9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4 h 10"/>
                <a:gd name="T30" fmla="*/ 9 w 10"/>
                <a:gd name="T31" fmla="*/ 2 h 10"/>
                <a:gd name="T32" fmla="*/ 7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4" name="Freeform 146">
              <a:extLst>
                <a:ext uri="{FF2B5EF4-FFF2-40B4-BE49-F238E27FC236}">
                  <a16:creationId xmlns:a16="http://schemas.microsoft.com/office/drawing/2014/main" id="{FAD4CCBF-A553-6A48-B50D-940035F4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766"/>
              <a:ext cx="10" cy="10"/>
            </a:xfrm>
            <a:custGeom>
              <a:avLst/>
              <a:gdLst>
                <a:gd name="T0" fmla="*/ 5 w 10"/>
                <a:gd name="T1" fmla="*/ 0 h 10"/>
                <a:gd name="T2" fmla="*/ 3 w 10"/>
                <a:gd name="T3" fmla="*/ 2 h 10"/>
                <a:gd name="T4" fmla="*/ 1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10 h 10"/>
                <a:gd name="T22" fmla="*/ 10 w 10"/>
                <a:gd name="T23" fmla="*/ 8 h 10"/>
                <a:gd name="T24" fmla="*/ 10 w 10"/>
                <a:gd name="T25" fmla="*/ 7 h 10"/>
                <a:gd name="T26" fmla="*/ 10 w 10"/>
                <a:gd name="T27" fmla="*/ 5 h 10"/>
                <a:gd name="T28" fmla="*/ 10 w 10"/>
                <a:gd name="T29" fmla="*/ 3 h 10"/>
                <a:gd name="T30" fmla="*/ 8 w 10"/>
                <a:gd name="T31" fmla="*/ 2 h 10"/>
                <a:gd name="T32" fmla="*/ 6 w 10"/>
                <a:gd name="T33" fmla="*/ 0 h 10"/>
                <a:gd name="T34" fmla="*/ 5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5" name="Freeform 147">
              <a:extLst>
                <a:ext uri="{FF2B5EF4-FFF2-40B4-BE49-F238E27FC236}">
                  <a16:creationId xmlns:a16="http://schemas.microsoft.com/office/drawing/2014/main" id="{3CF5F3B6-1C22-0645-BDD9-3D9D5FA1B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758"/>
              <a:ext cx="10" cy="10"/>
            </a:xfrm>
            <a:custGeom>
              <a:avLst/>
              <a:gdLst>
                <a:gd name="T0" fmla="*/ 2 w 10"/>
                <a:gd name="T1" fmla="*/ 1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6 h 10"/>
                <a:gd name="T8" fmla="*/ 0 w 10"/>
                <a:gd name="T9" fmla="*/ 8 h 10"/>
                <a:gd name="T10" fmla="*/ 2 w 10"/>
                <a:gd name="T11" fmla="*/ 10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9 w 10"/>
                <a:gd name="T27" fmla="*/ 3 h 10"/>
                <a:gd name="T28" fmla="*/ 7 w 10"/>
                <a:gd name="T29" fmla="*/ 1 h 10"/>
                <a:gd name="T30" fmla="*/ 5 w 10"/>
                <a:gd name="T31" fmla="*/ 0 h 10"/>
                <a:gd name="T32" fmla="*/ 4 w 10"/>
                <a:gd name="T33" fmla="*/ 0 h 10"/>
                <a:gd name="T34" fmla="*/ 2 w 10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6" name="Freeform 148">
              <a:extLst>
                <a:ext uri="{FF2B5EF4-FFF2-40B4-BE49-F238E27FC236}">
                  <a16:creationId xmlns:a16="http://schemas.microsoft.com/office/drawing/2014/main" id="{A50FA9F9-7044-804E-8AF9-805749F7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2749"/>
              <a:ext cx="10" cy="10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1 w 10"/>
                <a:gd name="T11" fmla="*/ 9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9 h 10"/>
                <a:gd name="T18" fmla="*/ 6 w 10"/>
                <a:gd name="T19" fmla="*/ 9 h 10"/>
                <a:gd name="T20" fmla="*/ 8 w 10"/>
                <a:gd name="T21" fmla="*/ 7 h 10"/>
                <a:gd name="T22" fmla="*/ 10 w 10"/>
                <a:gd name="T23" fmla="*/ 5 h 10"/>
                <a:gd name="T24" fmla="*/ 10 w 10"/>
                <a:gd name="T25" fmla="*/ 3 h 10"/>
                <a:gd name="T26" fmla="*/ 8 w 10"/>
                <a:gd name="T27" fmla="*/ 2 h 10"/>
                <a:gd name="T28" fmla="*/ 6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7" name="Freeform 149">
              <a:extLst>
                <a:ext uri="{FF2B5EF4-FFF2-40B4-BE49-F238E27FC236}">
                  <a16:creationId xmlns:a16="http://schemas.microsoft.com/office/drawing/2014/main" id="{0EF19550-A748-E349-AD0E-CE6482052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741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1 w 10"/>
                <a:gd name="T9" fmla="*/ 6 h 10"/>
                <a:gd name="T10" fmla="*/ 3 w 10"/>
                <a:gd name="T11" fmla="*/ 8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10 w 10"/>
                <a:gd name="T27" fmla="*/ 1 h 10"/>
                <a:gd name="T28" fmla="*/ 8 w 10"/>
                <a:gd name="T29" fmla="*/ 0 h 10"/>
                <a:gd name="T30" fmla="*/ 6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8" name="Freeform 150">
              <a:extLst>
                <a:ext uri="{FF2B5EF4-FFF2-40B4-BE49-F238E27FC236}">
                  <a16:creationId xmlns:a16="http://schemas.microsoft.com/office/drawing/2014/main" id="{A3D4A7BB-A2A4-F24E-A68E-1D6B379F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1"/>
              <a:ext cx="10" cy="1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2 w 10"/>
                <a:gd name="T11" fmla="*/ 8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8 h 10"/>
                <a:gd name="T18" fmla="*/ 7 w 10"/>
                <a:gd name="T19" fmla="*/ 8 h 10"/>
                <a:gd name="T20" fmla="*/ 9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9 w 10"/>
                <a:gd name="T27" fmla="*/ 1 h 10"/>
                <a:gd name="T28" fmla="*/ 7 w 10"/>
                <a:gd name="T29" fmla="*/ 0 h 10"/>
                <a:gd name="T30" fmla="*/ 5 w 10"/>
                <a:gd name="T31" fmla="*/ 0 h 10"/>
                <a:gd name="T32" fmla="*/ 4 w 10"/>
                <a:gd name="T33" fmla="*/ 0 h 10"/>
                <a:gd name="T34" fmla="*/ 2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9" name="Freeform 151">
              <a:extLst>
                <a:ext uri="{FF2B5EF4-FFF2-40B4-BE49-F238E27FC236}">
                  <a16:creationId xmlns:a16="http://schemas.microsoft.com/office/drawing/2014/main" id="{E25707F0-D4F9-414C-B14F-EABAA3C3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2720"/>
              <a:ext cx="10" cy="11"/>
            </a:xfrm>
            <a:custGeom>
              <a:avLst/>
              <a:gdLst>
                <a:gd name="T0" fmla="*/ 3 w 10"/>
                <a:gd name="T1" fmla="*/ 2 h 11"/>
                <a:gd name="T2" fmla="*/ 2 w 10"/>
                <a:gd name="T3" fmla="*/ 4 h 11"/>
                <a:gd name="T4" fmla="*/ 0 w 10"/>
                <a:gd name="T5" fmla="*/ 5 h 11"/>
                <a:gd name="T6" fmla="*/ 0 w 10"/>
                <a:gd name="T7" fmla="*/ 7 h 11"/>
                <a:gd name="T8" fmla="*/ 2 w 10"/>
                <a:gd name="T9" fmla="*/ 9 h 11"/>
                <a:gd name="T10" fmla="*/ 3 w 10"/>
                <a:gd name="T11" fmla="*/ 11 h 11"/>
                <a:gd name="T12" fmla="*/ 5 w 10"/>
                <a:gd name="T13" fmla="*/ 11 h 11"/>
                <a:gd name="T14" fmla="*/ 7 w 10"/>
                <a:gd name="T15" fmla="*/ 11 h 11"/>
                <a:gd name="T16" fmla="*/ 8 w 10"/>
                <a:gd name="T17" fmla="*/ 11 h 11"/>
                <a:gd name="T18" fmla="*/ 8 w 10"/>
                <a:gd name="T19" fmla="*/ 11 h 11"/>
                <a:gd name="T20" fmla="*/ 10 w 10"/>
                <a:gd name="T21" fmla="*/ 9 h 11"/>
                <a:gd name="T22" fmla="*/ 10 w 10"/>
                <a:gd name="T23" fmla="*/ 7 h 11"/>
                <a:gd name="T24" fmla="*/ 10 w 10"/>
                <a:gd name="T25" fmla="*/ 5 h 11"/>
                <a:gd name="T26" fmla="*/ 10 w 10"/>
                <a:gd name="T27" fmla="*/ 4 h 11"/>
                <a:gd name="T28" fmla="*/ 8 w 10"/>
                <a:gd name="T29" fmla="*/ 2 h 11"/>
                <a:gd name="T30" fmla="*/ 7 w 10"/>
                <a:gd name="T31" fmla="*/ 0 h 11"/>
                <a:gd name="T32" fmla="*/ 5 w 10"/>
                <a:gd name="T33" fmla="*/ 0 h 11"/>
                <a:gd name="T34" fmla="*/ 3 w 10"/>
                <a:gd name="T3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3" y="2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0" name="Freeform 152">
              <a:extLst>
                <a:ext uri="{FF2B5EF4-FFF2-40B4-BE49-F238E27FC236}">
                  <a16:creationId xmlns:a16="http://schemas.microsoft.com/office/drawing/2014/main" id="{F981272C-306F-0A43-8194-4B40AEB35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2710"/>
              <a:ext cx="10" cy="10"/>
            </a:xfrm>
            <a:custGeom>
              <a:avLst/>
              <a:gdLst>
                <a:gd name="T0" fmla="*/ 1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9 h 10"/>
                <a:gd name="T10" fmla="*/ 1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8 w 10"/>
                <a:gd name="T27" fmla="*/ 4 h 10"/>
                <a:gd name="T28" fmla="*/ 6 w 10"/>
                <a:gd name="T29" fmla="*/ 2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1" name="Freeform 153">
              <a:extLst>
                <a:ext uri="{FF2B5EF4-FFF2-40B4-BE49-F238E27FC236}">
                  <a16:creationId xmlns:a16="http://schemas.microsoft.com/office/drawing/2014/main" id="{D419CCB4-7041-C84E-B1AB-A4738ACB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2700"/>
              <a:ext cx="11" cy="10"/>
            </a:xfrm>
            <a:custGeom>
              <a:avLst/>
              <a:gdLst>
                <a:gd name="T0" fmla="*/ 4 w 11"/>
                <a:gd name="T1" fmla="*/ 2 h 10"/>
                <a:gd name="T2" fmla="*/ 2 w 11"/>
                <a:gd name="T3" fmla="*/ 4 h 10"/>
                <a:gd name="T4" fmla="*/ 0 w 11"/>
                <a:gd name="T5" fmla="*/ 5 h 10"/>
                <a:gd name="T6" fmla="*/ 0 w 11"/>
                <a:gd name="T7" fmla="*/ 7 h 10"/>
                <a:gd name="T8" fmla="*/ 2 w 11"/>
                <a:gd name="T9" fmla="*/ 9 h 10"/>
                <a:gd name="T10" fmla="*/ 4 w 11"/>
                <a:gd name="T11" fmla="*/ 10 h 10"/>
                <a:gd name="T12" fmla="*/ 5 w 11"/>
                <a:gd name="T13" fmla="*/ 10 h 10"/>
                <a:gd name="T14" fmla="*/ 7 w 11"/>
                <a:gd name="T15" fmla="*/ 10 h 10"/>
                <a:gd name="T16" fmla="*/ 9 w 11"/>
                <a:gd name="T17" fmla="*/ 10 h 10"/>
                <a:gd name="T18" fmla="*/ 9 w 11"/>
                <a:gd name="T19" fmla="*/ 10 h 10"/>
                <a:gd name="T20" fmla="*/ 11 w 11"/>
                <a:gd name="T21" fmla="*/ 9 h 10"/>
                <a:gd name="T22" fmla="*/ 11 w 11"/>
                <a:gd name="T23" fmla="*/ 7 h 10"/>
                <a:gd name="T24" fmla="*/ 11 w 11"/>
                <a:gd name="T25" fmla="*/ 5 h 10"/>
                <a:gd name="T26" fmla="*/ 11 w 11"/>
                <a:gd name="T27" fmla="*/ 4 h 10"/>
                <a:gd name="T28" fmla="*/ 9 w 11"/>
                <a:gd name="T29" fmla="*/ 2 h 10"/>
                <a:gd name="T30" fmla="*/ 7 w 11"/>
                <a:gd name="T31" fmla="*/ 0 h 10"/>
                <a:gd name="T32" fmla="*/ 5 w 11"/>
                <a:gd name="T33" fmla="*/ 0 h 10"/>
                <a:gd name="T34" fmla="*/ 4 w 11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4" y="2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2" name="Freeform 154">
              <a:extLst>
                <a:ext uri="{FF2B5EF4-FFF2-40B4-BE49-F238E27FC236}">
                  <a16:creationId xmlns:a16="http://schemas.microsoft.com/office/drawing/2014/main" id="{9060C4C3-ECCE-6644-86CF-25D68BFC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2690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9 h 10"/>
                <a:gd name="T10" fmla="*/ 2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8 w 10"/>
                <a:gd name="T27" fmla="*/ 3 h 10"/>
                <a:gd name="T28" fmla="*/ 7 w 10"/>
                <a:gd name="T29" fmla="*/ 2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3" name="Freeform 155">
              <a:extLst>
                <a:ext uri="{FF2B5EF4-FFF2-40B4-BE49-F238E27FC236}">
                  <a16:creationId xmlns:a16="http://schemas.microsoft.com/office/drawing/2014/main" id="{44B7EBA4-485C-8E4E-A06A-E525FAED7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680"/>
              <a:ext cx="10" cy="1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8 h 10"/>
                <a:gd name="T18" fmla="*/ 7 w 10"/>
                <a:gd name="T19" fmla="*/ 8 h 10"/>
                <a:gd name="T20" fmla="*/ 8 w 10"/>
                <a:gd name="T21" fmla="*/ 7 h 10"/>
                <a:gd name="T22" fmla="*/ 10 w 10"/>
                <a:gd name="T23" fmla="*/ 5 h 10"/>
                <a:gd name="T24" fmla="*/ 10 w 10"/>
                <a:gd name="T25" fmla="*/ 3 h 10"/>
                <a:gd name="T26" fmla="*/ 8 w 10"/>
                <a:gd name="T27" fmla="*/ 2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4" name="Freeform 156">
              <a:extLst>
                <a:ext uri="{FF2B5EF4-FFF2-40B4-BE49-F238E27FC236}">
                  <a16:creationId xmlns:a16="http://schemas.microsoft.com/office/drawing/2014/main" id="{3A9EC0B4-18CB-654A-9A67-8E18BF9F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2668"/>
              <a:ext cx="10" cy="10"/>
            </a:xfrm>
            <a:custGeom>
              <a:avLst/>
              <a:gdLst>
                <a:gd name="T0" fmla="*/ 1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9 h 10"/>
                <a:gd name="T10" fmla="*/ 1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8 w 10"/>
                <a:gd name="T27" fmla="*/ 4 h 10"/>
                <a:gd name="T28" fmla="*/ 6 w 10"/>
                <a:gd name="T29" fmla="*/ 2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5" name="Freeform 157">
              <a:extLst>
                <a:ext uri="{FF2B5EF4-FFF2-40B4-BE49-F238E27FC236}">
                  <a16:creationId xmlns:a16="http://schemas.microsoft.com/office/drawing/2014/main" id="{488F3890-E0E6-CE4A-9823-34DD8011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2658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1 w 10"/>
                <a:gd name="T9" fmla="*/ 7 h 10"/>
                <a:gd name="T10" fmla="*/ 3 w 10"/>
                <a:gd name="T11" fmla="*/ 8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7 h 10"/>
                <a:gd name="T22" fmla="*/ 10 w 10"/>
                <a:gd name="T23" fmla="*/ 5 h 10"/>
                <a:gd name="T24" fmla="*/ 10 w 10"/>
                <a:gd name="T25" fmla="*/ 3 h 10"/>
                <a:gd name="T26" fmla="*/ 10 w 10"/>
                <a:gd name="T27" fmla="*/ 2 h 10"/>
                <a:gd name="T28" fmla="*/ 8 w 10"/>
                <a:gd name="T29" fmla="*/ 0 h 10"/>
                <a:gd name="T30" fmla="*/ 6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6" name="Freeform 158">
              <a:extLst>
                <a:ext uri="{FF2B5EF4-FFF2-40B4-BE49-F238E27FC236}">
                  <a16:creationId xmlns:a16="http://schemas.microsoft.com/office/drawing/2014/main" id="{3ABAFFE8-8724-F64B-9376-1B52C9BF8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" y="2646"/>
              <a:ext cx="11" cy="10"/>
            </a:xfrm>
            <a:custGeom>
              <a:avLst/>
              <a:gdLst>
                <a:gd name="T0" fmla="*/ 2 w 11"/>
                <a:gd name="T1" fmla="*/ 2 h 10"/>
                <a:gd name="T2" fmla="*/ 0 w 11"/>
                <a:gd name="T3" fmla="*/ 4 h 10"/>
                <a:gd name="T4" fmla="*/ 0 w 11"/>
                <a:gd name="T5" fmla="*/ 5 h 10"/>
                <a:gd name="T6" fmla="*/ 0 w 11"/>
                <a:gd name="T7" fmla="*/ 7 h 10"/>
                <a:gd name="T8" fmla="*/ 0 w 11"/>
                <a:gd name="T9" fmla="*/ 9 h 10"/>
                <a:gd name="T10" fmla="*/ 2 w 11"/>
                <a:gd name="T11" fmla="*/ 10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10 h 10"/>
                <a:gd name="T18" fmla="*/ 7 w 11"/>
                <a:gd name="T19" fmla="*/ 10 h 10"/>
                <a:gd name="T20" fmla="*/ 9 w 11"/>
                <a:gd name="T21" fmla="*/ 9 h 10"/>
                <a:gd name="T22" fmla="*/ 11 w 11"/>
                <a:gd name="T23" fmla="*/ 7 h 10"/>
                <a:gd name="T24" fmla="*/ 11 w 11"/>
                <a:gd name="T25" fmla="*/ 5 h 10"/>
                <a:gd name="T26" fmla="*/ 9 w 11"/>
                <a:gd name="T27" fmla="*/ 4 h 10"/>
                <a:gd name="T28" fmla="*/ 7 w 11"/>
                <a:gd name="T29" fmla="*/ 2 h 10"/>
                <a:gd name="T30" fmla="*/ 5 w 11"/>
                <a:gd name="T31" fmla="*/ 0 h 10"/>
                <a:gd name="T32" fmla="*/ 4 w 11"/>
                <a:gd name="T33" fmla="*/ 0 h 10"/>
                <a:gd name="T34" fmla="*/ 2 w 11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7" name="Freeform 159">
              <a:extLst>
                <a:ext uri="{FF2B5EF4-FFF2-40B4-BE49-F238E27FC236}">
                  <a16:creationId xmlns:a16="http://schemas.microsoft.com/office/drawing/2014/main" id="{9C5D2962-3B22-D348-B56E-009DCE0F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2634"/>
              <a:ext cx="10" cy="11"/>
            </a:xfrm>
            <a:custGeom>
              <a:avLst/>
              <a:gdLst>
                <a:gd name="T0" fmla="*/ 2 w 10"/>
                <a:gd name="T1" fmla="*/ 2 h 11"/>
                <a:gd name="T2" fmla="*/ 0 w 10"/>
                <a:gd name="T3" fmla="*/ 4 h 11"/>
                <a:gd name="T4" fmla="*/ 0 w 10"/>
                <a:gd name="T5" fmla="*/ 6 h 11"/>
                <a:gd name="T6" fmla="*/ 0 w 10"/>
                <a:gd name="T7" fmla="*/ 7 h 11"/>
                <a:gd name="T8" fmla="*/ 0 w 10"/>
                <a:gd name="T9" fmla="*/ 9 h 11"/>
                <a:gd name="T10" fmla="*/ 2 w 10"/>
                <a:gd name="T11" fmla="*/ 11 h 11"/>
                <a:gd name="T12" fmla="*/ 4 w 10"/>
                <a:gd name="T13" fmla="*/ 11 h 11"/>
                <a:gd name="T14" fmla="*/ 5 w 10"/>
                <a:gd name="T15" fmla="*/ 11 h 11"/>
                <a:gd name="T16" fmla="*/ 7 w 10"/>
                <a:gd name="T17" fmla="*/ 11 h 11"/>
                <a:gd name="T18" fmla="*/ 7 w 10"/>
                <a:gd name="T19" fmla="*/ 11 h 11"/>
                <a:gd name="T20" fmla="*/ 9 w 10"/>
                <a:gd name="T21" fmla="*/ 9 h 11"/>
                <a:gd name="T22" fmla="*/ 10 w 10"/>
                <a:gd name="T23" fmla="*/ 7 h 11"/>
                <a:gd name="T24" fmla="*/ 10 w 10"/>
                <a:gd name="T25" fmla="*/ 6 h 11"/>
                <a:gd name="T26" fmla="*/ 9 w 10"/>
                <a:gd name="T27" fmla="*/ 4 h 11"/>
                <a:gd name="T28" fmla="*/ 7 w 10"/>
                <a:gd name="T29" fmla="*/ 2 h 11"/>
                <a:gd name="T30" fmla="*/ 5 w 10"/>
                <a:gd name="T31" fmla="*/ 0 h 11"/>
                <a:gd name="T32" fmla="*/ 4 w 10"/>
                <a:gd name="T33" fmla="*/ 0 h 11"/>
                <a:gd name="T34" fmla="*/ 2 w 10"/>
                <a:gd name="T3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8" name="Freeform 160">
              <a:extLst>
                <a:ext uri="{FF2B5EF4-FFF2-40B4-BE49-F238E27FC236}">
                  <a16:creationId xmlns:a16="http://schemas.microsoft.com/office/drawing/2014/main" id="{A2ABBD0B-4B1C-314F-A749-B5FFD2EE3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624"/>
              <a:ext cx="10" cy="1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2 h 10"/>
                <a:gd name="T4" fmla="*/ 0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9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  <a:gd name="T20" fmla="*/ 9 w 10"/>
                <a:gd name="T21" fmla="*/ 7 h 10"/>
                <a:gd name="T22" fmla="*/ 10 w 10"/>
                <a:gd name="T23" fmla="*/ 5 h 10"/>
                <a:gd name="T24" fmla="*/ 10 w 10"/>
                <a:gd name="T25" fmla="*/ 4 h 10"/>
                <a:gd name="T26" fmla="*/ 9 w 10"/>
                <a:gd name="T27" fmla="*/ 2 h 10"/>
                <a:gd name="T28" fmla="*/ 7 w 10"/>
                <a:gd name="T29" fmla="*/ 0 h 10"/>
                <a:gd name="T30" fmla="*/ 5 w 10"/>
                <a:gd name="T31" fmla="*/ 0 h 10"/>
                <a:gd name="T32" fmla="*/ 4 w 10"/>
                <a:gd name="T33" fmla="*/ 0 h 10"/>
                <a:gd name="T34" fmla="*/ 2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9" name="Freeform 161">
              <a:extLst>
                <a:ext uri="{FF2B5EF4-FFF2-40B4-BE49-F238E27FC236}">
                  <a16:creationId xmlns:a16="http://schemas.microsoft.com/office/drawing/2014/main" id="{42330A57-2050-014E-9B8D-54F3935C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" y="2613"/>
              <a:ext cx="10" cy="1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2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8 h 10"/>
                <a:gd name="T18" fmla="*/ 7 w 10"/>
                <a:gd name="T19" fmla="*/ 8 h 10"/>
                <a:gd name="T20" fmla="*/ 8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8 w 10"/>
                <a:gd name="T27" fmla="*/ 1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0" name="Freeform 162">
              <a:extLst>
                <a:ext uri="{FF2B5EF4-FFF2-40B4-BE49-F238E27FC236}">
                  <a16:creationId xmlns:a16="http://schemas.microsoft.com/office/drawing/2014/main" id="{F1511DC3-CBD5-284F-A4E8-36A901ACA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" y="2601"/>
              <a:ext cx="10" cy="10"/>
            </a:xfrm>
            <a:custGeom>
              <a:avLst/>
              <a:gdLst>
                <a:gd name="T0" fmla="*/ 4 w 10"/>
                <a:gd name="T1" fmla="*/ 0 h 10"/>
                <a:gd name="T2" fmla="*/ 2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2 w 10"/>
                <a:gd name="T9" fmla="*/ 6 h 10"/>
                <a:gd name="T10" fmla="*/ 4 w 10"/>
                <a:gd name="T11" fmla="*/ 8 h 10"/>
                <a:gd name="T12" fmla="*/ 5 w 10"/>
                <a:gd name="T13" fmla="*/ 10 h 10"/>
                <a:gd name="T14" fmla="*/ 7 w 10"/>
                <a:gd name="T15" fmla="*/ 10 h 10"/>
                <a:gd name="T16" fmla="*/ 9 w 10"/>
                <a:gd name="T17" fmla="*/ 8 h 10"/>
                <a:gd name="T18" fmla="*/ 9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10 w 10"/>
                <a:gd name="T27" fmla="*/ 1 h 10"/>
                <a:gd name="T28" fmla="*/ 9 w 10"/>
                <a:gd name="T29" fmla="*/ 0 h 10"/>
                <a:gd name="T30" fmla="*/ 7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1" name="Freeform 163">
              <a:extLst>
                <a:ext uri="{FF2B5EF4-FFF2-40B4-BE49-F238E27FC236}">
                  <a16:creationId xmlns:a16="http://schemas.microsoft.com/office/drawing/2014/main" id="{5F834601-E97E-CF42-8106-4D5E75CB2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2587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9 h 10"/>
                <a:gd name="T10" fmla="*/ 2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9 w 10"/>
                <a:gd name="T27" fmla="*/ 4 h 10"/>
                <a:gd name="T28" fmla="*/ 7 w 10"/>
                <a:gd name="T29" fmla="*/ 2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2" name="Freeform 164">
              <a:extLst>
                <a:ext uri="{FF2B5EF4-FFF2-40B4-BE49-F238E27FC236}">
                  <a16:creationId xmlns:a16="http://schemas.microsoft.com/office/drawing/2014/main" id="{CD2FC541-B590-5B4D-BFB3-2DE10C765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2575"/>
              <a:ext cx="10" cy="11"/>
            </a:xfrm>
            <a:custGeom>
              <a:avLst/>
              <a:gdLst>
                <a:gd name="T0" fmla="*/ 4 w 10"/>
                <a:gd name="T1" fmla="*/ 2 h 11"/>
                <a:gd name="T2" fmla="*/ 2 w 10"/>
                <a:gd name="T3" fmla="*/ 4 h 11"/>
                <a:gd name="T4" fmla="*/ 0 w 10"/>
                <a:gd name="T5" fmla="*/ 6 h 11"/>
                <a:gd name="T6" fmla="*/ 0 w 10"/>
                <a:gd name="T7" fmla="*/ 7 h 11"/>
                <a:gd name="T8" fmla="*/ 2 w 10"/>
                <a:gd name="T9" fmla="*/ 9 h 11"/>
                <a:gd name="T10" fmla="*/ 4 w 10"/>
                <a:gd name="T11" fmla="*/ 11 h 11"/>
                <a:gd name="T12" fmla="*/ 5 w 10"/>
                <a:gd name="T13" fmla="*/ 11 h 11"/>
                <a:gd name="T14" fmla="*/ 7 w 10"/>
                <a:gd name="T15" fmla="*/ 11 h 11"/>
                <a:gd name="T16" fmla="*/ 9 w 10"/>
                <a:gd name="T17" fmla="*/ 11 h 11"/>
                <a:gd name="T18" fmla="*/ 9 w 10"/>
                <a:gd name="T19" fmla="*/ 11 h 11"/>
                <a:gd name="T20" fmla="*/ 10 w 10"/>
                <a:gd name="T21" fmla="*/ 9 h 11"/>
                <a:gd name="T22" fmla="*/ 10 w 10"/>
                <a:gd name="T23" fmla="*/ 7 h 11"/>
                <a:gd name="T24" fmla="*/ 10 w 10"/>
                <a:gd name="T25" fmla="*/ 6 h 11"/>
                <a:gd name="T26" fmla="*/ 10 w 10"/>
                <a:gd name="T27" fmla="*/ 4 h 11"/>
                <a:gd name="T28" fmla="*/ 9 w 10"/>
                <a:gd name="T29" fmla="*/ 2 h 11"/>
                <a:gd name="T30" fmla="*/ 7 w 10"/>
                <a:gd name="T31" fmla="*/ 0 h 11"/>
                <a:gd name="T32" fmla="*/ 5 w 10"/>
                <a:gd name="T33" fmla="*/ 0 h 11"/>
                <a:gd name="T34" fmla="*/ 4 w 10"/>
                <a:gd name="T3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4" y="2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3" name="Freeform 165">
              <a:extLst>
                <a:ext uri="{FF2B5EF4-FFF2-40B4-BE49-F238E27FC236}">
                  <a16:creationId xmlns:a16="http://schemas.microsoft.com/office/drawing/2014/main" id="{17EC704F-41C7-A84A-B940-BFDE21D23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2564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2 w 10"/>
                <a:gd name="T9" fmla="*/ 6 h 10"/>
                <a:gd name="T10" fmla="*/ 3 w 10"/>
                <a:gd name="T11" fmla="*/ 8 h 10"/>
                <a:gd name="T12" fmla="*/ 5 w 10"/>
                <a:gd name="T13" fmla="*/ 10 h 10"/>
                <a:gd name="T14" fmla="*/ 7 w 10"/>
                <a:gd name="T15" fmla="*/ 10 h 10"/>
                <a:gd name="T16" fmla="*/ 9 w 10"/>
                <a:gd name="T17" fmla="*/ 8 h 10"/>
                <a:gd name="T18" fmla="*/ 9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10 w 10"/>
                <a:gd name="T27" fmla="*/ 1 h 10"/>
                <a:gd name="T28" fmla="*/ 9 w 10"/>
                <a:gd name="T29" fmla="*/ 0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4" name="Freeform 166">
              <a:extLst>
                <a:ext uri="{FF2B5EF4-FFF2-40B4-BE49-F238E27FC236}">
                  <a16:creationId xmlns:a16="http://schemas.microsoft.com/office/drawing/2014/main" id="{4CBA87C0-C40B-7946-92E8-4E29A0EA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2550"/>
              <a:ext cx="10" cy="10"/>
            </a:xfrm>
            <a:custGeom>
              <a:avLst/>
              <a:gdLst>
                <a:gd name="T0" fmla="*/ 4 w 10"/>
                <a:gd name="T1" fmla="*/ 2 h 10"/>
                <a:gd name="T2" fmla="*/ 2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2 w 10"/>
                <a:gd name="T9" fmla="*/ 9 h 10"/>
                <a:gd name="T10" fmla="*/ 4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9 w 10"/>
                <a:gd name="T17" fmla="*/ 10 h 10"/>
                <a:gd name="T18" fmla="*/ 9 w 10"/>
                <a:gd name="T19" fmla="*/ 10 h 10"/>
                <a:gd name="T20" fmla="*/ 10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9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4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2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5" name="Freeform 167">
              <a:extLst>
                <a:ext uri="{FF2B5EF4-FFF2-40B4-BE49-F238E27FC236}">
                  <a16:creationId xmlns:a16="http://schemas.microsoft.com/office/drawing/2014/main" id="{97B0A681-068D-2947-832A-527F4F04E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538"/>
              <a:ext cx="10" cy="1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2 h 10"/>
                <a:gd name="T4" fmla="*/ 0 w 10"/>
                <a:gd name="T5" fmla="*/ 4 h 10"/>
                <a:gd name="T6" fmla="*/ 0 w 10"/>
                <a:gd name="T7" fmla="*/ 5 h 10"/>
                <a:gd name="T8" fmla="*/ 0 w 10"/>
                <a:gd name="T9" fmla="*/ 7 h 10"/>
                <a:gd name="T10" fmla="*/ 2 w 10"/>
                <a:gd name="T11" fmla="*/ 9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  <a:gd name="T20" fmla="*/ 9 w 10"/>
                <a:gd name="T21" fmla="*/ 7 h 10"/>
                <a:gd name="T22" fmla="*/ 10 w 10"/>
                <a:gd name="T23" fmla="*/ 5 h 10"/>
                <a:gd name="T24" fmla="*/ 10 w 10"/>
                <a:gd name="T25" fmla="*/ 4 h 10"/>
                <a:gd name="T26" fmla="*/ 9 w 10"/>
                <a:gd name="T27" fmla="*/ 2 h 10"/>
                <a:gd name="T28" fmla="*/ 7 w 10"/>
                <a:gd name="T29" fmla="*/ 0 h 10"/>
                <a:gd name="T30" fmla="*/ 5 w 10"/>
                <a:gd name="T31" fmla="*/ 0 h 10"/>
                <a:gd name="T32" fmla="*/ 4 w 10"/>
                <a:gd name="T33" fmla="*/ 0 h 10"/>
                <a:gd name="T34" fmla="*/ 2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6" name="Freeform 168">
              <a:extLst>
                <a:ext uri="{FF2B5EF4-FFF2-40B4-BE49-F238E27FC236}">
                  <a16:creationId xmlns:a16="http://schemas.microsoft.com/office/drawing/2014/main" id="{A9F6FFE2-E4B9-E34D-BCFB-0197EC4E4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" y="2525"/>
              <a:ext cx="10" cy="10"/>
            </a:xfrm>
            <a:custGeom>
              <a:avLst/>
              <a:gdLst>
                <a:gd name="T0" fmla="*/ 4 w 10"/>
                <a:gd name="T1" fmla="*/ 2 h 10"/>
                <a:gd name="T2" fmla="*/ 2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2 w 10"/>
                <a:gd name="T9" fmla="*/ 8 h 10"/>
                <a:gd name="T10" fmla="*/ 4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9 w 10"/>
                <a:gd name="T17" fmla="*/ 10 h 10"/>
                <a:gd name="T18" fmla="*/ 9 w 10"/>
                <a:gd name="T19" fmla="*/ 10 h 10"/>
                <a:gd name="T20" fmla="*/ 10 w 10"/>
                <a:gd name="T21" fmla="*/ 8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9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4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4" y="2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7" name="Freeform 169">
              <a:extLst>
                <a:ext uri="{FF2B5EF4-FFF2-40B4-BE49-F238E27FC236}">
                  <a16:creationId xmlns:a16="http://schemas.microsoft.com/office/drawing/2014/main" id="{221101AF-42B3-4443-B22B-1F1C37662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2513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2 h 10"/>
                <a:gd name="T4" fmla="*/ 0 w 10"/>
                <a:gd name="T5" fmla="*/ 3 h 10"/>
                <a:gd name="T6" fmla="*/ 0 w 10"/>
                <a:gd name="T7" fmla="*/ 5 h 10"/>
                <a:gd name="T8" fmla="*/ 1 w 10"/>
                <a:gd name="T9" fmla="*/ 7 h 10"/>
                <a:gd name="T10" fmla="*/ 3 w 10"/>
                <a:gd name="T11" fmla="*/ 9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9 h 10"/>
                <a:gd name="T18" fmla="*/ 8 w 10"/>
                <a:gd name="T19" fmla="*/ 9 h 10"/>
                <a:gd name="T20" fmla="*/ 10 w 10"/>
                <a:gd name="T21" fmla="*/ 7 h 10"/>
                <a:gd name="T22" fmla="*/ 10 w 10"/>
                <a:gd name="T23" fmla="*/ 5 h 10"/>
                <a:gd name="T24" fmla="*/ 10 w 10"/>
                <a:gd name="T25" fmla="*/ 3 h 10"/>
                <a:gd name="T26" fmla="*/ 10 w 10"/>
                <a:gd name="T27" fmla="*/ 2 h 10"/>
                <a:gd name="T28" fmla="*/ 8 w 10"/>
                <a:gd name="T29" fmla="*/ 0 h 10"/>
                <a:gd name="T30" fmla="*/ 6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8" name="Freeform 170">
              <a:extLst>
                <a:ext uri="{FF2B5EF4-FFF2-40B4-BE49-F238E27FC236}">
                  <a16:creationId xmlns:a16="http://schemas.microsoft.com/office/drawing/2014/main" id="{3CE22E65-EDCE-654E-B93B-B136FD91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2500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1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1 w 10"/>
                <a:gd name="T9" fmla="*/ 6 h 10"/>
                <a:gd name="T10" fmla="*/ 3 w 10"/>
                <a:gd name="T11" fmla="*/ 8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10 w 10"/>
                <a:gd name="T27" fmla="*/ 1 h 10"/>
                <a:gd name="T28" fmla="*/ 8 w 10"/>
                <a:gd name="T29" fmla="*/ 0 h 10"/>
                <a:gd name="T30" fmla="*/ 6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9" name="Freeform 171">
              <a:extLst>
                <a:ext uri="{FF2B5EF4-FFF2-40B4-BE49-F238E27FC236}">
                  <a16:creationId xmlns:a16="http://schemas.microsoft.com/office/drawing/2014/main" id="{F19380F7-7798-CE4D-9265-4D530036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486"/>
              <a:ext cx="10" cy="10"/>
            </a:xfrm>
            <a:custGeom>
              <a:avLst/>
              <a:gdLst>
                <a:gd name="T0" fmla="*/ 1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9 h 10"/>
                <a:gd name="T10" fmla="*/ 1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8 w 10"/>
                <a:gd name="T27" fmla="*/ 3 h 10"/>
                <a:gd name="T28" fmla="*/ 6 w 10"/>
                <a:gd name="T29" fmla="*/ 2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0" name="Freeform 172">
              <a:extLst>
                <a:ext uri="{FF2B5EF4-FFF2-40B4-BE49-F238E27FC236}">
                  <a16:creationId xmlns:a16="http://schemas.microsoft.com/office/drawing/2014/main" id="{4BC25AC3-DCCA-1846-A62F-13D9EFFDE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473"/>
              <a:ext cx="10" cy="10"/>
            </a:xfrm>
            <a:custGeom>
              <a:avLst/>
              <a:gdLst>
                <a:gd name="T0" fmla="*/ 1 w 10"/>
                <a:gd name="T1" fmla="*/ 1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6 h 10"/>
                <a:gd name="T8" fmla="*/ 0 w 10"/>
                <a:gd name="T9" fmla="*/ 8 h 10"/>
                <a:gd name="T10" fmla="*/ 1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8 w 10"/>
                <a:gd name="T27" fmla="*/ 3 h 10"/>
                <a:gd name="T28" fmla="*/ 6 w 10"/>
                <a:gd name="T29" fmla="*/ 1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1" name="Freeform 173">
              <a:extLst>
                <a:ext uri="{FF2B5EF4-FFF2-40B4-BE49-F238E27FC236}">
                  <a16:creationId xmlns:a16="http://schemas.microsoft.com/office/drawing/2014/main" id="{DEC67B4D-FA14-AF41-B29F-66D68BDA5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459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9 h 10"/>
                <a:gd name="T10" fmla="*/ 2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8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8 w 10"/>
                <a:gd name="T27" fmla="*/ 4 h 10"/>
                <a:gd name="T28" fmla="*/ 7 w 10"/>
                <a:gd name="T29" fmla="*/ 2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2" name="Freeform 174">
              <a:extLst>
                <a:ext uri="{FF2B5EF4-FFF2-40B4-BE49-F238E27FC236}">
                  <a16:creationId xmlns:a16="http://schemas.microsoft.com/office/drawing/2014/main" id="{81C37929-32EB-124A-A78F-F0C5F5F99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2446"/>
              <a:ext cx="10" cy="10"/>
            </a:xfrm>
            <a:custGeom>
              <a:avLst/>
              <a:gdLst>
                <a:gd name="T0" fmla="*/ 2 w 10"/>
                <a:gd name="T1" fmla="*/ 1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6 h 10"/>
                <a:gd name="T8" fmla="*/ 0 w 10"/>
                <a:gd name="T9" fmla="*/ 8 h 10"/>
                <a:gd name="T10" fmla="*/ 2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9 w 10"/>
                <a:gd name="T27" fmla="*/ 3 h 10"/>
                <a:gd name="T28" fmla="*/ 7 w 10"/>
                <a:gd name="T29" fmla="*/ 1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3" name="Freeform 175">
              <a:extLst>
                <a:ext uri="{FF2B5EF4-FFF2-40B4-BE49-F238E27FC236}">
                  <a16:creationId xmlns:a16="http://schemas.microsoft.com/office/drawing/2014/main" id="{275B1F2E-A3D1-3F45-BF00-11F67D642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2432"/>
              <a:ext cx="10" cy="10"/>
            </a:xfrm>
            <a:custGeom>
              <a:avLst/>
              <a:gdLst>
                <a:gd name="T0" fmla="*/ 3 w 10"/>
                <a:gd name="T1" fmla="*/ 2 h 10"/>
                <a:gd name="T2" fmla="*/ 1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1 w 10"/>
                <a:gd name="T9" fmla="*/ 9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0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4 h 10"/>
                <a:gd name="T28" fmla="*/ 8 w 10"/>
                <a:gd name="T29" fmla="*/ 2 h 10"/>
                <a:gd name="T30" fmla="*/ 6 w 10"/>
                <a:gd name="T31" fmla="*/ 0 h 10"/>
                <a:gd name="T32" fmla="*/ 5 w 10"/>
                <a:gd name="T33" fmla="*/ 0 h 10"/>
                <a:gd name="T34" fmla="*/ 3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4" name="Freeform 176">
              <a:extLst>
                <a:ext uri="{FF2B5EF4-FFF2-40B4-BE49-F238E27FC236}">
                  <a16:creationId xmlns:a16="http://schemas.microsoft.com/office/drawing/2014/main" id="{7036B65C-5DE4-5A4F-A7EB-764EB9B1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419"/>
              <a:ext cx="10" cy="10"/>
            </a:xfrm>
            <a:custGeom>
              <a:avLst/>
              <a:gdLst>
                <a:gd name="T0" fmla="*/ 3 w 10"/>
                <a:gd name="T1" fmla="*/ 1 h 10"/>
                <a:gd name="T2" fmla="*/ 1 w 10"/>
                <a:gd name="T3" fmla="*/ 3 h 10"/>
                <a:gd name="T4" fmla="*/ 0 w 10"/>
                <a:gd name="T5" fmla="*/ 5 h 10"/>
                <a:gd name="T6" fmla="*/ 0 w 10"/>
                <a:gd name="T7" fmla="*/ 6 h 10"/>
                <a:gd name="T8" fmla="*/ 1 w 10"/>
                <a:gd name="T9" fmla="*/ 8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0 w 10"/>
                <a:gd name="T21" fmla="*/ 8 h 10"/>
                <a:gd name="T22" fmla="*/ 10 w 10"/>
                <a:gd name="T23" fmla="*/ 6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1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1"/>
                  </a:move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5" name="Freeform 177">
              <a:extLst>
                <a:ext uri="{FF2B5EF4-FFF2-40B4-BE49-F238E27FC236}">
                  <a16:creationId xmlns:a16="http://schemas.microsoft.com/office/drawing/2014/main" id="{034E600D-510F-7444-B00B-16A820664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" y="2405"/>
              <a:ext cx="10" cy="10"/>
            </a:xfrm>
            <a:custGeom>
              <a:avLst/>
              <a:gdLst>
                <a:gd name="T0" fmla="*/ 3 w 10"/>
                <a:gd name="T1" fmla="*/ 0 h 10"/>
                <a:gd name="T2" fmla="*/ 2 w 10"/>
                <a:gd name="T3" fmla="*/ 2 h 10"/>
                <a:gd name="T4" fmla="*/ 0 w 10"/>
                <a:gd name="T5" fmla="*/ 4 h 10"/>
                <a:gd name="T6" fmla="*/ 0 w 10"/>
                <a:gd name="T7" fmla="*/ 5 h 10"/>
                <a:gd name="T8" fmla="*/ 2 w 10"/>
                <a:gd name="T9" fmla="*/ 7 h 10"/>
                <a:gd name="T10" fmla="*/ 3 w 10"/>
                <a:gd name="T11" fmla="*/ 9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9 h 10"/>
                <a:gd name="T18" fmla="*/ 8 w 10"/>
                <a:gd name="T19" fmla="*/ 9 h 10"/>
                <a:gd name="T20" fmla="*/ 10 w 10"/>
                <a:gd name="T21" fmla="*/ 7 h 10"/>
                <a:gd name="T22" fmla="*/ 10 w 10"/>
                <a:gd name="T23" fmla="*/ 5 h 10"/>
                <a:gd name="T24" fmla="*/ 10 w 10"/>
                <a:gd name="T25" fmla="*/ 4 h 10"/>
                <a:gd name="T26" fmla="*/ 10 w 10"/>
                <a:gd name="T27" fmla="*/ 2 h 10"/>
                <a:gd name="T28" fmla="*/ 8 w 10"/>
                <a:gd name="T29" fmla="*/ 0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6" name="Freeform 178">
              <a:extLst>
                <a:ext uri="{FF2B5EF4-FFF2-40B4-BE49-F238E27FC236}">
                  <a16:creationId xmlns:a16="http://schemas.microsoft.com/office/drawing/2014/main" id="{57A142A4-8F7A-AA4B-84A0-2DD48FF7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2392"/>
              <a:ext cx="10" cy="1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2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8 h 10"/>
                <a:gd name="T18" fmla="*/ 7 w 10"/>
                <a:gd name="T19" fmla="*/ 8 h 10"/>
                <a:gd name="T20" fmla="*/ 9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9 w 10"/>
                <a:gd name="T27" fmla="*/ 1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7" name="Freeform 179">
              <a:extLst>
                <a:ext uri="{FF2B5EF4-FFF2-40B4-BE49-F238E27FC236}">
                  <a16:creationId xmlns:a16="http://schemas.microsoft.com/office/drawing/2014/main" id="{449CF364-3261-F34D-B330-0C105E53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377"/>
              <a:ext cx="11" cy="10"/>
            </a:xfrm>
            <a:custGeom>
              <a:avLst/>
              <a:gdLst>
                <a:gd name="T0" fmla="*/ 3 w 11"/>
                <a:gd name="T1" fmla="*/ 1 h 10"/>
                <a:gd name="T2" fmla="*/ 1 w 11"/>
                <a:gd name="T3" fmla="*/ 3 h 10"/>
                <a:gd name="T4" fmla="*/ 0 w 11"/>
                <a:gd name="T5" fmla="*/ 5 h 10"/>
                <a:gd name="T6" fmla="*/ 0 w 11"/>
                <a:gd name="T7" fmla="*/ 6 h 10"/>
                <a:gd name="T8" fmla="*/ 1 w 11"/>
                <a:gd name="T9" fmla="*/ 8 h 10"/>
                <a:gd name="T10" fmla="*/ 3 w 11"/>
                <a:gd name="T11" fmla="*/ 10 h 10"/>
                <a:gd name="T12" fmla="*/ 5 w 11"/>
                <a:gd name="T13" fmla="*/ 10 h 10"/>
                <a:gd name="T14" fmla="*/ 6 w 11"/>
                <a:gd name="T15" fmla="*/ 10 h 10"/>
                <a:gd name="T16" fmla="*/ 8 w 11"/>
                <a:gd name="T17" fmla="*/ 10 h 10"/>
                <a:gd name="T18" fmla="*/ 8 w 11"/>
                <a:gd name="T19" fmla="*/ 10 h 10"/>
                <a:gd name="T20" fmla="*/ 10 w 11"/>
                <a:gd name="T21" fmla="*/ 8 h 10"/>
                <a:gd name="T22" fmla="*/ 11 w 11"/>
                <a:gd name="T23" fmla="*/ 6 h 10"/>
                <a:gd name="T24" fmla="*/ 11 w 11"/>
                <a:gd name="T25" fmla="*/ 5 h 10"/>
                <a:gd name="T26" fmla="*/ 10 w 11"/>
                <a:gd name="T27" fmla="*/ 3 h 10"/>
                <a:gd name="T28" fmla="*/ 8 w 11"/>
                <a:gd name="T29" fmla="*/ 1 h 10"/>
                <a:gd name="T30" fmla="*/ 6 w 11"/>
                <a:gd name="T31" fmla="*/ 0 h 10"/>
                <a:gd name="T32" fmla="*/ 5 w 11"/>
                <a:gd name="T33" fmla="*/ 0 h 10"/>
                <a:gd name="T34" fmla="*/ 3 w 11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3" y="1"/>
                  </a:move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8" name="Freeform 180">
              <a:extLst>
                <a:ext uri="{FF2B5EF4-FFF2-40B4-BE49-F238E27FC236}">
                  <a16:creationId xmlns:a16="http://schemas.microsoft.com/office/drawing/2014/main" id="{F4696822-C7E4-6C40-8D80-EB0763C2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" y="2363"/>
              <a:ext cx="10" cy="10"/>
            </a:xfrm>
            <a:custGeom>
              <a:avLst/>
              <a:gdLst>
                <a:gd name="T0" fmla="*/ 3 w 10"/>
                <a:gd name="T1" fmla="*/ 2 h 10"/>
                <a:gd name="T2" fmla="*/ 1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1 w 10"/>
                <a:gd name="T9" fmla="*/ 8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0 w 10"/>
                <a:gd name="T21" fmla="*/ 8 h 10"/>
                <a:gd name="T22" fmla="*/ 10 w 10"/>
                <a:gd name="T23" fmla="*/ 7 h 10"/>
                <a:gd name="T24" fmla="*/ 10 w 10"/>
                <a:gd name="T25" fmla="*/ 5 h 10"/>
                <a:gd name="T26" fmla="*/ 10 w 10"/>
                <a:gd name="T27" fmla="*/ 3 h 10"/>
                <a:gd name="T28" fmla="*/ 8 w 10"/>
                <a:gd name="T29" fmla="*/ 2 h 10"/>
                <a:gd name="T30" fmla="*/ 7 w 10"/>
                <a:gd name="T31" fmla="*/ 0 h 10"/>
                <a:gd name="T32" fmla="*/ 5 w 10"/>
                <a:gd name="T33" fmla="*/ 0 h 10"/>
                <a:gd name="T34" fmla="*/ 3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9" name="Freeform 181">
              <a:extLst>
                <a:ext uri="{FF2B5EF4-FFF2-40B4-BE49-F238E27FC236}">
                  <a16:creationId xmlns:a16="http://schemas.microsoft.com/office/drawing/2014/main" id="{F59341D2-877D-8E47-BEE5-DAC26F18C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2350"/>
              <a:ext cx="10" cy="1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1 h 10"/>
                <a:gd name="T4" fmla="*/ 0 w 10"/>
                <a:gd name="T5" fmla="*/ 3 h 10"/>
                <a:gd name="T6" fmla="*/ 0 w 10"/>
                <a:gd name="T7" fmla="*/ 5 h 10"/>
                <a:gd name="T8" fmla="*/ 0 w 10"/>
                <a:gd name="T9" fmla="*/ 6 h 10"/>
                <a:gd name="T10" fmla="*/ 2 w 10"/>
                <a:gd name="T11" fmla="*/ 8 h 10"/>
                <a:gd name="T12" fmla="*/ 3 w 10"/>
                <a:gd name="T13" fmla="*/ 10 h 10"/>
                <a:gd name="T14" fmla="*/ 5 w 10"/>
                <a:gd name="T15" fmla="*/ 10 h 10"/>
                <a:gd name="T16" fmla="*/ 7 w 10"/>
                <a:gd name="T17" fmla="*/ 8 h 10"/>
                <a:gd name="T18" fmla="*/ 7 w 10"/>
                <a:gd name="T19" fmla="*/ 8 h 10"/>
                <a:gd name="T20" fmla="*/ 8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8 w 10"/>
                <a:gd name="T27" fmla="*/ 1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0" name="Freeform 182">
              <a:extLst>
                <a:ext uri="{FF2B5EF4-FFF2-40B4-BE49-F238E27FC236}">
                  <a16:creationId xmlns:a16="http://schemas.microsoft.com/office/drawing/2014/main" id="{C34D6262-2BCB-EA4C-B7DD-DAD758024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334"/>
              <a:ext cx="11" cy="11"/>
            </a:xfrm>
            <a:custGeom>
              <a:avLst/>
              <a:gdLst>
                <a:gd name="T0" fmla="*/ 4 w 11"/>
                <a:gd name="T1" fmla="*/ 2 h 11"/>
                <a:gd name="T2" fmla="*/ 2 w 11"/>
                <a:gd name="T3" fmla="*/ 4 h 11"/>
                <a:gd name="T4" fmla="*/ 0 w 11"/>
                <a:gd name="T5" fmla="*/ 5 h 11"/>
                <a:gd name="T6" fmla="*/ 0 w 11"/>
                <a:gd name="T7" fmla="*/ 7 h 11"/>
                <a:gd name="T8" fmla="*/ 2 w 11"/>
                <a:gd name="T9" fmla="*/ 9 h 11"/>
                <a:gd name="T10" fmla="*/ 4 w 11"/>
                <a:gd name="T11" fmla="*/ 11 h 11"/>
                <a:gd name="T12" fmla="*/ 6 w 11"/>
                <a:gd name="T13" fmla="*/ 11 h 11"/>
                <a:gd name="T14" fmla="*/ 7 w 11"/>
                <a:gd name="T15" fmla="*/ 11 h 11"/>
                <a:gd name="T16" fmla="*/ 9 w 11"/>
                <a:gd name="T17" fmla="*/ 11 h 11"/>
                <a:gd name="T18" fmla="*/ 9 w 11"/>
                <a:gd name="T19" fmla="*/ 11 h 11"/>
                <a:gd name="T20" fmla="*/ 11 w 11"/>
                <a:gd name="T21" fmla="*/ 9 h 11"/>
                <a:gd name="T22" fmla="*/ 11 w 11"/>
                <a:gd name="T23" fmla="*/ 7 h 11"/>
                <a:gd name="T24" fmla="*/ 11 w 11"/>
                <a:gd name="T25" fmla="*/ 5 h 11"/>
                <a:gd name="T26" fmla="*/ 11 w 11"/>
                <a:gd name="T27" fmla="*/ 4 h 11"/>
                <a:gd name="T28" fmla="*/ 9 w 11"/>
                <a:gd name="T29" fmla="*/ 2 h 11"/>
                <a:gd name="T30" fmla="*/ 7 w 11"/>
                <a:gd name="T31" fmla="*/ 0 h 11"/>
                <a:gd name="T32" fmla="*/ 6 w 11"/>
                <a:gd name="T33" fmla="*/ 0 h 11"/>
                <a:gd name="T34" fmla="*/ 4 w 11"/>
                <a:gd name="T3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1">
                  <a:moveTo>
                    <a:pt x="4" y="2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1" name="Freeform 183">
              <a:extLst>
                <a:ext uri="{FF2B5EF4-FFF2-40B4-BE49-F238E27FC236}">
                  <a16:creationId xmlns:a16="http://schemas.microsoft.com/office/drawing/2014/main" id="{51C5031E-934F-074D-85D5-4906C4E55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" y="2321"/>
              <a:ext cx="10" cy="10"/>
            </a:xfrm>
            <a:custGeom>
              <a:avLst/>
              <a:gdLst>
                <a:gd name="T0" fmla="*/ 1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8 h 10"/>
                <a:gd name="T10" fmla="*/ 1 w 10"/>
                <a:gd name="T11" fmla="*/ 10 h 10"/>
                <a:gd name="T12" fmla="*/ 3 w 10"/>
                <a:gd name="T13" fmla="*/ 10 h 10"/>
                <a:gd name="T14" fmla="*/ 5 w 10"/>
                <a:gd name="T15" fmla="*/ 10 h 10"/>
                <a:gd name="T16" fmla="*/ 6 w 10"/>
                <a:gd name="T17" fmla="*/ 10 h 10"/>
                <a:gd name="T18" fmla="*/ 6 w 10"/>
                <a:gd name="T19" fmla="*/ 10 h 10"/>
                <a:gd name="T20" fmla="*/ 8 w 10"/>
                <a:gd name="T21" fmla="*/ 8 h 10"/>
                <a:gd name="T22" fmla="*/ 10 w 10"/>
                <a:gd name="T23" fmla="*/ 7 h 10"/>
                <a:gd name="T24" fmla="*/ 10 w 10"/>
                <a:gd name="T25" fmla="*/ 5 h 10"/>
                <a:gd name="T26" fmla="*/ 8 w 10"/>
                <a:gd name="T27" fmla="*/ 3 h 10"/>
                <a:gd name="T28" fmla="*/ 6 w 10"/>
                <a:gd name="T29" fmla="*/ 2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2" name="Freeform 184">
              <a:extLst>
                <a:ext uri="{FF2B5EF4-FFF2-40B4-BE49-F238E27FC236}">
                  <a16:creationId xmlns:a16="http://schemas.microsoft.com/office/drawing/2014/main" id="{FCE69DF7-7D18-1B44-B4AA-47A471F26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07"/>
              <a:ext cx="10" cy="11"/>
            </a:xfrm>
            <a:custGeom>
              <a:avLst/>
              <a:gdLst>
                <a:gd name="T0" fmla="*/ 4 w 10"/>
                <a:gd name="T1" fmla="*/ 0 h 11"/>
                <a:gd name="T2" fmla="*/ 2 w 10"/>
                <a:gd name="T3" fmla="*/ 2 h 11"/>
                <a:gd name="T4" fmla="*/ 0 w 10"/>
                <a:gd name="T5" fmla="*/ 4 h 11"/>
                <a:gd name="T6" fmla="*/ 0 w 10"/>
                <a:gd name="T7" fmla="*/ 5 h 11"/>
                <a:gd name="T8" fmla="*/ 2 w 10"/>
                <a:gd name="T9" fmla="*/ 7 h 11"/>
                <a:gd name="T10" fmla="*/ 4 w 10"/>
                <a:gd name="T11" fmla="*/ 9 h 11"/>
                <a:gd name="T12" fmla="*/ 5 w 10"/>
                <a:gd name="T13" fmla="*/ 11 h 11"/>
                <a:gd name="T14" fmla="*/ 7 w 10"/>
                <a:gd name="T15" fmla="*/ 11 h 11"/>
                <a:gd name="T16" fmla="*/ 9 w 10"/>
                <a:gd name="T17" fmla="*/ 9 h 11"/>
                <a:gd name="T18" fmla="*/ 9 w 10"/>
                <a:gd name="T19" fmla="*/ 9 h 11"/>
                <a:gd name="T20" fmla="*/ 10 w 10"/>
                <a:gd name="T21" fmla="*/ 7 h 11"/>
                <a:gd name="T22" fmla="*/ 10 w 10"/>
                <a:gd name="T23" fmla="*/ 5 h 11"/>
                <a:gd name="T24" fmla="*/ 10 w 10"/>
                <a:gd name="T25" fmla="*/ 4 h 11"/>
                <a:gd name="T26" fmla="*/ 10 w 10"/>
                <a:gd name="T27" fmla="*/ 2 h 11"/>
                <a:gd name="T28" fmla="*/ 9 w 10"/>
                <a:gd name="T29" fmla="*/ 0 h 11"/>
                <a:gd name="T30" fmla="*/ 7 w 10"/>
                <a:gd name="T31" fmla="*/ 0 h 11"/>
                <a:gd name="T32" fmla="*/ 5 w 10"/>
                <a:gd name="T33" fmla="*/ 0 h 11"/>
                <a:gd name="T34" fmla="*/ 4 w 10"/>
                <a:gd name="T3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4" y="9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3" name="Freeform 185">
              <a:extLst>
                <a:ext uri="{FF2B5EF4-FFF2-40B4-BE49-F238E27FC236}">
                  <a16:creationId xmlns:a16="http://schemas.microsoft.com/office/drawing/2014/main" id="{C3AFF6FF-D2BD-BF44-B186-84AFA118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292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0 w 10"/>
                <a:gd name="T9" fmla="*/ 9 h 10"/>
                <a:gd name="T10" fmla="*/ 2 w 10"/>
                <a:gd name="T11" fmla="*/ 10 h 10"/>
                <a:gd name="T12" fmla="*/ 4 w 10"/>
                <a:gd name="T13" fmla="*/ 10 h 10"/>
                <a:gd name="T14" fmla="*/ 5 w 10"/>
                <a:gd name="T15" fmla="*/ 10 h 10"/>
                <a:gd name="T16" fmla="*/ 7 w 10"/>
                <a:gd name="T17" fmla="*/ 10 h 10"/>
                <a:gd name="T18" fmla="*/ 7 w 10"/>
                <a:gd name="T19" fmla="*/ 10 h 10"/>
                <a:gd name="T20" fmla="*/ 9 w 10"/>
                <a:gd name="T21" fmla="*/ 9 h 10"/>
                <a:gd name="T22" fmla="*/ 10 w 10"/>
                <a:gd name="T23" fmla="*/ 7 h 10"/>
                <a:gd name="T24" fmla="*/ 10 w 10"/>
                <a:gd name="T25" fmla="*/ 5 h 10"/>
                <a:gd name="T26" fmla="*/ 9 w 10"/>
                <a:gd name="T27" fmla="*/ 4 h 10"/>
                <a:gd name="T28" fmla="*/ 7 w 10"/>
                <a:gd name="T29" fmla="*/ 2 h 10"/>
                <a:gd name="T30" fmla="*/ 5 w 10"/>
                <a:gd name="T31" fmla="*/ 0 h 10"/>
                <a:gd name="T32" fmla="*/ 4 w 10"/>
                <a:gd name="T33" fmla="*/ 0 h 10"/>
                <a:gd name="T34" fmla="*/ 2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4" name="Freeform 186">
              <a:extLst>
                <a:ext uri="{FF2B5EF4-FFF2-40B4-BE49-F238E27FC236}">
                  <a16:creationId xmlns:a16="http://schemas.microsoft.com/office/drawing/2014/main" id="{B5CF037F-7076-6649-B27B-8CC7CFBDE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279"/>
              <a:ext cx="10" cy="10"/>
            </a:xfrm>
            <a:custGeom>
              <a:avLst/>
              <a:gdLst>
                <a:gd name="T0" fmla="*/ 1 w 10"/>
                <a:gd name="T1" fmla="*/ 1 h 10"/>
                <a:gd name="T2" fmla="*/ 0 w 10"/>
                <a:gd name="T3" fmla="*/ 3 h 10"/>
                <a:gd name="T4" fmla="*/ 0 w 10"/>
                <a:gd name="T5" fmla="*/ 5 h 10"/>
                <a:gd name="T6" fmla="*/ 1 w 10"/>
                <a:gd name="T7" fmla="*/ 7 h 10"/>
                <a:gd name="T8" fmla="*/ 3 w 10"/>
                <a:gd name="T9" fmla="*/ 8 h 10"/>
                <a:gd name="T10" fmla="*/ 5 w 10"/>
                <a:gd name="T11" fmla="*/ 10 h 10"/>
                <a:gd name="T12" fmla="*/ 7 w 10"/>
                <a:gd name="T13" fmla="*/ 10 h 10"/>
                <a:gd name="T14" fmla="*/ 8 w 10"/>
                <a:gd name="T15" fmla="*/ 8 h 10"/>
                <a:gd name="T16" fmla="*/ 10 w 10"/>
                <a:gd name="T17" fmla="*/ 7 h 10"/>
                <a:gd name="T18" fmla="*/ 10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10 w 10"/>
                <a:gd name="T25" fmla="*/ 1 h 10"/>
                <a:gd name="T26" fmla="*/ 8 w 10"/>
                <a:gd name="T27" fmla="*/ 0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5" name="Freeform 187">
              <a:extLst>
                <a:ext uri="{FF2B5EF4-FFF2-40B4-BE49-F238E27FC236}">
                  <a16:creationId xmlns:a16="http://schemas.microsoft.com/office/drawing/2014/main" id="{89623C1C-88AE-474D-8BCA-1D93FE91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264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6 h 10"/>
                <a:gd name="T6" fmla="*/ 0 w 10"/>
                <a:gd name="T7" fmla="*/ 8 h 10"/>
                <a:gd name="T8" fmla="*/ 2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8 w 10"/>
                <a:gd name="T25" fmla="*/ 3 h 10"/>
                <a:gd name="T26" fmla="*/ 7 w 10"/>
                <a:gd name="T27" fmla="*/ 1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1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6" name="Freeform 188">
              <a:extLst>
                <a:ext uri="{FF2B5EF4-FFF2-40B4-BE49-F238E27FC236}">
                  <a16:creationId xmlns:a16="http://schemas.microsoft.com/office/drawing/2014/main" id="{4A403476-7253-464B-84BE-01B0525F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2248"/>
              <a:ext cx="11" cy="11"/>
            </a:xfrm>
            <a:custGeom>
              <a:avLst/>
              <a:gdLst>
                <a:gd name="T0" fmla="*/ 2 w 11"/>
                <a:gd name="T1" fmla="*/ 4 h 11"/>
                <a:gd name="T2" fmla="*/ 0 w 11"/>
                <a:gd name="T3" fmla="*/ 5 h 11"/>
                <a:gd name="T4" fmla="*/ 0 w 11"/>
                <a:gd name="T5" fmla="*/ 7 h 11"/>
                <a:gd name="T6" fmla="*/ 2 w 11"/>
                <a:gd name="T7" fmla="*/ 9 h 11"/>
                <a:gd name="T8" fmla="*/ 4 w 11"/>
                <a:gd name="T9" fmla="*/ 11 h 11"/>
                <a:gd name="T10" fmla="*/ 6 w 11"/>
                <a:gd name="T11" fmla="*/ 11 h 11"/>
                <a:gd name="T12" fmla="*/ 7 w 11"/>
                <a:gd name="T13" fmla="*/ 11 h 11"/>
                <a:gd name="T14" fmla="*/ 9 w 11"/>
                <a:gd name="T15" fmla="*/ 11 h 11"/>
                <a:gd name="T16" fmla="*/ 11 w 11"/>
                <a:gd name="T17" fmla="*/ 9 h 11"/>
                <a:gd name="T18" fmla="*/ 11 w 11"/>
                <a:gd name="T19" fmla="*/ 9 h 11"/>
                <a:gd name="T20" fmla="*/ 11 w 11"/>
                <a:gd name="T21" fmla="*/ 7 h 11"/>
                <a:gd name="T22" fmla="*/ 11 w 11"/>
                <a:gd name="T23" fmla="*/ 5 h 11"/>
                <a:gd name="T24" fmla="*/ 11 w 11"/>
                <a:gd name="T25" fmla="*/ 4 h 11"/>
                <a:gd name="T26" fmla="*/ 9 w 11"/>
                <a:gd name="T27" fmla="*/ 2 h 11"/>
                <a:gd name="T28" fmla="*/ 7 w 11"/>
                <a:gd name="T29" fmla="*/ 0 h 11"/>
                <a:gd name="T30" fmla="*/ 6 w 11"/>
                <a:gd name="T31" fmla="*/ 0 h 11"/>
                <a:gd name="T32" fmla="*/ 4 w 11"/>
                <a:gd name="T33" fmla="*/ 2 h 11"/>
                <a:gd name="T34" fmla="*/ 2 w 11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1">
                  <a:moveTo>
                    <a:pt x="2" y="4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7" name="Freeform 189">
              <a:extLst>
                <a:ext uri="{FF2B5EF4-FFF2-40B4-BE49-F238E27FC236}">
                  <a16:creationId xmlns:a16="http://schemas.microsoft.com/office/drawing/2014/main" id="{CFDC2C95-7696-F64E-B5F2-523A7EA28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" y="2235"/>
              <a:ext cx="10" cy="10"/>
            </a:xfrm>
            <a:custGeom>
              <a:avLst/>
              <a:gdLst>
                <a:gd name="T0" fmla="*/ 0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1 w 10"/>
                <a:gd name="T9" fmla="*/ 8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8 h 10"/>
                <a:gd name="T16" fmla="*/ 8 w 10"/>
                <a:gd name="T17" fmla="*/ 7 h 10"/>
                <a:gd name="T18" fmla="*/ 8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8 w 10"/>
                <a:gd name="T25" fmla="*/ 2 h 10"/>
                <a:gd name="T26" fmla="*/ 6 w 10"/>
                <a:gd name="T27" fmla="*/ 0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8" name="Freeform 190">
              <a:extLst>
                <a:ext uri="{FF2B5EF4-FFF2-40B4-BE49-F238E27FC236}">
                  <a16:creationId xmlns:a16="http://schemas.microsoft.com/office/drawing/2014/main" id="{61644454-4DAA-D349-A99D-BC26250FA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220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7 h 10"/>
                <a:gd name="T6" fmla="*/ 0 w 10"/>
                <a:gd name="T7" fmla="*/ 8 h 10"/>
                <a:gd name="T8" fmla="*/ 2 w 10"/>
                <a:gd name="T9" fmla="*/ 10 h 10"/>
                <a:gd name="T10" fmla="*/ 4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9 w 10"/>
                <a:gd name="T17" fmla="*/ 8 h 10"/>
                <a:gd name="T18" fmla="*/ 9 w 10"/>
                <a:gd name="T19" fmla="*/ 8 h 10"/>
                <a:gd name="T20" fmla="*/ 10 w 10"/>
                <a:gd name="T21" fmla="*/ 7 h 10"/>
                <a:gd name="T22" fmla="*/ 10 w 10"/>
                <a:gd name="T23" fmla="*/ 5 h 10"/>
                <a:gd name="T24" fmla="*/ 9 w 10"/>
                <a:gd name="T25" fmla="*/ 3 h 10"/>
                <a:gd name="T26" fmla="*/ 7 w 10"/>
                <a:gd name="T27" fmla="*/ 1 h 10"/>
                <a:gd name="T28" fmla="*/ 5 w 10"/>
                <a:gd name="T29" fmla="*/ 0 h 10"/>
                <a:gd name="T30" fmla="*/ 4 w 10"/>
                <a:gd name="T31" fmla="*/ 0 h 10"/>
                <a:gd name="T32" fmla="*/ 2 w 10"/>
                <a:gd name="T33" fmla="*/ 1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9" name="Freeform 191">
              <a:extLst>
                <a:ext uri="{FF2B5EF4-FFF2-40B4-BE49-F238E27FC236}">
                  <a16:creationId xmlns:a16="http://schemas.microsoft.com/office/drawing/2014/main" id="{B00C1069-07EE-0640-B972-41BFA7201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" y="2205"/>
              <a:ext cx="10" cy="10"/>
            </a:xfrm>
            <a:custGeom>
              <a:avLst/>
              <a:gdLst>
                <a:gd name="T0" fmla="*/ 1 w 10"/>
                <a:gd name="T1" fmla="*/ 3 h 10"/>
                <a:gd name="T2" fmla="*/ 0 w 10"/>
                <a:gd name="T3" fmla="*/ 5 h 10"/>
                <a:gd name="T4" fmla="*/ 0 w 10"/>
                <a:gd name="T5" fmla="*/ 6 h 10"/>
                <a:gd name="T6" fmla="*/ 1 w 10"/>
                <a:gd name="T7" fmla="*/ 8 h 10"/>
                <a:gd name="T8" fmla="*/ 3 w 10"/>
                <a:gd name="T9" fmla="*/ 10 h 10"/>
                <a:gd name="T10" fmla="*/ 5 w 10"/>
                <a:gd name="T11" fmla="*/ 10 h 10"/>
                <a:gd name="T12" fmla="*/ 6 w 10"/>
                <a:gd name="T13" fmla="*/ 10 h 10"/>
                <a:gd name="T14" fmla="*/ 8 w 10"/>
                <a:gd name="T15" fmla="*/ 10 h 10"/>
                <a:gd name="T16" fmla="*/ 10 w 10"/>
                <a:gd name="T17" fmla="*/ 8 h 10"/>
                <a:gd name="T18" fmla="*/ 10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8 w 10"/>
                <a:gd name="T27" fmla="*/ 1 h 10"/>
                <a:gd name="T28" fmla="*/ 6 w 10"/>
                <a:gd name="T29" fmla="*/ 0 h 10"/>
                <a:gd name="T30" fmla="*/ 5 w 10"/>
                <a:gd name="T31" fmla="*/ 0 h 10"/>
                <a:gd name="T32" fmla="*/ 3 w 10"/>
                <a:gd name="T33" fmla="*/ 1 h 10"/>
                <a:gd name="T34" fmla="*/ 1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3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0" name="Freeform 192">
              <a:extLst>
                <a:ext uri="{FF2B5EF4-FFF2-40B4-BE49-F238E27FC236}">
                  <a16:creationId xmlns:a16="http://schemas.microsoft.com/office/drawing/2014/main" id="{B25455A1-B4A7-8049-9686-D5FC4A45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2191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2 w 10"/>
                <a:gd name="T7" fmla="*/ 7 h 10"/>
                <a:gd name="T8" fmla="*/ 4 w 10"/>
                <a:gd name="T9" fmla="*/ 9 h 10"/>
                <a:gd name="T10" fmla="*/ 5 w 10"/>
                <a:gd name="T11" fmla="*/ 10 h 10"/>
                <a:gd name="T12" fmla="*/ 7 w 10"/>
                <a:gd name="T13" fmla="*/ 10 h 10"/>
                <a:gd name="T14" fmla="*/ 9 w 10"/>
                <a:gd name="T15" fmla="*/ 9 h 10"/>
                <a:gd name="T16" fmla="*/ 10 w 10"/>
                <a:gd name="T17" fmla="*/ 7 h 10"/>
                <a:gd name="T18" fmla="*/ 10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10 w 10"/>
                <a:gd name="T25" fmla="*/ 2 h 10"/>
                <a:gd name="T26" fmla="*/ 9 w 10"/>
                <a:gd name="T27" fmla="*/ 0 h 10"/>
                <a:gd name="T28" fmla="*/ 7 w 10"/>
                <a:gd name="T29" fmla="*/ 0 h 10"/>
                <a:gd name="T30" fmla="*/ 5 w 10"/>
                <a:gd name="T31" fmla="*/ 0 h 10"/>
                <a:gd name="T32" fmla="*/ 4 w 10"/>
                <a:gd name="T33" fmla="*/ 0 h 10"/>
                <a:gd name="T34" fmla="*/ 2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1" name="Freeform 193">
              <a:extLst>
                <a:ext uri="{FF2B5EF4-FFF2-40B4-BE49-F238E27FC236}">
                  <a16:creationId xmlns:a16="http://schemas.microsoft.com/office/drawing/2014/main" id="{04A5BD57-ADF2-BD4C-B501-F591343B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2176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7 h 10"/>
                <a:gd name="T6" fmla="*/ 0 w 10"/>
                <a:gd name="T7" fmla="*/ 8 h 10"/>
                <a:gd name="T8" fmla="*/ 2 w 10"/>
                <a:gd name="T9" fmla="*/ 10 h 10"/>
                <a:gd name="T10" fmla="*/ 4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9 w 10"/>
                <a:gd name="T17" fmla="*/ 8 h 10"/>
                <a:gd name="T18" fmla="*/ 9 w 10"/>
                <a:gd name="T19" fmla="*/ 8 h 10"/>
                <a:gd name="T20" fmla="*/ 10 w 10"/>
                <a:gd name="T21" fmla="*/ 7 h 10"/>
                <a:gd name="T22" fmla="*/ 10 w 10"/>
                <a:gd name="T23" fmla="*/ 5 h 10"/>
                <a:gd name="T24" fmla="*/ 9 w 10"/>
                <a:gd name="T25" fmla="*/ 3 h 10"/>
                <a:gd name="T26" fmla="*/ 7 w 10"/>
                <a:gd name="T27" fmla="*/ 2 h 10"/>
                <a:gd name="T28" fmla="*/ 5 w 10"/>
                <a:gd name="T29" fmla="*/ 0 h 10"/>
                <a:gd name="T30" fmla="*/ 4 w 10"/>
                <a:gd name="T31" fmla="*/ 0 h 10"/>
                <a:gd name="T32" fmla="*/ 2 w 10"/>
                <a:gd name="T33" fmla="*/ 2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2" name="Freeform 194">
              <a:extLst>
                <a:ext uri="{FF2B5EF4-FFF2-40B4-BE49-F238E27FC236}">
                  <a16:creationId xmlns:a16="http://schemas.microsoft.com/office/drawing/2014/main" id="{718D0520-3F6C-7742-A351-A3D5A474E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2161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7 h 10"/>
                <a:gd name="T6" fmla="*/ 0 w 10"/>
                <a:gd name="T7" fmla="*/ 8 h 10"/>
                <a:gd name="T8" fmla="*/ 1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7 h 10"/>
                <a:gd name="T22" fmla="*/ 10 w 10"/>
                <a:gd name="T23" fmla="*/ 5 h 10"/>
                <a:gd name="T24" fmla="*/ 8 w 10"/>
                <a:gd name="T25" fmla="*/ 3 h 10"/>
                <a:gd name="T26" fmla="*/ 7 w 10"/>
                <a:gd name="T27" fmla="*/ 1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1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3" name="Freeform 195">
              <a:extLst>
                <a:ext uri="{FF2B5EF4-FFF2-40B4-BE49-F238E27FC236}">
                  <a16:creationId xmlns:a16="http://schemas.microsoft.com/office/drawing/2014/main" id="{89F0AAC2-23F8-1546-8B28-9A6155BC7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2147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2 w 10"/>
                <a:gd name="T7" fmla="*/ 7 h 10"/>
                <a:gd name="T8" fmla="*/ 4 w 10"/>
                <a:gd name="T9" fmla="*/ 9 h 10"/>
                <a:gd name="T10" fmla="*/ 5 w 10"/>
                <a:gd name="T11" fmla="*/ 10 h 10"/>
                <a:gd name="T12" fmla="*/ 7 w 10"/>
                <a:gd name="T13" fmla="*/ 10 h 10"/>
                <a:gd name="T14" fmla="*/ 9 w 10"/>
                <a:gd name="T15" fmla="*/ 9 h 10"/>
                <a:gd name="T16" fmla="*/ 10 w 10"/>
                <a:gd name="T17" fmla="*/ 7 h 10"/>
                <a:gd name="T18" fmla="*/ 10 w 10"/>
                <a:gd name="T19" fmla="*/ 7 h 10"/>
                <a:gd name="T20" fmla="*/ 10 w 10"/>
                <a:gd name="T21" fmla="*/ 5 h 10"/>
                <a:gd name="T22" fmla="*/ 10 w 10"/>
                <a:gd name="T23" fmla="*/ 4 h 10"/>
                <a:gd name="T24" fmla="*/ 10 w 10"/>
                <a:gd name="T25" fmla="*/ 2 h 10"/>
                <a:gd name="T26" fmla="*/ 9 w 10"/>
                <a:gd name="T27" fmla="*/ 0 h 10"/>
                <a:gd name="T28" fmla="*/ 7 w 10"/>
                <a:gd name="T29" fmla="*/ 0 h 10"/>
                <a:gd name="T30" fmla="*/ 5 w 10"/>
                <a:gd name="T31" fmla="*/ 0 h 10"/>
                <a:gd name="T32" fmla="*/ 4 w 10"/>
                <a:gd name="T33" fmla="*/ 0 h 10"/>
                <a:gd name="T34" fmla="*/ 2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4" name="Freeform 196">
              <a:extLst>
                <a:ext uri="{FF2B5EF4-FFF2-40B4-BE49-F238E27FC236}">
                  <a16:creationId xmlns:a16="http://schemas.microsoft.com/office/drawing/2014/main" id="{F03C99FA-3A2D-DE45-A8B6-81F658C22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2132"/>
              <a:ext cx="10" cy="10"/>
            </a:xfrm>
            <a:custGeom>
              <a:avLst/>
              <a:gdLst>
                <a:gd name="T0" fmla="*/ 1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1 w 10"/>
                <a:gd name="T7" fmla="*/ 7 h 10"/>
                <a:gd name="T8" fmla="*/ 3 w 10"/>
                <a:gd name="T9" fmla="*/ 9 h 10"/>
                <a:gd name="T10" fmla="*/ 5 w 10"/>
                <a:gd name="T11" fmla="*/ 10 h 10"/>
                <a:gd name="T12" fmla="*/ 7 w 10"/>
                <a:gd name="T13" fmla="*/ 10 h 10"/>
                <a:gd name="T14" fmla="*/ 8 w 10"/>
                <a:gd name="T15" fmla="*/ 9 h 10"/>
                <a:gd name="T16" fmla="*/ 10 w 10"/>
                <a:gd name="T17" fmla="*/ 7 h 10"/>
                <a:gd name="T18" fmla="*/ 10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10 w 10"/>
                <a:gd name="T25" fmla="*/ 2 h 10"/>
                <a:gd name="T26" fmla="*/ 8 w 10"/>
                <a:gd name="T27" fmla="*/ 0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1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1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5" name="Freeform 197">
              <a:extLst>
                <a:ext uri="{FF2B5EF4-FFF2-40B4-BE49-F238E27FC236}">
                  <a16:creationId xmlns:a16="http://schemas.microsoft.com/office/drawing/2014/main" id="{49523ABD-52F9-CB46-AD67-D892A359A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2117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7 h 10"/>
                <a:gd name="T6" fmla="*/ 0 w 10"/>
                <a:gd name="T7" fmla="*/ 8 h 10"/>
                <a:gd name="T8" fmla="*/ 2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7 h 10"/>
                <a:gd name="T22" fmla="*/ 10 w 10"/>
                <a:gd name="T23" fmla="*/ 5 h 10"/>
                <a:gd name="T24" fmla="*/ 8 w 10"/>
                <a:gd name="T25" fmla="*/ 3 h 10"/>
                <a:gd name="T26" fmla="*/ 7 w 10"/>
                <a:gd name="T27" fmla="*/ 2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2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6" name="Freeform 198">
              <a:extLst>
                <a:ext uri="{FF2B5EF4-FFF2-40B4-BE49-F238E27FC236}">
                  <a16:creationId xmlns:a16="http://schemas.microsoft.com/office/drawing/2014/main" id="{762BF10D-C5C1-684B-BF85-C24EDB125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2102"/>
              <a:ext cx="11" cy="10"/>
            </a:xfrm>
            <a:custGeom>
              <a:avLst/>
              <a:gdLst>
                <a:gd name="T0" fmla="*/ 0 w 11"/>
                <a:gd name="T1" fmla="*/ 3 h 10"/>
                <a:gd name="T2" fmla="*/ 0 w 11"/>
                <a:gd name="T3" fmla="*/ 5 h 10"/>
                <a:gd name="T4" fmla="*/ 0 w 11"/>
                <a:gd name="T5" fmla="*/ 7 h 10"/>
                <a:gd name="T6" fmla="*/ 0 w 11"/>
                <a:gd name="T7" fmla="*/ 8 h 10"/>
                <a:gd name="T8" fmla="*/ 2 w 11"/>
                <a:gd name="T9" fmla="*/ 10 h 10"/>
                <a:gd name="T10" fmla="*/ 4 w 11"/>
                <a:gd name="T11" fmla="*/ 10 h 10"/>
                <a:gd name="T12" fmla="*/ 6 w 11"/>
                <a:gd name="T13" fmla="*/ 10 h 10"/>
                <a:gd name="T14" fmla="*/ 7 w 11"/>
                <a:gd name="T15" fmla="*/ 10 h 10"/>
                <a:gd name="T16" fmla="*/ 9 w 11"/>
                <a:gd name="T17" fmla="*/ 8 h 10"/>
                <a:gd name="T18" fmla="*/ 9 w 11"/>
                <a:gd name="T19" fmla="*/ 8 h 10"/>
                <a:gd name="T20" fmla="*/ 11 w 11"/>
                <a:gd name="T21" fmla="*/ 7 h 10"/>
                <a:gd name="T22" fmla="*/ 11 w 11"/>
                <a:gd name="T23" fmla="*/ 5 h 10"/>
                <a:gd name="T24" fmla="*/ 9 w 11"/>
                <a:gd name="T25" fmla="*/ 3 h 10"/>
                <a:gd name="T26" fmla="*/ 7 w 11"/>
                <a:gd name="T27" fmla="*/ 1 h 10"/>
                <a:gd name="T28" fmla="*/ 6 w 11"/>
                <a:gd name="T29" fmla="*/ 0 h 10"/>
                <a:gd name="T30" fmla="*/ 4 w 11"/>
                <a:gd name="T31" fmla="*/ 0 h 10"/>
                <a:gd name="T32" fmla="*/ 2 w 11"/>
                <a:gd name="T33" fmla="*/ 1 h 10"/>
                <a:gd name="T34" fmla="*/ 0 w 11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7" name="Freeform 199">
              <a:extLst>
                <a:ext uri="{FF2B5EF4-FFF2-40B4-BE49-F238E27FC236}">
                  <a16:creationId xmlns:a16="http://schemas.microsoft.com/office/drawing/2014/main" id="{A5F4F70C-B3DA-0646-88E6-AF169A636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2088"/>
              <a:ext cx="10" cy="10"/>
            </a:xfrm>
            <a:custGeom>
              <a:avLst/>
              <a:gdLst>
                <a:gd name="T0" fmla="*/ 0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2 w 10"/>
                <a:gd name="T9" fmla="*/ 9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9 h 10"/>
                <a:gd name="T16" fmla="*/ 8 w 10"/>
                <a:gd name="T17" fmla="*/ 7 h 10"/>
                <a:gd name="T18" fmla="*/ 8 w 10"/>
                <a:gd name="T19" fmla="*/ 7 h 10"/>
                <a:gd name="T20" fmla="*/ 10 w 10"/>
                <a:gd name="T21" fmla="*/ 5 h 10"/>
                <a:gd name="T22" fmla="*/ 10 w 10"/>
                <a:gd name="T23" fmla="*/ 4 h 10"/>
                <a:gd name="T24" fmla="*/ 8 w 10"/>
                <a:gd name="T25" fmla="*/ 2 h 10"/>
                <a:gd name="T26" fmla="*/ 7 w 10"/>
                <a:gd name="T27" fmla="*/ 0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0 h 10"/>
                <a:gd name="T34" fmla="*/ 0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8" name="Freeform 200">
              <a:extLst>
                <a:ext uri="{FF2B5EF4-FFF2-40B4-BE49-F238E27FC236}">
                  <a16:creationId xmlns:a16="http://schemas.microsoft.com/office/drawing/2014/main" id="{BC175AA6-D734-8B42-A2D1-E48A0D1D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073"/>
              <a:ext cx="11" cy="10"/>
            </a:xfrm>
            <a:custGeom>
              <a:avLst/>
              <a:gdLst>
                <a:gd name="T0" fmla="*/ 0 w 11"/>
                <a:gd name="T1" fmla="*/ 2 h 10"/>
                <a:gd name="T2" fmla="*/ 0 w 11"/>
                <a:gd name="T3" fmla="*/ 3 h 10"/>
                <a:gd name="T4" fmla="*/ 0 w 11"/>
                <a:gd name="T5" fmla="*/ 5 h 10"/>
                <a:gd name="T6" fmla="*/ 0 w 11"/>
                <a:gd name="T7" fmla="*/ 7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10 h 10"/>
                <a:gd name="T14" fmla="*/ 7 w 11"/>
                <a:gd name="T15" fmla="*/ 9 h 10"/>
                <a:gd name="T16" fmla="*/ 9 w 11"/>
                <a:gd name="T17" fmla="*/ 7 h 10"/>
                <a:gd name="T18" fmla="*/ 9 w 11"/>
                <a:gd name="T19" fmla="*/ 7 h 10"/>
                <a:gd name="T20" fmla="*/ 11 w 11"/>
                <a:gd name="T21" fmla="*/ 5 h 10"/>
                <a:gd name="T22" fmla="*/ 11 w 11"/>
                <a:gd name="T23" fmla="*/ 3 h 10"/>
                <a:gd name="T24" fmla="*/ 9 w 11"/>
                <a:gd name="T25" fmla="*/ 2 h 10"/>
                <a:gd name="T26" fmla="*/ 7 w 11"/>
                <a:gd name="T27" fmla="*/ 0 h 10"/>
                <a:gd name="T28" fmla="*/ 6 w 11"/>
                <a:gd name="T29" fmla="*/ 0 h 10"/>
                <a:gd name="T30" fmla="*/ 4 w 11"/>
                <a:gd name="T31" fmla="*/ 0 h 10"/>
                <a:gd name="T32" fmla="*/ 2 w 11"/>
                <a:gd name="T33" fmla="*/ 0 h 10"/>
                <a:gd name="T34" fmla="*/ 0 w 11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0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9" name="Freeform 201">
              <a:extLst>
                <a:ext uri="{FF2B5EF4-FFF2-40B4-BE49-F238E27FC236}">
                  <a16:creationId xmlns:a16="http://schemas.microsoft.com/office/drawing/2014/main" id="{5748E365-E468-124A-9723-15FBA408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058"/>
              <a:ext cx="10" cy="10"/>
            </a:xfrm>
            <a:custGeom>
              <a:avLst/>
              <a:gdLst>
                <a:gd name="T0" fmla="*/ 2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2 w 10"/>
                <a:gd name="T7" fmla="*/ 7 h 10"/>
                <a:gd name="T8" fmla="*/ 3 w 10"/>
                <a:gd name="T9" fmla="*/ 8 h 10"/>
                <a:gd name="T10" fmla="*/ 5 w 10"/>
                <a:gd name="T11" fmla="*/ 10 h 10"/>
                <a:gd name="T12" fmla="*/ 7 w 10"/>
                <a:gd name="T13" fmla="*/ 10 h 10"/>
                <a:gd name="T14" fmla="*/ 8 w 10"/>
                <a:gd name="T15" fmla="*/ 8 h 10"/>
                <a:gd name="T16" fmla="*/ 10 w 10"/>
                <a:gd name="T17" fmla="*/ 7 h 10"/>
                <a:gd name="T18" fmla="*/ 10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10 w 10"/>
                <a:gd name="T25" fmla="*/ 2 h 10"/>
                <a:gd name="T26" fmla="*/ 8 w 10"/>
                <a:gd name="T27" fmla="*/ 0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0 h 10"/>
                <a:gd name="T34" fmla="*/ 2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0" name="Freeform 202">
              <a:extLst>
                <a:ext uri="{FF2B5EF4-FFF2-40B4-BE49-F238E27FC236}">
                  <a16:creationId xmlns:a16="http://schemas.microsoft.com/office/drawing/2014/main" id="{F417C51E-3E29-D44E-8028-1AFDA745F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2043"/>
              <a:ext cx="11" cy="10"/>
            </a:xfrm>
            <a:custGeom>
              <a:avLst/>
              <a:gdLst>
                <a:gd name="T0" fmla="*/ 2 w 11"/>
                <a:gd name="T1" fmla="*/ 3 h 10"/>
                <a:gd name="T2" fmla="*/ 0 w 11"/>
                <a:gd name="T3" fmla="*/ 5 h 10"/>
                <a:gd name="T4" fmla="*/ 0 w 11"/>
                <a:gd name="T5" fmla="*/ 7 h 10"/>
                <a:gd name="T6" fmla="*/ 2 w 11"/>
                <a:gd name="T7" fmla="*/ 8 h 10"/>
                <a:gd name="T8" fmla="*/ 4 w 11"/>
                <a:gd name="T9" fmla="*/ 10 h 10"/>
                <a:gd name="T10" fmla="*/ 5 w 11"/>
                <a:gd name="T11" fmla="*/ 10 h 10"/>
                <a:gd name="T12" fmla="*/ 7 w 11"/>
                <a:gd name="T13" fmla="*/ 10 h 10"/>
                <a:gd name="T14" fmla="*/ 9 w 11"/>
                <a:gd name="T15" fmla="*/ 10 h 10"/>
                <a:gd name="T16" fmla="*/ 11 w 11"/>
                <a:gd name="T17" fmla="*/ 8 h 10"/>
                <a:gd name="T18" fmla="*/ 11 w 11"/>
                <a:gd name="T19" fmla="*/ 8 h 10"/>
                <a:gd name="T20" fmla="*/ 11 w 11"/>
                <a:gd name="T21" fmla="*/ 7 h 10"/>
                <a:gd name="T22" fmla="*/ 11 w 11"/>
                <a:gd name="T23" fmla="*/ 5 h 10"/>
                <a:gd name="T24" fmla="*/ 11 w 11"/>
                <a:gd name="T25" fmla="*/ 3 h 10"/>
                <a:gd name="T26" fmla="*/ 9 w 11"/>
                <a:gd name="T27" fmla="*/ 1 h 10"/>
                <a:gd name="T28" fmla="*/ 7 w 11"/>
                <a:gd name="T29" fmla="*/ 0 h 10"/>
                <a:gd name="T30" fmla="*/ 5 w 11"/>
                <a:gd name="T31" fmla="*/ 0 h 10"/>
                <a:gd name="T32" fmla="*/ 4 w 11"/>
                <a:gd name="T33" fmla="*/ 1 h 10"/>
                <a:gd name="T34" fmla="*/ 2 w 11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2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1" name="Freeform 203">
              <a:extLst>
                <a:ext uri="{FF2B5EF4-FFF2-40B4-BE49-F238E27FC236}">
                  <a16:creationId xmlns:a16="http://schemas.microsoft.com/office/drawing/2014/main" id="{CE3F8D0B-C5CB-6C44-AD43-536A1794E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" y="2028"/>
              <a:ext cx="10" cy="10"/>
            </a:xfrm>
            <a:custGeom>
              <a:avLst/>
              <a:gdLst>
                <a:gd name="T0" fmla="*/ 2 w 10"/>
                <a:gd name="T1" fmla="*/ 3 h 10"/>
                <a:gd name="T2" fmla="*/ 0 w 10"/>
                <a:gd name="T3" fmla="*/ 5 h 10"/>
                <a:gd name="T4" fmla="*/ 0 w 10"/>
                <a:gd name="T5" fmla="*/ 6 h 10"/>
                <a:gd name="T6" fmla="*/ 2 w 10"/>
                <a:gd name="T7" fmla="*/ 8 h 10"/>
                <a:gd name="T8" fmla="*/ 3 w 10"/>
                <a:gd name="T9" fmla="*/ 10 h 10"/>
                <a:gd name="T10" fmla="*/ 5 w 10"/>
                <a:gd name="T11" fmla="*/ 10 h 10"/>
                <a:gd name="T12" fmla="*/ 7 w 10"/>
                <a:gd name="T13" fmla="*/ 10 h 10"/>
                <a:gd name="T14" fmla="*/ 8 w 10"/>
                <a:gd name="T15" fmla="*/ 10 h 10"/>
                <a:gd name="T16" fmla="*/ 10 w 10"/>
                <a:gd name="T17" fmla="*/ 8 h 10"/>
                <a:gd name="T18" fmla="*/ 10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10 w 10"/>
                <a:gd name="T25" fmla="*/ 3 h 10"/>
                <a:gd name="T26" fmla="*/ 8 w 10"/>
                <a:gd name="T27" fmla="*/ 1 h 10"/>
                <a:gd name="T28" fmla="*/ 7 w 10"/>
                <a:gd name="T29" fmla="*/ 0 h 10"/>
                <a:gd name="T30" fmla="*/ 5 w 10"/>
                <a:gd name="T31" fmla="*/ 0 h 10"/>
                <a:gd name="T32" fmla="*/ 3 w 10"/>
                <a:gd name="T33" fmla="*/ 1 h 10"/>
                <a:gd name="T34" fmla="*/ 2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2" y="3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2" name="Freeform 204">
              <a:extLst>
                <a:ext uri="{FF2B5EF4-FFF2-40B4-BE49-F238E27FC236}">
                  <a16:creationId xmlns:a16="http://schemas.microsoft.com/office/drawing/2014/main" id="{A20ED73B-369E-5642-8B3B-D75828AB9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" y="2012"/>
              <a:ext cx="11" cy="11"/>
            </a:xfrm>
            <a:custGeom>
              <a:avLst/>
              <a:gdLst>
                <a:gd name="T0" fmla="*/ 2 w 11"/>
                <a:gd name="T1" fmla="*/ 4 h 11"/>
                <a:gd name="T2" fmla="*/ 0 w 11"/>
                <a:gd name="T3" fmla="*/ 5 h 11"/>
                <a:gd name="T4" fmla="*/ 0 w 11"/>
                <a:gd name="T5" fmla="*/ 7 h 11"/>
                <a:gd name="T6" fmla="*/ 2 w 11"/>
                <a:gd name="T7" fmla="*/ 9 h 11"/>
                <a:gd name="T8" fmla="*/ 4 w 11"/>
                <a:gd name="T9" fmla="*/ 11 h 11"/>
                <a:gd name="T10" fmla="*/ 5 w 11"/>
                <a:gd name="T11" fmla="*/ 11 h 11"/>
                <a:gd name="T12" fmla="*/ 7 w 11"/>
                <a:gd name="T13" fmla="*/ 11 h 11"/>
                <a:gd name="T14" fmla="*/ 9 w 11"/>
                <a:gd name="T15" fmla="*/ 11 h 11"/>
                <a:gd name="T16" fmla="*/ 11 w 11"/>
                <a:gd name="T17" fmla="*/ 9 h 11"/>
                <a:gd name="T18" fmla="*/ 11 w 11"/>
                <a:gd name="T19" fmla="*/ 9 h 11"/>
                <a:gd name="T20" fmla="*/ 11 w 11"/>
                <a:gd name="T21" fmla="*/ 7 h 11"/>
                <a:gd name="T22" fmla="*/ 11 w 11"/>
                <a:gd name="T23" fmla="*/ 5 h 11"/>
                <a:gd name="T24" fmla="*/ 11 w 11"/>
                <a:gd name="T25" fmla="*/ 4 h 11"/>
                <a:gd name="T26" fmla="*/ 9 w 11"/>
                <a:gd name="T27" fmla="*/ 2 h 11"/>
                <a:gd name="T28" fmla="*/ 7 w 11"/>
                <a:gd name="T29" fmla="*/ 0 h 11"/>
                <a:gd name="T30" fmla="*/ 5 w 11"/>
                <a:gd name="T31" fmla="*/ 0 h 11"/>
                <a:gd name="T32" fmla="*/ 4 w 11"/>
                <a:gd name="T33" fmla="*/ 2 h 11"/>
                <a:gd name="T34" fmla="*/ 2 w 11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1">
                  <a:moveTo>
                    <a:pt x="2" y="4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3" name="Freeform 205">
              <a:extLst>
                <a:ext uri="{FF2B5EF4-FFF2-40B4-BE49-F238E27FC236}">
                  <a16:creationId xmlns:a16="http://schemas.microsoft.com/office/drawing/2014/main" id="{D1093A51-6B1F-264E-A3B6-9BB7C79D0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997"/>
              <a:ext cx="10" cy="10"/>
            </a:xfrm>
            <a:custGeom>
              <a:avLst/>
              <a:gdLst>
                <a:gd name="T0" fmla="*/ 0 w 10"/>
                <a:gd name="T1" fmla="*/ 4 h 10"/>
                <a:gd name="T2" fmla="*/ 0 w 10"/>
                <a:gd name="T3" fmla="*/ 5 h 10"/>
                <a:gd name="T4" fmla="*/ 0 w 10"/>
                <a:gd name="T5" fmla="*/ 7 h 10"/>
                <a:gd name="T6" fmla="*/ 0 w 10"/>
                <a:gd name="T7" fmla="*/ 9 h 10"/>
                <a:gd name="T8" fmla="*/ 1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9 h 10"/>
                <a:gd name="T18" fmla="*/ 8 w 10"/>
                <a:gd name="T19" fmla="*/ 9 h 10"/>
                <a:gd name="T20" fmla="*/ 10 w 10"/>
                <a:gd name="T21" fmla="*/ 7 h 10"/>
                <a:gd name="T22" fmla="*/ 10 w 10"/>
                <a:gd name="T23" fmla="*/ 5 h 10"/>
                <a:gd name="T24" fmla="*/ 8 w 10"/>
                <a:gd name="T25" fmla="*/ 4 h 10"/>
                <a:gd name="T26" fmla="*/ 6 w 10"/>
                <a:gd name="T27" fmla="*/ 2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2 h 10"/>
                <a:gd name="T34" fmla="*/ 0 w 10"/>
                <a:gd name="T3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4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4" name="Freeform 206">
              <a:extLst>
                <a:ext uri="{FF2B5EF4-FFF2-40B4-BE49-F238E27FC236}">
                  <a16:creationId xmlns:a16="http://schemas.microsoft.com/office/drawing/2014/main" id="{D05BCA1F-327A-4A4A-BCBC-0916E0F6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1984"/>
              <a:ext cx="10" cy="10"/>
            </a:xfrm>
            <a:custGeom>
              <a:avLst/>
              <a:gdLst>
                <a:gd name="T0" fmla="*/ 0 w 10"/>
                <a:gd name="T1" fmla="*/ 1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2 w 10"/>
                <a:gd name="T9" fmla="*/ 8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8 h 10"/>
                <a:gd name="T16" fmla="*/ 9 w 10"/>
                <a:gd name="T17" fmla="*/ 7 h 10"/>
                <a:gd name="T18" fmla="*/ 9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9 w 10"/>
                <a:gd name="T25" fmla="*/ 1 h 10"/>
                <a:gd name="T26" fmla="*/ 7 w 10"/>
                <a:gd name="T27" fmla="*/ 0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0 h 10"/>
                <a:gd name="T34" fmla="*/ 0 w 10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1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5" name="Freeform 207">
              <a:extLst>
                <a:ext uri="{FF2B5EF4-FFF2-40B4-BE49-F238E27FC236}">
                  <a16:creationId xmlns:a16="http://schemas.microsoft.com/office/drawing/2014/main" id="{5FCC004C-9EC7-9544-B6D1-DDAFF8A3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969"/>
              <a:ext cx="10" cy="10"/>
            </a:xfrm>
            <a:custGeom>
              <a:avLst/>
              <a:gdLst>
                <a:gd name="T0" fmla="*/ 0 w 10"/>
                <a:gd name="T1" fmla="*/ 1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6 h 10"/>
                <a:gd name="T8" fmla="*/ 1 w 10"/>
                <a:gd name="T9" fmla="*/ 8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8 h 10"/>
                <a:gd name="T16" fmla="*/ 8 w 10"/>
                <a:gd name="T17" fmla="*/ 6 h 10"/>
                <a:gd name="T18" fmla="*/ 8 w 10"/>
                <a:gd name="T19" fmla="*/ 6 h 10"/>
                <a:gd name="T20" fmla="*/ 10 w 10"/>
                <a:gd name="T21" fmla="*/ 5 h 10"/>
                <a:gd name="T22" fmla="*/ 10 w 10"/>
                <a:gd name="T23" fmla="*/ 3 h 10"/>
                <a:gd name="T24" fmla="*/ 8 w 10"/>
                <a:gd name="T25" fmla="*/ 1 h 10"/>
                <a:gd name="T26" fmla="*/ 6 w 10"/>
                <a:gd name="T27" fmla="*/ 0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0 h 10"/>
                <a:gd name="T34" fmla="*/ 0 w 10"/>
                <a:gd name="T3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1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6" name="Freeform 208">
              <a:extLst>
                <a:ext uri="{FF2B5EF4-FFF2-40B4-BE49-F238E27FC236}">
                  <a16:creationId xmlns:a16="http://schemas.microsoft.com/office/drawing/2014/main" id="{A2CAECD1-67F3-0648-B7FE-86BF87B3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1953"/>
              <a:ext cx="10" cy="11"/>
            </a:xfrm>
            <a:custGeom>
              <a:avLst/>
              <a:gdLst>
                <a:gd name="T0" fmla="*/ 0 w 10"/>
                <a:gd name="T1" fmla="*/ 2 h 11"/>
                <a:gd name="T2" fmla="*/ 0 w 10"/>
                <a:gd name="T3" fmla="*/ 4 h 11"/>
                <a:gd name="T4" fmla="*/ 0 w 10"/>
                <a:gd name="T5" fmla="*/ 5 h 11"/>
                <a:gd name="T6" fmla="*/ 0 w 10"/>
                <a:gd name="T7" fmla="*/ 7 h 11"/>
                <a:gd name="T8" fmla="*/ 2 w 10"/>
                <a:gd name="T9" fmla="*/ 9 h 11"/>
                <a:gd name="T10" fmla="*/ 3 w 10"/>
                <a:gd name="T11" fmla="*/ 11 h 11"/>
                <a:gd name="T12" fmla="*/ 5 w 10"/>
                <a:gd name="T13" fmla="*/ 11 h 11"/>
                <a:gd name="T14" fmla="*/ 7 w 10"/>
                <a:gd name="T15" fmla="*/ 9 h 11"/>
                <a:gd name="T16" fmla="*/ 8 w 10"/>
                <a:gd name="T17" fmla="*/ 7 h 11"/>
                <a:gd name="T18" fmla="*/ 8 w 10"/>
                <a:gd name="T19" fmla="*/ 7 h 11"/>
                <a:gd name="T20" fmla="*/ 10 w 10"/>
                <a:gd name="T21" fmla="*/ 5 h 11"/>
                <a:gd name="T22" fmla="*/ 10 w 10"/>
                <a:gd name="T23" fmla="*/ 4 h 11"/>
                <a:gd name="T24" fmla="*/ 8 w 10"/>
                <a:gd name="T25" fmla="*/ 2 h 11"/>
                <a:gd name="T26" fmla="*/ 7 w 10"/>
                <a:gd name="T27" fmla="*/ 0 h 11"/>
                <a:gd name="T28" fmla="*/ 5 w 10"/>
                <a:gd name="T29" fmla="*/ 0 h 11"/>
                <a:gd name="T30" fmla="*/ 3 w 10"/>
                <a:gd name="T31" fmla="*/ 0 h 11"/>
                <a:gd name="T32" fmla="*/ 2 w 10"/>
                <a:gd name="T33" fmla="*/ 0 h 11"/>
                <a:gd name="T34" fmla="*/ 0 w 10"/>
                <a:gd name="T3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0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7" name="Freeform 209">
              <a:extLst>
                <a:ext uri="{FF2B5EF4-FFF2-40B4-BE49-F238E27FC236}">
                  <a16:creationId xmlns:a16="http://schemas.microsoft.com/office/drawing/2014/main" id="{8D288F89-7656-2E42-81D9-BD960F5A9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1938"/>
              <a:ext cx="10" cy="10"/>
            </a:xfrm>
            <a:custGeom>
              <a:avLst/>
              <a:gdLst>
                <a:gd name="T0" fmla="*/ 0 w 10"/>
                <a:gd name="T1" fmla="*/ 2 h 10"/>
                <a:gd name="T2" fmla="*/ 0 w 10"/>
                <a:gd name="T3" fmla="*/ 4 h 10"/>
                <a:gd name="T4" fmla="*/ 0 w 10"/>
                <a:gd name="T5" fmla="*/ 5 h 10"/>
                <a:gd name="T6" fmla="*/ 0 w 10"/>
                <a:gd name="T7" fmla="*/ 7 h 10"/>
                <a:gd name="T8" fmla="*/ 1 w 10"/>
                <a:gd name="T9" fmla="*/ 9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9 h 10"/>
                <a:gd name="T16" fmla="*/ 8 w 10"/>
                <a:gd name="T17" fmla="*/ 7 h 10"/>
                <a:gd name="T18" fmla="*/ 8 w 10"/>
                <a:gd name="T19" fmla="*/ 7 h 10"/>
                <a:gd name="T20" fmla="*/ 10 w 10"/>
                <a:gd name="T21" fmla="*/ 5 h 10"/>
                <a:gd name="T22" fmla="*/ 10 w 10"/>
                <a:gd name="T23" fmla="*/ 4 h 10"/>
                <a:gd name="T24" fmla="*/ 8 w 10"/>
                <a:gd name="T25" fmla="*/ 2 h 10"/>
                <a:gd name="T26" fmla="*/ 6 w 10"/>
                <a:gd name="T27" fmla="*/ 0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2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8" name="Freeform 210">
              <a:extLst>
                <a:ext uri="{FF2B5EF4-FFF2-40B4-BE49-F238E27FC236}">
                  <a16:creationId xmlns:a16="http://schemas.microsoft.com/office/drawing/2014/main" id="{7FFA3900-47B6-304B-BFA4-A85D7843F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1923"/>
              <a:ext cx="10" cy="10"/>
            </a:xfrm>
            <a:custGeom>
              <a:avLst/>
              <a:gdLst>
                <a:gd name="T0" fmla="*/ 0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2 w 10"/>
                <a:gd name="T9" fmla="*/ 9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9 h 10"/>
                <a:gd name="T16" fmla="*/ 8 w 10"/>
                <a:gd name="T17" fmla="*/ 7 h 10"/>
                <a:gd name="T18" fmla="*/ 8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8 w 10"/>
                <a:gd name="T25" fmla="*/ 2 h 10"/>
                <a:gd name="T26" fmla="*/ 7 w 10"/>
                <a:gd name="T27" fmla="*/ 0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0 h 10"/>
                <a:gd name="T34" fmla="*/ 0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9" name="Freeform 211">
              <a:extLst>
                <a:ext uri="{FF2B5EF4-FFF2-40B4-BE49-F238E27FC236}">
                  <a16:creationId xmlns:a16="http://schemas.microsoft.com/office/drawing/2014/main" id="{3FB34DD2-4D29-A24E-8F46-7C4F2351C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908"/>
              <a:ext cx="10" cy="10"/>
            </a:xfrm>
            <a:custGeom>
              <a:avLst/>
              <a:gdLst>
                <a:gd name="T0" fmla="*/ 0 w 10"/>
                <a:gd name="T1" fmla="*/ 2 h 10"/>
                <a:gd name="T2" fmla="*/ 0 w 10"/>
                <a:gd name="T3" fmla="*/ 3 h 10"/>
                <a:gd name="T4" fmla="*/ 0 w 10"/>
                <a:gd name="T5" fmla="*/ 5 h 10"/>
                <a:gd name="T6" fmla="*/ 0 w 10"/>
                <a:gd name="T7" fmla="*/ 7 h 10"/>
                <a:gd name="T8" fmla="*/ 1 w 10"/>
                <a:gd name="T9" fmla="*/ 8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8 h 10"/>
                <a:gd name="T16" fmla="*/ 8 w 10"/>
                <a:gd name="T17" fmla="*/ 7 h 10"/>
                <a:gd name="T18" fmla="*/ 8 w 10"/>
                <a:gd name="T19" fmla="*/ 7 h 10"/>
                <a:gd name="T20" fmla="*/ 10 w 10"/>
                <a:gd name="T21" fmla="*/ 5 h 10"/>
                <a:gd name="T22" fmla="*/ 10 w 10"/>
                <a:gd name="T23" fmla="*/ 3 h 10"/>
                <a:gd name="T24" fmla="*/ 8 w 10"/>
                <a:gd name="T25" fmla="*/ 2 h 10"/>
                <a:gd name="T26" fmla="*/ 6 w 10"/>
                <a:gd name="T27" fmla="*/ 0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2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0" name="Freeform 212">
              <a:extLst>
                <a:ext uri="{FF2B5EF4-FFF2-40B4-BE49-F238E27FC236}">
                  <a16:creationId xmlns:a16="http://schemas.microsoft.com/office/drawing/2014/main" id="{3800C6C1-D1E3-6D48-8EEC-9CB7DB70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1893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6 h 10"/>
                <a:gd name="T6" fmla="*/ 0 w 10"/>
                <a:gd name="T7" fmla="*/ 8 h 10"/>
                <a:gd name="T8" fmla="*/ 2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8 w 10"/>
                <a:gd name="T25" fmla="*/ 3 h 10"/>
                <a:gd name="T26" fmla="*/ 7 w 10"/>
                <a:gd name="T27" fmla="*/ 1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1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1" name="Freeform 213">
              <a:extLst>
                <a:ext uri="{FF2B5EF4-FFF2-40B4-BE49-F238E27FC236}">
                  <a16:creationId xmlns:a16="http://schemas.microsoft.com/office/drawing/2014/main" id="{2D634AE6-9BBE-584C-A894-84CFD673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878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6 h 10"/>
                <a:gd name="T6" fmla="*/ 0 w 10"/>
                <a:gd name="T7" fmla="*/ 8 h 10"/>
                <a:gd name="T8" fmla="*/ 1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8 w 10"/>
                <a:gd name="T25" fmla="*/ 3 h 10"/>
                <a:gd name="T26" fmla="*/ 6 w 10"/>
                <a:gd name="T27" fmla="*/ 1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1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2" name="Freeform 214">
              <a:extLst>
                <a:ext uri="{FF2B5EF4-FFF2-40B4-BE49-F238E27FC236}">
                  <a16:creationId xmlns:a16="http://schemas.microsoft.com/office/drawing/2014/main" id="{FE9AC5B7-0625-CF4B-98C3-3872C7D4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1862"/>
              <a:ext cx="10" cy="11"/>
            </a:xfrm>
            <a:custGeom>
              <a:avLst/>
              <a:gdLst>
                <a:gd name="T0" fmla="*/ 0 w 10"/>
                <a:gd name="T1" fmla="*/ 4 h 11"/>
                <a:gd name="T2" fmla="*/ 0 w 10"/>
                <a:gd name="T3" fmla="*/ 5 h 11"/>
                <a:gd name="T4" fmla="*/ 0 w 10"/>
                <a:gd name="T5" fmla="*/ 7 h 11"/>
                <a:gd name="T6" fmla="*/ 0 w 10"/>
                <a:gd name="T7" fmla="*/ 9 h 11"/>
                <a:gd name="T8" fmla="*/ 2 w 10"/>
                <a:gd name="T9" fmla="*/ 11 h 11"/>
                <a:gd name="T10" fmla="*/ 3 w 10"/>
                <a:gd name="T11" fmla="*/ 11 h 11"/>
                <a:gd name="T12" fmla="*/ 5 w 10"/>
                <a:gd name="T13" fmla="*/ 11 h 11"/>
                <a:gd name="T14" fmla="*/ 7 w 10"/>
                <a:gd name="T15" fmla="*/ 11 h 11"/>
                <a:gd name="T16" fmla="*/ 8 w 10"/>
                <a:gd name="T17" fmla="*/ 9 h 11"/>
                <a:gd name="T18" fmla="*/ 8 w 10"/>
                <a:gd name="T19" fmla="*/ 9 h 11"/>
                <a:gd name="T20" fmla="*/ 10 w 10"/>
                <a:gd name="T21" fmla="*/ 7 h 11"/>
                <a:gd name="T22" fmla="*/ 10 w 10"/>
                <a:gd name="T23" fmla="*/ 5 h 11"/>
                <a:gd name="T24" fmla="*/ 8 w 10"/>
                <a:gd name="T25" fmla="*/ 4 h 11"/>
                <a:gd name="T26" fmla="*/ 7 w 10"/>
                <a:gd name="T27" fmla="*/ 2 h 11"/>
                <a:gd name="T28" fmla="*/ 5 w 10"/>
                <a:gd name="T29" fmla="*/ 0 h 11"/>
                <a:gd name="T30" fmla="*/ 3 w 10"/>
                <a:gd name="T31" fmla="*/ 0 h 11"/>
                <a:gd name="T32" fmla="*/ 2 w 10"/>
                <a:gd name="T33" fmla="*/ 2 h 11"/>
                <a:gd name="T34" fmla="*/ 0 w 10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3" name="Freeform 215">
              <a:extLst>
                <a:ext uri="{FF2B5EF4-FFF2-40B4-BE49-F238E27FC236}">
                  <a16:creationId xmlns:a16="http://schemas.microsoft.com/office/drawing/2014/main" id="{68E8AA29-F276-C94F-A4F1-0FAA782FA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1847"/>
              <a:ext cx="10" cy="10"/>
            </a:xfrm>
            <a:custGeom>
              <a:avLst/>
              <a:gdLst>
                <a:gd name="T0" fmla="*/ 0 w 10"/>
                <a:gd name="T1" fmla="*/ 4 h 10"/>
                <a:gd name="T2" fmla="*/ 0 w 10"/>
                <a:gd name="T3" fmla="*/ 5 h 10"/>
                <a:gd name="T4" fmla="*/ 0 w 10"/>
                <a:gd name="T5" fmla="*/ 7 h 10"/>
                <a:gd name="T6" fmla="*/ 0 w 10"/>
                <a:gd name="T7" fmla="*/ 9 h 10"/>
                <a:gd name="T8" fmla="*/ 1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6 w 10"/>
                <a:gd name="T15" fmla="*/ 10 h 10"/>
                <a:gd name="T16" fmla="*/ 8 w 10"/>
                <a:gd name="T17" fmla="*/ 9 h 10"/>
                <a:gd name="T18" fmla="*/ 8 w 10"/>
                <a:gd name="T19" fmla="*/ 9 h 10"/>
                <a:gd name="T20" fmla="*/ 10 w 10"/>
                <a:gd name="T21" fmla="*/ 7 h 10"/>
                <a:gd name="T22" fmla="*/ 10 w 10"/>
                <a:gd name="T23" fmla="*/ 5 h 10"/>
                <a:gd name="T24" fmla="*/ 8 w 10"/>
                <a:gd name="T25" fmla="*/ 4 h 10"/>
                <a:gd name="T26" fmla="*/ 6 w 10"/>
                <a:gd name="T27" fmla="*/ 2 h 10"/>
                <a:gd name="T28" fmla="*/ 5 w 10"/>
                <a:gd name="T29" fmla="*/ 0 h 10"/>
                <a:gd name="T30" fmla="*/ 3 w 10"/>
                <a:gd name="T31" fmla="*/ 0 h 10"/>
                <a:gd name="T32" fmla="*/ 1 w 10"/>
                <a:gd name="T33" fmla="*/ 2 h 10"/>
                <a:gd name="T34" fmla="*/ 0 w 10"/>
                <a:gd name="T3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4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4" name="Freeform 216">
              <a:extLst>
                <a:ext uri="{FF2B5EF4-FFF2-40B4-BE49-F238E27FC236}">
                  <a16:creationId xmlns:a16="http://schemas.microsoft.com/office/drawing/2014/main" id="{C75F8671-B837-FD4B-8D9B-2B1F09E54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832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7 h 10"/>
                <a:gd name="T6" fmla="*/ 0 w 10"/>
                <a:gd name="T7" fmla="*/ 8 h 10"/>
                <a:gd name="T8" fmla="*/ 2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7 h 10"/>
                <a:gd name="T22" fmla="*/ 10 w 10"/>
                <a:gd name="T23" fmla="*/ 5 h 10"/>
                <a:gd name="T24" fmla="*/ 8 w 10"/>
                <a:gd name="T25" fmla="*/ 3 h 10"/>
                <a:gd name="T26" fmla="*/ 7 w 10"/>
                <a:gd name="T27" fmla="*/ 2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2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5" name="Freeform 217">
              <a:extLst>
                <a:ext uri="{FF2B5EF4-FFF2-40B4-BE49-F238E27FC236}">
                  <a16:creationId xmlns:a16="http://schemas.microsoft.com/office/drawing/2014/main" id="{77FEEC2B-1B06-1942-9824-52A6F573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1817"/>
              <a:ext cx="11" cy="10"/>
            </a:xfrm>
            <a:custGeom>
              <a:avLst/>
              <a:gdLst>
                <a:gd name="T0" fmla="*/ 0 w 11"/>
                <a:gd name="T1" fmla="*/ 3 h 10"/>
                <a:gd name="T2" fmla="*/ 0 w 11"/>
                <a:gd name="T3" fmla="*/ 5 h 10"/>
                <a:gd name="T4" fmla="*/ 0 w 11"/>
                <a:gd name="T5" fmla="*/ 7 h 10"/>
                <a:gd name="T6" fmla="*/ 0 w 11"/>
                <a:gd name="T7" fmla="*/ 8 h 10"/>
                <a:gd name="T8" fmla="*/ 2 w 11"/>
                <a:gd name="T9" fmla="*/ 10 h 10"/>
                <a:gd name="T10" fmla="*/ 4 w 11"/>
                <a:gd name="T11" fmla="*/ 10 h 10"/>
                <a:gd name="T12" fmla="*/ 6 w 11"/>
                <a:gd name="T13" fmla="*/ 10 h 10"/>
                <a:gd name="T14" fmla="*/ 7 w 11"/>
                <a:gd name="T15" fmla="*/ 10 h 10"/>
                <a:gd name="T16" fmla="*/ 9 w 11"/>
                <a:gd name="T17" fmla="*/ 8 h 10"/>
                <a:gd name="T18" fmla="*/ 9 w 11"/>
                <a:gd name="T19" fmla="*/ 8 h 10"/>
                <a:gd name="T20" fmla="*/ 11 w 11"/>
                <a:gd name="T21" fmla="*/ 7 h 10"/>
                <a:gd name="T22" fmla="*/ 11 w 11"/>
                <a:gd name="T23" fmla="*/ 5 h 10"/>
                <a:gd name="T24" fmla="*/ 9 w 11"/>
                <a:gd name="T25" fmla="*/ 3 h 10"/>
                <a:gd name="T26" fmla="*/ 7 w 11"/>
                <a:gd name="T27" fmla="*/ 2 h 10"/>
                <a:gd name="T28" fmla="*/ 6 w 11"/>
                <a:gd name="T29" fmla="*/ 0 h 10"/>
                <a:gd name="T30" fmla="*/ 4 w 11"/>
                <a:gd name="T31" fmla="*/ 0 h 10"/>
                <a:gd name="T32" fmla="*/ 2 w 11"/>
                <a:gd name="T33" fmla="*/ 2 h 10"/>
                <a:gd name="T34" fmla="*/ 0 w 11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6" name="Freeform 218">
              <a:extLst>
                <a:ext uri="{FF2B5EF4-FFF2-40B4-BE49-F238E27FC236}">
                  <a16:creationId xmlns:a16="http://schemas.microsoft.com/office/drawing/2014/main" id="{1FD13B85-88F6-3C4F-9B8F-10F621757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1802"/>
              <a:ext cx="10" cy="10"/>
            </a:xfrm>
            <a:custGeom>
              <a:avLst/>
              <a:gdLst>
                <a:gd name="T0" fmla="*/ 0 w 10"/>
                <a:gd name="T1" fmla="*/ 3 h 10"/>
                <a:gd name="T2" fmla="*/ 0 w 10"/>
                <a:gd name="T3" fmla="*/ 5 h 10"/>
                <a:gd name="T4" fmla="*/ 0 w 10"/>
                <a:gd name="T5" fmla="*/ 6 h 10"/>
                <a:gd name="T6" fmla="*/ 0 w 10"/>
                <a:gd name="T7" fmla="*/ 8 h 10"/>
                <a:gd name="T8" fmla="*/ 2 w 10"/>
                <a:gd name="T9" fmla="*/ 10 h 10"/>
                <a:gd name="T10" fmla="*/ 3 w 10"/>
                <a:gd name="T11" fmla="*/ 10 h 10"/>
                <a:gd name="T12" fmla="*/ 5 w 10"/>
                <a:gd name="T13" fmla="*/ 10 h 10"/>
                <a:gd name="T14" fmla="*/ 7 w 10"/>
                <a:gd name="T15" fmla="*/ 10 h 10"/>
                <a:gd name="T16" fmla="*/ 8 w 10"/>
                <a:gd name="T17" fmla="*/ 8 h 10"/>
                <a:gd name="T18" fmla="*/ 8 w 10"/>
                <a:gd name="T19" fmla="*/ 8 h 10"/>
                <a:gd name="T20" fmla="*/ 10 w 10"/>
                <a:gd name="T21" fmla="*/ 6 h 10"/>
                <a:gd name="T22" fmla="*/ 10 w 10"/>
                <a:gd name="T23" fmla="*/ 5 h 10"/>
                <a:gd name="T24" fmla="*/ 8 w 10"/>
                <a:gd name="T25" fmla="*/ 3 h 10"/>
                <a:gd name="T26" fmla="*/ 7 w 10"/>
                <a:gd name="T27" fmla="*/ 1 h 10"/>
                <a:gd name="T28" fmla="*/ 5 w 10"/>
                <a:gd name="T29" fmla="*/ 0 h 10"/>
                <a:gd name="T30" fmla="*/ 3 w 10"/>
                <a:gd name="T31" fmla="*/ 0 h 10"/>
                <a:gd name="T32" fmla="*/ 2 w 10"/>
                <a:gd name="T33" fmla="*/ 1 h 10"/>
                <a:gd name="T34" fmla="*/ 0 w 10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87" name="Freeform 219">
              <a:extLst>
                <a:ext uri="{FF2B5EF4-FFF2-40B4-BE49-F238E27FC236}">
                  <a16:creationId xmlns:a16="http://schemas.microsoft.com/office/drawing/2014/main" id="{988DFC56-8DEA-4B4E-B638-3D41CAD61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787"/>
              <a:ext cx="11" cy="10"/>
            </a:xfrm>
            <a:custGeom>
              <a:avLst/>
              <a:gdLst>
                <a:gd name="T0" fmla="*/ 0 w 11"/>
                <a:gd name="T1" fmla="*/ 3 h 10"/>
                <a:gd name="T2" fmla="*/ 0 w 11"/>
                <a:gd name="T3" fmla="*/ 5 h 10"/>
                <a:gd name="T4" fmla="*/ 0 w 11"/>
                <a:gd name="T5" fmla="*/ 6 h 10"/>
                <a:gd name="T6" fmla="*/ 0 w 11"/>
                <a:gd name="T7" fmla="*/ 8 h 10"/>
                <a:gd name="T8" fmla="*/ 2 w 11"/>
                <a:gd name="T9" fmla="*/ 10 h 10"/>
                <a:gd name="T10" fmla="*/ 4 w 11"/>
                <a:gd name="T11" fmla="*/ 10 h 10"/>
                <a:gd name="T12" fmla="*/ 6 w 11"/>
                <a:gd name="T13" fmla="*/ 10 h 10"/>
                <a:gd name="T14" fmla="*/ 7 w 11"/>
                <a:gd name="T15" fmla="*/ 10 h 10"/>
                <a:gd name="T16" fmla="*/ 9 w 11"/>
                <a:gd name="T17" fmla="*/ 8 h 10"/>
                <a:gd name="T18" fmla="*/ 9 w 11"/>
                <a:gd name="T19" fmla="*/ 8 h 10"/>
                <a:gd name="T20" fmla="*/ 11 w 11"/>
                <a:gd name="T21" fmla="*/ 6 h 10"/>
                <a:gd name="T22" fmla="*/ 11 w 11"/>
                <a:gd name="T23" fmla="*/ 5 h 10"/>
                <a:gd name="T24" fmla="*/ 9 w 11"/>
                <a:gd name="T25" fmla="*/ 3 h 10"/>
                <a:gd name="T26" fmla="*/ 7 w 11"/>
                <a:gd name="T27" fmla="*/ 1 h 10"/>
                <a:gd name="T28" fmla="*/ 6 w 11"/>
                <a:gd name="T29" fmla="*/ 0 h 10"/>
                <a:gd name="T30" fmla="*/ 4 w 11"/>
                <a:gd name="T31" fmla="*/ 0 h 10"/>
                <a:gd name="T32" fmla="*/ 2 w 11"/>
                <a:gd name="T33" fmla="*/ 1 h 10"/>
                <a:gd name="T34" fmla="*/ 0 w 11"/>
                <a:gd name="T3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588" name="Rectangle 220">
            <a:extLst>
              <a:ext uri="{FF2B5EF4-FFF2-40B4-BE49-F238E27FC236}">
                <a16:creationId xmlns:a16="http://schemas.microsoft.com/office/drawing/2014/main" id="{091B7070-2FE9-6A4C-A060-06232B6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4745039"/>
            <a:ext cx="22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SC</a:t>
            </a:r>
          </a:p>
        </p:txBody>
      </p:sp>
      <p:sp>
        <p:nvSpPr>
          <p:cNvPr id="58589" name="Rectangle 221">
            <a:extLst>
              <a:ext uri="{FF2B5EF4-FFF2-40B4-BE49-F238E27FC236}">
                <a16:creationId xmlns:a16="http://schemas.microsoft.com/office/drawing/2014/main" id="{36325470-1FB6-D94D-A8DB-A4A6A7E4B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1" y="515937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58590" name="Rectangle 222">
            <a:extLst>
              <a:ext uri="{FF2B5EF4-FFF2-40B4-BE49-F238E27FC236}">
                <a16:creationId xmlns:a16="http://schemas.microsoft.com/office/drawing/2014/main" id="{AE54EE0A-FCED-2745-AAD3-C04847F9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4" y="4206876"/>
            <a:ext cx="396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92" name="Freeform 224">
            <a:extLst>
              <a:ext uri="{FF2B5EF4-FFF2-40B4-BE49-F238E27FC236}">
                <a16:creationId xmlns:a16="http://schemas.microsoft.com/office/drawing/2014/main" id="{7AC08D2B-E18A-F34A-AC16-0B1485AAF1DA}"/>
              </a:ext>
            </a:extLst>
          </p:cNvPr>
          <p:cNvSpPr>
            <a:spLocks/>
          </p:cNvSpPr>
          <p:nvPr/>
        </p:nvSpPr>
        <p:spPr bwMode="auto">
          <a:xfrm>
            <a:off x="3508376" y="4276725"/>
            <a:ext cx="1685925" cy="787400"/>
          </a:xfrm>
          <a:custGeom>
            <a:avLst/>
            <a:gdLst>
              <a:gd name="T0" fmla="*/ 0 w 2105"/>
              <a:gd name="T1" fmla="*/ 0 h 782"/>
              <a:gd name="T2" fmla="*/ 74 w 2105"/>
              <a:gd name="T3" fmla="*/ 98 h 782"/>
              <a:gd name="T4" fmla="*/ 147 w 2105"/>
              <a:gd name="T5" fmla="*/ 195 h 782"/>
              <a:gd name="T6" fmla="*/ 219 w 2105"/>
              <a:gd name="T7" fmla="*/ 288 h 782"/>
              <a:gd name="T8" fmla="*/ 292 w 2105"/>
              <a:gd name="T9" fmla="*/ 377 h 782"/>
              <a:gd name="T10" fmla="*/ 327 w 2105"/>
              <a:gd name="T11" fmla="*/ 418 h 782"/>
              <a:gd name="T12" fmla="*/ 362 w 2105"/>
              <a:gd name="T13" fmla="*/ 458 h 782"/>
              <a:gd name="T14" fmla="*/ 396 w 2105"/>
              <a:gd name="T15" fmla="*/ 495 h 782"/>
              <a:gd name="T16" fmla="*/ 432 w 2105"/>
              <a:gd name="T17" fmla="*/ 532 h 782"/>
              <a:gd name="T18" fmla="*/ 465 w 2105"/>
              <a:gd name="T19" fmla="*/ 564 h 782"/>
              <a:gd name="T20" fmla="*/ 499 w 2105"/>
              <a:gd name="T21" fmla="*/ 595 h 782"/>
              <a:gd name="T22" fmla="*/ 533 w 2105"/>
              <a:gd name="T23" fmla="*/ 623 h 782"/>
              <a:gd name="T24" fmla="*/ 567 w 2105"/>
              <a:gd name="T25" fmla="*/ 647 h 782"/>
              <a:gd name="T26" fmla="*/ 599 w 2105"/>
              <a:gd name="T27" fmla="*/ 669 h 782"/>
              <a:gd name="T28" fmla="*/ 627 w 2105"/>
              <a:gd name="T29" fmla="*/ 689 h 782"/>
              <a:gd name="T30" fmla="*/ 654 w 2105"/>
              <a:gd name="T31" fmla="*/ 709 h 782"/>
              <a:gd name="T32" fmla="*/ 681 w 2105"/>
              <a:gd name="T33" fmla="*/ 726 h 782"/>
              <a:gd name="T34" fmla="*/ 705 w 2105"/>
              <a:gd name="T35" fmla="*/ 741 h 782"/>
              <a:gd name="T36" fmla="*/ 730 w 2105"/>
              <a:gd name="T37" fmla="*/ 755 h 782"/>
              <a:gd name="T38" fmla="*/ 754 w 2105"/>
              <a:gd name="T39" fmla="*/ 765 h 782"/>
              <a:gd name="T40" fmla="*/ 779 w 2105"/>
              <a:gd name="T41" fmla="*/ 774 h 782"/>
              <a:gd name="T42" fmla="*/ 804 w 2105"/>
              <a:gd name="T43" fmla="*/ 779 h 782"/>
              <a:gd name="T44" fmla="*/ 833 w 2105"/>
              <a:gd name="T45" fmla="*/ 782 h 782"/>
              <a:gd name="T46" fmla="*/ 862 w 2105"/>
              <a:gd name="T47" fmla="*/ 782 h 782"/>
              <a:gd name="T48" fmla="*/ 894 w 2105"/>
              <a:gd name="T49" fmla="*/ 779 h 782"/>
              <a:gd name="T50" fmla="*/ 927 w 2105"/>
              <a:gd name="T51" fmla="*/ 772 h 782"/>
              <a:gd name="T52" fmla="*/ 965 w 2105"/>
              <a:gd name="T53" fmla="*/ 760 h 782"/>
              <a:gd name="T54" fmla="*/ 1007 w 2105"/>
              <a:gd name="T55" fmla="*/ 747 h 782"/>
              <a:gd name="T56" fmla="*/ 1052 w 2105"/>
              <a:gd name="T57" fmla="*/ 728 h 782"/>
              <a:gd name="T58" fmla="*/ 1101 w 2105"/>
              <a:gd name="T59" fmla="*/ 706 h 782"/>
              <a:gd name="T60" fmla="*/ 1155 w 2105"/>
              <a:gd name="T61" fmla="*/ 679 h 782"/>
              <a:gd name="T62" fmla="*/ 1211 w 2105"/>
              <a:gd name="T63" fmla="*/ 647 h 782"/>
              <a:gd name="T64" fmla="*/ 1268 w 2105"/>
              <a:gd name="T65" fmla="*/ 612 h 782"/>
              <a:gd name="T66" fmla="*/ 1331 w 2105"/>
              <a:gd name="T67" fmla="*/ 575 h 782"/>
              <a:gd name="T68" fmla="*/ 1393 w 2105"/>
              <a:gd name="T69" fmla="*/ 532 h 782"/>
              <a:gd name="T70" fmla="*/ 1459 w 2105"/>
              <a:gd name="T71" fmla="*/ 487 h 782"/>
              <a:gd name="T72" fmla="*/ 1526 w 2105"/>
              <a:gd name="T73" fmla="*/ 440 h 782"/>
              <a:gd name="T74" fmla="*/ 1594 w 2105"/>
              <a:gd name="T75" fmla="*/ 389 h 782"/>
              <a:gd name="T76" fmla="*/ 1664 w 2105"/>
              <a:gd name="T77" fmla="*/ 339 h 782"/>
              <a:gd name="T78" fmla="*/ 1735 w 2105"/>
              <a:gd name="T79" fmla="*/ 285 h 782"/>
              <a:gd name="T80" fmla="*/ 1808 w 2105"/>
              <a:gd name="T81" fmla="*/ 229 h 782"/>
              <a:gd name="T82" fmla="*/ 1956 w 2105"/>
              <a:gd name="T83" fmla="*/ 116 h 782"/>
              <a:gd name="T84" fmla="*/ 2105 w 2105"/>
              <a:gd name="T85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05" h="782">
                <a:moveTo>
                  <a:pt x="0" y="0"/>
                </a:moveTo>
                <a:lnTo>
                  <a:pt x="74" y="98"/>
                </a:lnTo>
                <a:lnTo>
                  <a:pt x="147" y="195"/>
                </a:lnTo>
                <a:lnTo>
                  <a:pt x="219" y="288"/>
                </a:lnTo>
                <a:lnTo>
                  <a:pt x="292" y="377"/>
                </a:lnTo>
                <a:lnTo>
                  <a:pt x="327" y="418"/>
                </a:lnTo>
                <a:lnTo>
                  <a:pt x="362" y="458"/>
                </a:lnTo>
                <a:lnTo>
                  <a:pt x="396" y="495"/>
                </a:lnTo>
                <a:lnTo>
                  <a:pt x="432" y="532"/>
                </a:lnTo>
                <a:lnTo>
                  <a:pt x="465" y="564"/>
                </a:lnTo>
                <a:lnTo>
                  <a:pt x="499" y="595"/>
                </a:lnTo>
                <a:lnTo>
                  <a:pt x="533" y="623"/>
                </a:lnTo>
                <a:lnTo>
                  <a:pt x="567" y="647"/>
                </a:lnTo>
                <a:lnTo>
                  <a:pt x="599" y="669"/>
                </a:lnTo>
                <a:lnTo>
                  <a:pt x="627" y="689"/>
                </a:lnTo>
                <a:lnTo>
                  <a:pt x="654" y="709"/>
                </a:lnTo>
                <a:lnTo>
                  <a:pt x="681" y="726"/>
                </a:lnTo>
                <a:lnTo>
                  <a:pt x="705" y="741"/>
                </a:lnTo>
                <a:lnTo>
                  <a:pt x="730" y="755"/>
                </a:lnTo>
                <a:lnTo>
                  <a:pt x="754" y="765"/>
                </a:lnTo>
                <a:lnTo>
                  <a:pt x="779" y="774"/>
                </a:lnTo>
                <a:lnTo>
                  <a:pt x="804" y="779"/>
                </a:lnTo>
                <a:lnTo>
                  <a:pt x="833" y="782"/>
                </a:lnTo>
                <a:lnTo>
                  <a:pt x="862" y="782"/>
                </a:lnTo>
                <a:lnTo>
                  <a:pt x="894" y="779"/>
                </a:lnTo>
                <a:lnTo>
                  <a:pt x="927" y="772"/>
                </a:lnTo>
                <a:lnTo>
                  <a:pt x="965" y="760"/>
                </a:lnTo>
                <a:lnTo>
                  <a:pt x="1007" y="747"/>
                </a:lnTo>
                <a:lnTo>
                  <a:pt x="1052" y="728"/>
                </a:lnTo>
                <a:lnTo>
                  <a:pt x="1101" y="706"/>
                </a:lnTo>
                <a:lnTo>
                  <a:pt x="1155" y="679"/>
                </a:lnTo>
                <a:lnTo>
                  <a:pt x="1211" y="647"/>
                </a:lnTo>
                <a:lnTo>
                  <a:pt x="1268" y="612"/>
                </a:lnTo>
                <a:lnTo>
                  <a:pt x="1331" y="575"/>
                </a:lnTo>
                <a:lnTo>
                  <a:pt x="1393" y="532"/>
                </a:lnTo>
                <a:lnTo>
                  <a:pt x="1459" y="487"/>
                </a:lnTo>
                <a:lnTo>
                  <a:pt x="1526" y="440"/>
                </a:lnTo>
                <a:lnTo>
                  <a:pt x="1594" y="389"/>
                </a:lnTo>
                <a:lnTo>
                  <a:pt x="1664" y="339"/>
                </a:lnTo>
                <a:lnTo>
                  <a:pt x="1735" y="285"/>
                </a:lnTo>
                <a:lnTo>
                  <a:pt x="1808" y="229"/>
                </a:lnTo>
                <a:lnTo>
                  <a:pt x="1956" y="116"/>
                </a:lnTo>
                <a:lnTo>
                  <a:pt x="2105" y="0"/>
                </a:lnTo>
              </a:path>
            </a:pathLst>
          </a:custGeom>
          <a:noFill/>
          <a:ln w="15875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93" name="Rectangle 225">
            <a:extLst>
              <a:ext uri="{FF2B5EF4-FFF2-40B4-BE49-F238E27FC236}">
                <a16:creationId xmlns:a16="http://schemas.microsoft.com/office/drawing/2014/main" id="{7022AFD9-5A04-9143-9F8E-A5FC0425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4073525"/>
            <a:ext cx="2612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Bookman Old Style" panose="02050604050505020204" pitchFamily="18" charset="0"/>
              </a:rPr>
              <a:t>TC</a:t>
            </a:r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176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EE8866-FEFC-4441-8913-CF5FBB4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2C9-9E49-1D4C-AABE-D667F158312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7DEC7222-9DD7-AC4C-BAE1-C72594D9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38862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259CFA9-47E2-7940-8A7B-88AB7A3CF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458200" cy="1828800"/>
          </a:xfrm>
        </p:spPr>
        <p:txBody>
          <a:bodyPr/>
          <a:lstStyle/>
          <a:p>
            <a:pPr marL="346075" indent="-346075"/>
            <a:r>
              <a:rPr lang="en-US" altLang="en-US" sz="2400"/>
              <a:t>Expected Waiting Costs as a function of the number of customers in the system</a:t>
            </a:r>
          </a:p>
          <a:p>
            <a:pPr marL="854075" lvl="1" indent="-342900"/>
            <a:r>
              <a:rPr lang="en-US" altLang="en-US" sz="2000">
                <a:solidFill>
                  <a:schemeClr val="accent2"/>
                </a:solidFill>
              </a:rPr>
              <a:t>C</a:t>
            </a:r>
            <a:r>
              <a:rPr lang="en-US" altLang="en-US" sz="2000" baseline="-25000">
                <a:solidFill>
                  <a:schemeClr val="accent2"/>
                </a:solidFill>
              </a:rPr>
              <a:t>w</a:t>
            </a:r>
            <a:r>
              <a:rPr lang="en-US" altLang="en-US" sz="2000">
                <a:solidFill>
                  <a:schemeClr val="accent2"/>
                </a:solidFill>
              </a:rPr>
              <a:t> = Waiting cost per customer and time unit </a:t>
            </a:r>
          </a:p>
          <a:p>
            <a:pPr marL="854075" lvl="1" indent="-342900"/>
            <a:r>
              <a:rPr lang="en-US" altLang="en-US" sz="2000">
                <a:solidFill>
                  <a:schemeClr val="accent2"/>
                </a:solidFill>
              </a:rPr>
              <a:t>C</a:t>
            </a:r>
            <a:r>
              <a:rPr lang="en-US" altLang="en-US" sz="2000" baseline="-25000">
                <a:solidFill>
                  <a:schemeClr val="accent2"/>
                </a:solidFill>
              </a:rPr>
              <a:t>w</a:t>
            </a:r>
            <a:r>
              <a:rPr lang="en-US" altLang="en-US" sz="2000">
                <a:solidFill>
                  <a:schemeClr val="accent2"/>
                </a:solidFill>
              </a:rPr>
              <a:t>N = Waiting cost per time unit when N customers in the system</a:t>
            </a:r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CB7F017D-76AB-2541-9C96-28AD532BDE7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914400"/>
            <a:ext cx="8686800" cy="241300"/>
            <a:chOff x="384" y="625"/>
            <a:chExt cx="4992" cy="151"/>
          </a:xfrm>
        </p:grpSpPr>
        <p:grpSp>
          <p:nvGrpSpPr>
            <p:cNvPr id="59397" name="Group 5">
              <a:extLst>
                <a:ext uri="{FF2B5EF4-FFF2-40B4-BE49-F238E27FC236}">
                  <a16:creationId xmlns:a16="http://schemas.microsoft.com/office/drawing/2014/main" id="{99A1DF28-015F-6549-ABAD-AAAEB9CB0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59398" name="Picture 6" descr="bd15156_">
                <a:extLst>
                  <a:ext uri="{FF2B5EF4-FFF2-40B4-BE49-F238E27FC236}">
                    <a16:creationId xmlns:a16="http://schemas.microsoft.com/office/drawing/2014/main" id="{F248B0E8-2AE0-7846-89A6-DAFAC85650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399" name="Picture 7" descr="bd15034_">
                <a:extLst>
                  <a:ext uri="{FF2B5EF4-FFF2-40B4-BE49-F238E27FC236}">
                    <a16:creationId xmlns:a16="http://schemas.microsoft.com/office/drawing/2014/main" id="{001BD3B0-9833-5B4B-88F5-ACC11ED7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9400" name="Picture 8" descr="bd21319_">
              <a:extLst>
                <a:ext uri="{FF2B5EF4-FFF2-40B4-BE49-F238E27FC236}">
                  <a16:creationId xmlns:a16="http://schemas.microsoft.com/office/drawing/2014/main" id="{E2D6B6EE-7BBE-904D-A650-6F71F0821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401" name="Rectangle 9">
            <a:extLst>
              <a:ext uri="{FF2B5EF4-FFF2-40B4-BE49-F238E27FC236}">
                <a16:creationId xmlns:a16="http://schemas.microsoft.com/office/drawing/2014/main" id="{B9047EC9-7D92-DD47-B37C-55BD826A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Analyzing Linear Waiting Costs</a:t>
            </a:r>
          </a:p>
        </p:txBody>
      </p:sp>
      <p:graphicFrame>
        <p:nvGraphicFramePr>
          <p:cNvPr id="59402" name="Object 10">
            <a:extLst>
              <a:ext uri="{FF2B5EF4-FFF2-40B4-BE49-F238E27FC236}">
                <a16:creationId xmlns:a16="http://schemas.microsoft.com/office/drawing/2014/main" id="{8E8BEB84-7139-0542-8684-1606F11C0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3251200"/>
          <a:ext cx="302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69634100" imgH="19900900" progId="Equation.3">
                  <p:embed/>
                </p:oleObj>
              </mc:Choice>
              <mc:Fallback>
                <p:oleObj name="Equation" r:id="rId6" imgW="69634100" imgH="19900900" progId="Equation.3">
                  <p:embed/>
                  <p:pic>
                    <p:nvPicPr>
                      <p:cNvPr id="59402" name="Object 10">
                        <a:extLst>
                          <a:ext uri="{FF2B5EF4-FFF2-40B4-BE49-F238E27FC236}">
                            <a16:creationId xmlns:a16="http://schemas.microsoft.com/office/drawing/2014/main" id="{8E8BEB84-7139-0542-8684-1606F11C0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251200"/>
                        <a:ext cx="302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14">
            <a:extLst>
              <a:ext uri="{FF2B5EF4-FFF2-40B4-BE49-F238E27FC236}">
                <a16:creationId xmlns:a16="http://schemas.microsoft.com/office/drawing/2014/main" id="{71EF7EBC-33F2-FC4E-BAD1-47BF3565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434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6075" indent="-3460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4075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875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2825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78125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2353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925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497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6069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Expected Waiting Costs as a function of the number of customers in the queue</a:t>
            </a:r>
          </a:p>
        </p:txBody>
      </p:sp>
      <p:grpSp>
        <p:nvGrpSpPr>
          <p:cNvPr id="59409" name="Group 17">
            <a:extLst>
              <a:ext uri="{FF2B5EF4-FFF2-40B4-BE49-F238E27FC236}">
                <a16:creationId xmlns:a16="http://schemas.microsoft.com/office/drawing/2014/main" id="{4DC7116F-9DE3-FC47-85C0-B55D6B5C945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334000"/>
            <a:ext cx="2514600" cy="914400"/>
            <a:chOff x="2016" y="3360"/>
            <a:chExt cx="1584" cy="576"/>
          </a:xfrm>
        </p:grpSpPr>
        <p:sp>
          <p:nvSpPr>
            <p:cNvPr id="59407" name="Rectangle 15">
              <a:extLst>
                <a:ext uri="{FF2B5EF4-FFF2-40B4-BE49-F238E27FC236}">
                  <a16:creationId xmlns:a16="http://schemas.microsoft.com/office/drawing/2014/main" id="{082692EB-AD76-0443-800E-E4635C40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0"/>
              <a:ext cx="1584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08" name="Object 16">
              <a:extLst>
                <a:ext uri="{FF2B5EF4-FFF2-40B4-BE49-F238E27FC236}">
                  <a16:creationId xmlns:a16="http://schemas.microsoft.com/office/drawing/2014/main" id="{C8F81465-73DC-A642-A676-54A481A435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4" y="3528"/>
            <a:ext cx="10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8" imgW="36576000" imgH="9944100" progId="Equation.3">
                    <p:embed/>
                  </p:oleObj>
                </mc:Choice>
                <mc:Fallback>
                  <p:oleObj name="Equation" r:id="rId8" imgW="36576000" imgH="9944100" progId="Equation.3">
                    <p:embed/>
                    <p:pic>
                      <p:nvPicPr>
                        <p:cNvPr id="59408" name="Object 16">
                          <a:extLst>
                            <a:ext uri="{FF2B5EF4-FFF2-40B4-BE49-F238E27FC236}">
                              <a16:creationId xmlns:a16="http://schemas.microsoft.com/office/drawing/2014/main" id="{C8F81465-73DC-A642-A676-54A481A435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3528"/>
                          <a:ext cx="10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6280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76F5-F0DA-DE42-817D-0D6811CD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E1AF-C513-9E4D-9C8D-7C347978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Los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capacidad</a:t>
            </a:r>
            <a:r>
              <a:rPr lang="en-US" dirty="0"/>
              <a:t> son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r>
              <a:rPr lang="en-US" dirty="0"/>
              <a:t> y </a:t>
            </a:r>
            <a:r>
              <a:rPr lang="en-US" dirty="0" err="1"/>
              <a:t>uno</a:t>
            </a:r>
            <a:r>
              <a:rPr lang="en-US" dirty="0"/>
              <a:t> de los </a:t>
            </a:r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impulsores</a:t>
            </a:r>
            <a:r>
              <a:rPr lang="en-US" dirty="0"/>
              <a:t> del </a:t>
            </a:r>
            <a:r>
              <a:rPr lang="en-US" dirty="0" err="1"/>
              <a:t>rediseño</a:t>
            </a:r>
            <a:r>
              <a:rPr lang="en-US" dirty="0"/>
              <a:t> de </a:t>
            </a:r>
            <a:r>
              <a:rPr lang="en-US" dirty="0" err="1"/>
              <a:t>procesos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/>
              <a:t>- </a:t>
            </a:r>
            <a:r>
              <a:rPr lang="en-US" sz="2000" dirty="0" err="1"/>
              <a:t>Equilibrio</a:t>
            </a:r>
            <a:r>
              <a:rPr lang="en-US" sz="2000" dirty="0"/>
              <a:t> el </a:t>
            </a:r>
            <a:r>
              <a:rPr lang="en-US" sz="2000" dirty="0" err="1"/>
              <a:t>costo</a:t>
            </a:r>
            <a:r>
              <a:rPr lang="en-US" sz="2000" dirty="0"/>
              <a:t> de una mayor </a:t>
            </a:r>
            <a:r>
              <a:rPr lang="en-US" sz="2000" dirty="0" err="1"/>
              <a:t>capacidad</a:t>
            </a:r>
            <a:r>
              <a:rPr lang="en-US" sz="2000" dirty="0"/>
              <a:t> con las </a:t>
            </a:r>
            <a:r>
              <a:rPr lang="en-US" sz="2000" dirty="0" err="1"/>
              <a:t>ganancias</a:t>
            </a:r>
            <a:r>
              <a:rPr lang="en-US" sz="2000" dirty="0"/>
              <a:t> de una mayor </a:t>
            </a:r>
            <a:r>
              <a:rPr lang="en-US" sz="2000" dirty="0" err="1"/>
              <a:t>productividad</a:t>
            </a:r>
            <a:r>
              <a:rPr lang="en-US" sz="2000" dirty="0"/>
              <a:t> y </a:t>
            </a:r>
            <a:r>
              <a:rPr lang="en-US" sz="2000" dirty="0" err="1"/>
              <a:t>servicio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El </a:t>
            </a:r>
            <a:r>
              <a:rPr lang="en-US" dirty="0" err="1"/>
              <a:t>análisis</a:t>
            </a:r>
            <a:r>
              <a:rPr lang="en-US" dirty="0"/>
              <a:t> de colas y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espera</a:t>
            </a:r>
            <a:r>
              <a:rPr lang="en-US" dirty="0"/>
              <a:t> : 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sz="2000" dirty="0"/>
              <a:t>Grandes </a:t>
            </a:r>
            <a:r>
              <a:rPr lang="en-US" sz="2000" dirty="0" err="1"/>
              <a:t>costos</a:t>
            </a:r>
            <a:r>
              <a:rPr lang="en-US" sz="2000" dirty="0"/>
              <a:t> de </a:t>
            </a:r>
            <a:r>
              <a:rPr lang="en-US" sz="2000" dirty="0" err="1"/>
              <a:t>espera</a:t>
            </a:r>
            <a:r>
              <a:rPr lang="en-US" sz="2000" dirty="0"/>
              <a:t> y de </a:t>
            </a:r>
            <a:r>
              <a:rPr lang="en-US" sz="2000" dirty="0" err="1"/>
              <a:t>pérdida</a:t>
            </a:r>
            <a:r>
              <a:rPr lang="en-US" sz="2000" dirty="0"/>
              <a:t> de </a:t>
            </a:r>
            <a:r>
              <a:rPr lang="en-US" sz="2000" dirty="0" err="1"/>
              <a:t>ventas</a:t>
            </a:r>
            <a:r>
              <a:rPr lang="en-US" sz="2000" dirty="0"/>
              <a:t> </a:t>
            </a:r>
            <a:r>
              <a:rPr lang="en-US" sz="2000" dirty="0" err="1"/>
              <a:t>debido</a:t>
            </a:r>
            <a:r>
              <a:rPr lang="en-US" sz="2000" dirty="0"/>
              <a:t> a la </a:t>
            </a:r>
            <a:r>
              <a:rPr lang="en-US" sz="2000" dirty="0" err="1"/>
              <a:t>espera</a:t>
            </a:r>
            <a:r>
              <a:rPr lang="en-US" sz="2000" dirty="0"/>
              <a:t>.</a:t>
            </a:r>
          </a:p>
          <a:p>
            <a:endParaRPr lang="en-US" dirty="0"/>
          </a:p>
          <a:p>
            <a:r>
              <a:rPr lang="en-US" dirty="0" err="1"/>
              <a:t>Ejemplos</a:t>
            </a:r>
            <a:r>
              <a:rPr lang="en-US" dirty="0"/>
              <a:t>: </a:t>
            </a:r>
            <a:r>
              <a:rPr lang="en-US" dirty="0" err="1"/>
              <a:t>bancos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45F6A8A-F878-134F-AFE1-A2806580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2707-14BB-354E-8B1C-9E768D781C3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A336B8A0-61B8-5A4F-89E9-5F9915DB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2286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SC = c*C</a:t>
            </a:r>
            <a:r>
              <a:rPr lang="en-US" altLang="en-US" baseline="-25000"/>
              <a:t>S</a:t>
            </a:r>
            <a:r>
              <a:rPr lang="en-US" altLang="en-US"/>
              <a:t>(</a:t>
            </a:r>
            <a:r>
              <a:rPr lang="en-US" altLang="en-US">
                <a:sym typeface="Symbol" pitchFamily="2" charset="2"/>
              </a:rPr>
              <a:t>)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0A4B52C-1EE8-3C49-83CC-BB98E2A23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924800" cy="2971800"/>
          </a:xfrm>
        </p:spPr>
        <p:txBody>
          <a:bodyPr/>
          <a:lstStyle/>
          <a:p>
            <a:pPr defTabSz="1087438">
              <a:buFont typeface="Wingdings" pitchFamily="2" charset="2"/>
              <a:buChar char="v"/>
              <a:tabLst>
                <a:tab pos="974725" algn="l"/>
                <a:tab pos="1655763" algn="l"/>
              </a:tabLst>
            </a:pPr>
            <a:r>
              <a:rPr lang="en-US" altLang="en-US" sz="2400"/>
              <a:t>The expected service costs per time unit, SC, depend on the number of servers and their speed</a:t>
            </a:r>
          </a:p>
          <a:p>
            <a:pPr defTabSz="1087438">
              <a:buNone/>
              <a:tabLst>
                <a:tab pos="974725" algn="l"/>
                <a:tab pos="1655763" algn="l"/>
              </a:tabLst>
            </a:pPr>
            <a:endParaRPr lang="en-US" altLang="en-US" sz="1200"/>
          </a:p>
          <a:p>
            <a:pPr defTabSz="1087438">
              <a:tabLst>
                <a:tab pos="974725" algn="l"/>
                <a:tab pos="1655763" algn="l"/>
              </a:tabLst>
            </a:pPr>
            <a:r>
              <a:rPr lang="en-US" altLang="en-US" sz="2400"/>
              <a:t>Definitions</a:t>
            </a:r>
          </a:p>
          <a:p>
            <a:pPr lvl="1" defTabSz="1087438">
              <a:tabLst>
                <a:tab pos="974725" algn="l"/>
                <a:tab pos="1655763" algn="l"/>
              </a:tabLst>
            </a:pPr>
            <a:r>
              <a:rPr lang="en-US" altLang="en-US" sz="2000">
                <a:solidFill>
                  <a:schemeClr val="accent2"/>
                </a:solidFill>
              </a:rPr>
              <a:t>c	= Number of servers</a:t>
            </a:r>
          </a:p>
          <a:p>
            <a:pPr lvl="1" defTabSz="1087438">
              <a:tabLst>
                <a:tab pos="974725" algn="l"/>
                <a:tab pos="1655763" algn="l"/>
              </a:tabLst>
            </a:pP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	= Average server intensity (average time to serve one customer)</a:t>
            </a:r>
          </a:p>
          <a:p>
            <a:pPr lvl="1" defTabSz="1087438">
              <a:tabLst>
                <a:tab pos="974725" algn="l"/>
                <a:tab pos="1655763" algn="l"/>
              </a:tabLst>
            </a:pPr>
            <a:r>
              <a:rPr lang="en-US" altLang="en-US" sz="2000">
                <a:solidFill>
                  <a:schemeClr val="accent2"/>
                </a:solidFill>
              </a:rPr>
              <a:t>C</a:t>
            </a:r>
            <a:r>
              <a:rPr lang="en-US" altLang="en-US" sz="2000" baseline="-25000">
                <a:solidFill>
                  <a:schemeClr val="accent2"/>
                </a:solidFill>
              </a:rPr>
              <a:t>S</a:t>
            </a:r>
            <a:r>
              <a:rPr lang="en-US" altLang="en-US" sz="2000">
                <a:solidFill>
                  <a:schemeClr val="accent2"/>
                </a:solidFill>
              </a:rPr>
              <a:t>(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</a:t>
            </a:r>
            <a:r>
              <a:rPr lang="en-US" altLang="en-US" sz="2000">
                <a:solidFill>
                  <a:schemeClr val="accent2"/>
                </a:solidFill>
              </a:rPr>
              <a:t>)  = 	Expected cost per server and time unit as a function of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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6DDFA41F-FFB4-9E4F-BC95-47AC7D23EE3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914400"/>
            <a:ext cx="8686800" cy="241300"/>
            <a:chOff x="384" y="625"/>
            <a:chExt cx="4992" cy="151"/>
          </a:xfrm>
        </p:grpSpPr>
        <p:grpSp>
          <p:nvGrpSpPr>
            <p:cNvPr id="60421" name="Group 5">
              <a:extLst>
                <a:ext uri="{FF2B5EF4-FFF2-40B4-BE49-F238E27FC236}">
                  <a16:creationId xmlns:a16="http://schemas.microsoft.com/office/drawing/2014/main" id="{0BCDE3AB-9863-7246-9FDB-DB2565C36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60422" name="Picture 6" descr="bd15156_">
                <a:extLst>
                  <a:ext uri="{FF2B5EF4-FFF2-40B4-BE49-F238E27FC236}">
                    <a16:creationId xmlns:a16="http://schemas.microsoft.com/office/drawing/2014/main" id="{B74AC24C-2897-0147-8048-51DAB0175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423" name="Picture 7" descr="bd15034_">
                <a:extLst>
                  <a:ext uri="{FF2B5EF4-FFF2-40B4-BE49-F238E27FC236}">
                    <a16:creationId xmlns:a16="http://schemas.microsoft.com/office/drawing/2014/main" id="{FD4AFBBF-9CBD-2041-9B29-C0BCA02B7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0424" name="Picture 8" descr="bd21319_">
              <a:extLst>
                <a:ext uri="{FF2B5EF4-FFF2-40B4-BE49-F238E27FC236}">
                  <a16:creationId xmlns:a16="http://schemas.microsoft.com/office/drawing/2014/main" id="{89C51C1E-C5D2-EF4F-B0C5-B15C812B8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25" name="Rectangle 9">
            <a:extLst>
              <a:ext uri="{FF2B5EF4-FFF2-40B4-BE49-F238E27FC236}">
                <a16:creationId xmlns:a16="http://schemas.microsoft.com/office/drawing/2014/main" id="{5517FE21-36E1-CD40-A2B0-041E5659F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Analyzing Service Costs</a:t>
            </a:r>
          </a:p>
        </p:txBody>
      </p:sp>
      <p:pic>
        <p:nvPicPr>
          <p:cNvPr id="60430" name="Picture 14" descr="hsgh1mus[1]">
            <a:extLst>
              <a:ext uri="{FF2B5EF4-FFF2-40B4-BE49-F238E27FC236}">
                <a16:creationId xmlns:a16="http://schemas.microsoft.com/office/drawing/2014/main" id="{F1962944-B4EC-D54D-B5DF-A9BEC7B7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495801"/>
            <a:ext cx="1430338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950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0D8A098-4430-C94A-8FF6-22C805E0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37A-0576-7E4C-94E4-D81B743D961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F643BBE2-1FFF-4D4A-BCB8-F465B79F8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2133600"/>
          </a:xfrm>
          <a:noFill/>
          <a:ln/>
        </p:spPr>
        <p:txBody>
          <a:bodyPr/>
          <a:lstStyle/>
          <a:p>
            <a:pPr defTabSz="1087438">
              <a:buNone/>
              <a:tabLst>
                <a:tab pos="1087438" algn="l"/>
                <a:tab pos="1311275" algn="l"/>
              </a:tabLst>
            </a:pPr>
            <a:r>
              <a:rPr lang="en-US" altLang="en-US" b="1"/>
              <a:t>Determining </a:t>
            </a:r>
            <a:r>
              <a:rPr lang="en-US" altLang="en-US" b="1">
                <a:sym typeface="Symbol" pitchFamily="2" charset="2"/>
              </a:rPr>
              <a:t></a:t>
            </a:r>
            <a:r>
              <a:rPr lang="en-US" altLang="en-US" b="1"/>
              <a:t> and c</a:t>
            </a:r>
          </a:p>
          <a:p>
            <a:pPr defTabSz="1087438">
              <a:tabLst>
                <a:tab pos="1087438" algn="l"/>
                <a:tab pos="1311275" algn="l"/>
              </a:tabLst>
            </a:pPr>
            <a:r>
              <a:rPr lang="en-US" altLang="en-US" sz="2400"/>
              <a:t>Both the number of servers and their speed can be varied</a:t>
            </a:r>
          </a:p>
          <a:p>
            <a:pPr lvl="1" defTabSz="1087438">
              <a:tabLst>
                <a:tab pos="1087438" algn="l"/>
                <a:tab pos="1311275" algn="l"/>
              </a:tabLst>
            </a:pPr>
            <a:r>
              <a:rPr lang="en-US" altLang="en-US" sz="2000">
                <a:solidFill>
                  <a:schemeClr val="accent2"/>
                </a:solidFill>
              </a:rPr>
              <a:t>Usually only a few alternatives are available</a:t>
            </a:r>
          </a:p>
          <a:p>
            <a:pPr defTabSz="1087438">
              <a:tabLst>
                <a:tab pos="1087438" algn="l"/>
                <a:tab pos="1311275" algn="l"/>
              </a:tabLst>
            </a:pPr>
            <a:r>
              <a:rPr lang="en-US" altLang="en-US" sz="2400"/>
              <a:t>Definitions</a:t>
            </a:r>
          </a:p>
          <a:p>
            <a:pPr lvl="1" defTabSz="1087438">
              <a:tabLst>
                <a:tab pos="1087438" algn="l"/>
                <a:tab pos="1311275" algn="l"/>
              </a:tabLst>
            </a:pP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A	= The set of available  - options</a:t>
            </a:r>
            <a:r>
              <a:rPr lang="en-US" altLang="en-US">
                <a:sym typeface="Symbol" pitchFamily="2" charset="2"/>
              </a:rPr>
              <a:t> </a:t>
            </a:r>
            <a:endParaRPr lang="en-US" altLang="en-US" sz="2000">
              <a:sym typeface="Symbol" pitchFamily="2" charset="2"/>
            </a:endParaRPr>
          </a:p>
        </p:txBody>
      </p:sp>
      <p:grpSp>
        <p:nvGrpSpPr>
          <p:cNvPr id="61446" name="Group 6">
            <a:extLst>
              <a:ext uri="{FF2B5EF4-FFF2-40B4-BE49-F238E27FC236}">
                <a16:creationId xmlns:a16="http://schemas.microsoft.com/office/drawing/2014/main" id="{61253160-AE47-5541-9996-DE3F5DCEC5B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762000"/>
            <a:ext cx="8686800" cy="241300"/>
            <a:chOff x="384" y="625"/>
            <a:chExt cx="4992" cy="151"/>
          </a:xfrm>
        </p:grpSpPr>
        <p:grpSp>
          <p:nvGrpSpPr>
            <p:cNvPr id="61447" name="Group 7">
              <a:extLst>
                <a:ext uri="{FF2B5EF4-FFF2-40B4-BE49-F238E27FC236}">
                  <a16:creationId xmlns:a16="http://schemas.microsoft.com/office/drawing/2014/main" id="{329C33EF-12BF-C341-8928-74D150C18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61448" name="Picture 8" descr="bd15156_">
                <a:extLst>
                  <a:ext uri="{FF2B5EF4-FFF2-40B4-BE49-F238E27FC236}">
                    <a16:creationId xmlns:a16="http://schemas.microsoft.com/office/drawing/2014/main" id="{C37D149D-18D1-8845-A2B5-AA2AE9A97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49" name="Picture 9" descr="bd15034_">
                <a:extLst>
                  <a:ext uri="{FF2B5EF4-FFF2-40B4-BE49-F238E27FC236}">
                    <a16:creationId xmlns:a16="http://schemas.microsoft.com/office/drawing/2014/main" id="{83A740A0-8571-F740-9619-F5CF9A7E57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450" name="Picture 10" descr="bd21319_">
              <a:extLst>
                <a:ext uri="{FF2B5EF4-FFF2-40B4-BE49-F238E27FC236}">
                  <a16:creationId xmlns:a16="http://schemas.microsoft.com/office/drawing/2014/main" id="{FFB24E5B-430B-F743-8972-BEE8A18AF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B3140341-7D9E-F744-9C16-5C9AAFDD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00" b="1">
                <a:solidFill>
                  <a:schemeClr val="tx2"/>
                </a:solidFill>
              </a:rPr>
              <a:t>A Decision Model for System Design</a:t>
            </a:r>
          </a:p>
        </p:txBody>
      </p:sp>
      <p:grpSp>
        <p:nvGrpSpPr>
          <p:cNvPr id="61456" name="Group 16">
            <a:extLst>
              <a:ext uri="{FF2B5EF4-FFF2-40B4-BE49-F238E27FC236}">
                <a16:creationId xmlns:a16="http://schemas.microsoft.com/office/drawing/2014/main" id="{2D613C0C-BD2E-0246-A952-F760D19080E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76600"/>
            <a:ext cx="4419600" cy="838200"/>
            <a:chOff x="1392" y="2016"/>
            <a:chExt cx="2784" cy="528"/>
          </a:xfrm>
        </p:grpSpPr>
        <p:sp>
          <p:nvSpPr>
            <p:cNvPr id="61444" name="Rectangle 4">
              <a:extLst>
                <a:ext uri="{FF2B5EF4-FFF2-40B4-BE49-F238E27FC236}">
                  <a16:creationId xmlns:a16="http://schemas.microsoft.com/office/drawing/2014/main" id="{DC71BD44-D928-2A4A-AC6C-4CA9FF7C0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16"/>
              <a:ext cx="2784" cy="52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52" name="Object 12">
              <a:extLst>
                <a:ext uri="{FF2B5EF4-FFF2-40B4-BE49-F238E27FC236}">
                  <a16:creationId xmlns:a16="http://schemas.microsoft.com/office/drawing/2014/main" id="{C6A2A291-F1B0-4B48-B30B-6DB5258BEE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4" y="2118"/>
            <a:ext cx="24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6" imgW="90106500" imgH="14046200" progId="Equation.3">
                    <p:embed/>
                  </p:oleObj>
                </mc:Choice>
                <mc:Fallback>
                  <p:oleObj name="Equation" r:id="rId6" imgW="90106500" imgH="14046200" progId="Equation.3">
                    <p:embed/>
                    <p:pic>
                      <p:nvPicPr>
                        <p:cNvPr id="61452" name="Object 12">
                          <a:extLst>
                            <a:ext uri="{FF2B5EF4-FFF2-40B4-BE49-F238E27FC236}">
                              <a16:creationId xmlns:a16="http://schemas.microsoft.com/office/drawing/2014/main" id="{C6A2A291-F1B0-4B48-B30B-6DB5258BEE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2118"/>
                          <a:ext cx="246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7" name="Group 17">
            <a:extLst>
              <a:ext uri="{FF2B5EF4-FFF2-40B4-BE49-F238E27FC236}">
                <a16:creationId xmlns:a16="http://schemas.microsoft.com/office/drawing/2014/main" id="{CE761787-288F-6D44-9066-75B0858C0A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486400"/>
            <a:ext cx="8305800" cy="990600"/>
            <a:chOff x="240" y="3456"/>
            <a:chExt cx="5232" cy="624"/>
          </a:xfrm>
        </p:grpSpPr>
        <p:sp>
          <p:nvSpPr>
            <p:cNvPr id="61454" name="Rectangle 14">
              <a:extLst>
                <a:ext uri="{FF2B5EF4-FFF2-40B4-BE49-F238E27FC236}">
                  <a16:creationId xmlns:a16="http://schemas.microsoft.com/office/drawing/2014/main" id="{006C7E82-6B5F-EA4B-B27C-39DC1B5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456"/>
              <a:ext cx="5232" cy="624"/>
            </a:xfrm>
            <a:prstGeom prst="rect">
              <a:avLst/>
            </a:prstGeom>
            <a:solidFill>
              <a:srgbClr val="E5E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Text Box 13">
              <a:extLst>
                <a:ext uri="{FF2B5EF4-FFF2-40B4-BE49-F238E27FC236}">
                  <a16:creationId xmlns:a16="http://schemas.microsoft.com/office/drawing/2014/main" id="{1BC7949F-6AD2-7648-9018-BC67FBFED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504"/>
              <a:ext cx="513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en-US" b="1" i="1"/>
                <a:t>From a structural point of view, a few fast servers are usually better than several slow ones with the same maximum capacity</a:t>
              </a:r>
            </a:p>
          </p:txBody>
        </p:sp>
      </p:grpSp>
      <p:sp>
        <p:nvSpPr>
          <p:cNvPr id="61455" name="Text Box 15">
            <a:extLst>
              <a:ext uri="{FF2B5EF4-FFF2-40B4-BE49-F238E27FC236}">
                <a16:creationId xmlns:a16="http://schemas.microsoft.com/office/drawing/2014/main" id="{25C8BD7F-72E5-A44F-8CB0-52F97939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/>
              <a:t>Optimization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en-US" sz="2000">
                <a:solidFill>
                  <a:schemeClr val="accent2"/>
                </a:solidFill>
              </a:rPr>
              <a:t>Enumerate all interesting combinations of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 and c, compute TC and choose the cheapest alternative</a:t>
            </a:r>
          </a:p>
        </p:txBody>
      </p:sp>
    </p:spTree>
    <p:extLst>
      <p:ext uri="{BB962C8B-B14F-4D97-AF65-F5344CB8AC3E}">
        <p14:creationId xmlns:p14="http://schemas.microsoft.com/office/powerpoint/2010/main" val="40220090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A5EE19E-B455-9043-9DE8-EDC0C56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4110-1EB5-6746-868C-6689DAF5141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4F66245-7A94-0644-A756-65C77A819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A university is about to lease a super computer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There are two alternatives available 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The M computer which is more expensive to lease but also faster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The C computer which is cheaper but slower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Processing times and times between job arrivals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are exponential </a:t>
            </a:r>
            <a:r>
              <a:rPr lang="en-US" altLang="en-US" sz="2400">
                <a:sym typeface="Symbol" pitchFamily="2" charset="2"/>
              </a:rPr>
              <a:t> M/M/1 model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 = 20 jobs per day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</a:t>
            </a:r>
            <a:r>
              <a:rPr lang="en-US" altLang="en-US" sz="2000" baseline="-8000">
                <a:solidFill>
                  <a:schemeClr val="accent2"/>
                </a:solidFill>
                <a:sym typeface="Symbol" pitchFamily="2" charset="2"/>
              </a:rPr>
              <a:t>M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 = 30 jobs per day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</a:t>
            </a:r>
            <a:r>
              <a:rPr lang="en-US" altLang="en-US" sz="2000" baseline="-8000">
                <a:solidFill>
                  <a:schemeClr val="accent2"/>
                </a:solidFill>
                <a:sym typeface="Symbol" pitchFamily="2" charset="2"/>
              </a:rPr>
              <a:t>C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 = 25 jobs per day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ym typeface="Symbol" pitchFamily="2" charset="2"/>
              </a:rPr>
              <a:t>The leasing and waiting costs: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Leasing price: C</a:t>
            </a:r>
            <a:r>
              <a:rPr lang="en-US" altLang="en-US" sz="2000" baseline="-8000">
                <a:solidFill>
                  <a:schemeClr val="accent2"/>
                </a:solidFill>
                <a:sym typeface="Symbol" pitchFamily="2" charset="2"/>
              </a:rPr>
              <a:t>M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 = $500 per day, C</a:t>
            </a:r>
            <a:r>
              <a:rPr lang="en-US" altLang="en-US" sz="2000" baseline="-8000">
                <a:solidFill>
                  <a:schemeClr val="accent2"/>
                </a:solidFill>
                <a:sym typeface="Symbol" pitchFamily="2" charset="2"/>
              </a:rPr>
              <a:t>C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 = $350 per day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The waiting cost per job and time unit is estimated to $</a:t>
            </a:r>
            <a:r>
              <a:rPr lang="en-US" altLang="en-US" sz="2000">
                <a:solidFill>
                  <a:schemeClr val="accent2"/>
                </a:solidFill>
              </a:rPr>
              <a:t>50 per job and day</a:t>
            </a:r>
            <a:endParaRPr lang="en-US" altLang="en-US" sz="2000" b="1" i="1">
              <a:solidFill>
                <a:schemeClr val="accent2"/>
              </a:solidFill>
              <a:latin typeface="Monotype Corsiva" panose="03010101010201010101" pitchFamily="66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/>
              <a:t>Question: 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Which computer should the university choose in order to minimize the expected costs?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E1972006-4341-3848-B4FE-74F86EC7C42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38200"/>
            <a:ext cx="8686800" cy="241300"/>
            <a:chOff x="384" y="625"/>
            <a:chExt cx="4992" cy="151"/>
          </a:xfrm>
        </p:grpSpPr>
        <p:grpSp>
          <p:nvGrpSpPr>
            <p:cNvPr id="62469" name="Group 5">
              <a:extLst>
                <a:ext uri="{FF2B5EF4-FFF2-40B4-BE49-F238E27FC236}">
                  <a16:creationId xmlns:a16="http://schemas.microsoft.com/office/drawing/2014/main" id="{210297B2-A20F-4548-B902-A3A6CDFD9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62470" name="Picture 6" descr="bd15156_">
                <a:extLst>
                  <a:ext uri="{FF2B5EF4-FFF2-40B4-BE49-F238E27FC236}">
                    <a16:creationId xmlns:a16="http://schemas.microsoft.com/office/drawing/2014/main" id="{61E16F63-5628-A24D-BB00-BE0FF4093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471" name="Picture 7" descr="bd15034_">
                <a:extLst>
                  <a:ext uri="{FF2B5EF4-FFF2-40B4-BE49-F238E27FC236}">
                    <a16:creationId xmlns:a16="http://schemas.microsoft.com/office/drawing/2014/main" id="{FAA32E3E-53A9-FD44-92D2-E3AB7A7FB3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2472" name="Picture 8" descr="bd21319_">
              <a:extLst>
                <a:ext uri="{FF2B5EF4-FFF2-40B4-BE49-F238E27FC236}">
                  <a16:creationId xmlns:a16="http://schemas.microsoft.com/office/drawing/2014/main" id="{2CF1F69A-26CF-FC4D-AD7D-F141916C2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473" name="Rectangle 9">
            <a:extLst>
              <a:ext uri="{FF2B5EF4-FFF2-40B4-BE49-F238E27FC236}">
                <a16:creationId xmlns:a16="http://schemas.microsoft.com/office/drawing/2014/main" id="{C85267CB-3889-EA47-9A65-8012AF1C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Example – “Computer Procurement”</a:t>
            </a:r>
          </a:p>
        </p:txBody>
      </p:sp>
      <p:pic>
        <p:nvPicPr>
          <p:cNvPr id="62474" name="Picture 10" descr="BS00580_">
            <a:extLst>
              <a:ext uri="{FF2B5EF4-FFF2-40B4-BE49-F238E27FC236}">
                <a16:creationId xmlns:a16="http://schemas.microsoft.com/office/drawing/2014/main" id="{5DECE430-CCAE-E048-9DC3-44BB4918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743200"/>
            <a:ext cx="2211388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49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BAA2-8642-9746-AFD1-280C06BC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Construyendo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Simulación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0BA4-A8A8-9A4D-838D-E9B12ADB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Principios</a:t>
            </a:r>
            <a:r>
              <a:rPr lang="en-US" dirty="0"/>
              <a:t> </a:t>
            </a:r>
            <a:r>
              <a:rPr lang="en-US" dirty="0" err="1"/>
              <a:t>generales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sistema</a:t>
            </a:r>
            <a:r>
              <a:rPr lang="en-US" dirty="0"/>
              <a:t> se divide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o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adecuadas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Las </a:t>
            </a:r>
            <a:r>
              <a:rPr lang="en-US" dirty="0" err="1"/>
              <a:t>entidades</a:t>
            </a:r>
            <a:r>
              <a:rPr lang="en-US" dirty="0"/>
              <a:t> se </a:t>
            </a:r>
            <a:r>
              <a:rPr lang="en-US" dirty="0" err="1"/>
              <a:t>modelan</a:t>
            </a:r>
            <a:r>
              <a:rPr lang="en-US" dirty="0"/>
              <a:t> por </a:t>
            </a:r>
            <a:r>
              <a:rPr lang="en-US" dirty="0" err="1"/>
              <a:t>separado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se </a:t>
            </a:r>
            <a:r>
              <a:rPr lang="en-US" dirty="0" err="1"/>
              <a:t>conectan</a:t>
            </a:r>
            <a:r>
              <a:rPr lang="en-US" dirty="0"/>
              <a:t> a un </a:t>
            </a:r>
            <a:r>
              <a:rPr lang="en-US" dirty="0" err="1"/>
              <a:t>modelo</a:t>
            </a:r>
            <a:r>
              <a:rPr lang="en-US" dirty="0"/>
              <a:t> que describe el </a:t>
            </a:r>
            <a:r>
              <a:rPr lang="en-US" dirty="0" err="1"/>
              <a:t>sistema</a:t>
            </a:r>
            <a:r>
              <a:rPr lang="en-US" dirty="0"/>
              <a:t> general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enfoque</a:t>
            </a:r>
            <a:r>
              <a:rPr lang="en-US" dirty="0"/>
              <a:t> de </a:t>
            </a:r>
            <a:r>
              <a:rPr lang="en-US" dirty="0" err="1"/>
              <a:t>abajo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principios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se </a:t>
            </a:r>
            <a:r>
              <a:rPr lang="en-US" dirty="0" err="1"/>
              <a:t>aplican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simulación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Estático</a:t>
            </a:r>
            <a:r>
              <a:rPr lang="en-US" dirty="0"/>
              <a:t> o </a:t>
            </a:r>
            <a:r>
              <a:rPr lang="en-US" dirty="0" err="1"/>
              <a:t>dinámico</a:t>
            </a:r>
            <a:endParaRPr lang="en-US" dirty="0"/>
          </a:p>
          <a:p>
            <a:pPr lvl="1"/>
            <a:r>
              <a:rPr lang="en-US" dirty="0" err="1"/>
              <a:t>Determinista</a:t>
            </a:r>
            <a:r>
              <a:rPr lang="en-US" dirty="0"/>
              <a:t> o </a:t>
            </a:r>
            <a:r>
              <a:rPr lang="en-US" dirty="0" err="1"/>
              <a:t>estocástico</a:t>
            </a:r>
            <a:endParaRPr lang="en-US" dirty="0"/>
          </a:p>
          <a:p>
            <a:pPr lvl="1"/>
            <a:r>
              <a:rPr lang="en-US" dirty="0" err="1"/>
              <a:t>Discreta</a:t>
            </a:r>
            <a:r>
              <a:rPr lang="en-US" dirty="0"/>
              <a:t> o continua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45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4D4B-1E96-8245-9D4C-2C62D86B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29" y="365125"/>
            <a:ext cx="10515600" cy="1325563"/>
          </a:xfrm>
        </p:spPr>
        <p:txBody>
          <a:bodyPr/>
          <a:lstStyle/>
          <a:p>
            <a:r>
              <a:rPr lang="en-US" dirty="0" err="1"/>
              <a:t>Pasos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B1F06-F329-B54B-A929-CA5FCA5D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3266" y="6013168"/>
            <a:ext cx="1905000" cy="457200"/>
          </a:xfrm>
        </p:spPr>
        <p:txBody>
          <a:bodyPr/>
          <a:lstStyle/>
          <a:p>
            <a:fld id="{74C869CB-7772-2242-AEA7-B2F3C75D0680}" type="slidenum">
              <a:rPr lang="en-US" altLang="en-US"/>
              <a:pPr/>
              <a:t>34</a:t>
            </a:fld>
            <a:endParaRPr lang="en-US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FCFF9EE-F93B-0C4D-9D72-14719E879AA1}"/>
              </a:ext>
            </a:extLst>
          </p:cNvPr>
          <p:cNvGrpSpPr>
            <a:grpSpLocks/>
          </p:cNvGrpSpPr>
          <p:nvPr/>
        </p:nvGrpSpPr>
        <p:grpSpPr bwMode="auto">
          <a:xfrm>
            <a:off x="2393066" y="4489168"/>
            <a:ext cx="3657600" cy="1981200"/>
            <a:chOff x="720" y="2976"/>
            <a:chExt cx="2304" cy="124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4A75BC2C-FFA5-4A47-9A2B-2DBF27C6C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019"/>
              <a:ext cx="1440" cy="245"/>
              <a:chOff x="1334" y="3004"/>
              <a:chExt cx="1440" cy="245"/>
            </a:xfrm>
          </p:grpSpPr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F37ED13A-8599-C547-812A-70DD373E1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3009"/>
                <a:ext cx="1440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10BFC6C4-FF44-514D-A1A5-3996D6501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" y="3004"/>
                <a:ext cx="13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8. Experimental Design</a:t>
                </a:r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F60EFF7A-3B24-8D44-8824-94B722596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" y="3408"/>
              <a:ext cx="1536" cy="240"/>
              <a:chOff x="1248" y="3360"/>
              <a:chExt cx="1536" cy="240"/>
            </a:xfrm>
          </p:grpSpPr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4E6CF54B-FC3D-7649-ADC5-B3FCE990B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360"/>
                <a:ext cx="1488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997739D6-0364-C348-8714-AFDA995EE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360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9. Model runs and analysis</a:t>
                </a:r>
              </a:p>
            </p:txBody>
          </p:sp>
        </p:grpSp>
        <p:grpSp>
          <p:nvGrpSpPr>
            <p:cNvPr id="8" name="Group 15">
              <a:extLst>
                <a:ext uri="{FF2B5EF4-FFF2-40B4-BE49-F238E27FC236}">
                  <a16:creationId xmlns:a16="http://schemas.microsoft.com/office/drawing/2014/main" id="{EFF1E273-D280-6446-ABB6-D266CFB91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9" y="3792"/>
              <a:ext cx="1296" cy="384"/>
              <a:chOff x="1248" y="3792"/>
              <a:chExt cx="1296" cy="384"/>
            </a:xfrm>
          </p:grpSpPr>
          <p:sp>
            <p:nvSpPr>
              <p:cNvPr id="17" name="AutoShape 16">
                <a:extLst>
                  <a:ext uri="{FF2B5EF4-FFF2-40B4-BE49-F238E27FC236}">
                    <a16:creationId xmlns:a16="http://schemas.microsoft.com/office/drawing/2014/main" id="{90103C72-4F87-624A-AB07-3FE887C96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792"/>
                <a:ext cx="1296" cy="384"/>
              </a:xfrm>
              <a:prstGeom prst="diamond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7">
                <a:extLst>
                  <a:ext uri="{FF2B5EF4-FFF2-40B4-BE49-F238E27FC236}">
                    <a16:creationId xmlns:a16="http://schemas.microsoft.com/office/drawing/2014/main" id="{9A77B951-446B-1742-B33C-1C6C195B9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868"/>
                <a:ext cx="83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10. More runs</a:t>
                </a:r>
              </a:p>
            </p:txBody>
          </p:sp>
        </p:grp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A9F60756-6091-7E4C-925F-DE52733C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603A77A9-E934-AA4E-8C61-CA96F1183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48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03D94F5-BC23-2A40-8F83-E919BB76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84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A5AD89B8-160D-2B4C-9A30-4F8985CB2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3552"/>
              <a:ext cx="480" cy="432"/>
            </a:xfrm>
            <a:custGeom>
              <a:avLst/>
              <a:gdLst>
                <a:gd name="T0" fmla="*/ 480 w 480"/>
                <a:gd name="T1" fmla="*/ 432 h 432"/>
                <a:gd name="T2" fmla="*/ 0 w 480"/>
                <a:gd name="T3" fmla="*/ 432 h 432"/>
                <a:gd name="T4" fmla="*/ 0 w 480"/>
                <a:gd name="T5" fmla="*/ 0 h 432"/>
                <a:gd name="T6" fmla="*/ 384 w 480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432">
                  <a:moveTo>
                    <a:pt x="48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9BE6ED17-5168-E344-AD65-E139B0010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77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No</a:t>
              </a:r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DD2D8C61-4064-BA49-8A25-7AF660834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3120"/>
              <a:ext cx="384" cy="432"/>
            </a:xfrm>
            <a:custGeom>
              <a:avLst/>
              <a:gdLst>
                <a:gd name="T0" fmla="*/ 0 w 384"/>
                <a:gd name="T1" fmla="*/ 432 h 432"/>
                <a:gd name="T2" fmla="*/ 0 w 384"/>
                <a:gd name="T3" fmla="*/ 0 h 432"/>
                <a:gd name="T4" fmla="*/ 384 w 384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432">
                  <a:moveTo>
                    <a:pt x="0" y="432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4B6C54CF-1514-4F46-80EA-A889194C7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792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Yes</a:t>
              </a:r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663A155-241A-414B-9380-C650A499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2160" cy="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0D998C5F-0199-0744-B60F-75288A2F928D}"/>
              </a:ext>
            </a:extLst>
          </p:cNvPr>
          <p:cNvGrpSpPr>
            <a:grpSpLocks/>
          </p:cNvGrpSpPr>
          <p:nvPr/>
        </p:nvGrpSpPr>
        <p:grpSpPr bwMode="auto">
          <a:xfrm>
            <a:off x="1478666" y="1745968"/>
            <a:ext cx="5943600" cy="2819400"/>
            <a:chOff x="144" y="1248"/>
            <a:chExt cx="3744" cy="1776"/>
          </a:xfrm>
        </p:grpSpPr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B755703F-5282-2443-99BE-0E3C20F7E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80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E478091B-76A9-614F-8032-CD2152556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3744" cy="1728"/>
              <a:chOff x="144" y="1248"/>
              <a:chExt cx="3744" cy="1728"/>
            </a:xfrm>
          </p:grpSpPr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2FAEC954-9BDA-FA43-A9A0-9FFF5512F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364"/>
                <a:ext cx="3744" cy="15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7B2E9687-6287-894D-9400-F2D821F39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1248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A1D4D5F1-26ED-514E-9547-D5F0F9EB8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584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DFF5158-5A47-4C47-8FA0-8372587E1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" y="1392"/>
                <a:ext cx="1584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33">
                <a:extLst>
                  <a:ext uri="{FF2B5EF4-FFF2-40B4-BE49-F238E27FC236}">
                    <a16:creationId xmlns:a16="http://schemas.microsoft.com/office/drawing/2014/main" id="{2055DB59-DABD-404B-8CF5-FAEF1FF2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15"/>
                <a:ext cx="15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3. Model conceptualization</a:t>
                </a: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66062CF3-F3D4-9A4C-9245-C8AFD57CB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399"/>
                <a:ext cx="11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4. Data Collection</a:t>
                </a:r>
              </a:p>
            </p:txBody>
          </p:sp>
          <p:sp>
            <p:nvSpPr>
              <p:cNvPr id="32" name="Text Box 35">
                <a:extLst>
                  <a:ext uri="{FF2B5EF4-FFF2-40B4-BE49-F238E27FC236}">
                    <a16:creationId xmlns:a16="http://schemas.microsoft.com/office/drawing/2014/main" id="{08C7118D-1CF3-BE44-8E46-0F9F85385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804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5. Model Translation</a:t>
                </a:r>
              </a:p>
            </p:txBody>
          </p:sp>
          <p:grpSp>
            <p:nvGrpSpPr>
              <p:cNvPr id="33" name="Group 36">
                <a:extLst>
                  <a:ext uri="{FF2B5EF4-FFF2-40B4-BE49-F238E27FC236}">
                    <a16:creationId xmlns:a16="http://schemas.microsoft.com/office/drawing/2014/main" id="{DDB30005-83EC-804C-AC22-8D53915299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160"/>
                <a:ext cx="1248" cy="288"/>
                <a:chOff x="1344" y="2256"/>
                <a:chExt cx="1248" cy="288"/>
              </a:xfrm>
            </p:grpSpPr>
            <p:sp>
              <p:nvSpPr>
                <p:cNvPr id="51" name="AutoShape 37">
                  <a:extLst>
                    <a:ext uri="{FF2B5EF4-FFF2-40B4-BE49-F238E27FC236}">
                      <a16:creationId xmlns:a16="http://schemas.microsoft.com/office/drawing/2014/main" id="{C0BDC65C-6ABA-D147-9DDA-A9201C1AE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256"/>
                  <a:ext cx="1248" cy="288"/>
                </a:xfrm>
                <a:prstGeom prst="diamond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Text Box 38">
                  <a:extLst>
                    <a:ext uri="{FF2B5EF4-FFF2-40B4-BE49-F238E27FC236}">
                      <a16:creationId xmlns:a16="http://schemas.microsoft.com/office/drawing/2014/main" id="{38AD6F74-C549-B640-9F7D-96761696EE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07" y="2284"/>
                  <a:ext cx="96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6. Verified</a:t>
                  </a:r>
                </a:p>
              </p:txBody>
            </p:sp>
          </p:grpSp>
          <p:grpSp>
            <p:nvGrpSpPr>
              <p:cNvPr id="34" name="Group 39">
                <a:extLst>
                  <a:ext uri="{FF2B5EF4-FFF2-40B4-BE49-F238E27FC236}">
                    <a16:creationId xmlns:a16="http://schemas.microsoft.com/office/drawing/2014/main" id="{0AD77C3B-7C51-9340-AFF5-7B2103FD7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582"/>
                <a:ext cx="1248" cy="288"/>
                <a:chOff x="1425" y="2630"/>
                <a:chExt cx="1248" cy="288"/>
              </a:xfrm>
            </p:grpSpPr>
            <p:sp>
              <p:nvSpPr>
                <p:cNvPr id="49" name="AutoShape 40">
                  <a:extLst>
                    <a:ext uri="{FF2B5EF4-FFF2-40B4-BE49-F238E27FC236}">
                      <a16:creationId xmlns:a16="http://schemas.microsoft.com/office/drawing/2014/main" id="{D68CE4E3-04F6-8C43-9CC7-BB87791EBB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" y="2630"/>
                  <a:ext cx="1248" cy="288"/>
                </a:xfrm>
                <a:prstGeom prst="diamond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Text Box 41">
                  <a:extLst>
                    <a:ext uri="{FF2B5EF4-FFF2-40B4-BE49-F238E27FC236}">
                      <a16:creationId xmlns:a16="http://schemas.microsoft.com/office/drawing/2014/main" id="{B0D1D829-D223-AA44-80AC-BFBCC2DDC3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0" y="2668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7. Validated</a:t>
                  </a:r>
                </a:p>
              </p:txBody>
            </p:sp>
          </p:grpSp>
          <p:sp>
            <p:nvSpPr>
              <p:cNvPr id="35" name="Line 42">
                <a:extLst>
                  <a:ext uri="{FF2B5EF4-FFF2-40B4-BE49-F238E27FC236}">
                    <a16:creationId xmlns:a16="http://schemas.microsoft.com/office/drawing/2014/main" id="{B8E16756-7CED-1E47-8728-595646E25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248"/>
                <a:ext cx="816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43">
                <a:extLst>
                  <a:ext uri="{FF2B5EF4-FFF2-40B4-BE49-F238E27FC236}">
                    <a16:creationId xmlns:a16="http://schemas.microsoft.com/office/drawing/2014/main" id="{9619C779-499F-AC43-BF2E-AA7F73E38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248"/>
                <a:ext cx="768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44">
                <a:extLst>
                  <a:ext uri="{FF2B5EF4-FFF2-40B4-BE49-F238E27FC236}">
                    <a16:creationId xmlns:a16="http://schemas.microsoft.com/office/drawing/2014/main" id="{36066F9C-4FCB-7A4E-85E9-731D069D0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96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45">
                <a:extLst>
                  <a:ext uri="{FF2B5EF4-FFF2-40B4-BE49-F238E27FC236}">
                    <a16:creationId xmlns:a16="http://schemas.microsoft.com/office/drawing/2014/main" id="{3806C1D8-BE80-AA48-9870-6CFEDD247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632"/>
                <a:ext cx="1008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6">
                <a:extLst>
                  <a:ext uri="{FF2B5EF4-FFF2-40B4-BE49-F238E27FC236}">
                    <a16:creationId xmlns:a16="http://schemas.microsoft.com/office/drawing/2014/main" id="{2167626A-C952-024E-9468-8F2079D9E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016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7">
                <a:extLst>
                  <a:ext uri="{FF2B5EF4-FFF2-40B4-BE49-F238E27FC236}">
                    <a16:creationId xmlns:a16="http://schemas.microsoft.com/office/drawing/2014/main" id="{69B34C9B-EE97-D442-A95F-0C01BADCB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48">
                <a:extLst>
                  <a:ext uri="{FF2B5EF4-FFF2-40B4-BE49-F238E27FC236}">
                    <a16:creationId xmlns:a16="http://schemas.microsoft.com/office/drawing/2014/main" id="{8B88B8C1-1C6E-214C-BBA1-D5849EBD8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0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Yes</a:t>
                </a:r>
              </a:p>
            </p:txBody>
          </p:sp>
          <p:sp>
            <p:nvSpPr>
              <p:cNvPr id="42" name="Freeform 49">
                <a:extLst>
                  <a:ext uri="{FF2B5EF4-FFF2-40B4-BE49-F238E27FC236}">
                    <a16:creationId xmlns:a16="http://schemas.microsoft.com/office/drawing/2014/main" id="{AE3B9C7D-1BCD-344F-BCA3-E5DD2C864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872"/>
                <a:ext cx="528" cy="432"/>
              </a:xfrm>
              <a:custGeom>
                <a:avLst/>
                <a:gdLst>
                  <a:gd name="T0" fmla="*/ 528 w 528"/>
                  <a:gd name="T1" fmla="*/ 432 h 432"/>
                  <a:gd name="T2" fmla="*/ 0 w 528"/>
                  <a:gd name="T3" fmla="*/ 432 h 432"/>
                  <a:gd name="T4" fmla="*/ 0 w 528"/>
                  <a:gd name="T5" fmla="*/ 0 h 432"/>
                  <a:gd name="T6" fmla="*/ 528 w 528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" h="432">
                    <a:moveTo>
                      <a:pt x="52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528" y="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50">
                <a:extLst>
                  <a:ext uri="{FF2B5EF4-FFF2-40B4-BE49-F238E27FC236}">
                    <a16:creationId xmlns:a16="http://schemas.microsoft.com/office/drawing/2014/main" id="{D24403FB-EFA3-4044-B8D8-0216F66B9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No</a:t>
                </a:r>
              </a:p>
            </p:txBody>
          </p:sp>
          <p:sp>
            <p:nvSpPr>
              <p:cNvPr id="44" name="Freeform 51">
                <a:extLst>
                  <a:ext uri="{FF2B5EF4-FFF2-40B4-BE49-F238E27FC236}">
                    <a16:creationId xmlns:a16="http://schemas.microsoft.com/office/drawing/2014/main" id="{FAF23A92-FD77-9247-975F-3C00E62D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" y="1627"/>
                <a:ext cx="816" cy="1104"/>
              </a:xfrm>
              <a:custGeom>
                <a:avLst/>
                <a:gdLst>
                  <a:gd name="T0" fmla="*/ 816 w 816"/>
                  <a:gd name="T1" fmla="*/ 1104 h 1104"/>
                  <a:gd name="T2" fmla="*/ 0 w 816"/>
                  <a:gd name="T3" fmla="*/ 1104 h 1104"/>
                  <a:gd name="T4" fmla="*/ 0 w 816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104">
                    <a:moveTo>
                      <a:pt x="816" y="1104"/>
                    </a:moveTo>
                    <a:lnTo>
                      <a:pt x="0" y="1104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52">
                <a:extLst>
                  <a:ext uri="{FF2B5EF4-FFF2-40B4-BE49-F238E27FC236}">
                    <a16:creationId xmlns:a16="http://schemas.microsoft.com/office/drawing/2014/main" id="{C0C0F700-7535-3145-9819-942E97443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524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No</a:t>
                </a:r>
              </a:p>
            </p:txBody>
          </p:sp>
          <p:sp>
            <p:nvSpPr>
              <p:cNvPr id="46" name="Freeform 53">
                <a:extLst>
                  <a:ext uri="{FF2B5EF4-FFF2-40B4-BE49-F238E27FC236}">
                    <a16:creationId xmlns:a16="http://schemas.microsoft.com/office/drawing/2014/main" id="{EAB9F4D0-EC77-9243-8CEB-C6CF55AE5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" y="1627"/>
                <a:ext cx="816" cy="1104"/>
              </a:xfrm>
              <a:custGeom>
                <a:avLst/>
                <a:gdLst>
                  <a:gd name="T0" fmla="*/ 0 w 816"/>
                  <a:gd name="T1" fmla="*/ 1104 h 1104"/>
                  <a:gd name="T2" fmla="*/ 816 w 816"/>
                  <a:gd name="T3" fmla="*/ 1104 h 1104"/>
                  <a:gd name="T4" fmla="*/ 816 w 816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1104">
                    <a:moveTo>
                      <a:pt x="0" y="1104"/>
                    </a:moveTo>
                    <a:lnTo>
                      <a:pt x="816" y="1104"/>
                    </a:lnTo>
                    <a:lnTo>
                      <a:pt x="816" y="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 Box 54">
                <a:extLst>
                  <a:ext uri="{FF2B5EF4-FFF2-40B4-BE49-F238E27FC236}">
                    <a16:creationId xmlns:a16="http://schemas.microsoft.com/office/drawing/2014/main" id="{7BEB9EEE-898F-E341-99F8-966BEB487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6" y="2524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No</a:t>
                </a:r>
              </a:p>
            </p:txBody>
          </p:sp>
          <p:sp>
            <p:nvSpPr>
              <p:cNvPr id="48" name="Text Box 55">
                <a:extLst>
                  <a:ext uri="{FF2B5EF4-FFF2-40B4-BE49-F238E27FC236}">
                    <a16:creationId xmlns:a16="http://schemas.microsoft.com/office/drawing/2014/main" id="{D60B479B-DA19-4647-84E3-18337DCC6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2764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Yes</a:t>
                </a:r>
              </a:p>
            </p:txBody>
          </p:sp>
        </p:grpSp>
      </p:grpSp>
      <p:grpSp>
        <p:nvGrpSpPr>
          <p:cNvPr id="53" name="Group 56">
            <a:extLst>
              <a:ext uri="{FF2B5EF4-FFF2-40B4-BE49-F238E27FC236}">
                <a16:creationId xmlns:a16="http://schemas.microsoft.com/office/drawing/2014/main" id="{FE6EE744-C0D2-0142-B4A4-0118D2F1D92B}"/>
              </a:ext>
            </a:extLst>
          </p:cNvPr>
          <p:cNvGrpSpPr>
            <a:grpSpLocks/>
          </p:cNvGrpSpPr>
          <p:nvPr/>
        </p:nvGrpSpPr>
        <p:grpSpPr bwMode="auto">
          <a:xfrm>
            <a:off x="7879466" y="2996918"/>
            <a:ext cx="2286000" cy="914400"/>
            <a:chOff x="4176" y="2036"/>
            <a:chExt cx="1440" cy="576"/>
          </a:xfrm>
        </p:grpSpPr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379E0A0B-DF36-B843-81B7-E76B27910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36"/>
              <a:ext cx="1440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5E7C0095-32BA-1C4A-AD5F-BABBF791B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54"/>
              <a:ext cx="13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u="sng"/>
                <a:t>Phase 3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 i="1"/>
                <a:t>Experimentation</a:t>
              </a:r>
            </a:p>
          </p:txBody>
        </p:sp>
      </p:grpSp>
      <p:grpSp>
        <p:nvGrpSpPr>
          <p:cNvPr id="56" name="Group 59">
            <a:extLst>
              <a:ext uri="{FF2B5EF4-FFF2-40B4-BE49-F238E27FC236}">
                <a16:creationId xmlns:a16="http://schemas.microsoft.com/office/drawing/2014/main" id="{66C5B3F5-D704-874F-8BD0-BD573F609745}"/>
              </a:ext>
            </a:extLst>
          </p:cNvPr>
          <p:cNvGrpSpPr>
            <a:grpSpLocks/>
          </p:cNvGrpSpPr>
          <p:nvPr/>
        </p:nvGrpSpPr>
        <p:grpSpPr bwMode="auto">
          <a:xfrm>
            <a:off x="2164466" y="679168"/>
            <a:ext cx="8153400" cy="1143000"/>
            <a:chOff x="576" y="576"/>
            <a:chExt cx="5136" cy="720"/>
          </a:xfrm>
        </p:grpSpPr>
        <p:sp>
          <p:nvSpPr>
            <p:cNvPr id="57" name="Rectangle 60">
              <a:extLst>
                <a:ext uri="{FF2B5EF4-FFF2-40B4-BE49-F238E27FC236}">
                  <a16:creationId xmlns:a16="http://schemas.microsoft.com/office/drawing/2014/main" id="{5A067A8E-51A9-1240-AD03-D99C599C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576"/>
              <a:ext cx="1440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61">
              <a:extLst>
                <a:ext uri="{FF2B5EF4-FFF2-40B4-BE49-F238E27FC236}">
                  <a16:creationId xmlns:a16="http://schemas.microsoft.com/office/drawing/2014/main" id="{D7353798-2F5E-C041-8C17-F82820D40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624"/>
              <a:ext cx="1392" cy="240"/>
              <a:chOff x="1152" y="710"/>
              <a:chExt cx="1392" cy="240"/>
            </a:xfrm>
          </p:grpSpPr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CB1A1A8C-7E79-EC4B-81BF-29C641A58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10"/>
                <a:ext cx="1344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63">
                <a:extLst>
                  <a:ext uri="{FF2B5EF4-FFF2-40B4-BE49-F238E27FC236}">
                    <a16:creationId xmlns:a16="http://schemas.microsoft.com/office/drawing/2014/main" id="{DB6AA55B-7C6F-D143-A411-CC00A9597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720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1. Problem formulation</a:t>
                </a:r>
              </a:p>
            </p:txBody>
          </p:sp>
        </p:grpSp>
        <p:grpSp>
          <p:nvGrpSpPr>
            <p:cNvPr id="59" name="Group 64">
              <a:extLst>
                <a:ext uri="{FF2B5EF4-FFF2-40B4-BE49-F238E27FC236}">
                  <a16:creationId xmlns:a16="http://schemas.microsoft.com/office/drawing/2014/main" id="{3D9E19C1-C1B3-364D-BAC3-A3C97DD98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" y="1008"/>
              <a:ext cx="2256" cy="240"/>
              <a:chOff x="768" y="1056"/>
              <a:chExt cx="2256" cy="240"/>
            </a:xfrm>
          </p:grpSpPr>
          <p:sp>
            <p:nvSpPr>
              <p:cNvPr id="64" name="Rectangle 65">
                <a:extLst>
                  <a:ext uri="{FF2B5EF4-FFF2-40B4-BE49-F238E27FC236}">
                    <a16:creationId xmlns:a16="http://schemas.microsoft.com/office/drawing/2014/main" id="{81D1A2AE-32C1-304C-9971-4D811708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056"/>
                <a:ext cx="2208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66">
                <a:extLst>
                  <a:ext uri="{FF2B5EF4-FFF2-40B4-BE49-F238E27FC236}">
                    <a16:creationId xmlns:a16="http://schemas.microsoft.com/office/drawing/2014/main" id="{308854E5-9FF7-064D-83B0-3C97A619C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056"/>
                <a:ext cx="22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2. Set objectives and overall project plan </a:t>
                </a:r>
              </a:p>
            </p:txBody>
          </p:sp>
        </p:grpSp>
        <p:sp>
          <p:nvSpPr>
            <p:cNvPr id="60" name="Line 67">
              <a:extLst>
                <a:ext uri="{FF2B5EF4-FFF2-40B4-BE49-F238E27FC236}">
                  <a16:creationId xmlns:a16="http://schemas.microsoft.com/office/drawing/2014/main" id="{A1A52B1C-BF52-6E42-BED9-BA2241898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864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8">
              <a:extLst>
                <a:ext uri="{FF2B5EF4-FFF2-40B4-BE49-F238E27FC236}">
                  <a16:creationId xmlns:a16="http://schemas.microsoft.com/office/drawing/2014/main" id="{34A9FCF2-46BE-0646-B143-31A6F220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576"/>
              <a:ext cx="2976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9">
              <a:extLst>
                <a:ext uri="{FF2B5EF4-FFF2-40B4-BE49-F238E27FC236}">
                  <a16:creationId xmlns:a16="http://schemas.microsoft.com/office/drawing/2014/main" id="{5B498899-0F19-2C44-A9D7-257D8B12C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576"/>
              <a:ext cx="153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u="sng"/>
                <a:t>Phase 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 i="1"/>
                <a:t>Problem Definition</a:t>
              </a: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16F8585A-5AE4-8A42-AFC8-C952F3217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864"/>
              <a:ext cx="5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71">
            <a:extLst>
              <a:ext uri="{FF2B5EF4-FFF2-40B4-BE49-F238E27FC236}">
                <a16:creationId xmlns:a16="http://schemas.microsoft.com/office/drawing/2014/main" id="{C1D10736-1E13-5D42-902F-1BDC031A21E7}"/>
              </a:ext>
            </a:extLst>
          </p:cNvPr>
          <p:cNvGrpSpPr>
            <a:grpSpLocks/>
          </p:cNvGrpSpPr>
          <p:nvPr/>
        </p:nvGrpSpPr>
        <p:grpSpPr bwMode="auto">
          <a:xfrm>
            <a:off x="7498466" y="1822168"/>
            <a:ext cx="2674938" cy="990600"/>
            <a:chOff x="3936" y="1296"/>
            <a:chExt cx="1685" cy="624"/>
          </a:xfrm>
        </p:grpSpPr>
        <p:sp>
          <p:nvSpPr>
            <p:cNvPr id="69" name="Rectangle 72">
              <a:extLst>
                <a:ext uri="{FF2B5EF4-FFF2-40B4-BE49-F238E27FC236}">
                  <a16:creationId xmlns:a16="http://schemas.microsoft.com/office/drawing/2014/main" id="{BBB134DA-46E3-E347-BD23-5C5C744B8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296"/>
              <a:ext cx="1440" cy="5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3">
              <a:extLst>
                <a:ext uri="{FF2B5EF4-FFF2-40B4-BE49-F238E27FC236}">
                  <a16:creationId xmlns:a16="http://schemas.microsoft.com/office/drawing/2014/main" id="{AD96233A-7909-8A4F-AA12-8E866B84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296"/>
              <a:ext cx="13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u="sng"/>
                <a:t>Phase 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 i="1"/>
                <a:t>Model Building</a:t>
              </a:r>
            </a:p>
          </p:txBody>
        </p:sp>
        <p:sp>
          <p:nvSpPr>
            <p:cNvPr id="71" name="Line 74">
              <a:extLst>
                <a:ext uri="{FF2B5EF4-FFF2-40B4-BE49-F238E27FC236}">
                  <a16:creationId xmlns:a16="http://schemas.microsoft.com/office/drawing/2014/main" id="{2F119C0A-C984-4443-B5E9-1E3F76F4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32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Freeform 75">
            <a:extLst>
              <a:ext uri="{FF2B5EF4-FFF2-40B4-BE49-F238E27FC236}">
                <a16:creationId xmlns:a16="http://schemas.microsoft.com/office/drawing/2014/main" id="{BE05433D-7017-7749-A749-58D153260F45}"/>
              </a:ext>
            </a:extLst>
          </p:cNvPr>
          <p:cNvSpPr>
            <a:spLocks/>
          </p:cNvSpPr>
          <p:nvPr/>
        </p:nvSpPr>
        <p:spPr bwMode="auto">
          <a:xfrm>
            <a:off x="5898266" y="3498568"/>
            <a:ext cx="1981200" cy="1828800"/>
          </a:xfrm>
          <a:custGeom>
            <a:avLst/>
            <a:gdLst>
              <a:gd name="T0" fmla="*/ 1248 w 1248"/>
              <a:gd name="T1" fmla="*/ 0 h 1152"/>
              <a:gd name="T2" fmla="*/ 1008 w 1248"/>
              <a:gd name="T3" fmla="*/ 816 h 1152"/>
              <a:gd name="T4" fmla="*/ 0 w 1248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1152">
                <a:moveTo>
                  <a:pt x="1248" y="0"/>
                </a:moveTo>
                <a:lnTo>
                  <a:pt x="1008" y="816"/>
                </a:lnTo>
                <a:lnTo>
                  <a:pt x="0" y="1152"/>
                </a:lnTo>
              </a:path>
            </a:pathLst>
          </a:custGeom>
          <a:noFill/>
          <a:ln w="12700" cap="flat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76">
            <a:extLst>
              <a:ext uri="{FF2B5EF4-FFF2-40B4-BE49-F238E27FC236}">
                <a16:creationId xmlns:a16="http://schemas.microsoft.com/office/drawing/2014/main" id="{EC34DF1A-9C9E-EA46-85B3-1BA09DB17B35}"/>
              </a:ext>
            </a:extLst>
          </p:cNvPr>
          <p:cNvGrpSpPr>
            <a:grpSpLocks/>
          </p:cNvGrpSpPr>
          <p:nvPr/>
        </p:nvGrpSpPr>
        <p:grpSpPr bwMode="auto">
          <a:xfrm>
            <a:off x="6050666" y="4368518"/>
            <a:ext cx="4114800" cy="2062163"/>
            <a:chOff x="3024" y="2900"/>
            <a:chExt cx="2592" cy="1299"/>
          </a:xfrm>
        </p:grpSpPr>
        <p:sp>
          <p:nvSpPr>
            <p:cNvPr id="74" name="Rectangle 77">
              <a:extLst>
                <a:ext uri="{FF2B5EF4-FFF2-40B4-BE49-F238E27FC236}">
                  <a16:creationId xmlns:a16="http://schemas.microsoft.com/office/drawing/2014/main" id="{D51C3FFC-C25C-B746-8E73-3E885D7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00"/>
              <a:ext cx="1440" cy="576"/>
            </a:xfrm>
            <a:prstGeom prst="rect">
              <a:avLst/>
            </a:prstGeom>
            <a:solidFill>
              <a:srgbClr val="FFADD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8">
              <a:extLst>
                <a:ext uri="{FF2B5EF4-FFF2-40B4-BE49-F238E27FC236}">
                  <a16:creationId xmlns:a16="http://schemas.microsoft.com/office/drawing/2014/main" id="{991A52CD-A85A-7040-AA2D-03250AB4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767"/>
              <a:ext cx="2256" cy="432"/>
            </a:xfrm>
            <a:prstGeom prst="ellipse">
              <a:avLst/>
            </a:prstGeom>
            <a:solidFill>
              <a:srgbClr val="FFAD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79">
              <a:extLst>
                <a:ext uri="{FF2B5EF4-FFF2-40B4-BE49-F238E27FC236}">
                  <a16:creationId xmlns:a16="http://schemas.microsoft.com/office/drawing/2014/main" id="{74BD2FD3-A17E-D54C-B638-0496E150B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3828"/>
              <a:ext cx="18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/>
                <a:t>11. Documentation, reporting and </a:t>
              </a:r>
            </a:p>
            <a:p>
              <a:pPr algn="ctr"/>
              <a:r>
                <a:rPr lang="en-US" altLang="en-US" sz="1600"/>
                <a:t>implementation</a:t>
              </a:r>
            </a:p>
          </p:txBody>
        </p:sp>
        <p:sp>
          <p:nvSpPr>
            <p:cNvPr id="77" name="Text Box 80">
              <a:extLst>
                <a:ext uri="{FF2B5EF4-FFF2-40B4-BE49-F238E27FC236}">
                  <a16:creationId xmlns:a16="http://schemas.microsoft.com/office/drawing/2014/main" id="{7145487C-8376-C347-BA28-A8B9D23A1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18"/>
              <a:ext cx="13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u="sng"/>
                <a:t>Phase 4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 i="1"/>
                <a:t>Implementation</a:t>
              </a:r>
            </a:p>
          </p:txBody>
        </p:sp>
        <p:sp>
          <p:nvSpPr>
            <p:cNvPr id="78" name="Line 81">
              <a:extLst>
                <a:ext uri="{FF2B5EF4-FFF2-40B4-BE49-F238E27FC236}">
                  <a16:creationId xmlns:a16="http://schemas.microsoft.com/office/drawing/2014/main" id="{7541B268-0D91-5045-B384-8FCBD53AC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504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555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70A-D5ED-5D49-8874-714A5B23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Verificación</a:t>
            </a:r>
            <a:r>
              <a:rPr lang="en-US" dirty="0"/>
              <a:t> y </a:t>
            </a:r>
            <a:r>
              <a:rPr lang="en-US" dirty="0" err="1"/>
              <a:t>Validación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2BCD-B77A-234F-9FD0-48EA5F2B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Verificación</a:t>
            </a:r>
            <a:r>
              <a:rPr lang="en-US" dirty="0"/>
              <a:t> (</a:t>
            </a:r>
            <a:r>
              <a:rPr lang="en-US" dirty="0" err="1"/>
              <a:t>eficiencia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¿El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construido</a:t>
            </a:r>
            <a:r>
              <a:rPr lang="en-US" dirty="0"/>
              <a:t> / </a:t>
            </a:r>
            <a:r>
              <a:rPr lang="en-US" dirty="0" err="1"/>
              <a:t>programado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haciendo</a:t>
            </a:r>
            <a:r>
              <a:rPr lang="en-US" dirty="0"/>
              <a:t> lo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destinado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Validación</a:t>
            </a:r>
            <a:r>
              <a:rPr lang="en-US" dirty="0"/>
              <a:t> (</a:t>
            </a:r>
            <a:r>
              <a:rPr lang="en-US" dirty="0" err="1"/>
              <a:t>efectividad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¿Se </a:t>
            </a:r>
            <a:r>
              <a:rPr lang="en-US" dirty="0" err="1"/>
              <a:t>construye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¿El </a:t>
            </a:r>
            <a:r>
              <a:rPr lang="en-US" dirty="0" err="1"/>
              <a:t>modelo</a:t>
            </a:r>
            <a:r>
              <a:rPr lang="en-US" dirty="0"/>
              <a:t> describe </a:t>
            </a:r>
            <a:r>
              <a:rPr lang="en-US" dirty="0" err="1"/>
              <a:t>adecuadamente</a:t>
            </a:r>
            <a:r>
              <a:rPr lang="en-US" dirty="0"/>
              <a:t> la </a:t>
            </a:r>
            <a:r>
              <a:rPr lang="en-US" dirty="0" err="1"/>
              <a:t>realidad</a:t>
            </a:r>
            <a:r>
              <a:rPr lang="en-US" dirty="0"/>
              <a:t> que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¿Los stakeholders </a:t>
            </a:r>
            <a:r>
              <a:rPr lang="en-US" dirty="0" err="1"/>
              <a:t>involucrados</a:t>
            </a:r>
            <a:r>
              <a:rPr lang="en-US" dirty="0"/>
              <a:t> </a:t>
            </a:r>
            <a:r>
              <a:rPr lang="en-US" dirty="0" err="1"/>
              <a:t>confían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Dos de los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y </a:t>
            </a:r>
            <a:r>
              <a:rPr lang="en-US" dirty="0" err="1"/>
              <a:t>desafiantes</a:t>
            </a:r>
            <a:r>
              <a:rPr lang="en-US" dirty="0"/>
              <a:t> al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estudio</a:t>
            </a:r>
            <a:r>
              <a:rPr lang="en-US" dirty="0"/>
              <a:t> de </a:t>
            </a:r>
            <a:r>
              <a:rPr lang="en-US" dirty="0" err="1"/>
              <a:t>simulación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72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EE10-336E-874E-B3AB-52ACA8F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verificación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C78-A82F-B24D-B215-C2F46011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Encuentre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r>
              <a:rPr lang="en-US" dirty="0"/>
              <a:t> de </a:t>
            </a:r>
            <a:r>
              <a:rPr lang="en-US" dirty="0" err="1"/>
              <a:t>describir</a:t>
            </a:r>
            <a:r>
              <a:rPr lang="en-US" dirty="0"/>
              <a:t> / </a:t>
            </a:r>
            <a:r>
              <a:rPr lang="en-US" dirty="0" err="1"/>
              <a:t>evaluar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y compare los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simplificación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con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predecibles</a:t>
            </a:r>
            <a:endParaRPr lang="en-US" dirty="0"/>
          </a:p>
          <a:p>
            <a:pPr lvl="1"/>
            <a:r>
              <a:rPr lang="en-US" dirty="0" err="1"/>
              <a:t>Eliminar</a:t>
            </a:r>
            <a:r>
              <a:rPr lang="en-US" dirty="0"/>
              <a:t> la </a:t>
            </a:r>
            <a:r>
              <a:rPr lang="en-US" dirty="0" err="1"/>
              <a:t>variabilidad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que el </a:t>
            </a:r>
            <a:r>
              <a:rPr lang="en-US" dirty="0" err="1"/>
              <a:t>modelo</a:t>
            </a:r>
            <a:r>
              <a:rPr lang="en-US" dirty="0"/>
              <a:t> sea </a:t>
            </a:r>
            <a:r>
              <a:rPr lang="en-US" dirty="0" err="1"/>
              <a:t>determinista</a:t>
            </a:r>
            <a:endParaRPr lang="en-US" dirty="0"/>
          </a:p>
          <a:p>
            <a:pPr lvl="1"/>
            <a:r>
              <a:rPr lang="en-US" dirty="0" err="1"/>
              <a:t>Eliminando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, </a:t>
            </a:r>
            <a:r>
              <a:rPr lang="en-US" dirty="0" err="1"/>
              <a:t>ejecutando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con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a la </a:t>
            </a:r>
            <a:r>
              <a:rPr lang="en-US" dirty="0" err="1"/>
              <a:t>vez</a:t>
            </a:r>
            <a:endParaRPr lang="en-US" dirty="0"/>
          </a:p>
          <a:p>
            <a:pPr lvl="1"/>
            <a:r>
              <a:rPr lang="en-US" dirty="0" err="1"/>
              <a:t>Reducir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a un </a:t>
            </a:r>
            <a:r>
              <a:rPr lang="en-US" dirty="0" err="1"/>
              <a:t>trabajador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80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EE10-336E-874E-B3AB-52ACA8F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verificación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C78-A82F-B24D-B215-C2F46011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Construya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/ </a:t>
            </a:r>
            <a:r>
              <a:rPr lang="en-US" dirty="0" err="1"/>
              <a:t>módulos</a:t>
            </a:r>
            <a:r>
              <a:rPr lang="en-US" dirty="0"/>
              <a:t> y </a:t>
            </a:r>
            <a:r>
              <a:rPr lang="en-US" dirty="0" err="1"/>
              <a:t>pruebe</a:t>
            </a:r>
            <a:r>
              <a:rPr lang="en-US" dirty="0"/>
              <a:t> </a:t>
            </a:r>
            <a:r>
              <a:rPr lang="en-US" dirty="0" err="1"/>
              <a:t>incrementalmente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modulo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subprocesos</a:t>
            </a:r>
            <a:r>
              <a:rPr lang="en-US" dirty="0"/>
              <a:t> </a:t>
            </a:r>
            <a:r>
              <a:rPr lang="en-US" dirty="0" err="1"/>
              <a:t>interactivos</a:t>
            </a:r>
            <a:r>
              <a:rPr lang="en-US" dirty="0"/>
              <a:t> y </a:t>
            </a:r>
            <a:r>
              <a:rPr lang="en-US" dirty="0" err="1"/>
              <a:t>ejecutarlos</a:t>
            </a:r>
            <a:r>
              <a:rPr lang="en-US" dirty="0"/>
              <a:t> por </a:t>
            </a:r>
            <a:r>
              <a:rPr lang="en-US" dirty="0" err="1"/>
              <a:t>separado</a:t>
            </a:r>
            <a:endParaRPr lang="en-US" dirty="0"/>
          </a:p>
          <a:p>
            <a:pPr lvl="1"/>
            <a:r>
              <a:rPr lang="en-US" dirty="0" err="1"/>
              <a:t>Pruebe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característica</a:t>
            </a:r>
            <a:r>
              <a:rPr lang="en-US" dirty="0"/>
              <a:t> que se </a:t>
            </a:r>
            <a:r>
              <a:rPr lang="en-US" dirty="0" err="1"/>
              <a:t>agregue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prueba</a:t>
            </a:r>
            <a:r>
              <a:rPr lang="en-US" dirty="0"/>
              <a:t> simple </a:t>
            </a:r>
            <a:r>
              <a:rPr lang="en-US" dirty="0" err="1"/>
              <a:t>suele</a:t>
            </a:r>
            <a:r>
              <a:rPr lang="en-US" dirty="0"/>
              <a:t> ser un </a:t>
            </a:r>
            <a:r>
              <a:rPr lang="en-US" dirty="0" err="1"/>
              <a:t>buen</a:t>
            </a:r>
            <a:r>
              <a:rPr lang="en-US" dirty="0"/>
              <a:t> primer </a:t>
            </a:r>
            <a:r>
              <a:rPr lang="en-US" dirty="0" err="1"/>
              <a:t>paso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las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lo </a:t>
            </a:r>
            <a:r>
              <a:rPr lang="en-US" dirty="0" err="1"/>
              <a:t>previsto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40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1DD7-9268-724C-9E60-65A0DBE4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Validación</a:t>
            </a:r>
            <a:r>
              <a:rPr lang="en-US" dirty="0"/>
              <a:t>: un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calibración</a:t>
            </a:r>
            <a:r>
              <a:rPr lang="en-US" dirty="0"/>
              <a:t> </a:t>
            </a:r>
            <a:r>
              <a:rPr lang="en-US" dirty="0" err="1"/>
              <a:t>iterativa</a:t>
            </a:r>
            <a:endParaRPr lang="en-US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EF56EE9-41D2-5843-B44D-F962AAAB69A0}"/>
              </a:ext>
            </a:extLst>
          </p:cNvPr>
          <p:cNvGrpSpPr>
            <a:grpSpLocks/>
          </p:cNvGrpSpPr>
          <p:nvPr/>
        </p:nvGrpSpPr>
        <p:grpSpPr bwMode="auto">
          <a:xfrm>
            <a:off x="5518230" y="1470950"/>
            <a:ext cx="1905000" cy="990600"/>
            <a:chOff x="2016" y="960"/>
            <a:chExt cx="1200" cy="624"/>
          </a:xfrm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12935EFE-9FDF-D84C-83EB-C55DE481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60"/>
              <a:ext cx="1200" cy="62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AB427566-30E3-5641-BAF0-33B86BCFC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128"/>
              <a:ext cx="1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/>
                <a:t>The Real System</a:t>
              </a:r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9C27891F-4F06-9D49-B530-C8516404235E}"/>
              </a:ext>
            </a:extLst>
          </p:cNvPr>
          <p:cNvGrpSpPr>
            <a:grpSpLocks/>
          </p:cNvGrpSpPr>
          <p:nvPr/>
        </p:nvGrpSpPr>
        <p:grpSpPr bwMode="auto">
          <a:xfrm>
            <a:off x="4375230" y="2461550"/>
            <a:ext cx="4495800" cy="2209800"/>
            <a:chOff x="1728" y="1536"/>
            <a:chExt cx="2832" cy="1392"/>
          </a:xfrm>
        </p:grpSpPr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979340A5-DE39-6047-ADF7-C2AC6C2CC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920"/>
              <a:ext cx="2832" cy="1008"/>
              <a:chOff x="1728" y="1920"/>
              <a:chExt cx="2832" cy="1008"/>
            </a:xfrm>
          </p:grpSpPr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D8146089-6EB6-7E4A-B483-E514810D6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2832" cy="100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9C426E82-1754-A64E-A87A-551DC0BEB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57"/>
                <a:ext cx="2653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87338" indent="-2873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69963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541463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2112963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684463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3141663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598863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4056063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513263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/>
                  <a:t>Conceptual Model</a:t>
                </a:r>
              </a:p>
              <a:p>
                <a:pPr>
                  <a:buFontTx/>
                  <a:buAutoNum type="arabicPeriod"/>
                </a:pPr>
                <a:r>
                  <a:rPr lang="en-US" altLang="en-US" sz="1800"/>
                  <a:t>Assumptions on system components</a:t>
                </a:r>
              </a:p>
              <a:p>
                <a:pPr>
                  <a:buFontTx/>
                  <a:buAutoNum type="arabicPeriod"/>
                </a:pPr>
                <a:r>
                  <a:rPr lang="en-US" altLang="en-US" sz="1800"/>
                  <a:t>Structural assumptions which define the </a:t>
                </a:r>
              </a:p>
              <a:p>
                <a:r>
                  <a:rPr lang="en-US" altLang="en-US" sz="1800"/>
                  <a:t>	interactions between system components</a:t>
                </a:r>
              </a:p>
              <a:p>
                <a:r>
                  <a:rPr lang="en-US" altLang="en-US" sz="1800"/>
                  <a:t>3.	Input parameters and data assumptions</a:t>
                </a:r>
              </a:p>
            </p:txBody>
          </p:sp>
        </p:grp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B81984F9-E82C-F541-94CF-CAB23CBBC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536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BA90382C-84E2-BE42-AF6F-4D8D8DD53AE2}"/>
              </a:ext>
            </a:extLst>
          </p:cNvPr>
          <p:cNvGrpSpPr>
            <a:grpSpLocks/>
          </p:cNvGrpSpPr>
          <p:nvPr/>
        </p:nvGrpSpPr>
        <p:grpSpPr bwMode="auto">
          <a:xfrm>
            <a:off x="7720093" y="2112300"/>
            <a:ext cx="1524000" cy="685800"/>
            <a:chOff x="3835" y="1316"/>
            <a:chExt cx="960" cy="432"/>
          </a:xfrm>
        </p:grpSpPr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D66A9610-A4DE-5F4F-87CA-DE3FAE3F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1316"/>
              <a:ext cx="960" cy="432"/>
            </a:xfrm>
            <a:prstGeom prst="wedgeRoundRectCallout">
              <a:avLst>
                <a:gd name="adj1" fmla="val -128440"/>
                <a:gd name="adj2" fmla="val 53009"/>
                <a:gd name="adj3" fmla="val 1666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243128C6-D4B0-934F-8E5D-5C53CFB2B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324"/>
              <a:ext cx="7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i="1"/>
                <a:t>Conceptual</a:t>
              </a:r>
            </a:p>
            <a:p>
              <a:pPr algn="ctr"/>
              <a:r>
                <a:rPr lang="en-US" altLang="en-US" sz="1800" i="1"/>
                <a:t>validation</a:t>
              </a: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4B73B832-6132-8442-88DE-893FFF7B146C}"/>
              </a:ext>
            </a:extLst>
          </p:cNvPr>
          <p:cNvGrpSpPr>
            <a:grpSpLocks/>
          </p:cNvGrpSpPr>
          <p:nvPr/>
        </p:nvGrpSpPr>
        <p:grpSpPr bwMode="auto">
          <a:xfrm>
            <a:off x="4984830" y="4671350"/>
            <a:ext cx="3124200" cy="1600200"/>
            <a:chOff x="2112" y="2928"/>
            <a:chExt cx="1968" cy="1008"/>
          </a:xfrm>
        </p:grpSpPr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CC3C9445-4ADA-C848-BCF2-7CA5E2485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08"/>
              <a:ext cx="1968" cy="528"/>
              <a:chOff x="1728" y="3264"/>
              <a:chExt cx="1968" cy="672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7FA2C275-EF7A-FA4C-9200-369505D55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1968" cy="672"/>
              </a:xfrm>
              <a:prstGeom prst="rect">
                <a:avLst/>
              </a:prstGeom>
              <a:solidFill>
                <a:srgbClr val="FFADD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2">
                <a:extLst>
                  <a:ext uri="{FF2B5EF4-FFF2-40B4-BE49-F238E27FC236}">
                    <a16:creationId xmlns:a16="http://schemas.microsoft.com/office/drawing/2014/main" id="{5C1F5393-D080-DB44-B0CF-CE4480034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6" y="3361"/>
                <a:ext cx="1880" cy="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800" b="1"/>
                  <a:t>Operational Model</a:t>
                </a:r>
              </a:p>
              <a:p>
                <a:pPr algn="ctr"/>
                <a:r>
                  <a:rPr lang="en-US" altLang="en-US" sz="1800"/>
                  <a:t>(Computerized representation)</a:t>
                </a:r>
              </a:p>
            </p:txBody>
          </p:sp>
        </p:grp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8601A51E-09EC-5448-929A-BA1040E41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28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70F111A9-609E-7343-BEE6-6B85FD6A3AC4}"/>
              </a:ext>
            </a:extLst>
          </p:cNvPr>
          <p:cNvGrpSpPr>
            <a:grpSpLocks/>
          </p:cNvGrpSpPr>
          <p:nvPr/>
        </p:nvGrpSpPr>
        <p:grpSpPr bwMode="auto">
          <a:xfrm>
            <a:off x="8413830" y="4823750"/>
            <a:ext cx="1524000" cy="685800"/>
            <a:chOff x="4272" y="3024"/>
            <a:chExt cx="960" cy="432"/>
          </a:xfrm>
        </p:grpSpPr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06F67793-C26B-D240-8E84-B3554518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960" cy="432"/>
            </a:xfrm>
            <a:prstGeom prst="wedgeRoundRectCallout">
              <a:avLst>
                <a:gd name="adj1" fmla="val -174583"/>
                <a:gd name="adj2" fmla="val -16204"/>
                <a:gd name="adj3" fmla="val 1666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7D22A56-96B0-C44C-9462-7D2B11C8A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" y="3032"/>
              <a:ext cx="7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i="1"/>
                <a:t>Model</a:t>
              </a:r>
            </a:p>
            <a:p>
              <a:pPr algn="ctr"/>
              <a:r>
                <a:rPr lang="en-US" altLang="en-US" sz="1800" i="1"/>
                <a:t>verification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D08E45C3-9E76-E946-9FA7-051B6BC8E3F3}"/>
              </a:ext>
            </a:extLst>
          </p:cNvPr>
          <p:cNvGrpSpPr>
            <a:grpSpLocks/>
          </p:cNvGrpSpPr>
          <p:nvPr/>
        </p:nvGrpSpPr>
        <p:grpSpPr bwMode="auto">
          <a:xfrm>
            <a:off x="2057480" y="2004350"/>
            <a:ext cx="3460750" cy="3733800"/>
            <a:chOff x="268" y="1248"/>
            <a:chExt cx="2180" cy="2352"/>
          </a:xfrm>
        </p:grpSpPr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08B7B4C-D200-3C49-9E97-7A1ACF31C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304"/>
              <a:ext cx="768" cy="1296"/>
            </a:xfrm>
            <a:custGeom>
              <a:avLst/>
              <a:gdLst>
                <a:gd name="T0" fmla="*/ 0 w 1152"/>
                <a:gd name="T1" fmla="*/ 0 h 1296"/>
                <a:gd name="T2" fmla="*/ 0 w 1152"/>
                <a:gd name="T3" fmla="*/ 1296 h 1296"/>
                <a:gd name="T4" fmla="*/ 1152 w 1152"/>
                <a:gd name="T5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296">
                  <a:moveTo>
                    <a:pt x="0" y="0"/>
                  </a:moveTo>
                  <a:lnTo>
                    <a:pt x="0" y="1296"/>
                  </a:lnTo>
                  <a:lnTo>
                    <a:pt x="1152" y="1296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C7475910-B3D5-EA4B-97EE-1E8BD64B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2159"/>
              <a:ext cx="10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i="1"/>
                <a:t>Calibration and </a:t>
              </a:r>
            </a:p>
            <a:p>
              <a:pPr algn="ctr"/>
              <a:r>
                <a:rPr lang="en-US" altLang="en-US" sz="1800" i="1"/>
                <a:t>Validation</a:t>
              </a: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DBD57841-5DAC-DD4F-9F29-E6D48AD99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248"/>
              <a:ext cx="1104" cy="1152"/>
            </a:xfrm>
            <a:custGeom>
              <a:avLst/>
              <a:gdLst>
                <a:gd name="T0" fmla="*/ 1104 w 1104"/>
                <a:gd name="T1" fmla="*/ 0 h 1152"/>
                <a:gd name="T2" fmla="*/ 0 w 1104"/>
                <a:gd name="T3" fmla="*/ 0 h 1152"/>
                <a:gd name="T4" fmla="*/ 0 w 1104"/>
                <a:gd name="T5" fmla="*/ 1152 h 1152"/>
                <a:gd name="T6" fmla="*/ 384 w 1104"/>
                <a:gd name="T7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1152">
                  <a:moveTo>
                    <a:pt x="1104" y="0"/>
                  </a:moveTo>
                  <a:lnTo>
                    <a:pt x="0" y="0"/>
                  </a:lnTo>
                  <a:lnTo>
                    <a:pt x="0" y="1152"/>
                  </a:lnTo>
                  <a:lnTo>
                    <a:pt x="384" y="115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6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83A0-5DDA-A646-BEC2-8C1D3B10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/>
                </a:solidFill>
              </a:rPr>
              <a:t>A Cost/Capacity Tradeoff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A6A34-0F60-314D-8FF2-BE9F50E4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586593"/>
            <a:ext cx="7912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6D85-CDE7-694D-A1DB-E1C90BAA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colas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BE913-9EA3-754C-8D9F-8663CDA4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085" y="1825625"/>
            <a:ext cx="7447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3BD4-7671-BE4D-84E9-D99A405B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colas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3116-6A1B-D743-804A-B2BA5D35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calling population</a:t>
            </a:r>
          </a:p>
          <a:p>
            <a:pPr lvl="1"/>
            <a:r>
              <a:rPr lang="en-US" dirty="0" err="1"/>
              <a:t>Finito</a:t>
            </a:r>
            <a:r>
              <a:rPr lang="en-US" dirty="0"/>
              <a:t> o </a:t>
            </a:r>
            <a:r>
              <a:rPr lang="en-US" dirty="0" err="1"/>
              <a:t>infinito</a:t>
            </a:r>
            <a:endParaRPr lang="en-US" dirty="0"/>
          </a:p>
          <a:p>
            <a:pPr lvl="1"/>
            <a:r>
              <a:rPr lang="en-US" dirty="0" err="1"/>
              <a:t>Homogéneo</a:t>
            </a:r>
            <a:r>
              <a:rPr lang="en-US" dirty="0"/>
              <a:t> o </a:t>
            </a:r>
            <a:r>
              <a:rPr lang="en-US" dirty="0" err="1"/>
              <a:t>heterogéneo</a:t>
            </a:r>
            <a:endParaRPr lang="en-US" dirty="0"/>
          </a:p>
          <a:p>
            <a:r>
              <a:rPr lang="en-US" dirty="0"/>
              <a:t>The Arrival Process</a:t>
            </a:r>
          </a:p>
          <a:p>
            <a:pPr lvl="1"/>
            <a:r>
              <a:rPr lang="en-US" dirty="0" err="1"/>
              <a:t>Cómo</a:t>
            </a:r>
            <a:r>
              <a:rPr lang="en-US" dirty="0"/>
              <a:t>, </a:t>
            </a:r>
            <a:r>
              <a:rPr lang="en-US" dirty="0" err="1"/>
              <a:t>cuándo</a:t>
            </a:r>
            <a:r>
              <a:rPr lang="en-US" dirty="0"/>
              <a:t> y </a:t>
            </a:r>
            <a:r>
              <a:rPr lang="en-US" dirty="0" err="1"/>
              <a:t>dónde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: </a:t>
            </a:r>
            <a:r>
              <a:rPr lang="en-US" dirty="0" err="1"/>
              <a:t>tiempo</a:t>
            </a:r>
            <a:r>
              <a:rPr lang="en-US" dirty="0"/>
              <a:t> entre </a:t>
            </a:r>
            <a:r>
              <a:rPr lang="en-US" dirty="0" err="1"/>
              <a:t>llegadas</a:t>
            </a:r>
            <a:endParaRPr lang="en-US" dirty="0"/>
          </a:p>
          <a:p>
            <a:pPr lvl="1"/>
            <a:r>
              <a:rPr lang="en-US" dirty="0" err="1"/>
              <a:t>Recopilación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5AB2-38BE-7240-B8E4-3910BE45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colas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D925-D8E8-B243-BE4F-71A11582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queue configuration</a:t>
            </a:r>
          </a:p>
          <a:p>
            <a:pPr lvl="1"/>
            <a:r>
              <a:rPr lang="en-US" dirty="0" err="1"/>
              <a:t>Especifica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colas.</a:t>
            </a:r>
          </a:p>
          <a:p>
            <a:pPr lvl="1"/>
            <a:r>
              <a:rPr lang="en-US" dirty="0" err="1"/>
              <a:t>Líneas</a:t>
            </a:r>
            <a:r>
              <a:rPr lang="en-US" dirty="0"/>
              <a:t> simples o </a:t>
            </a:r>
            <a:r>
              <a:rPr lang="en-US" dirty="0" err="1"/>
              <a:t>múltiples</a:t>
            </a:r>
            <a:r>
              <a:rPr lang="en-US" dirty="0"/>
              <a:t> a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estaciones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endParaRPr lang="en-US" dirty="0"/>
          </a:p>
          <a:p>
            <a:pPr lvl="1"/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ubicación</a:t>
            </a:r>
            <a:endParaRPr lang="en-US" dirty="0"/>
          </a:p>
          <a:p>
            <a:pPr lvl="1"/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(# de </a:t>
            </a:r>
            <a:r>
              <a:rPr lang="en-US" dirty="0" err="1"/>
              <a:t>trabajos</a:t>
            </a:r>
            <a:r>
              <a:rPr lang="en-US" dirty="0"/>
              <a:t> que la cola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Distinción</a:t>
            </a:r>
            <a:r>
              <a:rPr lang="en-US" dirty="0"/>
              <a:t> entre </a:t>
            </a:r>
            <a:r>
              <a:rPr lang="en-US" dirty="0" err="1"/>
              <a:t>capacidad</a:t>
            </a:r>
            <a:r>
              <a:rPr lang="en-US" dirty="0"/>
              <a:t> </a:t>
            </a:r>
            <a:r>
              <a:rPr lang="en-US" dirty="0" err="1"/>
              <a:t>infinita</a:t>
            </a:r>
            <a:r>
              <a:rPr lang="en-US" dirty="0"/>
              <a:t> y </a:t>
            </a:r>
            <a:r>
              <a:rPr lang="en-US" dirty="0" err="1"/>
              <a:t>finita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7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7C0A-1752-F842-A2AE-9E7FA05E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dos </a:t>
            </a:r>
            <a:r>
              <a:rPr lang="en-US" dirty="0" err="1"/>
              <a:t>configuraciones</a:t>
            </a:r>
            <a:r>
              <a:rPr lang="en-US" dirty="0"/>
              <a:t> de cola</a:t>
            </a:r>
          </a:p>
        </p:txBody>
      </p:sp>
      <p:grpSp>
        <p:nvGrpSpPr>
          <p:cNvPr id="4" name="Group 75">
            <a:extLst>
              <a:ext uri="{FF2B5EF4-FFF2-40B4-BE49-F238E27FC236}">
                <a16:creationId xmlns:a16="http://schemas.microsoft.com/office/drawing/2014/main" id="{1D8CA53D-88B8-5D46-809B-97610A4FBA05}"/>
              </a:ext>
            </a:extLst>
          </p:cNvPr>
          <p:cNvGrpSpPr>
            <a:grpSpLocks/>
          </p:cNvGrpSpPr>
          <p:nvPr/>
        </p:nvGrpSpPr>
        <p:grpSpPr bwMode="auto">
          <a:xfrm>
            <a:off x="2662518" y="1830948"/>
            <a:ext cx="2487613" cy="3798887"/>
            <a:chOff x="912" y="912"/>
            <a:chExt cx="1567" cy="2393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08D611C0-5E8D-A844-B0AC-139B4F4A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47"/>
              <a:ext cx="1567" cy="84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621ADB2E-D003-8B4A-BE0D-C2CD745F8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0DD0169-CB7E-D149-9DBF-D18E7704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E1EDFB5E-0AA0-AF4F-86A6-8BA61CB91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A5B931F-4BD1-704A-9307-30321DF5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B293850B-E5C8-254D-820C-BB33C206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4F252E86-D1EE-EA4A-B1B6-BC489083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2259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DC10F7BC-2C87-774E-A407-F635F6254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2507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7706A80B-D882-AA42-9DA7-5BA429EC0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139"/>
              <a:ext cx="166" cy="166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2083E8D1-CB6C-AC4B-A2A6-D19A224E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9">
              <a:extLst>
                <a:ext uri="{FF2B5EF4-FFF2-40B4-BE49-F238E27FC236}">
                  <a16:creationId xmlns:a16="http://schemas.microsoft.com/office/drawing/2014/main" id="{5DDCC3CB-1F25-BA44-96B7-B264B6A4E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2259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5474920B-24A4-D141-8716-831B5F3B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9A368748-7312-FA40-8073-6BD994A8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259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4324DBFE-2843-BE43-88F9-C64531937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507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CF58C3C7-2EEB-504C-BE6F-DB2477F7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2BFA9A1B-6EF2-A749-9F50-75A2B8AF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270"/>
              <a:ext cx="6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1ACD58F3-312A-EC49-829C-5B44025C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322"/>
              <a:ext cx="4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Bookman Old Style" panose="02050604050505020204" pitchFamily="18" charset="0"/>
                </a:rPr>
                <a:t>Servers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1657446-CBF1-0A47-BA4D-F43F21510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12"/>
              <a:ext cx="14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b="1" u="sng">
                  <a:solidFill>
                    <a:srgbClr val="000000"/>
                  </a:solidFill>
                </a:rPr>
                <a:t>Multiple Queues</a:t>
              </a:r>
              <a:endParaRPr lang="en-US" altLang="en-US" b="1" u="sng"/>
            </a:p>
          </p:txBody>
        </p:sp>
        <p:cxnSp>
          <p:nvCxnSpPr>
            <p:cNvPr id="23" name="AutoShape 28">
              <a:extLst>
                <a:ext uri="{FF2B5EF4-FFF2-40B4-BE49-F238E27FC236}">
                  <a16:creationId xmlns:a16="http://schemas.microsoft.com/office/drawing/2014/main" id="{A2CD38DC-364E-0849-9524-F72146AC83D8}"/>
                </a:ext>
              </a:extLst>
            </p:cNvPr>
            <p:cNvCxnSpPr>
              <a:cxnSpLocks noChangeShapeType="1"/>
              <a:stCxn id="13" idx="0"/>
            </p:cNvCxnSpPr>
            <p:nvPr/>
          </p:nvCxnSpPr>
          <p:spPr bwMode="auto">
            <a:xfrm rot="16200000">
              <a:off x="899" y="2938"/>
              <a:ext cx="331" cy="61"/>
            </a:xfrm>
            <a:prstGeom prst="curvedConnector3">
              <a:avLst>
                <a:gd name="adj1" fmla="val 4924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9">
              <a:extLst>
                <a:ext uri="{FF2B5EF4-FFF2-40B4-BE49-F238E27FC236}">
                  <a16:creationId xmlns:a16="http://schemas.microsoft.com/office/drawing/2014/main" id="{71B1C639-E3DF-A14C-B176-BCF23A964413}"/>
                </a:ext>
              </a:extLst>
            </p:cNvPr>
            <p:cNvCxnSpPr>
              <a:cxnSpLocks noChangeShapeType="1"/>
              <a:stCxn id="13" idx="7"/>
            </p:cNvCxnSpPr>
            <p:nvPr/>
          </p:nvCxnSpPr>
          <p:spPr bwMode="auto">
            <a:xfrm rot="16200000">
              <a:off x="1036" y="2716"/>
              <a:ext cx="499" cy="386"/>
            </a:xfrm>
            <a:prstGeom prst="curvedConnector3">
              <a:avLst>
                <a:gd name="adj1" fmla="val 244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0">
              <a:extLst>
                <a:ext uri="{FF2B5EF4-FFF2-40B4-BE49-F238E27FC236}">
                  <a16:creationId xmlns:a16="http://schemas.microsoft.com/office/drawing/2014/main" id="{A86C8336-767C-1042-808B-562A0BD647A5}"/>
                </a:ext>
              </a:extLst>
            </p:cNvPr>
            <p:cNvCxnSpPr>
              <a:cxnSpLocks noChangeShapeType="1"/>
              <a:stCxn id="13" idx="5"/>
            </p:cNvCxnSpPr>
            <p:nvPr/>
          </p:nvCxnSpPr>
          <p:spPr bwMode="auto">
            <a:xfrm rot="5400000" flipH="1" flipV="1">
              <a:off x="1356" y="2300"/>
              <a:ext cx="723" cy="1250"/>
            </a:xfrm>
            <a:prstGeom prst="curvedConnector4">
              <a:avLst>
                <a:gd name="adj1" fmla="val 17148"/>
                <a:gd name="adj2" fmla="val 9959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Group 76">
            <a:extLst>
              <a:ext uri="{FF2B5EF4-FFF2-40B4-BE49-F238E27FC236}">
                <a16:creationId xmlns:a16="http://schemas.microsoft.com/office/drawing/2014/main" id="{E526E220-093D-284F-BFDA-346544B151C8}"/>
              </a:ext>
            </a:extLst>
          </p:cNvPr>
          <p:cNvGrpSpPr>
            <a:grpSpLocks/>
          </p:cNvGrpSpPr>
          <p:nvPr/>
        </p:nvGrpSpPr>
        <p:grpSpPr bwMode="auto">
          <a:xfrm>
            <a:off x="6423306" y="1849998"/>
            <a:ext cx="2487612" cy="4465637"/>
            <a:chOff x="2994" y="912"/>
            <a:chExt cx="1567" cy="2813"/>
          </a:xfrm>
        </p:grpSpPr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DBC08648-B354-4D4E-9740-51F298A3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28"/>
              <a:ext cx="1567" cy="84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D1063CDD-B99B-434B-B1A0-A57C3563A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4">
              <a:extLst>
                <a:ext uri="{FF2B5EF4-FFF2-40B4-BE49-F238E27FC236}">
                  <a16:creationId xmlns:a16="http://schemas.microsoft.com/office/drawing/2014/main" id="{38776AFA-C32E-6449-ABD9-240B7F745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88A34614-2C47-F242-818F-D6836388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6">
              <a:extLst>
                <a:ext uri="{FF2B5EF4-FFF2-40B4-BE49-F238E27FC236}">
                  <a16:creationId xmlns:a16="http://schemas.microsoft.com/office/drawing/2014/main" id="{90A4D742-E494-244E-BB61-E5B88E514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7">
              <a:extLst>
                <a:ext uri="{FF2B5EF4-FFF2-40B4-BE49-F238E27FC236}">
                  <a16:creationId xmlns:a16="http://schemas.microsoft.com/office/drawing/2014/main" id="{CA204662-10AD-BB41-95F6-C6731C541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251"/>
              <a:ext cx="6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BC2642E7-EBA4-184C-A9FA-3F1F9161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303"/>
              <a:ext cx="4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Bookman Old Style" panose="02050604050505020204" pitchFamily="18" charset="0"/>
                </a:rPr>
                <a:t>Servers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4" name="Rectangle 39">
              <a:extLst>
                <a:ext uri="{FF2B5EF4-FFF2-40B4-BE49-F238E27FC236}">
                  <a16:creationId xmlns:a16="http://schemas.microsoft.com/office/drawing/2014/main" id="{1AED27D3-9760-8C4F-BF38-F1FA9506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3476"/>
              <a:ext cx="119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0">
              <a:extLst>
                <a:ext uri="{FF2B5EF4-FFF2-40B4-BE49-F238E27FC236}">
                  <a16:creationId xmlns:a16="http://schemas.microsoft.com/office/drawing/2014/main" id="{11EA23B9-75D1-BF40-8618-7BCF11A8D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912"/>
              <a:ext cx="10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 u="sng">
                  <a:solidFill>
                    <a:srgbClr val="000000"/>
                  </a:solidFill>
                </a:rPr>
                <a:t>Single Queue</a:t>
              </a:r>
              <a:endParaRPr lang="en-US" altLang="en-US" b="1" u="sng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773A4111-336F-904A-84F5-448EA2251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488"/>
              <a:ext cx="1" cy="5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2">
              <a:extLst>
                <a:ext uri="{FF2B5EF4-FFF2-40B4-BE49-F238E27FC236}">
                  <a16:creationId xmlns:a16="http://schemas.microsoft.com/office/drawing/2014/main" id="{7982923A-C351-7944-A6DA-0F191EC11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735"/>
              <a:ext cx="98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22064120-4E9E-E24A-BF90-2EBCF8BFE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3064"/>
              <a:ext cx="9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3BE9E38F-1D12-8846-A490-B6109AE50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2405"/>
              <a:ext cx="9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0829626-2982-DE42-B8A1-FCF5B758D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405"/>
              <a:ext cx="1" cy="6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6">
              <a:extLst>
                <a:ext uri="{FF2B5EF4-FFF2-40B4-BE49-F238E27FC236}">
                  <a16:creationId xmlns:a16="http://schemas.microsoft.com/office/drawing/2014/main" id="{46627DA6-EB4C-E14D-8CCE-D88D8E631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993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7">
              <a:extLst>
                <a:ext uri="{FF2B5EF4-FFF2-40B4-BE49-F238E27FC236}">
                  <a16:creationId xmlns:a16="http://schemas.microsoft.com/office/drawing/2014/main" id="{5604E475-8500-8444-93BF-6D61E96C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993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8">
              <a:extLst>
                <a:ext uri="{FF2B5EF4-FFF2-40B4-BE49-F238E27FC236}">
                  <a16:creationId xmlns:a16="http://schemas.microsoft.com/office/drawing/2014/main" id="{F7AD2EED-7833-3E40-9AB5-3A42045AA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993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49">
              <a:extLst>
                <a:ext uri="{FF2B5EF4-FFF2-40B4-BE49-F238E27FC236}">
                  <a16:creationId xmlns:a16="http://schemas.microsoft.com/office/drawing/2014/main" id="{24044497-7F12-BE40-9A96-DDA433CE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488"/>
              <a:ext cx="167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50">
              <a:extLst>
                <a:ext uri="{FF2B5EF4-FFF2-40B4-BE49-F238E27FC236}">
                  <a16:creationId xmlns:a16="http://schemas.microsoft.com/office/drawing/2014/main" id="{C21978CA-B612-5049-A6FE-D77592FB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488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87DA6A72-B35E-9445-B47F-26666627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2488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0D08A9BC-366B-D540-935C-1E50B202B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488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3">
              <a:extLst>
                <a:ext uri="{FF2B5EF4-FFF2-40B4-BE49-F238E27FC236}">
                  <a16:creationId xmlns:a16="http://schemas.microsoft.com/office/drawing/2014/main" id="{95ECB95C-8C9C-0F43-BAF0-A4F4B3F8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488"/>
              <a:ext cx="167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4">
              <a:extLst>
                <a:ext uri="{FF2B5EF4-FFF2-40B4-BE49-F238E27FC236}">
                  <a16:creationId xmlns:a16="http://schemas.microsoft.com/office/drawing/2014/main" id="{AADCF7C1-E42E-174E-A0A9-0C0F699AC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817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5">
              <a:extLst>
                <a:ext uri="{FF2B5EF4-FFF2-40B4-BE49-F238E27FC236}">
                  <a16:creationId xmlns:a16="http://schemas.microsoft.com/office/drawing/2014/main" id="{1AD42F11-0D89-9E4B-BC33-CAE0D7CC9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7" y="2982"/>
              <a:ext cx="319" cy="330"/>
              <a:chOff x="3087" y="2982"/>
              <a:chExt cx="319" cy="330"/>
            </a:xfrm>
          </p:grpSpPr>
          <p:sp>
            <p:nvSpPr>
              <p:cNvPr id="67" name="Freeform 56">
                <a:extLst>
                  <a:ext uri="{FF2B5EF4-FFF2-40B4-BE49-F238E27FC236}">
                    <a16:creationId xmlns:a16="http://schemas.microsoft.com/office/drawing/2014/main" id="{A02C2F43-481F-AA47-8D82-5C4E3A807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" y="3087"/>
                <a:ext cx="271" cy="225"/>
              </a:xfrm>
              <a:custGeom>
                <a:avLst/>
                <a:gdLst>
                  <a:gd name="T0" fmla="*/ 271 w 271"/>
                  <a:gd name="T1" fmla="*/ 225 h 225"/>
                  <a:gd name="T2" fmla="*/ 195 w 271"/>
                  <a:gd name="T3" fmla="*/ 214 h 225"/>
                  <a:gd name="T4" fmla="*/ 158 w 271"/>
                  <a:gd name="T5" fmla="*/ 207 h 225"/>
                  <a:gd name="T6" fmla="*/ 125 w 271"/>
                  <a:gd name="T7" fmla="*/ 199 h 225"/>
                  <a:gd name="T8" fmla="*/ 92 w 271"/>
                  <a:gd name="T9" fmla="*/ 188 h 225"/>
                  <a:gd name="T10" fmla="*/ 65 w 271"/>
                  <a:gd name="T11" fmla="*/ 176 h 225"/>
                  <a:gd name="T12" fmla="*/ 43 w 271"/>
                  <a:gd name="T13" fmla="*/ 161 h 225"/>
                  <a:gd name="T14" fmla="*/ 24 w 271"/>
                  <a:gd name="T15" fmla="*/ 142 h 225"/>
                  <a:gd name="T16" fmla="*/ 15 w 271"/>
                  <a:gd name="T17" fmla="*/ 128 h 225"/>
                  <a:gd name="T18" fmla="*/ 8 w 271"/>
                  <a:gd name="T19" fmla="*/ 113 h 225"/>
                  <a:gd name="T20" fmla="*/ 5 w 271"/>
                  <a:gd name="T21" fmla="*/ 98 h 225"/>
                  <a:gd name="T22" fmla="*/ 1 w 271"/>
                  <a:gd name="T23" fmla="*/ 79 h 225"/>
                  <a:gd name="T24" fmla="*/ 0 w 271"/>
                  <a:gd name="T25" fmla="*/ 41 h 225"/>
                  <a:gd name="T26" fmla="*/ 3 w 27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1" h="225">
                    <a:moveTo>
                      <a:pt x="271" y="225"/>
                    </a:moveTo>
                    <a:lnTo>
                      <a:pt x="195" y="214"/>
                    </a:lnTo>
                    <a:lnTo>
                      <a:pt x="158" y="207"/>
                    </a:lnTo>
                    <a:lnTo>
                      <a:pt x="125" y="199"/>
                    </a:lnTo>
                    <a:lnTo>
                      <a:pt x="92" y="188"/>
                    </a:lnTo>
                    <a:lnTo>
                      <a:pt x="65" y="176"/>
                    </a:lnTo>
                    <a:lnTo>
                      <a:pt x="43" y="161"/>
                    </a:lnTo>
                    <a:lnTo>
                      <a:pt x="24" y="142"/>
                    </a:lnTo>
                    <a:lnTo>
                      <a:pt x="15" y="128"/>
                    </a:lnTo>
                    <a:lnTo>
                      <a:pt x="8" y="113"/>
                    </a:lnTo>
                    <a:lnTo>
                      <a:pt x="5" y="98"/>
                    </a:lnTo>
                    <a:lnTo>
                      <a:pt x="1" y="79"/>
                    </a:lnTo>
                    <a:lnTo>
                      <a:pt x="0" y="41"/>
                    </a:lnTo>
                    <a:lnTo>
                      <a:pt x="3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7">
                <a:extLst>
                  <a:ext uri="{FF2B5EF4-FFF2-40B4-BE49-F238E27FC236}">
                    <a16:creationId xmlns:a16="http://schemas.microsoft.com/office/drawing/2014/main" id="{5F756C87-728C-EF41-AF62-CBD958334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7" y="2982"/>
                <a:ext cx="106" cy="115"/>
              </a:xfrm>
              <a:custGeom>
                <a:avLst/>
                <a:gdLst>
                  <a:gd name="T0" fmla="*/ 106 w 106"/>
                  <a:gd name="T1" fmla="*/ 115 h 115"/>
                  <a:gd name="T2" fmla="*/ 72 w 106"/>
                  <a:gd name="T3" fmla="*/ 0 h 115"/>
                  <a:gd name="T4" fmla="*/ 0 w 106"/>
                  <a:gd name="T5" fmla="*/ 94 h 115"/>
                  <a:gd name="T6" fmla="*/ 106 w 106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115">
                    <a:moveTo>
                      <a:pt x="106" y="115"/>
                    </a:moveTo>
                    <a:lnTo>
                      <a:pt x="72" y="0"/>
                    </a:lnTo>
                    <a:lnTo>
                      <a:pt x="0" y="94"/>
                    </a:lnTo>
                    <a:lnTo>
                      <a:pt x="106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Rectangle 58">
              <a:extLst>
                <a:ext uri="{FF2B5EF4-FFF2-40B4-BE49-F238E27FC236}">
                  <a16:creationId xmlns:a16="http://schemas.microsoft.com/office/drawing/2014/main" id="{D4E6711F-4AAB-0347-9F92-A9B1FEDFA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3145"/>
              <a:ext cx="53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59">
              <a:extLst>
                <a:ext uri="{FF2B5EF4-FFF2-40B4-BE49-F238E27FC236}">
                  <a16:creationId xmlns:a16="http://schemas.microsoft.com/office/drawing/2014/main" id="{D74AD741-60D4-8746-8E7E-E8003091A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4" y="2158"/>
              <a:ext cx="829" cy="335"/>
              <a:chOff x="3154" y="2158"/>
              <a:chExt cx="829" cy="335"/>
            </a:xfrm>
          </p:grpSpPr>
          <p:sp>
            <p:nvSpPr>
              <p:cNvPr id="54" name="Freeform 60">
                <a:extLst>
                  <a:ext uri="{FF2B5EF4-FFF2-40B4-BE49-F238E27FC236}">
                    <a16:creationId xmlns:a16="http://schemas.microsoft.com/office/drawing/2014/main" id="{09D89819-2D01-C14C-9C72-6B0811147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2445"/>
                <a:ext cx="24" cy="48"/>
              </a:xfrm>
              <a:custGeom>
                <a:avLst/>
                <a:gdLst>
                  <a:gd name="T0" fmla="*/ 0 w 24"/>
                  <a:gd name="T1" fmla="*/ 44 h 48"/>
                  <a:gd name="T2" fmla="*/ 1 w 24"/>
                  <a:gd name="T3" fmla="*/ 44 h 48"/>
                  <a:gd name="T4" fmla="*/ 3 w 24"/>
                  <a:gd name="T5" fmla="*/ 46 h 48"/>
                  <a:gd name="T6" fmla="*/ 5 w 24"/>
                  <a:gd name="T7" fmla="*/ 48 h 48"/>
                  <a:gd name="T8" fmla="*/ 5 w 24"/>
                  <a:gd name="T9" fmla="*/ 48 h 48"/>
                  <a:gd name="T10" fmla="*/ 6 w 24"/>
                  <a:gd name="T11" fmla="*/ 46 h 48"/>
                  <a:gd name="T12" fmla="*/ 8 w 24"/>
                  <a:gd name="T13" fmla="*/ 44 h 48"/>
                  <a:gd name="T14" fmla="*/ 10 w 24"/>
                  <a:gd name="T15" fmla="*/ 43 h 48"/>
                  <a:gd name="T16" fmla="*/ 10 w 24"/>
                  <a:gd name="T17" fmla="*/ 43 h 48"/>
                  <a:gd name="T18" fmla="*/ 12 w 24"/>
                  <a:gd name="T19" fmla="*/ 27 h 48"/>
                  <a:gd name="T20" fmla="*/ 6 w 24"/>
                  <a:gd name="T21" fmla="*/ 27 h 48"/>
                  <a:gd name="T22" fmla="*/ 12 w 24"/>
                  <a:gd name="T23" fmla="*/ 29 h 48"/>
                  <a:gd name="T24" fmla="*/ 18 w 24"/>
                  <a:gd name="T25" fmla="*/ 13 h 48"/>
                  <a:gd name="T26" fmla="*/ 13 w 24"/>
                  <a:gd name="T27" fmla="*/ 12 h 48"/>
                  <a:gd name="T28" fmla="*/ 18 w 24"/>
                  <a:gd name="T29" fmla="*/ 15 h 48"/>
                  <a:gd name="T30" fmla="*/ 24 w 24"/>
                  <a:gd name="T31" fmla="*/ 6 h 48"/>
                  <a:gd name="T32" fmla="*/ 24 w 24"/>
                  <a:gd name="T33" fmla="*/ 5 h 48"/>
                  <a:gd name="T34" fmla="*/ 24 w 24"/>
                  <a:gd name="T35" fmla="*/ 3 h 48"/>
                  <a:gd name="T36" fmla="*/ 24 w 24"/>
                  <a:gd name="T37" fmla="*/ 1 h 48"/>
                  <a:gd name="T38" fmla="*/ 22 w 24"/>
                  <a:gd name="T39" fmla="*/ 0 h 48"/>
                  <a:gd name="T40" fmla="*/ 20 w 24"/>
                  <a:gd name="T41" fmla="*/ 0 h 48"/>
                  <a:gd name="T42" fmla="*/ 18 w 24"/>
                  <a:gd name="T43" fmla="*/ 0 h 48"/>
                  <a:gd name="T44" fmla="*/ 17 w 24"/>
                  <a:gd name="T45" fmla="*/ 0 h 48"/>
                  <a:gd name="T46" fmla="*/ 15 w 24"/>
                  <a:gd name="T47" fmla="*/ 1 h 48"/>
                  <a:gd name="T48" fmla="*/ 10 w 24"/>
                  <a:gd name="T49" fmla="*/ 10 h 48"/>
                  <a:gd name="T50" fmla="*/ 8 w 24"/>
                  <a:gd name="T51" fmla="*/ 12 h 48"/>
                  <a:gd name="T52" fmla="*/ 1 w 24"/>
                  <a:gd name="T53" fmla="*/ 27 h 48"/>
                  <a:gd name="T54" fmla="*/ 1 w 24"/>
                  <a:gd name="T55" fmla="*/ 29 h 48"/>
                  <a:gd name="T56" fmla="*/ 1 w 24"/>
                  <a:gd name="T57" fmla="*/ 29 h 48"/>
                  <a:gd name="T58" fmla="*/ 0 w 24"/>
                  <a:gd name="T5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48">
                    <a:moveTo>
                      <a:pt x="0" y="44"/>
                    </a:moveTo>
                    <a:lnTo>
                      <a:pt x="1" y="44"/>
                    </a:lnTo>
                    <a:lnTo>
                      <a:pt x="3" y="46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46"/>
                    </a:lnTo>
                    <a:lnTo>
                      <a:pt x="8" y="44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12" y="29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8" y="15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1" y="27"/>
                    </a:lnTo>
                    <a:lnTo>
                      <a:pt x="1" y="29"/>
                    </a:lnTo>
                    <a:lnTo>
                      <a:pt x="1" y="29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61">
                <a:extLst>
                  <a:ext uri="{FF2B5EF4-FFF2-40B4-BE49-F238E27FC236}">
                    <a16:creationId xmlns:a16="http://schemas.microsoft.com/office/drawing/2014/main" id="{630EC21C-A29C-5742-957B-C5181115E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398"/>
                <a:ext cx="43" cy="35"/>
              </a:xfrm>
              <a:custGeom>
                <a:avLst/>
                <a:gdLst>
                  <a:gd name="T0" fmla="*/ 1 w 43"/>
                  <a:gd name="T1" fmla="*/ 24 h 35"/>
                  <a:gd name="T2" fmla="*/ 0 w 43"/>
                  <a:gd name="T3" fmla="*/ 26 h 35"/>
                  <a:gd name="T4" fmla="*/ 0 w 43"/>
                  <a:gd name="T5" fmla="*/ 28 h 35"/>
                  <a:gd name="T6" fmla="*/ 0 w 43"/>
                  <a:gd name="T7" fmla="*/ 29 h 35"/>
                  <a:gd name="T8" fmla="*/ 0 w 43"/>
                  <a:gd name="T9" fmla="*/ 31 h 35"/>
                  <a:gd name="T10" fmla="*/ 1 w 43"/>
                  <a:gd name="T11" fmla="*/ 33 h 35"/>
                  <a:gd name="T12" fmla="*/ 3 w 43"/>
                  <a:gd name="T13" fmla="*/ 35 h 35"/>
                  <a:gd name="T14" fmla="*/ 5 w 43"/>
                  <a:gd name="T15" fmla="*/ 35 h 35"/>
                  <a:gd name="T16" fmla="*/ 7 w 43"/>
                  <a:gd name="T17" fmla="*/ 33 h 35"/>
                  <a:gd name="T18" fmla="*/ 7 w 43"/>
                  <a:gd name="T19" fmla="*/ 33 h 35"/>
                  <a:gd name="T20" fmla="*/ 25 w 43"/>
                  <a:gd name="T21" fmla="*/ 19 h 35"/>
                  <a:gd name="T22" fmla="*/ 41 w 43"/>
                  <a:gd name="T23" fmla="*/ 11 h 35"/>
                  <a:gd name="T24" fmla="*/ 43 w 43"/>
                  <a:gd name="T25" fmla="*/ 9 h 35"/>
                  <a:gd name="T26" fmla="*/ 43 w 43"/>
                  <a:gd name="T27" fmla="*/ 7 h 35"/>
                  <a:gd name="T28" fmla="*/ 43 w 43"/>
                  <a:gd name="T29" fmla="*/ 5 h 35"/>
                  <a:gd name="T30" fmla="*/ 43 w 43"/>
                  <a:gd name="T31" fmla="*/ 4 h 35"/>
                  <a:gd name="T32" fmla="*/ 41 w 43"/>
                  <a:gd name="T33" fmla="*/ 2 h 35"/>
                  <a:gd name="T34" fmla="*/ 39 w 43"/>
                  <a:gd name="T35" fmla="*/ 0 h 35"/>
                  <a:gd name="T36" fmla="*/ 37 w 43"/>
                  <a:gd name="T37" fmla="*/ 0 h 35"/>
                  <a:gd name="T38" fmla="*/ 36 w 43"/>
                  <a:gd name="T39" fmla="*/ 2 h 35"/>
                  <a:gd name="T40" fmla="*/ 20 w 43"/>
                  <a:gd name="T41" fmla="*/ 11 h 35"/>
                  <a:gd name="T42" fmla="*/ 1 w 43"/>
                  <a:gd name="T43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35">
                    <a:moveTo>
                      <a:pt x="1" y="24"/>
                    </a:moveTo>
                    <a:lnTo>
                      <a:pt x="0" y="26"/>
                    </a:lnTo>
                    <a:lnTo>
                      <a:pt x="0" y="28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25" y="19"/>
                    </a:lnTo>
                    <a:lnTo>
                      <a:pt x="41" y="11"/>
                    </a:lnTo>
                    <a:lnTo>
                      <a:pt x="43" y="9"/>
                    </a:lnTo>
                    <a:lnTo>
                      <a:pt x="43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2"/>
                    </a:lnTo>
                    <a:lnTo>
                      <a:pt x="20" y="11"/>
                    </a:lnTo>
                    <a:lnTo>
                      <a:pt x="1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62">
                <a:extLst>
                  <a:ext uri="{FF2B5EF4-FFF2-40B4-BE49-F238E27FC236}">
                    <a16:creationId xmlns:a16="http://schemas.microsoft.com/office/drawing/2014/main" id="{AF1787DE-4587-0D4B-AF99-C20A28DFE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2367"/>
                <a:ext cx="48" cy="26"/>
              </a:xfrm>
              <a:custGeom>
                <a:avLst/>
                <a:gdLst>
                  <a:gd name="T0" fmla="*/ 3 w 48"/>
                  <a:gd name="T1" fmla="*/ 17 h 26"/>
                  <a:gd name="T2" fmla="*/ 1 w 48"/>
                  <a:gd name="T3" fmla="*/ 19 h 26"/>
                  <a:gd name="T4" fmla="*/ 0 w 48"/>
                  <a:gd name="T5" fmla="*/ 21 h 26"/>
                  <a:gd name="T6" fmla="*/ 0 w 48"/>
                  <a:gd name="T7" fmla="*/ 23 h 26"/>
                  <a:gd name="T8" fmla="*/ 1 w 48"/>
                  <a:gd name="T9" fmla="*/ 24 h 26"/>
                  <a:gd name="T10" fmla="*/ 3 w 48"/>
                  <a:gd name="T11" fmla="*/ 26 h 26"/>
                  <a:gd name="T12" fmla="*/ 5 w 48"/>
                  <a:gd name="T13" fmla="*/ 26 h 26"/>
                  <a:gd name="T14" fmla="*/ 7 w 48"/>
                  <a:gd name="T15" fmla="*/ 26 h 26"/>
                  <a:gd name="T16" fmla="*/ 8 w 48"/>
                  <a:gd name="T17" fmla="*/ 26 h 26"/>
                  <a:gd name="T18" fmla="*/ 12 w 48"/>
                  <a:gd name="T19" fmla="*/ 24 h 26"/>
                  <a:gd name="T20" fmla="*/ 10 w 48"/>
                  <a:gd name="T21" fmla="*/ 19 h 26"/>
                  <a:gd name="T22" fmla="*/ 10 w 48"/>
                  <a:gd name="T23" fmla="*/ 24 h 26"/>
                  <a:gd name="T24" fmla="*/ 39 w 48"/>
                  <a:gd name="T25" fmla="*/ 12 h 26"/>
                  <a:gd name="T26" fmla="*/ 44 w 48"/>
                  <a:gd name="T27" fmla="*/ 11 h 26"/>
                  <a:gd name="T28" fmla="*/ 46 w 48"/>
                  <a:gd name="T29" fmla="*/ 9 h 26"/>
                  <a:gd name="T30" fmla="*/ 48 w 48"/>
                  <a:gd name="T31" fmla="*/ 7 h 26"/>
                  <a:gd name="T32" fmla="*/ 48 w 48"/>
                  <a:gd name="T33" fmla="*/ 5 h 26"/>
                  <a:gd name="T34" fmla="*/ 48 w 48"/>
                  <a:gd name="T35" fmla="*/ 4 h 26"/>
                  <a:gd name="T36" fmla="*/ 48 w 48"/>
                  <a:gd name="T37" fmla="*/ 2 h 26"/>
                  <a:gd name="T38" fmla="*/ 46 w 48"/>
                  <a:gd name="T39" fmla="*/ 0 h 26"/>
                  <a:gd name="T40" fmla="*/ 44 w 48"/>
                  <a:gd name="T41" fmla="*/ 0 h 26"/>
                  <a:gd name="T42" fmla="*/ 43 w 48"/>
                  <a:gd name="T43" fmla="*/ 0 h 26"/>
                  <a:gd name="T44" fmla="*/ 37 w 48"/>
                  <a:gd name="T45" fmla="*/ 2 h 26"/>
                  <a:gd name="T46" fmla="*/ 8 w 48"/>
                  <a:gd name="T47" fmla="*/ 14 h 26"/>
                  <a:gd name="T48" fmla="*/ 7 w 48"/>
                  <a:gd name="T49" fmla="*/ 16 h 26"/>
                  <a:gd name="T50" fmla="*/ 3 w 48"/>
                  <a:gd name="T51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26">
                    <a:moveTo>
                      <a:pt x="3" y="17"/>
                    </a:moveTo>
                    <a:lnTo>
                      <a:pt x="1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3" y="26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8" y="26"/>
                    </a:lnTo>
                    <a:lnTo>
                      <a:pt x="12" y="24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39" y="12"/>
                    </a:lnTo>
                    <a:lnTo>
                      <a:pt x="44" y="11"/>
                    </a:lnTo>
                    <a:lnTo>
                      <a:pt x="46" y="9"/>
                    </a:lnTo>
                    <a:lnTo>
                      <a:pt x="48" y="7"/>
                    </a:lnTo>
                    <a:lnTo>
                      <a:pt x="48" y="5"/>
                    </a:lnTo>
                    <a:lnTo>
                      <a:pt x="48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37" y="2"/>
                    </a:lnTo>
                    <a:lnTo>
                      <a:pt x="8" y="14"/>
                    </a:lnTo>
                    <a:lnTo>
                      <a:pt x="7" y="16"/>
                    </a:lnTo>
                    <a:lnTo>
                      <a:pt x="3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3">
                <a:extLst>
                  <a:ext uri="{FF2B5EF4-FFF2-40B4-BE49-F238E27FC236}">
                    <a16:creationId xmlns:a16="http://schemas.microsoft.com/office/drawing/2014/main" id="{F2CE53C8-EBD5-344F-90EA-1C43DFFFE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" y="2345"/>
                <a:ext cx="49" cy="22"/>
              </a:xfrm>
              <a:custGeom>
                <a:avLst/>
                <a:gdLst>
                  <a:gd name="T0" fmla="*/ 3 w 49"/>
                  <a:gd name="T1" fmla="*/ 12 h 22"/>
                  <a:gd name="T2" fmla="*/ 1 w 49"/>
                  <a:gd name="T3" fmla="*/ 12 h 22"/>
                  <a:gd name="T4" fmla="*/ 0 w 49"/>
                  <a:gd name="T5" fmla="*/ 14 h 22"/>
                  <a:gd name="T6" fmla="*/ 0 w 49"/>
                  <a:gd name="T7" fmla="*/ 15 h 22"/>
                  <a:gd name="T8" fmla="*/ 0 w 49"/>
                  <a:gd name="T9" fmla="*/ 17 h 22"/>
                  <a:gd name="T10" fmla="*/ 0 w 49"/>
                  <a:gd name="T11" fmla="*/ 19 h 22"/>
                  <a:gd name="T12" fmla="*/ 1 w 49"/>
                  <a:gd name="T13" fmla="*/ 21 h 22"/>
                  <a:gd name="T14" fmla="*/ 3 w 49"/>
                  <a:gd name="T15" fmla="*/ 22 h 22"/>
                  <a:gd name="T16" fmla="*/ 5 w 49"/>
                  <a:gd name="T17" fmla="*/ 22 h 22"/>
                  <a:gd name="T18" fmla="*/ 34 w 49"/>
                  <a:gd name="T19" fmla="*/ 14 h 22"/>
                  <a:gd name="T20" fmla="*/ 46 w 49"/>
                  <a:gd name="T21" fmla="*/ 10 h 22"/>
                  <a:gd name="T22" fmla="*/ 46 w 49"/>
                  <a:gd name="T23" fmla="*/ 9 h 22"/>
                  <a:gd name="T24" fmla="*/ 48 w 49"/>
                  <a:gd name="T25" fmla="*/ 7 h 22"/>
                  <a:gd name="T26" fmla="*/ 49 w 49"/>
                  <a:gd name="T27" fmla="*/ 5 h 22"/>
                  <a:gd name="T28" fmla="*/ 49 w 49"/>
                  <a:gd name="T29" fmla="*/ 5 h 22"/>
                  <a:gd name="T30" fmla="*/ 48 w 49"/>
                  <a:gd name="T31" fmla="*/ 3 h 22"/>
                  <a:gd name="T32" fmla="*/ 46 w 49"/>
                  <a:gd name="T33" fmla="*/ 2 h 22"/>
                  <a:gd name="T34" fmla="*/ 44 w 49"/>
                  <a:gd name="T35" fmla="*/ 0 h 22"/>
                  <a:gd name="T36" fmla="*/ 44 w 49"/>
                  <a:gd name="T37" fmla="*/ 0 h 22"/>
                  <a:gd name="T38" fmla="*/ 32 w 49"/>
                  <a:gd name="T39" fmla="*/ 3 h 22"/>
                  <a:gd name="T40" fmla="*/ 3 w 49"/>
                  <a:gd name="T41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22">
                    <a:moveTo>
                      <a:pt x="3" y="12"/>
                    </a:moveTo>
                    <a:lnTo>
                      <a:pt x="1" y="12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34" y="14"/>
                    </a:lnTo>
                    <a:lnTo>
                      <a:pt x="46" y="10"/>
                    </a:lnTo>
                    <a:lnTo>
                      <a:pt x="46" y="9"/>
                    </a:lnTo>
                    <a:lnTo>
                      <a:pt x="48" y="7"/>
                    </a:lnTo>
                    <a:lnTo>
                      <a:pt x="49" y="5"/>
                    </a:lnTo>
                    <a:lnTo>
                      <a:pt x="49" y="5"/>
                    </a:lnTo>
                    <a:lnTo>
                      <a:pt x="48" y="3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3"/>
                    </a:ln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4">
                <a:extLst>
                  <a:ext uri="{FF2B5EF4-FFF2-40B4-BE49-F238E27FC236}">
                    <a16:creationId xmlns:a16="http://schemas.microsoft.com/office/drawing/2014/main" id="{9A76D06B-A11C-0844-BB3B-CD8CC59F2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5" y="2330"/>
                <a:ext cx="52" cy="18"/>
              </a:xfrm>
              <a:custGeom>
                <a:avLst/>
                <a:gdLst>
                  <a:gd name="T0" fmla="*/ 5 w 52"/>
                  <a:gd name="T1" fmla="*/ 8 h 18"/>
                  <a:gd name="T2" fmla="*/ 4 w 52"/>
                  <a:gd name="T3" fmla="*/ 8 h 18"/>
                  <a:gd name="T4" fmla="*/ 2 w 52"/>
                  <a:gd name="T5" fmla="*/ 10 h 18"/>
                  <a:gd name="T6" fmla="*/ 0 w 52"/>
                  <a:gd name="T7" fmla="*/ 12 h 18"/>
                  <a:gd name="T8" fmla="*/ 0 w 52"/>
                  <a:gd name="T9" fmla="*/ 13 h 18"/>
                  <a:gd name="T10" fmla="*/ 2 w 52"/>
                  <a:gd name="T11" fmla="*/ 15 h 18"/>
                  <a:gd name="T12" fmla="*/ 4 w 52"/>
                  <a:gd name="T13" fmla="*/ 17 h 18"/>
                  <a:gd name="T14" fmla="*/ 5 w 52"/>
                  <a:gd name="T15" fmla="*/ 18 h 18"/>
                  <a:gd name="T16" fmla="*/ 7 w 52"/>
                  <a:gd name="T17" fmla="*/ 18 h 18"/>
                  <a:gd name="T18" fmla="*/ 35 w 52"/>
                  <a:gd name="T19" fmla="*/ 12 h 18"/>
                  <a:gd name="T20" fmla="*/ 48 w 52"/>
                  <a:gd name="T21" fmla="*/ 10 h 18"/>
                  <a:gd name="T22" fmla="*/ 50 w 52"/>
                  <a:gd name="T23" fmla="*/ 10 h 18"/>
                  <a:gd name="T24" fmla="*/ 52 w 52"/>
                  <a:gd name="T25" fmla="*/ 8 h 18"/>
                  <a:gd name="T26" fmla="*/ 52 w 52"/>
                  <a:gd name="T27" fmla="*/ 6 h 18"/>
                  <a:gd name="T28" fmla="*/ 52 w 52"/>
                  <a:gd name="T29" fmla="*/ 5 h 18"/>
                  <a:gd name="T30" fmla="*/ 52 w 52"/>
                  <a:gd name="T31" fmla="*/ 3 h 18"/>
                  <a:gd name="T32" fmla="*/ 50 w 52"/>
                  <a:gd name="T33" fmla="*/ 1 h 18"/>
                  <a:gd name="T34" fmla="*/ 48 w 52"/>
                  <a:gd name="T35" fmla="*/ 0 h 18"/>
                  <a:gd name="T36" fmla="*/ 47 w 52"/>
                  <a:gd name="T37" fmla="*/ 0 h 18"/>
                  <a:gd name="T38" fmla="*/ 33 w 52"/>
                  <a:gd name="T39" fmla="*/ 1 h 18"/>
                  <a:gd name="T40" fmla="*/ 5 w 52"/>
                  <a:gd name="T4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18">
                    <a:moveTo>
                      <a:pt x="5" y="8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35" y="12"/>
                    </a:lnTo>
                    <a:lnTo>
                      <a:pt x="48" y="10"/>
                    </a:lnTo>
                    <a:lnTo>
                      <a:pt x="50" y="10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2" y="5"/>
                    </a:lnTo>
                    <a:lnTo>
                      <a:pt x="52" y="3"/>
                    </a:lnTo>
                    <a:lnTo>
                      <a:pt x="50" y="1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33" y="1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5">
                <a:extLst>
                  <a:ext uri="{FF2B5EF4-FFF2-40B4-BE49-F238E27FC236}">
                    <a16:creationId xmlns:a16="http://schemas.microsoft.com/office/drawing/2014/main" id="{FF27FB82-1901-9D4B-B5F3-8C507C381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2321"/>
                <a:ext cx="52" cy="15"/>
              </a:xfrm>
              <a:custGeom>
                <a:avLst/>
                <a:gdLst>
                  <a:gd name="T0" fmla="*/ 4 w 52"/>
                  <a:gd name="T1" fmla="*/ 5 h 15"/>
                  <a:gd name="T2" fmla="*/ 2 w 52"/>
                  <a:gd name="T3" fmla="*/ 5 h 15"/>
                  <a:gd name="T4" fmla="*/ 0 w 52"/>
                  <a:gd name="T5" fmla="*/ 7 h 15"/>
                  <a:gd name="T6" fmla="*/ 0 w 52"/>
                  <a:gd name="T7" fmla="*/ 9 h 15"/>
                  <a:gd name="T8" fmla="*/ 0 w 52"/>
                  <a:gd name="T9" fmla="*/ 10 h 15"/>
                  <a:gd name="T10" fmla="*/ 0 w 52"/>
                  <a:gd name="T11" fmla="*/ 12 h 15"/>
                  <a:gd name="T12" fmla="*/ 2 w 52"/>
                  <a:gd name="T13" fmla="*/ 14 h 15"/>
                  <a:gd name="T14" fmla="*/ 4 w 52"/>
                  <a:gd name="T15" fmla="*/ 15 h 15"/>
                  <a:gd name="T16" fmla="*/ 6 w 52"/>
                  <a:gd name="T17" fmla="*/ 15 h 15"/>
                  <a:gd name="T18" fmla="*/ 38 w 52"/>
                  <a:gd name="T19" fmla="*/ 10 h 15"/>
                  <a:gd name="T20" fmla="*/ 47 w 52"/>
                  <a:gd name="T21" fmla="*/ 10 h 15"/>
                  <a:gd name="T22" fmla="*/ 48 w 52"/>
                  <a:gd name="T23" fmla="*/ 9 h 15"/>
                  <a:gd name="T24" fmla="*/ 50 w 52"/>
                  <a:gd name="T25" fmla="*/ 7 h 15"/>
                  <a:gd name="T26" fmla="*/ 52 w 52"/>
                  <a:gd name="T27" fmla="*/ 5 h 15"/>
                  <a:gd name="T28" fmla="*/ 52 w 52"/>
                  <a:gd name="T29" fmla="*/ 3 h 15"/>
                  <a:gd name="T30" fmla="*/ 50 w 52"/>
                  <a:gd name="T31" fmla="*/ 2 h 15"/>
                  <a:gd name="T32" fmla="*/ 48 w 52"/>
                  <a:gd name="T33" fmla="*/ 0 h 15"/>
                  <a:gd name="T34" fmla="*/ 47 w 52"/>
                  <a:gd name="T35" fmla="*/ 0 h 15"/>
                  <a:gd name="T36" fmla="*/ 45 w 52"/>
                  <a:gd name="T37" fmla="*/ 0 h 15"/>
                  <a:gd name="T38" fmla="*/ 36 w 52"/>
                  <a:gd name="T39" fmla="*/ 0 h 15"/>
                  <a:gd name="T40" fmla="*/ 4 w 52"/>
                  <a:gd name="T4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38" y="10"/>
                    </a:lnTo>
                    <a:lnTo>
                      <a:pt x="47" y="10"/>
                    </a:lnTo>
                    <a:lnTo>
                      <a:pt x="48" y="9"/>
                    </a:lnTo>
                    <a:lnTo>
                      <a:pt x="50" y="7"/>
                    </a:lnTo>
                    <a:lnTo>
                      <a:pt x="52" y="5"/>
                    </a:lnTo>
                    <a:lnTo>
                      <a:pt x="52" y="3"/>
                    </a:lnTo>
                    <a:lnTo>
                      <a:pt x="50" y="2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66">
                <a:extLst>
                  <a:ext uri="{FF2B5EF4-FFF2-40B4-BE49-F238E27FC236}">
                    <a16:creationId xmlns:a16="http://schemas.microsoft.com/office/drawing/2014/main" id="{966AB5E5-AF1A-C741-872D-AD4F89E0D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0" y="2318"/>
                <a:ext cx="51" cy="12"/>
              </a:xfrm>
              <a:custGeom>
                <a:avLst/>
                <a:gdLst>
                  <a:gd name="T0" fmla="*/ 5 w 51"/>
                  <a:gd name="T1" fmla="*/ 1 h 12"/>
                  <a:gd name="T2" fmla="*/ 3 w 51"/>
                  <a:gd name="T3" fmla="*/ 1 h 12"/>
                  <a:gd name="T4" fmla="*/ 1 w 51"/>
                  <a:gd name="T5" fmla="*/ 1 h 12"/>
                  <a:gd name="T6" fmla="*/ 0 w 51"/>
                  <a:gd name="T7" fmla="*/ 3 h 12"/>
                  <a:gd name="T8" fmla="*/ 0 w 51"/>
                  <a:gd name="T9" fmla="*/ 5 h 12"/>
                  <a:gd name="T10" fmla="*/ 0 w 51"/>
                  <a:gd name="T11" fmla="*/ 6 h 12"/>
                  <a:gd name="T12" fmla="*/ 0 w 51"/>
                  <a:gd name="T13" fmla="*/ 8 h 12"/>
                  <a:gd name="T14" fmla="*/ 1 w 51"/>
                  <a:gd name="T15" fmla="*/ 10 h 12"/>
                  <a:gd name="T16" fmla="*/ 3 w 51"/>
                  <a:gd name="T17" fmla="*/ 12 h 12"/>
                  <a:gd name="T18" fmla="*/ 41 w 51"/>
                  <a:gd name="T19" fmla="*/ 10 h 12"/>
                  <a:gd name="T20" fmla="*/ 44 w 51"/>
                  <a:gd name="T21" fmla="*/ 10 h 12"/>
                  <a:gd name="T22" fmla="*/ 46 w 51"/>
                  <a:gd name="T23" fmla="*/ 10 h 12"/>
                  <a:gd name="T24" fmla="*/ 48 w 51"/>
                  <a:gd name="T25" fmla="*/ 8 h 12"/>
                  <a:gd name="T26" fmla="*/ 49 w 51"/>
                  <a:gd name="T27" fmla="*/ 6 h 12"/>
                  <a:gd name="T28" fmla="*/ 51 w 51"/>
                  <a:gd name="T29" fmla="*/ 5 h 12"/>
                  <a:gd name="T30" fmla="*/ 51 w 51"/>
                  <a:gd name="T31" fmla="*/ 3 h 12"/>
                  <a:gd name="T32" fmla="*/ 49 w 51"/>
                  <a:gd name="T33" fmla="*/ 1 h 12"/>
                  <a:gd name="T34" fmla="*/ 48 w 51"/>
                  <a:gd name="T35" fmla="*/ 0 h 12"/>
                  <a:gd name="T36" fmla="*/ 46 w 51"/>
                  <a:gd name="T37" fmla="*/ 0 h 12"/>
                  <a:gd name="T38" fmla="*/ 42 w 51"/>
                  <a:gd name="T39" fmla="*/ 0 h 12"/>
                  <a:gd name="T40" fmla="*/ 5 w 5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1" h="12">
                    <a:moveTo>
                      <a:pt x="5" y="1"/>
                    </a:move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8"/>
                    </a:lnTo>
                    <a:lnTo>
                      <a:pt x="49" y="6"/>
                    </a:lnTo>
                    <a:lnTo>
                      <a:pt x="51" y="5"/>
                    </a:lnTo>
                    <a:lnTo>
                      <a:pt x="51" y="3"/>
                    </a:lnTo>
                    <a:lnTo>
                      <a:pt x="49" y="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7">
                <a:extLst>
                  <a:ext uri="{FF2B5EF4-FFF2-40B4-BE49-F238E27FC236}">
                    <a16:creationId xmlns:a16="http://schemas.microsoft.com/office/drawing/2014/main" id="{50CE843E-8703-3944-A4E9-C8BBFEF4A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2" y="2314"/>
                <a:ext cx="51" cy="12"/>
              </a:xfrm>
              <a:custGeom>
                <a:avLst/>
                <a:gdLst>
                  <a:gd name="T0" fmla="*/ 5 w 51"/>
                  <a:gd name="T1" fmla="*/ 2 h 12"/>
                  <a:gd name="T2" fmla="*/ 3 w 51"/>
                  <a:gd name="T3" fmla="*/ 2 h 12"/>
                  <a:gd name="T4" fmla="*/ 1 w 51"/>
                  <a:gd name="T5" fmla="*/ 4 h 12"/>
                  <a:gd name="T6" fmla="*/ 0 w 51"/>
                  <a:gd name="T7" fmla="*/ 5 h 12"/>
                  <a:gd name="T8" fmla="*/ 0 w 51"/>
                  <a:gd name="T9" fmla="*/ 7 h 12"/>
                  <a:gd name="T10" fmla="*/ 0 w 51"/>
                  <a:gd name="T11" fmla="*/ 9 h 12"/>
                  <a:gd name="T12" fmla="*/ 0 w 51"/>
                  <a:gd name="T13" fmla="*/ 10 h 12"/>
                  <a:gd name="T14" fmla="*/ 1 w 51"/>
                  <a:gd name="T15" fmla="*/ 12 h 12"/>
                  <a:gd name="T16" fmla="*/ 3 w 51"/>
                  <a:gd name="T17" fmla="*/ 12 h 12"/>
                  <a:gd name="T18" fmla="*/ 18 w 51"/>
                  <a:gd name="T19" fmla="*/ 12 h 12"/>
                  <a:gd name="T20" fmla="*/ 20 w 51"/>
                  <a:gd name="T21" fmla="*/ 12 h 12"/>
                  <a:gd name="T22" fmla="*/ 46 w 51"/>
                  <a:gd name="T23" fmla="*/ 10 h 12"/>
                  <a:gd name="T24" fmla="*/ 48 w 51"/>
                  <a:gd name="T25" fmla="*/ 9 h 12"/>
                  <a:gd name="T26" fmla="*/ 49 w 51"/>
                  <a:gd name="T27" fmla="*/ 7 h 12"/>
                  <a:gd name="T28" fmla="*/ 51 w 51"/>
                  <a:gd name="T29" fmla="*/ 5 h 12"/>
                  <a:gd name="T30" fmla="*/ 51 w 51"/>
                  <a:gd name="T31" fmla="*/ 4 h 12"/>
                  <a:gd name="T32" fmla="*/ 49 w 51"/>
                  <a:gd name="T33" fmla="*/ 2 h 12"/>
                  <a:gd name="T34" fmla="*/ 48 w 51"/>
                  <a:gd name="T35" fmla="*/ 0 h 12"/>
                  <a:gd name="T36" fmla="*/ 46 w 51"/>
                  <a:gd name="T37" fmla="*/ 0 h 12"/>
                  <a:gd name="T38" fmla="*/ 44 w 51"/>
                  <a:gd name="T39" fmla="*/ 0 h 12"/>
                  <a:gd name="T40" fmla="*/ 18 w 51"/>
                  <a:gd name="T41" fmla="*/ 2 h 12"/>
                  <a:gd name="T42" fmla="*/ 18 w 51"/>
                  <a:gd name="T43" fmla="*/ 7 h 12"/>
                  <a:gd name="T44" fmla="*/ 20 w 51"/>
                  <a:gd name="T45" fmla="*/ 2 h 12"/>
                  <a:gd name="T46" fmla="*/ 5 w 51"/>
                  <a:gd name="T4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12">
                    <a:moveTo>
                      <a:pt x="5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49" y="7"/>
                    </a:lnTo>
                    <a:lnTo>
                      <a:pt x="51" y="5"/>
                    </a:lnTo>
                    <a:lnTo>
                      <a:pt x="51" y="4"/>
                    </a:lnTo>
                    <a:lnTo>
                      <a:pt x="49" y="2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18" y="2"/>
                    </a:lnTo>
                    <a:lnTo>
                      <a:pt x="18" y="7"/>
                    </a:lnTo>
                    <a:lnTo>
                      <a:pt x="2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47813742-CB6B-7A48-A3E6-9C3631415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2304"/>
                <a:ext cx="51" cy="17"/>
              </a:xfrm>
              <a:custGeom>
                <a:avLst/>
                <a:gdLst>
                  <a:gd name="T0" fmla="*/ 5 w 51"/>
                  <a:gd name="T1" fmla="*/ 7 h 17"/>
                  <a:gd name="T2" fmla="*/ 3 w 51"/>
                  <a:gd name="T3" fmla="*/ 7 h 17"/>
                  <a:gd name="T4" fmla="*/ 2 w 51"/>
                  <a:gd name="T5" fmla="*/ 8 h 17"/>
                  <a:gd name="T6" fmla="*/ 0 w 51"/>
                  <a:gd name="T7" fmla="*/ 10 h 17"/>
                  <a:gd name="T8" fmla="*/ 0 w 51"/>
                  <a:gd name="T9" fmla="*/ 12 h 17"/>
                  <a:gd name="T10" fmla="*/ 2 w 51"/>
                  <a:gd name="T11" fmla="*/ 14 h 17"/>
                  <a:gd name="T12" fmla="*/ 3 w 51"/>
                  <a:gd name="T13" fmla="*/ 15 h 17"/>
                  <a:gd name="T14" fmla="*/ 5 w 51"/>
                  <a:gd name="T15" fmla="*/ 17 h 17"/>
                  <a:gd name="T16" fmla="*/ 7 w 51"/>
                  <a:gd name="T17" fmla="*/ 17 h 17"/>
                  <a:gd name="T18" fmla="*/ 48 w 51"/>
                  <a:gd name="T19" fmla="*/ 10 h 17"/>
                  <a:gd name="T20" fmla="*/ 50 w 51"/>
                  <a:gd name="T21" fmla="*/ 8 h 17"/>
                  <a:gd name="T22" fmla="*/ 51 w 51"/>
                  <a:gd name="T23" fmla="*/ 7 h 17"/>
                  <a:gd name="T24" fmla="*/ 51 w 51"/>
                  <a:gd name="T25" fmla="*/ 5 h 17"/>
                  <a:gd name="T26" fmla="*/ 51 w 51"/>
                  <a:gd name="T27" fmla="*/ 3 h 17"/>
                  <a:gd name="T28" fmla="*/ 51 w 51"/>
                  <a:gd name="T29" fmla="*/ 2 h 17"/>
                  <a:gd name="T30" fmla="*/ 50 w 51"/>
                  <a:gd name="T31" fmla="*/ 0 h 17"/>
                  <a:gd name="T32" fmla="*/ 48 w 51"/>
                  <a:gd name="T33" fmla="*/ 0 h 17"/>
                  <a:gd name="T34" fmla="*/ 46 w 51"/>
                  <a:gd name="T35" fmla="*/ 0 h 17"/>
                  <a:gd name="T36" fmla="*/ 5 w 51"/>
                  <a:gd name="T37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7">
                    <a:moveTo>
                      <a:pt x="5" y="7"/>
                    </a:moveTo>
                    <a:lnTo>
                      <a:pt x="3" y="7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48" y="10"/>
                    </a:lnTo>
                    <a:lnTo>
                      <a:pt x="50" y="8"/>
                    </a:lnTo>
                    <a:lnTo>
                      <a:pt x="51" y="7"/>
                    </a:lnTo>
                    <a:lnTo>
                      <a:pt x="51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9">
                <a:extLst>
                  <a:ext uri="{FF2B5EF4-FFF2-40B4-BE49-F238E27FC236}">
                    <a16:creationId xmlns:a16="http://schemas.microsoft.com/office/drawing/2014/main" id="{26E8DC26-AE37-E047-969C-72D8425C9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2287"/>
                <a:ext cx="50" cy="20"/>
              </a:xfrm>
              <a:custGeom>
                <a:avLst/>
                <a:gdLst>
                  <a:gd name="T0" fmla="*/ 4 w 50"/>
                  <a:gd name="T1" fmla="*/ 10 h 20"/>
                  <a:gd name="T2" fmla="*/ 2 w 50"/>
                  <a:gd name="T3" fmla="*/ 12 h 20"/>
                  <a:gd name="T4" fmla="*/ 0 w 50"/>
                  <a:gd name="T5" fmla="*/ 13 h 20"/>
                  <a:gd name="T6" fmla="*/ 0 w 50"/>
                  <a:gd name="T7" fmla="*/ 15 h 20"/>
                  <a:gd name="T8" fmla="*/ 0 w 50"/>
                  <a:gd name="T9" fmla="*/ 17 h 20"/>
                  <a:gd name="T10" fmla="*/ 0 w 50"/>
                  <a:gd name="T11" fmla="*/ 19 h 20"/>
                  <a:gd name="T12" fmla="*/ 2 w 50"/>
                  <a:gd name="T13" fmla="*/ 20 h 20"/>
                  <a:gd name="T14" fmla="*/ 4 w 50"/>
                  <a:gd name="T15" fmla="*/ 20 h 20"/>
                  <a:gd name="T16" fmla="*/ 5 w 50"/>
                  <a:gd name="T17" fmla="*/ 20 h 20"/>
                  <a:gd name="T18" fmla="*/ 22 w 50"/>
                  <a:gd name="T19" fmla="*/ 17 h 20"/>
                  <a:gd name="T20" fmla="*/ 45 w 50"/>
                  <a:gd name="T21" fmla="*/ 10 h 20"/>
                  <a:gd name="T22" fmla="*/ 46 w 50"/>
                  <a:gd name="T23" fmla="*/ 10 h 20"/>
                  <a:gd name="T24" fmla="*/ 48 w 50"/>
                  <a:gd name="T25" fmla="*/ 8 h 20"/>
                  <a:gd name="T26" fmla="*/ 50 w 50"/>
                  <a:gd name="T27" fmla="*/ 7 h 20"/>
                  <a:gd name="T28" fmla="*/ 50 w 50"/>
                  <a:gd name="T29" fmla="*/ 5 h 20"/>
                  <a:gd name="T30" fmla="*/ 48 w 50"/>
                  <a:gd name="T31" fmla="*/ 3 h 20"/>
                  <a:gd name="T32" fmla="*/ 46 w 50"/>
                  <a:gd name="T33" fmla="*/ 1 h 20"/>
                  <a:gd name="T34" fmla="*/ 45 w 50"/>
                  <a:gd name="T35" fmla="*/ 0 h 20"/>
                  <a:gd name="T36" fmla="*/ 43 w 50"/>
                  <a:gd name="T37" fmla="*/ 0 h 20"/>
                  <a:gd name="T38" fmla="*/ 21 w 50"/>
                  <a:gd name="T39" fmla="*/ 7 h 20"/>
                  <a:gd name="T40" fmla="*/ 4 w 50"/>
                  <a:gd name="T4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20">
                    <a:moveTo>
                      <a:pt x="4" y="10"/>
                    </a:moveTo>
                    <a:lnTo>
                      <a:pt x="2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22" y="17"/>
                    </a:lnTo>
                    <a:lnTo>
                      <a:pt x="45" y="10"/>
                    </a:lnTo>
                    <a:lnTo>
                      <a:pt x="46" y="10"/>
                    </a:lnTo>
                    <a:lnTo>
                      <a:pt x="48" y="8"/>
                    </a:lnTo>
                    <a:lnTo>
                      <a:pt x="50" y="7"/>
                    </a:lnTo>
                    <a:lnTo>
                      <a:pt x="50" y="5"/>
                    </a:lnTo>
                    <a:lnTo>
                      <a:pt x="48" y="3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21" y="7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70">
                <a:extLst>
                  <a:ext uri="{FF2B5EF4-FFF2-40B4-BE49-F238E27FC236}">
                    <a16:creationId xmlns:a16="http://schemas.microsoft.com/office/drawing/2014/main" id="{5BEF083F-0177-5946-A4E5-647CD3EC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2264"/>
                <a:ext cx="50" cy="24"/>
              </a:xfrm>
              <a:custGeom>
                <a:avLst/>
                <a:gdLst>
                  <a:gd name="T0" fmla="*/ 5 w 50"/>
                  <a:gd name="T1" fmla="*/ 14 h 24"/>
                  <a:gd name="T2" fmla="*/ 3 w 50"/>
                  <a:gd name="T3" fmla="*/ 14 h 24"/>
                  <a:gd name="T4" fmla="*/ 1 w 50"/>
                  <a:gd name="T5" fmla="*/ 16 h 24"/>
                  <a:gd name="T6" fmla="*/ 0 w 50"/>
                  <a:gd name="T7" fmla="*/ 17 h 24"/>
                  <a:gd name="T8" fmla="*/ 0 w 50"/>
                  <a:gd name="T9" fmla="*/ 19 h 24"/>
                  <a:gd name="T10" fmla="*/ 1 w 50"/>
                  <a:gd name="T11" fmla="*/ 21 h 24"/>
                  <a:gd name="T12" fmla="*/ 3 w 50"/>
                  <a:gd name="T13" fmla="*/ 23 h 24"/>
                  <a:gd name="T14" fmla="*/ 5 w 50"/>
                  <a:gd name="T15" fmla="*/ 24 h 24"/>
                  <a:gd name="T16" fmla="*/ 7 w 50"/>
                  <a:gd name="T17" fmla="*/ 24 h 24"/>
                  <a:gd name="T18" fmla="*/ 38 w 50"/>
                  <a:gd name="T19" fmla="*/ 14 h 24"/>
                  <a:gd name="T20" fmla="*/ 44 w 50"/>
                  <a:gd name="T21" fmla="*/ 11 h 24"/>
                  <a:gd name="T22" fmla="*/ 46 w 50"/>
                  <a:gd name="T23" fmla="*/ 9 h 24"/>
                  <a:gd name="T24" fmla="*/ 48 w 50"/>
                  <a:gd name="T25" fmla="*/ 7 h 24"/>
                  <a:gd name="T26" fmla="*/ 50 w 50"/>
                  <a:gd name="T27" fmla="*/ 5 h 24"/>
                  <a:gd name="T28" fmla="*/ 50 w 50"/>
                  <a:gd name="T29" fmla="*/ 4 h 24"/>
                  <a:gd name="T30" fmla="*/ 48 w 50"/>
                  <a:gd name="T31" fmla="*/ 2 h 24"/>
                  <a:gd name="T32" fmla="*/ 46 w 50"/>
                  <a:gd name="T33" fmla="*/ 0 h 24"/>
                  <a:gd name="T34" fmla="*/ 44 w 50"/>
                  <a:gd name="T35" fmla="*/ 0 h 24"/>
                  <a:gd name="T36" fmla="*/ 43 w 50"/>
                  <a:gd name="T37" fmla="*/ 0 h 24"/>
                  <a:gd name="T38" fmla="*/ 36 w 50"/>
                  <a:gd name="T39" fmla="*/ 4 h 24"/>
                  <a:gd name="T40" fmla="*/ 5 w 50"/>
                  <a:gd name="T41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24">
                    <a:moveTo>
                      <a:pt x="5" y="14"/>
                    </a:moveTo>
                    <a:lnTo>
                      <a:pt x="3" y="14"/>
                    </a:lnTo>
                    <a:lnTo>
                      <a:pt x="1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5" y="24"/>
                    </a:lnTo>
                    <a:lnTo>
                      <a:pt x="7" y="24"/>
                    </a:lnTo>
                    <a:lnTo>
                      <a:pt x="38" y="14"/>
                    </a:lnTo>
                    <a:lnTo>
                      <a:pt x="44" y="11"/>
                    </a:lnTo>
                    <a:lnTo>
                      <a:pt x="46" y="9"/>
                    </a:lnTo>
                    <a:lnTo>
                      <a:pt x="48" y="7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36" y="4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71">
                <a:extLst>
                  <a:ext uri="{FF2B5EF4-FFF2-40B4-BE49-F238E27FC236}">
                    <a16:creationId xmlns:a16="http://schemas.microsoft.com/office/drawing/2014/main" id="{F00BFB1F-752D-934D-A355-2638DC1AE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233"/>
                <a:ext cx="43" cy="28"/>
              </a:xfrm>
              <a:custGeom>
                <a:avLst/>
                <a:gdLst>
                  <a:gd name="T0" fmla="*/ 5 w 43"/>
                  <a:gd name="T1" fmla="*/ 18 h 28"/>
                  <a:gd name="T2" fmla="*/ 3 w 43"/>
                  <a:gd name="T3" fmla="*/ 19 h 28"/>
                  <a:gd name="T4" fmla="*/ 1 w 43"/>
                  <a:gd name="T5" fmla="*/ 21 h 28"/>
                  <a:gd name="T6" fmla="*/ 0 w 43"/>
                  <a:gd name="T7" fmla="*/ 23 h 28"/>
                  <a:gd name="T8" fmla="*/ 0 w 43"/>
                  <a:gd name="T9" fmla="*/ 24 h 28"/>
                  <a:gd name="T10" fmla="*/ 1 w 43"/>
                  <a:gd name="T11" fmla="*/ 26 h 28"/>
                  <a:gd name="T12" fmla="*/ 3 w 43"/>
                  <a:gd name="T13" fmla="*/ 28 h 28"/>
                  <a:gd name="T14" fmla="*/ 5 w 43"/>
                  <a:gd name="T15" fmla="*/ 28 h 28"/>
                  <a:gd name="T16" fmla="*/ 7 w 43"/>
                  <a:gd name="T17" fmla="*/ 28 h 28"/>
                  <a:gd name="T18" fmla="*/ 7 w 43"/>
                  <a:gd name="T19" fmla="*/ 28 h 28"/>
                  <a:gd name="T20" fmla="*/ 8 w 43"/>
                  <a:gd name="T21" fmla="*/ 28 h 28"/>
                  <a:gd name="T22" fmla="*/ 41 w 43"/>
                  <a:gd name="T23" fmla="*/ 11 h 28"/>
                  <a:gd name="T24" fmla="*/ 41 w 43"/>
                  <a:gd name="T25" fmla="*/ 7 h 28"/>
                  <a:gd name="T26" fmla="*/ 43 w 43"/>
                  <a:gd name="T27" fmla="*/ 6 h 28"/>
                  <a:gd name="T28" fmla="*/ 43 w 43"/>
                  <a:gd name="T29" fmla="*/ 6 h 28"/>
                  <a:gd name="T30" fmla="*/ 41 w 43"/>
                  <a:gd name="T31" fmla="*/ 4 h 28"/>
                  <a:gd name="T32" fmla="*/ 39 w 43"/>
                  <a:gd name="T33" fmla="*/ 2 h 28"/>
                  <a:gd name="T34" fmla="*/ 37 w 43"/>
                  <a:gd name="T35" fmla="*/ 0 h 28"/>
                  <a:gd name="T36" fmla="*/ 37 w 43"/>
                  <a:gd name="T37" fmla="*/ 0 h 28"/>
                  <a:gd name="T38" fmla="*/ 36 w 43"/>
                  <a:gd name="T39" fmla="*/ 2 h 28"/>
                  <a:gd name="T40" fmla="*/ 3 w 43"/>
                  <a:gd name="T41" fmla="*/ 19 h 28"/>
                  <a:gd name="T42" fmla="*/ 7 w 43"/>
                  <a:gd name="T43" fmla="*/ 23 h 28"/>
                  <a:gd name="T44" fmla="*/ 5 w 43"/>
                  <a:gd name="T45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3" h="28">
                    <a:moveTo>
                      <a:pt x="5" y="18"/>
                    </a:moveTo>
                    <a:lnTo>
                      <a:pt x="3" y="19"/>
                    </a:lnTo>
                    <a:lnTo>
                      <a:pt x="1" y="21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1" y="26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8" y="28"/>
                    </a:lnTo>
                    <a:lnTo>
                      <a:pt x="41" y="11"/>
                    </a:lnTo>
                    <a:lnTo>
                      <a:pt x="41" y="7"/>
                    </a:lnTo>
                    <a:lnTo>
                      <a:pt x="43" y="6"/>
                    </a:lnTo>
                    <a:lnTo>
                      <a:pt x="43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6" y="2"/>
                    </a:lnTo>
                    <a:lnTo>
                      <a:pt x="3" y="19"/>
                    </a:lnTo>
                    <a:lnTo>
                      <a:pt x="7" y="23"/>
                    </a:ln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72">
                <a:extLst>
                  <a:ext uri="{FF2B5EF4-FFF2-40B4-BE49-F238E27FC236}">
                    <a16:creationId xmlns:a16="http://schemas.microsoft.com/office/drawing/2014/main" id="{65F12DC1-F836-7944-B818-E39648058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2158"/>
                <a:ext cx="108" cy="117"/>
              </a:xfrm>
              <a:custGeom>
                <a:avLst/>
                <a:gdLst>
                  <a:gd name="T0" fmla="*/ 85 w 108"/>
                  <a:gd name="T1" fmla="*/ 117 h 117"/>
                  <a:gd name="T2" fmla="*/ 108 w 108"/>
                  <a:gd name="T3" fmla="*/ 0 h 117"/>
                  <a:gd name="T4" fmla="*/ 0 w 108"/>
                  <a:gd name="T5" fmla="*/ 50 h 117"/>
                  <a:gd name="T6" fmla="*/ 85 w 108"/>
                  <a:gd name="T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17">
                    <a:moveTo>
                      <a:pt x="85" y="117"/>
                    </a:moveTo>
                    <a:lnTo>
                      <a:pt x="108" y="0"/>
                    </a:lnTo>
                    <a:lnTo>
                      <a:pt x="0" y="50"/>
                    </a:lnTo>
                    <a:lnTo>
                      <a:pt x="8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Oval 73">
              <a:extLst>
                <a:ext uri="{FF2B5EF4-FFF2-40B4-BE49-F238E27FC236}">
                  <a16:creationId xmlns:a16="http://schemas.microsoft.com/office/drawing/2014/main" id="{27A8AF52-1FF5-6A42-B4F5-1D1F4FDE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166" cy="166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0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8A8-5C2A-B849-8FF1-F69C343C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v.s</a:t>
            </a:r>
            <a:r>
              <a:rPr lang="en-US" dirty="0"/>
              <a:t>. Single:  </a:t>
            </a:r>
            <a:r>
              <a:rPr lang="en-US" dirty="0" err="1"/>
              <a:t>Configuración</a:t>
            </a:r>
            <a:r>
              <a:rPr lang="en-US" dirty="0"/>
              <a:t> de cola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34ACA79-03A5-264E-9A99-39CA7D41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094" y="1546412"/>
            <a:ext cx="4038600" cy="52322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err="1"/>
              <a:t>Ventajas</a:t>
            </a:r>
            <a:r>
              <a:rPr lang="en-US" altLang="en-US" sz="2800" dirty="0"/>
              <a:t> : Multiple Line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5564E734-702A-CC4C-9572-85BBEA341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94" y="1546412"/>
            <a:ext cx="40386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err="1"/>
              <a:t>Ventajas</a:t>
            </a:r>
            <a:r>
              <a:rPr lang="en-US" altLang="en-US" sz="2800" dirty="0"/>
              <a:t> : Single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90B7E-BFD0-3D4B-A05D-2025F032846F}"/>
              </a:ext>
            </a:extLst>
          </p:cNvPr>
          <p:cNvSpPr/>
          <p:nvPr/>
        </p:nvSpPr>
        <p:spPr>
          <a:xfrm>
            <a:off x="1627094" y="2235256"/>
            <a:ext cx="4038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1.  El </a:t>
            </a:r>
            <a:r>
              <a:rPr lang="en-US" sz="2000" dirty="0" err="1"/>
              <a:t>servicio</a:t>
            </a:r>
            <a:r>
              <a:rPr lang="en-US" sz="2000" dirty="0"/>
              <a:t> </a:t>
            </a:r>
            <a:r>
              <a:rPr lang="en-US" sz="2000" dirty="0" err="1"/>
              <a:t>prestado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ser </a:t>
            </a:r>
            <a:r>
              <a:rPr lang="en-US" sz="2000" dirty="0" err="1"/>
              <a:t>diferenciado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Carriles</a:t>
            </a:r>
            <a:r>
              <a:rPr lang="en-US" sz="2000" dirty="0"/>
              <a:t> </a:t>
            </a:r>
            <a:r>
              <a:rPr lang="en-US" sz="2000" dirty="0" err="1"/>
              <a:t>expresos</a:t>
            </a:r>
            <a:r>
              <a:rPr lang="en-US" sz="2000" dirty="0"/>
              <a:t> de </a:t>
            </a:r>
            <a:r>
              <a:rPr lang="en-US" sz="2000" dirty="0" err="1"/>
              <a:t>supermercados</a:t>
            </a:r>
            <a:endParaRPr lang="en-US" sz="2000" dirty="0"/>
          </a:p>
          <a:p>
            <a:r>
              <a:rPr lang="en-US" sz="2000" dirty="0"/>
              <a:t>2.  </a:t>
            </a:r>
            <a:r>
              <a:rPr lang="en-US" sz="2000" dirty="0" err="1"/>
              <a:t>Especialización</a:t>
            </a:r>
            <a:r>
              <a:rPr lang="en-US" sz="2000" dirty="0"/>
              <a:t> </a:t>
            </a:r>
            <a:r>
              <a:rPr lang="en-US" sz="2000" dirty="0" err="1"/>
              <a:t>laboral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endParaRPr lang="en-US" sz="2000" dirty="0"/>
          </a:p>
          <a:p>
            <a:r>
              <a:rPr lang="en-US" sz="2000" dirty="0"/>
              <a:t>3.  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flexibilidad</a:t>
            </a:r>
            <a:endParaRPr lang="en-US" sz="2000" dirty="0"/>
          </a:p>
          <a:p>
            <a:r>
              <a:rPr lang="en-US" sz="2000" dirty="0"/>
              <a:t>4…El </a:t>
            </a:r>
            <a:r>
              <a:rPr lang="en-US" sz="2000" dirty="0" err="1"/>
              <a:t>comportamiento</a:t>
            </a:r>
            <a:r>
              <a:rPr lang="en-US" sz="2000" dirty="0"/>
              <a:t> del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ser </a:t>
            </a:r>
            <a:r>
              <a:rPr lang="en-US" sz="2000" dirty="0" err="1"/>
              <a:t>disuadido</a:t>
            </a:r>
            <a:endParaRPr lang="en-US" sz="2000" dirty="0"/>
          </a:p>
          <a:p>
            <a:r>
              <a:rPr lang="en-US" sz="2000" dirty="0"/>
              <a:t>5.  </a:t>
            </a:r>
            <a:r>
              <a:rPr lang="en-US" sz="2000" dirty="0" err="1"/>
              <a:t>Varias</a:t>
            </a:r>
            <a:r>
              <a:rPr lang="en-US" sz="2000" dirty="0"/>
              <a:t> </a:t>
            </a:r>
            <a:r>
              <a:rPr lang="en-US" sz="2000" dirty="0" err="1"/>
              <a:t>líneas</a:t>
            </a:r>
            <a:r>
              <a:rPr lang="en-US" sz="2000" dirty="0"/>
              <a:t> de </a:t>
            </a:r>
            <a:r>
              <a:rPr lang="en-US" sz="2000" dirty="0" err="1"/>
              <a:t>longitud</a:t>
            </a:r>
            <a:r>
              <a:rPr lang="en-US" sz="2000" dirty="0"/>
              <a:t> media son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intimidantes</a:t>
            </a:r>
            <a:r>
              <a:rPr lang="en-US" sz="2000" dirty="0"/>
              <a:t> que una </a:t>
            </a:r>
            <a:r>
              <a:rPr lang="en-US" sz="2000" dirty="0" err="1"/>
              <a:t>línea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larga</a:t>
            </a:r>
            <a:r>
              <a:rPr lang="en-US" sz="20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59781-A4F4-0D4D-829F-E90F8B0C8582}"/>
              </a:ext>
            </a:extLst>
          </p:cNvPr>
          <p:cNvSpPr/>
          <p:nvPr/>
        </p:nvSpPr>
        <p:spPr>
          <a:xfrm>
            <a:off x="5894294" y="2413337"/>
            <a:ext cx="4038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Garantiza</a:t>
            </a:r>
            <a:r>
              <a:rPr lang="en-US" sz="2000" dirty="0"/>
              <a:t> la </a:t>
            </a:r>
            <a:r>
              <a:rPr lang="en-US" sz="2000" dirty="0" err="1"/>
              <a:t>equidad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FIFO </a:t>
            </a:r>
            <a:r>
              <a:rPr lang="en-US" sz="2000" dirty="0" err="1"/>
              <a:t>aplicado</a:t>
            </a:r>
            <a:r>
              <a:rPr lang="en-US" sz="2000" dirty="0"/>
              <a:t> a </a:t>
            </a:r>
            <a:r>
              <a:rPr lang="en-US" sz="2000" dirty="0" err="1"/>
              <a:t>todas</a:t>
            </a:r>
            <a:r>
              <a:rPr lang="en-US" sz="2000" dirty="0"/>
              <a:t> las </a:t>
            </a:r>
            <a:r>
              <a:rPr lang="en-US" sz="2000" dirty="0" err="1"/>
              <a:t>llegadas</a:t>
            </a:r>
            <a:endParaRPr lang="en-US" sz="2000" dirty="0"/>
          </a:p>
          <a:p>
            <a:r>
              <a:rPr lang="en-US" sz="2000" dirty="0"/>
              <a:t>2.  Sin </a:t>
            </a:r>
            <a:r>
              <a:rPr lang="en-US" sz="2000" dirty="0" err="1"/>
              <a:t>ansiedad</a:t>
            </a:r>
            <a:r>
              <a:rPr lang="en-US" sz="2000" dirty="0"/>
              <a:t> del </a:t>
            </a:r>
            <a:r>
              <a:rPr lang="en-US" sz="2000" dirty="0" err="1"/>
              <a:t>cliente</a:t>
            </a:r>
            <a:r>
              <a:rPr lang="en-US" sz="2000" dirty="0"/>
              <a:t> con </a:t>
            </a:r>
            <a:r>
              <a:rPr lang="en-US" sz="2000" dirty="0" err="1"/>
              <a:t>respecto</a:t>
            </a:r>
            <a:r>
              <a:rPr lang="en-US" sz="2000" dirty="0"/>
              <a:t> a la </a:t>
            </a:r>
            <a:r>
              <a:rPr lang="en-US" sz="2000" dirty="0" err="1"/>
              <a:t>elección</a:t>
            </a:r>
            <a:r>
              <a:rPr lang="en-US" sz="2000" dirty="0"/>
              <a:t> de la cola</a:t>
            </a:r>
          </a:p>
          <a:p>
            <a:r>
              <a:rPr lang="en-US" sz="2000" dirty="0"/>
              <a:t>3.  Evita </a:t>
            </a:r>
            <a:r>
              <a:rPr lang="en-US" sz="2000" dirty="0" err="1"/>
              <a:t>problemas</a:t>
            </a:r>
            <a:r>
              <a:rPr lang="en-US" sz="2000" dirty="0"/>
              <a:t> de "</a:t>
            </a:r>
            <a:r>
              <a:rPr lang="en-US" sz="2000" dirty="0" err="1"/>
              <a:t>corte</a:t>
            </a:r>
            <a:r>
              <a:rPr lang="en-US" sz="2000" dirty="0"/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configuración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para </a:t>
            </a:r>
            <a:r>
              <a:rPr lang="en-US" sz="2000" dirty="0" err="1"/>
              <a:t>minimizar</a:t>
            </a:r>
            <a:r>
              <a:rPr lang="en-US" sz="2000" dirty="0"/>
              <a:t> el </a:t>
            </a:r>
            <a:r>
              <a:rPr lang="en-US" sz="2000" dirty="0" err="1"/>
              <a:t>tiempo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cola</a:t>
            </a:r>
          </a:p>
          <a:p>
            <a:r>
              <a:rPr lang="en-US" sz="2000" dirty="0"/>
              <a:t>Se </a:t>
            </a:r>
            <a:r>
              <a:rPr lang="en-US" sz="2000" dirty="0" err="1"/>
              <a:t>evita</a:t>
            </a:r>
            <a:r>
              <a:rPr lang="en-US" sz="2000" dirty="0"/>
              <a:t> la </a:t>
            </a:r>
            <a:r>
              <a:rPr lang="en-US" sz="2000" dirty="0" err="1"/>
              <a:t>manipulación</a:t>
            </a:r>
            <a:r>
              <a:rPr lang="en-US" sz="2000" dirty="0"/>
              <a:t> (</a:t>
            </a:r>
            <a:r>
              <a:rPr lang="en-US" sz="2000" dirty="0" err="1"/>
              <a:t>cambio</a:t>
            </a:r>
            <a:r>
              <a:rPr lang="en-US" sz="2000" dirty="0"/>
              <a:t> de </a:t>
            </a:r>
            <a:r>
              <a:rPr lang="en-US" sz="2000" dirty="0" err="1"/>
              <a:t>línea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32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2489</Words>
  <Application>Microsoft Macintosh PowerPoint</Application>
  <PresentationFormat>Widescreen</PresentationFormat>
  <Paragraphs>373</Paragraphs>
  <Slides>38</Slides>
  <Notes>8</Notes>
  <HiddenSlides>8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 Arial</vt:lpstr>
      <vt:lpstr>Arial</vt:lpstr>
      <vt:lpstr>Bookman Old Style</vt:lpstr>
      <vt:lpstr>Calibri</vt:lpstr>
      <vt:lpstr>Calibri Light</vt:lpstr>
      <vt:lpstr>Monotype Corsiva</vt:lpstr>
      <vt:lpstr>Symbol</vt:lpstr>
      <vt:lpstr>Times New Roman</vt:lpstr>
      <vt:lpstr>Verdana</vt:lpstr>
      <vt:lpstr>Wingdings</vt:lpstr>
      <vt:lpstr>Office Theme</vt:lpstr>
      <vt:lpstr>Microsoft Equation 3.0</vt:lpstr>
      <vt:lpstr>Introducción a la teoría de colas</vt:lpstr>
      <vt:lpstr>Teoría de colas</vt:lpstr>
      <vt:lpstr>¿Por qué es importante?</vt:lpstr>
      <vt:lpstr>A Cost/Capacity Tradeoff Model</vt:lpstr>
      <vt:lpstr>Componentes de un proceso básico de colas</vt:lpstr>
      <vt:lpstr>Componentes de un proceso básico de colas</vt:lpstr>
      <vt:lpstr>Componentes de un proceso básico de colas</vt:lpstr>
      <vt:lpstr>Ejemplo: dos configuraciones de cola</vt:lpstr>
      <vt:lpstr>Multiple v.s. Single:  Configuración de cola</vt:lpstr>
      <vt:lpstr>Componentes de un proceso básico de colas</vt:lpstr>
      <vt:lpstr>Efectos atenuantes de largas colas</vt:lpstr>
      <vt:lpstr>Un modelo de cola comúnmente visto</vt:lpstr>
      <vt:lpstr>Un modelo de cola comúnmente visto</vt:lpstr>
      <vt:lpstr>Teoría de colas (cola M / M / 1) </vt:lpstr>
      <vt:lpstr>Teoría de colas (cola M / M / 1) </vt:lpstr>
      <vt:lpstr>La distribución exponencial y las colas</vt:lpstr>
      <vt:lpstr>Terminología y notación</vt:lpstr>
      <vt:lpstr>Terminología y notación</vt:lpstr>
      <vt:lpstr>Ejemplo: factor de utilización del servicio</vt:lpstr>
      <vt:lpstr>Teoría de colas: Enfoque en estado estable</vt:lpstr>
      <vt:lpstr>Notación para análisis de estado estacionario</vt:lpstr>
      <vt:lpstr>Ejemplo: Hospital County</vt:lpstr>
      <vt:lpstr>Ejemplo: Hospital County</vt:lpstr>
      <vt:lpstr>Ejemplo: Resultados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Construyendo un Modelo de Simulación</vt:lpstr>
      <vt:lpstr>Pasos</vt:lpstr>
      <vt:lpstr>Modelo de Verificación y Validación</vt:lpstr>
      <vt:lpstr>Métodos de verificación del modelo</vt:lpstr>
      <vt:lpstr>Métodos de verificación del modelo</vt:lpstr>
      <vt:lpstr>Validación: un proceso de calibración iterativa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teoría de colas</dc:title>
  <dc:creator>DARIO.DELGADO@correo.uis.edu.co</dc:creator>
  <cp:lastModifiedBy>DARIO.DELGADO@correo.uis.edu.co</cp:lastModifiedBy>
  <cp:revision>13</cp:revision>
  <dcterms:created xsi:type="dcterms:W3CDTF">2019-09-27T20:25:12Z</dcterms:created>
  <dcterms:modified xsi:type="dcterms:W3CDTF">2019-09-28T14:57:01Z</dcterms:modified>
</cp:coreProperties>
</file>