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56" r:id="rId3"/>
    <p:sldId id="270" r:id="rId4"/>
    <p:sldId id="299" r:id="rId5"/>
    <p:sldId id="295" r:id="rId6"/>
    <p:sldId id="298" r:id="rId7"/>
    <p:sldId id="311" r:id="rId8"/>
    <p:sldId id="300" r:id="rId9"/>
    <p:sldId id="306" r:id="rId10"/>
    <p:sldId id="307" r:id="rId11"/>
    <p:sldId id="296" r:id="rId12"/>
    <p:sldId id="304" r:id="rId13"/>
    <p:sldId id="313" r:id="rId14"/>
    <p:sldId id="302"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24" autoAdjust="0"/>
  </p:normalViewPr>
  <p:slideViewPr>
    <p:cSldViewPr>
      <p:cViewPr varScale="1">
        <p:scale>
          <a:sx n="76" d="100"/>
          <a:sy n="76" d="100"/>
        </p:scale>
        <p:origin x="46" y="24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8/14/2016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8/14/2016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2</a:t>
            </a:fld>
            <a:endParaRPr lang="en-AU"/>
          </a:p>
        </p:txBody>
      </p:sp>
    </p:spTree>
    <p:extLst>
      <p:ext uri="{BB962C8B-B14F-4D97-AF65-F5344CB8AC3E}">
        <p14:creationId xmlns:p14="http://schemas.microsoft.com/office/powerpoint/2010/main" val="3452832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Demonstrate</a:t>
            </a:r>
            <a:r>
              <a:rPr lang="en-AU" baseline="0" dirty="0"/>
              <a:t> Fixie.</a:t>
            </a:r>
          </a:p>
          <a:p>
            <a:r>
              <a:rPr lang="en-AU" baseline="0" dirty="0"/>
              <a:t>Pull in </a:t>
            </a:r>
            <a:r>
              <a:rPr lang="en-AU" baseline="0" dirty="0" err="1"/>
              <a:t>Shouldly</a:t>
            </a:r>
            <a:r>
              <a:rPr lang="en-AU" baseline="0" dirty="0"/>
              <a:t> for assertions</a:t>
            </a:r>
          </a:p>
          <a:p>
            <a:endParaRPr lang="en-AU" baseline="0" dirty="0"/>
          </a:p>
          <a:p>
            <a:r>
              <a:rPr lang="en-AU" baseline="0" dirty="0"/>
              <a:t>No .NET Core yet, but being worked on - https://github.com/fixie/fixie/issues/145</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11</a:t>
            </a:fld>
            <a:endParaRPr lang="en-AU"/>
          </a:p>
        </p:txBody>
      </p:sp>
    </p:spTree>
    <p:extLst>
      <p:ext uri="{BB962C8B-B14F-4D97-AF65-F5344CB8AC3E}">
        <p14:creationId xmlns:p14="http://schemas.microsoft.com/office/powerpoint/2010/main" val="485313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AU" sz="1200" kern="1200" dirty="0">
                <a:solidFill>
                  <a:schemeClr val="tx1"/>
                </a:solidFill>
                <a:effectLst/>
                <a:latin typeface="+mn-lt"/>
                <a:ea typeface="+mn-ea"/>
                <a:cs typeface="+mn-cs"/>
              </a:rPr>
              <a:t>History</a:t>
            </a:r>
          </a:p>
          <a:p>
            <a:pPr marL="628650" lvl="1" indent="-171450" rtl="0" fontAlgn="ctr">
              <a:buFont typeface="Arial" panose="020B0604020202020204" pitchFamily="34" charset="0"/>
              <a:buChar char="•"/>
            </a:pPr>
            <a:r>
              <a:rPr lang="en-AU" sz="1200" kern="1200" baseline="0" dirty="0" err="1">
                <a:solidFill>
                  <a:schemeClr val="tx1"/>
                </a:solidFill>
                <a:effectLst/>
                <a:latin typeface="+mn-lt"/>
                <a:ea typeface="+mn-ea"/>
                <a:cs typeface="+mn-cs"/>
              </a:rPr>
              <a:t>Pex</a:t>
            </a:r>
            <a:endParaRPr lang="en-AU" sz="1200" kern="1200" baseline="0" dirty="0">
              <a:solidFill>
                <a:schemeClr val="tx1"/>
              </a:solidFill>
              <a:effectLst/>
              <a:latin typeface="+mn-lt"/>
              <a:ea typeface="+mn-ea"/>
              <a:cs typeface="+mn-cs"/>
            </a:endParaRPr>
          </a:p>
          <a:p>
            <a:pPr marL="457200" lvl="1" indent="0" rtl="0" fontAlgn="ctr">
              <a:buFont typeface="Arial" panose="020B0604020202020204" pitchFamily="34" charset="0"/>
              <a:buNone/>
            </a:pPr>
            <a:endParaRPr lang="en-AU" sz="1200" kern="1200" baseline="0" dirty="0">
              <a:solidFill>
                <a:schemeClr val="tx1"/>
              </a:solidFill>
              <a:effectLst/>
              <a:latin typeface="+mn-lt"/>
              <a:ea typeface="+mn-ea"/>
              <a:cs typeface="+mn-cs"/>
            </a:endParaRPr>
          </a:p>
          <a:p>
            <a:r>
              <a:rPr lang="en-AU" dirty="0"/>
              <a:t>“Smart Unit Tests” works by using run time instrumentation and monitoring:</a:t>
            </a:r>
          </a:p>
          <a:p>
            <a:pPr marL="228600" indent="-228600">
              <a:buFont typeface="+mj-lt"/>
              <a:buAutoNum type="arabicPeriod"/>
            </a:pPr>
            <a:r>
              <a:rPr lang="en-AU" dirty="0"/>
              <a:t>The code-under-test (i.e. “code”) is first instrumented and </a:t>
            </a:r>
            <a:r>
              <a:rPr lang="en-AU" dirty="0" err="1"/>
              <a:t>callbacks</a:t>
            </a:r>
            <a:r>
              <a:rPr lang="en-AU" dirty="0"/>
              <a:t> are planted that will allow the testing engine to monitor execution. The code is then “run” with the simplest relevant concrete input value (based on the type of the parameter). This represents the initial test case.</a:t>
            </a:r>
          </a:p>
          <a:p>
            <a:pPr marL="228600" indent="-228600">
              <a:buFont typeface="+mj-lt"/>
              <a:buAutoNum type="arabicPeriod"/>
            </a:pPr>
            <a:r>
              <a:rPr lang="en-AU" dirty="0"/>
              <a:t>The testing engine monitors execution, computes code coverage for each test case, and tracks how the input value flows through the code. If all branches are covered the process stops; all </a:t>
            </a:r>
            <a:r>
              <a:rPr lang="en-AU"/>
              <a:t>exceptional behaviours </a:t>
            </a:r>
            <a:r>
              <a:rPr lang="en-AU" dirty="0"/>
              <a:t>are considered as branches just like explicit branches in the code. If not all branches have been covered yet, the testing engine picks a test case which reaches a program point from which an uncovered branch leaves, and determines how the branching condition depends on the input value.</a:t>
            </a:r>
          </a:p>
          <a:p>
            <a:pPr marL="228600" indent="-228600">
              <a:buFont typeface="+mj-lt"/>
              <a:buAutoNum type="arabicPeriod"/>
            </a:pPr>
            <a:r>
              <a:rPr lang="en-AU" dirty="0"/>
              <a:t>The engine constructs a constraint system representing the condition under which control reaches to that program point and would then continue along the previously uncovered branch. It then queries a constraint solver to synthesize a new concrete input value based on this constraint.</a:t>
            </a:r>
          </a:p>
          <a:p>
            <a:pPr marL="228600" indent="-228600">
              <a:buFont typeface="+mj-lt"/>
              <a:buAutoNum type="arabicPeriod"/>
            </a:pPr>
            <a:r>
              <a:rPr lang="en-AU" dirty="0"/>
              <a:t>If the constraint solver can determine a concrete input value for the constraint, then the code is run with the new concrete input value.</a:t>
            </a:r>
          </a:p>
          <a:p>
            <a:pPr marL="228600" indent="-228600">
              <a:buFont typeface="+mj-lt"/>
              <a:buAutoNum type="arabicPeriod"/>
            </a:pPr>
            <a:r>
              <a:rPr lang="en-AU" dirty="0"/>
              <a:t>If coverage increases, then a test case is emitted.</a:t>
            </a:r>
          </a:p>
          <a:p>
            <a:pPr marL="0" lvl="0" indent="0" rtl="0" fontAlgn="ctr">
              <a:buFont typeface="Arial" panose="020B0604020202020204" pitchFamily="34" charset="0"/>
              <a:buNone/>
            </a:pPr>
            <a:endParaRPr lang="en-AU" sz="1200" kern="1200" dirty="0">
              <a:solidFill>
                <a:schemeClr val="tx1"/>
              </a:solidFill>
              <a:effectLst/>
              <a:latin typeface="+mn-lt"/>
              <a:ea typeface="+mn-ea"/>
              <a:cs typeface="+mn-cs"/>
            </a:endParaRPr>
          </a:p>
          <a:p>
            <a:pPr rtl="0" fontAlgn="ctr"/>
            <a:r>
              <a:rPr lang="en-AU" sz="1200" kern="1200" dirty="0">
                <a:solidFill>
                  <a:schemeClr val="tx1"/>
                </a:solidFill>
                <a:effectLst/>
                <a:latin typeface="+mn-lt"/>
                <a:ea typeface="+mn-ea"/>
                <a:cs typeface="+mn-cs"/>
              </a:rPr>
              <a:t>Limitations</a:t>
            </a:r>
          </a:p>
          <a:p>
            <a:pPr marL="628650" lvl="1" indent="-171450" rtl="0" fontAlgn="ctr">
              <a:buFont typeface="Arial" panose="020B0604020202020204" pitchFamily="34" charset="0"/>
              <a:buChar char="•"/>
            </a:pPr>
            <a:r>
              <a:rPr lang="en-AU" sz="1200" kern="1200" dirty="0">
                <a:solidFill>
                  <a:schemeClr val="tx1"/>
                </a:solidFill>
                <a:effectLst/>
                <a:latin typeface="+mn-lt"/>
                <a:ea typeface="+mn-ea"/>
                <a:cs typeface="+mn-cs"/>
              </a:rPr>
              <a:t>VS 2015 Enterprise</a:t>
            </a:r>
          </a:p>
          <a:p>
            <a:pPr marL="628650" lvl="1" indent="-171450" rtl="0" fontAlgn="ctr">
              <a:buFont typeface="Arial" panose="020B0604020202020204" pitchFamily="34" charset="0"/>
              <a:buChar char="•"/>
            </a:pPr>
            <a:r>
              <a:rPr lang="en-AU" sz="1200" kern="1200" dirty="0">
                <a:solidFill>
                  <a:schemeClr val="tx1"/>
                </a:solidFill>
                <a:effectLst/>
                <a:latin typeface="+mn-lt"/>
                <a:ea typeface="+mn-ea"/>
                <a:cs typeface="+mn-cs"/>
              </a:rPr>
              <a:t>C#</a:t>
            </a:r>
          </a:p>
          <a:p>
            <a:pPr marL="628650" lvl="1" indent="-171450" rtl="0" fontAlgn="ctr">
              <a:buFont typeface="Arial" panose="020B0604020202020204" pitchFamily="34" charset="0"/>
              <a:buChar char="•"/>
            </a:pPr>
            <a:r>
              <a:rPr lang="en-AU" sz="1200" kern="1200" dirty="0">
                <a:solidFill>
                  <a:schemeClr val="tx1"/>
                </a:solidFill>
                <a:effectLst/>
                <a:latin typeface="+mn-lt"/>
                <a:ea typeface="+mn-ea"/>
                <a:cs typeface="+mn-cs"/>
              </a:rPr>
              <a:t>X86</a:t>
            </a:r>
          </a:p>
          <a:p>
            <a:pPr rtl="0" fontAlgn="ctr"/>
            <a:r>
              <a:rPr lang="en-AU" sz="1200" kern="1200" dirty="0">
                <a:solidFill>
                  <a:schemeClr val="tx1"/>
                </a:solidFill>
                <a:effectLst/>
                <a:latin typeface="+mn-lt"/>
                <a:ea typeface="+mn-ea"/>
                <a:cs typeface="+mn-cs"/>
              </a:rPr>
              <a:t>Control </a:t>
            </a:r>
            <a:r>
              <a:rPr lang="en-AU" sz="1200" kern="1200" dirty="0" err="1">
                <a:solidFill>
                  <a:schemeClr val="tx1"/>
                </a:solidFill>
                <a:effectLst/>
                <a:latin typeface="+mn-lt"/>
                <a:ea typeface="+mn-ea"/>
                <a:cs typeface="+mn-cs"/>
              </a:rPr>
              <a:t>IntelliTest</a:t>
            </a:r>
            <a:r>
              <a:rPr lang="en-AU" sz="1200" kern="1200" dirty="0">
                <a:solidFill>
                  <a:schemeClr val="tx1"/>
                </a:solidFill>
                <a:effectLst/>
                <a:latin typeface="+mn-lt"/>
                <a:ea typeface="+mn-ea"/>
                <a:cs typeface="+mn-cs"/>
              </a:rPr>
              <a:t> via </a:t>
            </a:r>
            <a:r>
              <a:rPr lang="en-AU" sz="1200" kern="1200" dirty="0" err="1">
                <a:solidFill>
                  <a:schemeClr val="tx1"/>
                </a:solidFill>
                <a:effectLst/>
                <a:latin typeface="+mn-lt"/>
                <a:ea typeface="+mn-ea"/>
                <a:cs typeface="+mn-cs"/>
              </a:rPr>
              <a:t>PexAssume</a:t>
            </a:r>
            <a:r>
              <a:rPr lang="en-AU" sz="1200" kern="1200" dirty="0">
                <a:solidFill>
                  <a:schemeClr val="tx1"/>
                </a:solidFill>
                <a:effectLst/>
                <a:latin typeface="+mn-lt"/>
                <a:ea typeface="+mn-ea"/>
                <a:cs typeface="+mn-cs"/>
              </a:rPr>
              <a:t>, Code Contracts or code flow</a:t>
            </a:r>
          </a:p>
          <a:p>
            <a:pPr rtl="0" fontAlgn="ctr"/>
            <a:r>
              <a:rPr lang="en-AU" sz="1200" kern="1200" dirty="0">
                <a:solidFill>
                  <a:schemeClr val="tx1"/>
                </a:solidFill>
                <a:effectLst/>
                <a:latin typeface="+mn-lt"/>
                <a:ea typeface="+mn-ea"/>
                <a:cs typeface="+mn-cs"/>
              </a:rPr>
              <a:t>Method or class level</a:t>
            </a:r>
          </a:p>
          <a:p>
            <a:pPr rtl="0" fontAlgn="ctr"/>
            <a:r>
              <a:rPr lang="en-AU" sz="1200" kern="1200" dirty="0">
                <a:solidFill>
                  <a:schemeClr val="tx1"/>
                </a:solidFill>
                <a:effectLst/>
                <a:latin typeface="+mn-lt"/>
                <a:ea typeface="+mn-ea"/>
                <a:cs typeface="+mn-cs"/>
              </a:rPr>
              <a:t>Allow a failing exception</a:t>
            </a:r>
          </a:p>
          <a:p>
            <a:pPr rtl="0" fontAlgn="ctr"/>
            <a:r>
              <a:rPr lang="en-AU" sz="1200" kern="1200" dirty="0">
                <a:solidFill>
                  <a:schemeClr val="tx1"/>
                </a:solidFill>
                <a:effectLst/>
                <a:latin typeface="+mn-lt"/>
                <a:ea typeface="+mn-ea"/>
                <a:cs typeface="+mn-cs"/>
              </a:rPr>
              <a:t>Object creation issues</a:t>
            </a:r>
          </a:p>
          <a:p>
            <a:pPr lvl="1" rtl="0" fontAlgn="ctr"/>
            <a:r>
              <a:rPr lang="en-AU" sz="1200" kern="1200" dirty="0">
                <a:solidFill>
                  <a:schemeClr val="tx1"/>
                </a:solidFill>
                <a:effectLst/>
                <a:latin typeface="+mn-lt"/>
                <a:ea typeface="+mn-ea"/>
                <a:cs typeface="+mn-cs"/>
              </a:rPr>
              <a:t>Fix</a:t>
            </a:r>
          </a:p>
          <a:p>
            <a:pPr rtl="0" fontAlgn="ctr"/>
            <a:r>
              <a:rPr lang="en-AU" sz="1200" kern="1200" dirty="0">
                <a:solidFill>
                  <a:schemeClr val="tx1"/>
                </a:solidFill>
                <a:effectLst/>
                <a:latin typeface="+mn-lt"/>
                <a:ea typeface="+mn-ea"/>
                <a:cs typeface="+mn-cs"/>
              </a:rPr>
              <a:t>Handling dependencies</a:t>
            </a:r>
          </a:p>
          <a:p>
            <a:pPr lvl="1" rtl="0" fontAlgn="ctr"/>
            <a:r>
              <a:rPr lang="en-AU" sz="1200" kern="1200" dirty="0">
                <a:solidFill>
                  <a:schemeClr val="tx1"/>
                </a:solidFill>
                <a:effectLst/>
                <a:latin typeface="+mn-lt"/>
                <a:ea typeface="+mn-ea"/>
                <a:cs typeface="+mn-cs"/>
              </a:rPr>
              <a:t>Use Fix and implement custom factory</a:t>
            </a:r>
          </a:p>
          <a:p>
            <a:pPr rtl="0" fontAlgn="ctr"/>
            <a:r>
              <a:rPr lang="en-AU" sz="1200" kern="1200" dirty="0" err="1">
                <a:solidFill>
                  <a:schemeClr val="tx1"/>
                </a:solidFill>
                <a:effectLst/>
                <a:latin typeface="+mn-lt"/>
                <a:ea typeface="+mn-ea"/>
                <a:cs typeface="+mn-cs"/>
              </a:rPr>
              <a:t>PexAssert</a:t>
            </a:r>
            <a:r>
              <a:rPr lang="en-AU" sz="1200" kern="1200" dirty="0">
                <a:solidFill>
                  <a:schemeClr val="tx1"/>
                </a:solidFill>
                <a:effectLst/>
                <a:latin typeface="+mn-lt"/>
                <a:ea typeface="+mn-ea"/>
                <a:cs typeface="+mn-cs"/>
              </a:rPr>
              <a:t>/</a:t>
            </a:r>
            <a:r>
              <a:rPr lang="en-AU" sz="1200" kern="1200" dirty="0" err="1">
                <a:solidFill>
                  <a:schemeClr val="tx1"/>
                </a:solidFill>
                <a:effectLst/>
                <a:latin typeface="+mn-lt"/>
                <a:ea typeface="+mn-ea"/>
                <a:cs typeface="+mn-cs"/>
              </a:rPr>
              <a:t>PexAssume</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12</a:t>
            </a:fld>
            <a:endParaRPr lang="en-AU"/>
          </a:p>
        </p:txBody>
      </p:sp>
    </p:spTree>
    <p:extLst>
      <p:ext uri="{BB962C8B-B14F-4D97-AF65-F5344CB8AC3E}">
        <p14:creationId xmlns:p14="http://schemas.microsoft.com/office/powerpoint/2010/main" val="346586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13</a:t>
            </a:fld>
            <a:endParaRPr lang="en-AU"/>
          </a:p>
        </p:txBody>
      </p:sp>
    </p:spTree>
    <p:extLst>
      <p:ext uri="{BB962C8B-B14F-4D97-AF65-F5344CB8AC3E}">
        <p14:creationId xmlns:p14="http://schemas.microsoft.com/office/powerpoint/2010/main" val="2973548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14</a:t>
            </a:fld>
            <a:endParaRPr lang="en-AU"/>
          </a:p>
        </p:txBody>
      </p:sp>
    </p:spTree>
    <p:extLst>
      <p:ext uri="{BB962C8B-B14F-4D97-AF65-F5344CB8AC3E}">
        <p14:creationId xmlns:p14="http://schemas.microsoft.com/office/powerpoint/2010/main" val="422804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 of </a:t>
            </a:r>
            <a:r>
              <a:rPr lang="en-AU" dirty="0" err="1"/>
              <a:t>AutoFixture</a:t>
            </a:r>
            <a:br>
              <a:rPr lang="en-AU" dirty="0"/>
            </a:br>
            <a:br>
              <a:rPr lang="en-AU" dirty="0"/>
            </a:br>
            <a:r>
              <a:rPr lang="en-AU" dirty="0"/>
              <a:t>Not supported on .NET Core yet - https://github.com/AutoFixture/AutoFixture/issues/404</a:t>
            </a:r>
          </a:p>
        </p:txBody>
      </p:sp>
      <p:sp>
        <p:nvSpPr>
          <p:cNvPr id="4" name="Slide Number Placeholder 3"/>
          <p:cNvSpPr>
            <a:spLocks noGrp="1"/>
          </p:cNvSpPr>
          <p:nvPr>
            <p:ph type="sldNum" sz="quarter" idx="10"/>
          </p:nvPr>
        </p:nvSpPr>
        <p:spPr/>
        <p:txBody>
          <a:bodyPr/>
          <a:lstStyle/>
          <a:p>
            <a:fld id="{5EE2CF44-2B13-41B4-A334-1CDF534EEBBF}" type="slidenum">
              <a:rPr lang="en-AU" smtClean="0"/>
              <a:t>3</a:t>
            </a:fld>
            <a:endParaRPr lang="en-AU"/>
          </a:p>
        </p:txBody>
      </p:sp>
    </p:spTree>
    <p:extLst>
      <p:ext uri="{BB962C8B-B14F-4D97-AF65-F5344CB8AC3E}">
        <p14:creationId xmlns:p14="http://schemas.microsoft.com/office/powerpoint/2010/main" val="27625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Demonstrate approval tests</a:t>
            </a:r>
            <a:br>
              <a:rPr lang="en-AU" dirty="0"/>
            </a:br>
            <a:br>
              <a:rPr lang="en-AU" dirty="0"/>
            </a:br>
            <a:r>
              <a:rPr lang="en-AU" dirty="0"/>
              <a:t>Not</a:t>
            </a:r>
            <a:r>
              <a:rPr lang="en-AU" baseline="0" dirty="0"/>
              <a:t> supported on .NET Core - https://github.com/approvals/ApprovalTests.Net/issues/162</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4</a:t>
            </a:fld>
            <a:endParaRPr lang="en-AU"/>
          </a:p>
        </p:txBody>
      </p:sp>
    </p:spTree>
    <p:extLst>
      <p:ext uri="{BB962C8B-B14F-4D97-AF65-F5344CB8AC3E}">
        <p14:creationId xmlns:p14="http://schemas.microsoft.com/office/powerpoint/2010/main" val="411952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 of </a:t>
            </a:r>
            <a:r>
              <a:rPr lang="en-AU" dirty="0" err="1"/>
              <a:t>Shouldly</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5</a:t>
            </a:fld>
            <a:endParaRPr lang="en-AU"/>
          </a:p>
        </p:txBody>
      </p:sp>
    </p:spTree>
    <p:extLst>
      <p:ext uri="{BB962C8B-B14F-4D97-AF65-F5344CB8AC3E}">
        <p14:creationId xmlns:p14="http://schemas.microsoft.com/office/powerpoint/2010/main" val="616228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 of </a:t>
            </a:r>
            <a:r>
              <a:rPr lang="en-AU" dirty="0" err="1"/>
              <a:t>Shouldly</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6</a:t>
            </a:fld>
            <a:endParaRPr lang="en-AU"/>
          </a:p>
        </p:txBody>
      </p:sp>
    </p:spTree>
    <p:extLst>
      <p:ext uri="{BB962C8B-B14F-4D97-AF65-F5344CB8AC3E}">
        <p14:creationId xmlns:p14="http://schemas.microsoft.com/office/powerpoint/2010/main" val="361575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Demonstrate unit test with</a:t>
            </a:r>
            <a:r>
              <a:rPr lang="en-AU" baseline="0" dirty="0"/>
              <a:t> object tracking assertions</a:t>
            </a:r>
          </a:p>
          <a:p>
            <a:endParaRPr lang="en-AU" baseline="0" dirty="0"/>
          </a:p>
          <a:p>
            <a:r>
              <a:rPr lang="en-AU" baseline="0" dirty="0"/>
              <a:t>No .NET Core - https://youtrack.jetbrains.com/issue/DMU-173 </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7</a:t>
            </a:fld>
            <a:endParaRPr lang="en-AU"/>
          </a:p>
        </p:txBody>
      </p:sp>
    </p:spTree>
    <p:extLst>
      <p:ext uri="{BB962C8B-B14F-4D97-AF65-F5344CB8AC3E}">
        <p14:creationId xmlns:p14="http://schemas.microsoft.com/office/powerpoint/2010/main" val="255773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 of performance tests</a:t>
            </a:r>
          </a:p>
          <a:p>
            <a:endParaRPr lang="en-AU" dirty="0"/>
          </a:p>
          <a:p>
            <a:r>
              <a:rPr lang="en-AU" dirty="0"/>
              <a:t>No</a:t>
            </a:r>
            <a:r>
              <a:rPr lang="en-AU" baseline="0" dirty="0"/>
              <a:t> .NET Core yet, but planned - https://github.com/petabridge/NBench/issues/68</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8</a:t>
            </a:fld>
            <a:endParaRPr lang="en-AU"/>
          </a:p>
        </p:txBody>
      </p:sp>
    </p:spTree>
    <p:extLst>
      <p:ext uri="{BB962C8B-B14F-4D97-AF65-F5344CB8AC3E}">
        <p14:creationId xmlns:p14="http://schemas.microsoft.com/office/powerpoint/2010/main" val="129573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 testing a WPF app</a:t>
            </a:r>
          </a:p>
          <a:p>
            <a:endParaRPr lang="en-AU" dirty="0"/>
          </a:p>
          <a:p>
            <a:r>
              <a:rPr lang="en-AU" dirty="0"/>
              <a:t>Not on .NET Core – depends on </a:t>
            </a:r>
            <a:r>
              <a:rPr lang="en-AU" dirty="0" err="1"/>
              <a:t>Castle.Core</a:t>
            </a:r>
            <a:endParaRPr lang="en-AU" dirty="0"/>
          </a:p>
        </p:txBody>
      </p:sp>
      <p:sp>
        <p:nvSpPr>
          <p:cNvPr id="4" name="Slide Number Placeholder 3"/>
          <p:cNvSpPr>
            <a:spLocks noGrp="1"/>
          </p:cNvSpPr>
          <p:nvPr>
            <p:ph type="sldNum" sz="quarter" idx="10"/>
          </p:nvPr>
        </p:nvSpPr>
        <p:spPr/>
        <p:txBody>
          <a:bodyPr/>
          <a:lstStyle/>
          <a:p>
            <a:fld id="{5EE2CF44-2B13-41B4-A334-1CDF534EEBBF}" type="slidenum">
              <a:rPr lang="en-AU" smtClean="0"/>
              <a:t>9</a:t>
            </a:fld>
            <a:endParaRPr lang="en-AU"/>
          </a:p>
        </p:txBody>
      </p:sp>
    </p:spTree>
    <p:extLst>
      <p:ext uri="{BB962C8B-B14F-4D97-AF65-F5344CB8AC3E}">
        <p14:creationId xmlns:p14="http://schemas.microsoft.com/office/powerpoint/2010/main" val="109788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Demonstrate parallel test execution</a:t>
            </a:r>
          </a:p>
        </p:txBody>
      </p:sp>
      <p:sp>
        <p:nvSpPr>
          <p:cNvPr id="4" name="Slide Number Placeholder 3"/>
          <p:cNvSpPr>
            <a:spLocks noGrp="1"/>
          </p:cNvSpPr>
          <p:nvPr>
            <p:ph type="sldNum" sz="quarter" idx="10"/>
          </p:nvPr>
        </p:nvSpPr>
        <p:spPr/>
        <p:txBody>
          <a:bodyPr/>
          <a:lstStyle/>
          <a:p>
            <a:fld id="{5EE2CF44-2B13-41B4-A334-1CDF534EEBBF}" type="slidenum">
              <a:rPr lang="en-AU" smtClean="0"/>
              <a:t>10</a:t>
            </a:fld>
            <a:endParaRPr lang="en-AU"/>
          </a:p>
        </p:txBody>
      </p:sp>
    </p:spTree>
    <p:extLst>
      <p:ext uri="{BB962C8B-B14F-4D97-AF65-F5344CB8AC3E}">
        <p14:creationId xmlns:p14="http://schemas.microsoft.com/office/powerpoint/2010/main" val="391716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8/14/2016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uni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hyperlink" Target="https://fixie.github.i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au/library/dn823749.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visualstudio.com/en-us/docs/test/developer-testing/intellitest-manual/index" TargetMode="External"/><Relationship Id="rId5" Type="http://schemas.openxmlformats.org/officeDocument/2006/relationships/hyperlink" Target="http://blogs.msdn.com/b/visualstudioalm/archive/2015/07/05/intellitest-one-test-to-rule-them-all.aspx" TargetMode="External"/><Relationship Id="rId4" Type="http://schemas.openxmlformats.org/officeDocument/2006/relationships/hyperlink" Target="http://blogs.msdn.com/b/visualstudioalm/archive/2014/12/11/smart-unit-tests-a-mental-model.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david.gardiner.net.a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flcdrg/IntelliTestAndUnitTe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utoFixture/AutoFixtu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provals/ApprovalTests.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ouldly/shouldl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www.fluentassertion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dotmemory/unit/help/Introduc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etabridge/nben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jetbrains.com/dotmemory/unit/help/Introductio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stStack/Whit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jetbrains.com/dotmemory/unit/help/Introd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271349"/>
          </a:xfrm>
        </p:spPr>
        <p:txBody>
          <a:bodyPr>
            <a:normAutofit fontScale="90000"/>
          </a:bodyPr>
          <a:lstStyle/>
          <a:p>
            <a:r>
              <a:rPr lang="en-AU" dirty="0"/>
              <a:t>10 tools and libraries to enhance .NET Unit Testing</a:t>
            </a:r>
            <a:endParaRPr dirty="0"/>
          </a:p>
        </p:txBody>
      </p:sp>
      <p:sp>
        <p:nvSpPr>
          <p:cNvPr id="3" name="Subtitle 2"/>
          <p:cNvSpPr>
            <a:spLocks noGrp="1"/>
          </p:cNvSpPr>
          <p:nvPr>
            <p:ph type="subTitle" idx="1"/>
          </p:nvPr>
        </p:nvSpPr>
        <p:spPr/>
        <p:txBody>
          <a:bodyPr/>
          <a:lstStyle/>
          <a:p>
            <a:r>
              <a:rPr lang="en-AU" dirty="0"/>
              <a:t>David Gardiner</a:t>
            </a:r>
            <a:endParaRPr dirty="0"/>
          </a:p>
        </p:txBody>
      </p:sp>
      <p:sp>
        <p:nvSpPr>
          <p:cNvPr id="4" name="Rectangle 3"/>
          <p:cNvSpPr/>
          <p:nvPr/>
        </p:nvSpPr>
        <p:spPr>
          <a:xfrm>
            <a:off x="4593024" y="3313584"/>
            <a:ext cx="3005951" cy="230832"/>
          </a:xfrm>
          <a:prstGeom prst="rect">
            <a:avLst/>
          </a:prstGeom>
        </p:spPr>
        <p:txBody>
          <a:bodyPr wrap="none">
            <a:spAutoFit/>
          </a:bodyPr>
          <a:lstStyle/>
          <a:p>
            <a:r>
              <a:rPr lang="en-AU" sz="900" dirty="0">
                <a:solidFill>
                  <a:srgbClr val="000000"/>
                </a:solidFill>
                <a:latin typeface="Consolas" panose="020B0609020204030204" pitchFamily="49" charset="0"/>
              </a:rPr>
              <a:t> </a:t>
            </a:r>
            <a:r>
              <a:rPr lang="en-AU" sz="900" dirty="0" err="1">
                <a:solidFill>
                  <a:srgbClr val="000000"/>
                </a:solidFill>
                <a:latin typeface="Consolas" panose="020B0609020204030204" pitchFamily="49" charset="0"/>
              </a:rPr>
              <a:t>list.</a:t>
            </a:r>
            <a:r>
              <a:rPr lang="en-AU" sz="900" dirty="0" err="1">
                <a:solidFill>
                  <a:srgbClr val="008B8B"/>
                </a:solidFill>
                <a:latin typeface="Consolas" panose="020B0609020204030204" pitchFamily="49" charset="0"/>
              </a:rPr>
              <a:t>KeyIn</a:t>
            </a:r>
            <a:r>
              <a:rPr lang="en-AU" sz="900" dirty="0">
                <a:solidFill>
                  <a:srgbClr val="000000"/>
                </a:solidFill>
                <a:latin typeface="Consolas" panose="020B0609020204030204" pitchFamily="49" charset="0"/>
              </a:rPr>
              <a:t>(</a:t>
            </a:r>
            <a:r>
              <a:rPr lang="en-AU" sz="900" dirty="0" err="1">
                <a:solidFill>
                  <a:srgbClr val="00008B"/>
                </a:solidFill>
                <a:latin typeface="Consolas" panose="020B0609020204030204" pitchFamily="49" charset="0"/>
              </a:rPr>
              <a:t>KeyboardInput</a:t>
            </a:r>
            <a:r>
              <a:rPr lang="en-AU" sz="900" dirty="0" err="1">
                <a:solidFill>
                  <a:srgbClr val="000000"/>
                </a:solidFill>
                <a:latin typeface="Consolas" panose="020B0609020204030204" pitchFamily="49" charset="0"/>
              </a:rPr>
              <a:t>.</a:t>
            </a:r>
            <a:r>
              <a:rPr lang="en-AU" sz="900" dirty="0" err="1">
                <a:solidFill>
                  <a:srgbClr val="00008B"/>
                </a:solidFill>
                <a:latin typeface="Consolas" panose="020B0609020204030204" pitchFamily="49" charset="0"/>
              </a:rPr>
              <a:t>SpecialKeys</a:t>
            </a:r>
            <a:r>
              <a:rPr lang="en-AU" sz="900" dirty="0" err="1">
                <a:solidFill>
                  <a:srgbClr val="000000"/>
                </a:solidFill>
                <a:latin typeface="Consolas" panose="020B0609020204030204" pitchFamily="49" charset="0"/>
              </a:rPr>
              <a:t>.</a:t>
            </a:r>
            <a:r>
              <a:rPr lang="en-AU" sz="900" b="1" dirty="0" err="1">
                <a:solidFill>
                  <a:srgbClr val="800080"/>
                </a:solidFill>
                <a:latin typeface="Consolas" panose="020B0609020204030204" pitchFamily="49" charset="0"/>
              </a:rPr>
              <a:t>DOWN</a:t>
            </a:r>
            <a:r>
              <a:rPr lang="en-AU" sz="900" dirty="0">
                <a:solidFill>
                  <a:srgbClr val="000000"/>
                </a:solidFill>
                <a:latin typeface="Consolas" panose="020B0609020204030204" pitchFamily="49" charset="0"/>
              </a:rPr>
              <a:t>);</a:t>
            </a:r>
            <a:endParaRPr lang="en-AU"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Parallel tests</a:t>
            </a:r>
          </a:p>
        </p:txBody>
      </p:sp>
      <p:sp>
        <p:nvSpPr>
          <p:cNvPr id="3" name="Content Placeholder 2"/>
          <p:cNvSpPr>
            <a:spLocks noGrp="1"/>
          </p:cNvSpPr>
          <p:nvPr>
            <p:ph idx="1"/>
          </p:nvPr>
        </p:nvSpPr>
        <p:spPr/>
        <p:txBody>
          <a:bodyPr/>
          <a:lstStyle/>
          <a:p>
            <a:r>
              <a:rPr lang="en-AU" dirty="0"/>
              <a:t>Example using with </a:t>
            </a:r>
            <a:r>
              <a:rPr lang="en-AU" dirty="0" err="1"/>
              <a:t>NUnit</a:t>
            </a:r>
            <a:r>
              <a:rPr lang="en-AU" dirty="0"/>
              <a:t> v3</a:t>
            </a:r>
          </a:p>
          <a:p>
            <a:r>
              <a:rPr lang="en-AU" dirty="0">
                <a:hlinkClick r:id="rId3"/>
              </a:rPr>
              <a:t>http://nunit.org</a:t>
            </a:r>
            <a:r>
              <a:rPr lang="en-AU" dirty="0"/>
              <a:t> </a:t>
            </a:r>
          </a:p>
        </p:txBody>
      </p:sp>
      <p:pic>
        <p:nvPicPr>
          <p:cNvPr id="2050" name="Picture 2" descr="NUnit.o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1175" y="5419724"/>
            <a:ext cx="1266825" cy="676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memecaptain.com/gend_images/l-SBVQ.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8095" y="457200"/>
            <a:ext cx="1259905" cy="121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88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Fixie</a:t>
            </a:r>
          </a:p>
        </p:txBody>
      </p:sp>
      <p:sp>
        <p:nvSpPr>
          <p:cNvPr id="3" name="Content Placeholder 2"/>
          <p:cNvSpPr>
            <a:spLocks noGrp="1"/>
          </p:cNvSpPr>
          <p:nvPr>
            <p:ph idx="1"/>
          </p:nvPr>
        </p:nvSpPr>
        <p:spPr/>
        <p:txBody>
          <a:bodyPr/>
          <a:lstStyle/>
          <a:p>
            <a:r>
              <a:rPr lang="en-AU" dirty="0"/>
              <a:t>Convention-based test framework </a:t>
            </a:r>
          </a:p>
          <a:p>
            <a:r>
              <a:rPr lang="en-AU" dirty="0"/>
              <a:t>Low-ceremony defaults</a:t>
            </a:r>
          </a:p>
          <a:p>
            <a:r>
              <a:rPr lang="en-AU" dirty="0"/>
              <a:t>Flexible customization</a:t>
            </a:r>
          </a:p>
          <a:p>
            <a:r>
              <a:rPr lang="en-AU" dirty="0">
                <a:hlinkClick r:id="rId3"/>
              </a:rPr>
              <a:t>https://fixie.github.io/</a:t>
            </a:r>
            <a:endParaRPr lang="en-AU" baseline="0" dirty="0"/>
          </a:p>
        </p:txBody>
      </p:sp>
      <p:pic>
        <p:nvPicPr>
          <p:cNvPr id="1026" name="Picture 2" descr="https://fixie.github.io/images/fixie_1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42672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57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IntelliTest</a:t>
            </a:r>
            <a:endParaRPr lang="en-AU" dirty="0"/>
          </a:p>
        </p:txBody>
      </p:sp>
      <p:sp>
        <p:nvSpPr>
          <p:cNvPr id="3" name="Content Placeholder 2"/>
          <p:cNvSpPr>
            <a:spLocks noGrp="1"/>
          </p:cNvSpPr>
          <p:nvPr>
            <p:ph idx="1"/>
          </p:nvPr>
        </p:nvSpPr>
        <p:spPr/>
        <p:txBody>
          <a:bodyPr/>
          <a:lstStyle/>
          <a:p>
            <a:r>
              <a:rPr lang="en-AU" dirty="0"/>
              <a:t>Generate</a:t>
            </a:r>
            <a:r>
              <a:rPr lang="en-AU" baseline="0" dirty="0"/>
              <a:t> parameterised unit tests that covers all logical branches of a public method</a:t>
            </a:r>
          </a:p>
          <a:p>
            <a:r>
              <a:rPr lang="en-AU" baseline="0" dirty="0">
                <a:hlinkClick r:id="rId3"/>
              </a:rPr>
              <a:t>https://msdn.microsoft.com/en-au/library/dn823749.aspx</a:t>
            </a:r>
            <a:r>
              <a:rPr lang="en-AU" baseline="0" dirty="0"/>
              <a:t> </a:t>
            </a:r>
          </a:p>
          <a:p>
            <a:r>
              <a:rPr lang="en-AU" dirty="0">
                <a:hlinkClick r:id="rId4"/>
              </a:rPr>
              <a:t>http://blogs.msdn.com/b/visualstudioalm/archive/2014/12/11/smart-unit-tests-a-mental-model.aspx</a:t>
            </a:r>
            <a:endParaRPr lang="en-AU" dirty="0"/>
          </a:p>
          <a:p>
            <a:r>
              <a:rPr lang="en-AU" dirty="0">
                <a:hlinkClick r:id="rId5"/>
              </a:rPr>
              <a:t>http://blogs.msdn.com/b/visualstudioalm/archive/2015/07/05/intellitest-one-test-to-rule-them-all.aspx</a:t>
            </a:r>
            <a:endParaRPr lang="en-AU" dirty="0"/>
          </a:p>
          <a:p>
            <a:r>
              <a:rPr lang="en-AU" dirty="0">
                <a:hlinkClick r:id="rId6"/>
              </a:rPr>
              <a:t>https://www.visualstudio.com/en-us/docs/test/developer-testing/intellitest-manual/index</a:t>
            </a:r>
            <a:r>
              <a:rPr lang="en-AU" dirty="0"/>
              <a:t> </a:t>
            </a:r>
          </a:p>
        </p:txBody>
      </p:sp>
    </p:spTree>
    <p:extLst>
      <p:ext uri="{BB962C8B-B14F-4D97-AF65-F5344CB8AC3E}">
        <p14:creationId xmlns:p14="http://schemas.microsoft.com/office/powerpoint/2010/main" val="400236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sz="half" idx="1"/>
          </p:nvPr>
        </p:nvSpPr>
        <p:spPr/>
        <p:txBody>
          <a:bodyPr>
            <a:normAutofit/>
          </a:bodyPr>
          <a:lstStyle/>
          <a:p>
            <a:r>
              <a:rPr lang="en-AU" dirty="0" err="1"/>
              <a:t>AutoFixture</a:t>
            </a:r>
            <a:endParaRPr lang="en-AU" dirty="0"/>
          </a:p>
          <a:p>
            <a:r>
              <a:rPr lang="en-AU" dirty="0"/>
              <a:t>Approval Tests</a:t>
            </a:r>
          </a:p>
          <a:p>
            <a:r>
              <a:rPr lang="en-AU" baseline="0" dirty="0" err="1"/>
              <a:t>Shouldly</a:t>
            </a:r>
            <a:endParaRPr lang="en-AU" baseline="0" dirty="0"/>
          </a:p>
          <a:p>
            <a:r>
              <a:rPr lang="en-AU" dirty="0"/>
              <a:t>Fluent Assertions</a:t>
            </a:r>
            <a:endParaRPr lang="en-AU" baseline="0" dirty="0"/>
          </a:p>
          <a:p>
            <a:r>
              <a:rPr lang="en-AU" dirty="0" err="1"/>
              <a:t>dotMemory</a:t>
            </a:r>
            <a:r>
              <a:rPr lang="en-AU" dirty="0"/>
              <a:t> Unit</a:t>
            </a:r>
          </a:p>
          <a:p>
            <a:pPr marL="0" indent="0">
              <a:buNone/>
            </a:pPr>
            <a:endParaRPr lang="en-AU" dirty="0"/>
          </a:p>
          <a:p>
            <a:endParaRPr lang="en-AU" dirty="0"/>
          </a:p>
        </p:txBody>
      </p:sp>
      <p:sp>
        <p:nvSpPr>
          <p:cNvPr id="4" name="Content Placeholder 3"/>
          <p:cNvSpPr>
            <a:spLocks noGrp="1"/>
          </p:cNvSpPr>
          <p:nvPr>
            <p:ph sz="half" idx="2"/>
          </p:nvPr>
        </p:nvSpPr>
        <p:spPr/>
        <p:txBody>
          <a:bodyPr/>
          <a:lstStyle/>
          <a:p>
            <a:r>
              <a:rPr lang="en-AU" dirty="0" err="1"/>
              <a:t>NBench</a:t>
            </a:r>
            <a:endParaRPr lang="en-AU" dirty="0"/>
          </a:p>
          <a:p>
            <a:r>
              <a:rPr lang="en-AU" dirty="0"/>
              <a:t>White</a:t>
            </a:r>
          </a:p>
          <a:p>
            <a:r>
              <a:rPr lang="en-AU" dirty="0"/>
              <a:t>Parallel tests (</a:t>
            </a:r>
            <a:r>
              <a:rPr lang="en-AU" dirty="0" err="1"/>
              <a:t>NUnit</a:t>
            </a:r>
            <a:r>
              <a:rPr lang="en-AU" dirty="0"/>
              <a:t> v3)</a:t>
            </a:r>
          </a:p>
          <a:p>
            <a:r>
              <a:rPr lang="en-AU" dirty="0"/>
              <a:t>Fixie</a:t>
            </a:r>
          </a:p>
          <a:p>
            <a:r>
              <a:rPr lang="en-AU" dirty="0" err="1"/>
              <a:t>IntelliTest</a:t>
            </a:r>
            <a:endParaRPr lang="en-AU" dirty="0"/>
          </a:p>
          <a:p>
            <a:endParaRPr lang="en-AU" dirty="0"/>
          </a:p>
        </p:txBody>
      </p:sp>
    </p:spTree>
    <p:extLst>
      <p:ext uri="{BB962C8B-B14F-4D97-AF65-F5344CB8AC3E}">
        <p14:creationId xmlns:p14="http://schemas.microsoft.com/office/powerpoint/2010/main" val="302158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Contact details</a:t>
            </a:r>
          </a:p>
        </p:txBody>
      </p:sp>
      <p:sp>
        <p:nvSpPr>
          <p:cNvPr id="3" name="Content Placeholder 2"/>
          <p:cNvSpPr>
            <a:spLocks noGrp="1"/>
          </p:cNvSpPr>
          <p:nvPr>
            <p:ph idx="1"/>
          </p:nvPr>
        </p:nvSpPr>
        <p:spPr/>
        <p:txBody>
          <a:bodyPr>
            <a:normAutofit/>
          </a:bodyPr>
          <a:lstStyle/>
          <a:p>
            <a:r>
              <a:rPr lang="en-AU" dirty="0"/>
              <a:t>Email: 	</a:t>
            </a:r>
            <a:r>
              <a:rPr lang="en-AU" dirty="0">
                <a:latin typeface="+mj-lt"/>
              </a:rPr>
              <a:t>david@gardiner.net.au</a:t>
            </a:r>
          </a:p>
          <a:p>
            <a:r>
              <a:rPr lang="en-AU" dirty="0"/>
              <a:t>Twitter: 	</a:t>
            </a:r>
            <a:r>
              <a:rPr lang="en-AU" dirty="0">
                <a:latin typeface="+mj-lt"/>
              </a:rPr>
              <a:t>@</a:t>
            </a:r>
            <a:r>
              <a:rPr lang="en-AU" dirty="0" err="1">
                <a:latin typeface="+mj-lt"/>
              </a:rPr>
              <a:t>DavidRGardiner</a:t>
            </a:r>
            <a:endParaRPr lang="en-AU" dirty="0">
              <a:latin typeface="+mj-lt"/>
            </a:endParaRPr>
          </a:p>
          <a:p>
            <a:r>
              <a:rPr lang="en-AU" dirty="0"/>
              <a:t>Blog:		</a:t>
            </a:r>
            <a:r>
              <a:rPr lang="en-AU" dirty="0">
                <a:latin typeface="+mj-lt"/>
                <a:hlinkClick r:id="rId3"/>
              </a:rPr>
              <a:t>http://david.gardiner.net.au</a:t>
            </a:r>
            <a:r>
              <a:rPr lang="en-AU" dirty="0">
                <a:latin typeface="+mj-lt"/>
              </a:rPr>
              <a:t> </a:t>
            </a:r>
          </a:p>
          <a:p>
            <a:endParaRPr lang="en-AU" dirty="0"/>
          </a:p>
          <a:p>
            <a:pPr marL="0" indent="0">
              <a:buNone/>
            </a:pPr>
            <a:r>
              <a:rPr lang="en-AU" b="1" dirty="0"/>
              <a:t>Source code for presentation</a:t>
            </a:r>
          </a:p>
          <a:p>
            <a:r>
              <a:rPr lang="en-AU" dirty="0">
                <a:latin typeface="+mj-lt"/>
                <a:hlinkClick r:id="rId4"/>
              </a:rPr>
              <a:t>https://github.com/flcdrg/IntelliTestAndUnitTesting</a:t>
            </a:r>
            <a:r>
              <a:rPr lang="en-AU" dirty="0">
                <a:latin typeface="+mj-lt"/>
              </a:rPr>
              <a:t> </a:t>
            </a:r>
          </a:p>
          <a:p>
            <a:endParaRPr lang="en-AU" dirty="0"/>
          </a:p>
        </p:txBody>
      </p:sp>
    </p:spTree>
    <p:extLst>
      <p:ext uri="{BB962C8B-B14F-4D97-AF65-F5344CB8AC3E}">
        <p14:creationId xmlns:p14="http://schemas.microsoft.com/office/powerpoint/2010/main" val="329558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4704"/>
            <a:ext cx="9144000" cy="864096"/>
          </a:xfrm>
        </p:spPr>
        <p:txBody>
          <a:bodyPr/>
          <a:lstStyle/>
          <a:p>
            <a:r>
              <a:rPr lang="en-AU" dirty="0"/>
              <a:t>About David</a:t>
            </a:r>
            <a:endParaRPr dirty="0"/>
          </a:p>
        </p:txBody>
      </p:sp>
      <p:sp>
        <p:nvSpPr>
          <p:cNvPr id="3" name="Text Placeholder 2"/>
          <p:cNvSpPr>
            <a:spLocks noGrp="1"/>
          </p:cNvSpPr>
          <p:nvPr>
            <p:ph type="body" idx="1"/>
          </p:nvPr>
        </p:nvSpPr>
        <p:spPr>
          <a:xfrm>
            <a:off x="1524000" y="1916833"/>
            <a:ext cx="9144000" cy="4179168"/>
          </a:xfrm>
        </p:spPr>
        <p:txBody>
          <a:bodyPr/>
          <a:lstStyle/>
          <a:p>
            <a:pPr marL="342900" indent="-342900">
              <a:buFont typeface="Arial" panose="020B0604020202020204" pitchFamily="34" charset="0"/>
              <a:buChar char="•"/>
            </a:pPr>
            <a:r>
              <a:rPr lang="en-AU" dirty="0"/>
              <a:t>Adelaide, South Australia</a:t>
            </a:r>
          </a:p>
          <a:p>
            <a:pPr marL="342900" indent="-342900">
              <a:buFont typeface="Arial" panose="020B0604020202020204" pitchFamily="34" charset="0"/>
              <a:buChar char="•"/>
            </a:pPr>
            <a:r>
              <a:rPr lang="en-AU" dirty="0"/>
              <a:t>Married, 1 wife, 3 kids, 3 fish, 3 chooks</a:t>
            </a:r>
          </a:p>
          <a:p>
            <a:pPr marL="342900" indent="-342900">
              <a:buFont typeface="Arial" panose="020B0604020202020204" pitchFamily="34" charset="0"/>
              <a:buChar char="•"/>
            </a:pPr>
            <a:r>
              <a:rPr lang="en-AU" dirty="0"/>
              <a:t>Been working with .NET since pre 1.0</a:t>
            </a:r>
          </a:p>
          <a:p>
            <a:pPr marL="342900" indent="-342900">
              <a:buFont typeface="Arial" panose="020B0604020202020204" pitchFamily="34" charset="0"/>
              <a:buChar char="•"/>
            </a:pPr>
            <a:r>
              <a:rPr lang="en-AU" dirty="0"/>
              <a:t>Work for RL Solutions</a:t>
            </a:r>
          </a:p>
          <a:p>
            <a:pPr marL="342900" indent="-342900">
              <a:buFont typeface="Arial" panose="020B0604020202020204" pitchFamily="34" charset="0"/>
              <a:buChar char="•"/>
            </a:pPr>
            <a:r>
              <a:rPr lang="en-AU"/>
              <a:t>Leader, </a:t>
            </a:r>
            <a:r>
              <a:rPr lang="en-AU" dirty="0"/>
              <a:t>Adelaide .NET User Group</a:t>
            </a:r>
          </a:p>
          <a:p>
            <a:pPr marL="342900" indent="-342900">
              <a:buFont typeface="Arial" panose="020B0604020202020204" pitchFamily="34" charset="0"/>
              <a:buChar char="•"/>
            </a:pPr>
            <a:r>
              <a:rPr lang="en-AU" dirty="0"/>
              <a:t>Microsoft MVP</a:t>
            </a:r>
          </a:p>
        </p:txBody>
      </p:sp>
      <p:pic>
        <p:nvPicPr>
          <p:cNvPr id="1026" name="Picture 2" descr="http://www.rlsolutions.com/RLSolutions/media/img/icons/rlSiteLogo_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869160"/>
            <a:ext cx="3467100" cy="857251"/>
          </a:xfrm>
          <a:prstGeom prst="rect">
            <a:avLst/>
          </a:prstGeom>
          <a:solidFill>
            <a:schemeClr val="tx1"/>
          </a:solid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4553" y="4544558"/>
            <a:ext cx="2929279" cy="1181853"/>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AutoFixture</a:t>
            </a:r>
            <a:endParaRPr lang="en-AU" dirty="0"/>
          </a:p>
        </p:txBody>
      </p:sp>
      <p:sp>
        <p:nvSpPr>
          <p:cNvPr id="3" name="Content Placeholder 2"/>
          <p:cNvSpPr>
            <a:spLocks noGrp="1"/>
          </p:cNvSpPr>
          <p:nvPr>
            <p:ph idx="1"/>
          </p:nvPr>
        </p:nvSpPr>
        <p:spPr/>
        <p:txBody>
          <a:bodyPr/>
          <a:lstStyle/>
          <a:p>
            <a:r>
              <a:rPr lang="en-AU" dirty="0"/>
              <a:t>Minimise the 'Arrange' phase of your unit tests</a:t>
            </a:r>
            <a:endParaRPr lang="en-AU" dirty="0">
              <a:hlinkClick r:id="rId3"/>
            </a:endParaRPr>
          </a:p>
          <a:p>
            <a:r>
              <a:rPr lang="en-AU" dirty="0">
                <a:hlinkClick r:id="rId3"/>
              </a:rPr>
              <a:t>https://github.com/AutoFixture/AutoFixture</a:t>
            </a:r>
            <a:endParaRPr lang="en-AU" dirty="0"/>
          </a:p>
          <a:p>
            <a:endParaRPr lang="en-AU" dirty="0"/>
          </a:p>
        </p:txBody>
      </p:sp>
      <p:pic>
        <p:nvPicPr>
          <p:cNvPr id="7170" name="Picture 2" descr="https://raw.githubusercontent.com/AutoFixture/AutoFixture/master/AutoFixtureLogo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267" y="4764360"/>
            <a:ext cx="1331640" cy="133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44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Approval Tests</a:t>
            </a:r>
          </a:p>
        </p:txBody>
      </p:sp>
      <p:sp>
        <p:nvSpPr>
          <p:cNvPr id="3" name="Content Placeholder 2"/>
          <p:cNvSpPr>
            <a:spLocks noGrp="1"/>
          </p:cNvSpPr>
          <p:nvPr>
            <p:ph idx="1"/>
          </p:nvPr>
        </p:nvSpPr>
        <p:spPr/>
        <p:txBody>
          <a:bodyPr/>
          <a:lstStyle/>
          <a:p>
            <a:r>
              <a:rPr lang="en-AU" dirty="0"/>
              <a:t>For verifying objects that require more than a simple assert</a:t>
            </a:r>
          </a:p>
          <a:p>
            <a:r>
              <a:rPr lang="en-AU" dirty="0">
                <a:hlinkClick r:id="rId3"/>
              </a:rPr>
              <a:t>https://github.com/approvals/ApprovalTests.Net</a:t>
            </a:r>
            <a:endParaRPr lang="en-AU" dirty="0"/>
          </a:p>
          <a:p>
            <a:r>
              <a:rPr lang="en-AU" dirty="0"/>
              <a:t>(Also for</a:t>
            </a:r>
            <a:r>
              <a:rPr lang="en-AU" baseline="0" dirty="0"/>
              <a:t> Java, C++, </a:t>
            </a:r>
            <a:r>
              <a:rPr lang="en-AU" baseline="0" dirty="0" err="1"/>
              <a:t>NodeJS</a:t>
            </a:r>
            <a:r>
              <a:rPr lang="en-AU" baseline="0" dirty="0"/>
              <a:t>, Python and more)</a:t>
            </a:r>
            <a:endParaRPr lang="en-AU" dirty="0"/>
          </a:p>
        </p:txBody>
      </p:sp>
      <p:pic>
        <p:nvPicPr>
          <p:cNvPr id="6146" name="Picture 2" descr="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0" y="5410200"/>
            <a:ext cx="6667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24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Shouldly</a:t>
            </a:r>
            <a:endParaRPr lang="en-AU" dirty="0"/>
          </a:p>
        </p:txBody>
      </p:sp>
      <p:sp>
        <p:nvSpPr>
          <p:cNvPr id="3" name="Content Placeholder 2"/>
          <p:cNvSpPr>
            <a:spLocks noGrp="1"/>
          </p:cNvSpPr>
          <p:nvPr>
            <p:ph idx="1"/>
          </p:nvPr>
        </p:nvSpPr>
        <p:spPr/>
        <p:txBody>
          <a:bodyPr/>
          <a:lstStyle/>
          <a:p>
            <a:r>
              <a:rPr lang="en-AU" dirty="0"/>
              <a:t>Assertion framework</a:t>
            </a:r>
          </a:p>
          <a:p>
            <a:r>
              <a:rPr lang="en-AU" dirty="0"/>
              <a:t>Improved</a:t>
            </a:r>
            <a:r>
              <a:rPr lang="en-AU" baseline="0" dirty="0"/>
              <a:t> error messages</a:t>
            </a:r>
            <a:endParaRPr lang="en-AU" dirty="0"/>
          </a:p>
          <a:p>
            <a:r>
              <a:rPr lang="en-AU" dirty="0">
                <a:hlinkClick r:id="rId3"/>
              </a:rPr>
              <a:t>https://github.com/shouldly/shouldly</a:t>
            </a:r>
            <a:r>
              <a:rPr lang="en-AU" dirty="0"/>
              <a:t> </a:t>
            </a:r>
          </a:p>
        </p:txBody>
      </p:sp>
      <p:pic>
        <p:nvPicPr>
          <p:cNvPr id="5122" name="Picture 2" descr="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5143500"/>
            <a:ext cx="952500" cy="952500"/>
          </a:xfrm>
          <a:prstGeom prst="rect">
            <a:avLst/>
          </a:prstGeom>
          <a:solidFill>
            <a:schemeClr val="tx1"/>
          </a:solidFill>
        </p:spPr>
      </p:pic>
      <p:pic>
        <p:nvPicPr>
          <p:cNvPr id="5" name="Picture 2" descr="http://i.memecaptain.com/gend_images/l-SBVQ.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8095" y="457200"/>
            <a:ext cx="1259905" cy="121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42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Fluent Assertions</a:t>
            </a:r>
          </a:p>
        </p:txBody>
      </p:sp>
      <p:sp>
        <p:nvSpPr>
          <p:cNvPr id="3" name="Content Placeholder 2"/>
          <p:cNvSpPr>
            <a:spLocks noGrp="1"/>
          </p:cNvSpPr>
          <p:nvPr>
            <p:ph idx="1"/>
          </p:nvPr>
        </p:nvSpPr>
        <p:spPr/>
        <p:txBody>
          <a:bodyPr/>
          <a:lstStyle/>
          <a:p>
            <a:r>
              <a:rPr lang="en-AU" dirty="0"/>
              <a:t>Assertion framework</a:t>
            </a:r>
          </a:p>
          <a:p>
            <a:r>
              <a:rPr lang="en-AU" dirty="0"/>
              <a:t>Improved</a:t>
            </a:r>
            <a:r>
              <a:rPr lang="en-AU" baseline="0" dirty="0"/>
              <a:t> error messages</a:t>
            </a:r>
          </a:p>
          <a:p>
            <a:r>
              <a:rPr lang="en-AU" dirty="0"/>
              <a:t>Fluent syntax</a:t>
            </a:r>
          </a:p>
          <a:p>
            <a:r>
              <a:rPr lang="en-AU" dirty="0">
                <a:hlinkClick r:id="rId3"/>
              </a:rPr>
              <a:t>http://www.fluentassertions.com/</a:t>
            </a:r>
            <a:r>
              <a:rPr lang="en-AU" dirty="0"/>
              <a:t> </a:t>
            </a:r>
          </a:p>
        </p:txBody>
      </p:sp>
      <p:pic>
        <p:nvPicPr>
          <p:cNvPr id="5" name="Picture 2" descr="http://i.memecaptain.com/gend_images/l-SBVQ.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8095" y="457200"/>
            <a:ext cx="1259905" cy="121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6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dotMemory</a:t>
            </a:r>
            <a:r>
              <a:rPr lang="en-AU" dirty="0"/>
              <a:t> Unit</a:t>
            </a:r>
          </a:p>
        </p:txBody>
      </p:sp>
      <p:sp>
        <p:nvSpPr>
          <p:cNvPr id="3" name="Content Placeholder 2"/>
          <p:cNvSpPr>
            <a:spLocks noGrp="1"/>
          </p:cNvSpPr>
          <p:nvPr>
            <p:ph idx="1"/>
          </p:nvPr>
        </p:nvSpPr>
        <p:spPr/>
        <p:txBody>
          <a:bodyPr/>
          <a:lstStyle/>
          <a:p>
            <a:r>
              <a:rPr lang="en-AU" dirty="0"/>
              <a:t>Write tests that check your code for all kinds of memory issues</a:t>
            </a:r>
          </a:p>
          <a:p>
            <a:r>
              <a:rPr lang="en-AU" dirty="0"/>
              <a:t>From </a:t>
            </a:r>
            <a:r>
              <a:rPr lang="en-AU" dirty="0" err="1"/>
              <a:t>JetBrains</a:t>
            </a:r>
            <a:r>
              <a:rPr lang="en-AU" dirty="0"/>
              <a:t>, but free (</a:t>
            </a:r>
            <a:r>
              <a:rPr lang="en-AU" dirty="0" err="1"/>
              <a:t>NuGet</a:t>
            </a:r>
            <a:r>
              <a:rPr lang="en-AU" dirty="0"/>
              <a:t>)</a:t>
            </a:r>
          </a:p>
          <a:p>
            <a:r>
              <a:rPr lang="en-AU" dirty="0"/>
              <a:t>Standalone runner or with </a:t>
            </a:r>
            <a:r>
              <a:rPr lang="en-AU" dirty="0" err="1"/>
              <a:t>ReSharper</a:t>
            </a:r>
            <a:endParaRPr lang="en-AU" dirty="0"/>
          </a:p>
          <a:p>
            <a:r>
              <a:rPr lang="en-AU" dirty="0">
                <a:hlinkClick r:id="rId3"/>
              </a:rPr>
              <a:t>https://www.jetbrains.com/dotmemory/unit/</a:t>
            </a:r>
          </a:p>
        </p:txBody>
      </p:sp>
      <p:pic>
        <p:nvPicPr>
          <p:cNvPr id="4098" name="Picture 2" descr="Icon for package JetBrains.DotMemoryUn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0" y="4876799"/>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3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NBench</a:t>
            </a:r>
            <a:endParaRPr lang="en-AU" dirty="0"/>
          </a:p>
        </p:txBody>
      </p:sp>
      <p:sp>
        <p:nvSpPr>
          <p:cNvPr id="3" name="Content Placeholder 2"/>
          <p:cNvSpPr>
            <a:spLocks noGrp="1"/>
          </p:cNvSpPr>
          <p:nvPr>
            <p:ph idx="1"/>
          </p:nvPr>
        </p:nvSpPr>
        <p:spPr/>
        <p:txBody>
          <a:bodyPr/>
          <a:lstStyle/>
          <a:p>
            <a:r>
              <a:rPr lang="en-AU" dirty="0"/>
              <a:t>Performance unit tests</a:t>
            </a:r>
          </a:p>
          <a:p>
            <a:r>
              <a:rPr lang="en-AU" dirty="0">
                <a:hlinkClick r:id="rId3"/>
              </a:rPr>
              <a:t>https://github.com/petabridge/nbench</a:t>
            </a:r>
            <a:endParaRPr lang="en-AU" dirty="0">
              <a:hlinkClick r:id="rId4"/>
            </a:endParaRPr>
          </a:p>
        </p:txBody>
      </p:sp>
      <p:pic>
        <p:nvPicPr>
          <p:cNvPr id="3074" name="Picture 2" descr="NBench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0" y="4762499"/>
            <a:ext cx="13335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95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White</a:t>
            </a:r>
          </a:p>
        </p:txBody>
      </p:sp>
      <p:sp>
        <p:nvSpPr>
          <p:cNvPr id="3" name="Content Placeholder 2"/>
          <p:cNvSpPr>
            <a:spLocks noGrp="1"/>
          </p:cNvSpPr>
          <p:nvPr>
            <p:ph idx="1"/>
          </p:nvPr>
        </p:nvSpPr>
        <p:spPr/>
        <p:txBody>
          <a:bodyPr/>
          <a:lstStyle/>
          <a:p>
            <a:r>
              <a:rPr lang="en-AU" dirty="0"/>
              <a:t>UI Testing rich client applications</a:t>
            </a:r>
          </a:p>
          <a:p>
            <a:r>
              <a:rPr lang="en-AU" dirty="0"/>
              <a:t>Based on </a:t>
            </a:r>
            <a:r>
              <a:rPr lang="en-AU" dirty="0" err="1"/>
              <a:t>UIAutomation</a:t>
            </a:r>
            <a:r>
              <a:rPr lang="en-AU" dirty="0"/>
              <a:t> (also used for accessibility)</a:t>
            </a:r>
          </a:p>
          <a:p>
            <a:r>
              <a:rPr lang="en-AU" dirty="0">
                <a:hlinkClick r:id="rId3"/>
              </a:rPr>
              <a:t>https://github.com/TestStack/White</a:t>
            </a:r>
            <a:endParaRPr lang="en-AU" dirty="0">
              <a:hlinkClick r:id="rId4"/>
            </a:endParaRPr>
          </a:p>
        </p:txBody>
      </p:sp>
      <p:pic>
        <p:nvPicPr>
          <p:cNvPr id="8194" name="Picture 2" descr="https://raw.githubusercontent.com/TestStack/White/maste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832" y="4583832"/>
            <a:ext cx="1512168"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8545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621</Words>
  <Application>Microsoft Office PowerPoint</Application>
  <PresentationFormat>Widescreen</PresentationFormat>
  <Paragraphs>123</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Candara</vt:lpstr>
      <vt:lpstr>Consolas</vt:lpstr>
      <vt:lpstr>Tech Computer 16x9</vt:lpstr>
      <vt:lpstr>10 tools and libraries to enhance .NET Unit Testing</vt:lpstr>
      <vt:lpstr>About David</vt:lpstr>
      <vt:lpstr>AutoFixture</vt:lpstr>
      <vt:lpstr>Approval Tests</vt:lpstr>
      <vt:lpstr>Shouldly</vt:lpstr>
      <vt:lpstr>Fluent Assertions</vt:lpstr>
      <vt:lpstr>dotMemory Unit</vt:lpstr>
      <vt:lpstr>NBench</vt:lpstr>
      <vt:lpstr>White</vt:lpstr>
      <vt:lpstr>Parallel tests</vt:lpstr>
      <vt:lpstr>Fixie</vt:lpstr>
      <vt:lpstr>IntelliTest</vt:lpstr>
      <vt:lpstr>Summary</vt:lpstr>
      <vt:lpstr>Contact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latest developments in 3rd-party tools and libraries to help you write better unit tests. In this talk, David will demonstrate a range of libraries that you can incorporate into your .NET unit tests that include features such as reducing repetitive code, improving readability, give more informative error messages and even avoiding memory leaks.</dc:title>
  <dc:creator/>
  <cp:keywords/>
  <cp:lastModifiedBy/>
  <cp:revision>1</cp:revision>
  <dcterms:created xsi:type="dcterms:W3CDTF">2015-05-19T10:09:19Z</dcterms:created>
  <dcterms:modified xsi:type="dcterms:W3CDTF">2016-08-14T03:44:39Z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