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59"/>
  </p:normalViewPr>
  <p:slideViewPr>
    <p:cSldViewPr snapToGrid="0" snapToObjects="1">
      <p:cViewPr varScale="1">
        <p:scale>
          <a:sx n="90" d="100"/>
          <a:sy n="90" d="100"/>
        </p:scale>
        <p:origin x="232"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4AB25-43E8-8343-881B-7AEB2ADEB03E}" type="datetimeFigureOut">
              <a:rPr lang="it-IT" smtClean="0"/>
              <a:t>06/05/21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F41D9-A996-A140-83C1-56DD6621513F}" type="slidenum">
              <a:rPr lang="it-IT" smtClean="0"/>
              <a:t>‹N›</a:t>
            </a:fld>
            <a:endParaRPr lang="it-IT"/>
          </a:p>
        </p:txBody>
      </p:sp>
    </p:spTree>
    <p:extLst>
      <p:ext uri="{BB962C8B-B14F-4D97-AF65-F5344CB8AC3E}">
        <p14:creationId xmlns:p14="http://schemas.microsoft.com/office/powerpoint/2010/main" val="1317105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5BF41D9-A996-A140-83C1-56DD6621513F}" type="slidenum">
              <a:rPr lang="it-IT" smtClean="0"/>
              <a:t>3</a:t>
            </a:fld>
            <a:endParaRPr lang="it-IT"/>
          </a:p>
        </p:txBody>
      </p:sp>
    </p:spTree>
    <p:extLst>
      <p:ext uri="{BB962C8B-B14F-4D97-AF65-F5344CB8AC3E}">
        <p14:creationId xmlns:p14="http://schemas.microsoft.com/office/powerpoint/2010/main" val="677684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5/6/21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85996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5/6/21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2470507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5/6/21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385836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5/6/21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242356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5/6/21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231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5/6/21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207623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5/6/21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556364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5/6/21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3420921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5/6/21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566140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5/6/21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2892746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5/6/21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a:t>
            </a:fld>
            <a:endParaRPr lang="en-US"/>
          </a:p>
        </p:txBody>
      </p:sp>
    </p:spTree>
    <p:extLst>
      <p:ext uri="{BB962C8B-B14F-4D97-AF65-F5344CB8AC3E}">
        <p14:creationId xmlns:p14="http://schemas.microsoft.com/office/powerpoint/2010/main" val="197187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5/6/21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‹N›</a:t>
            </a:fld>
            <a:endParaRPr lang="en-US" dirty="0"/>
          </a:p>
        </p:txBody>
      </p:sp>
    </p:spTree>
    <p:extLst>
      <p:ext uri="{BB962C8B-B14F-4D97-AF65-F5344CB8AC3E}">
        <p14:creationId xmlns:p14="http://schemas.microsoft.com/office/powerpoint/2010/main" val="1699298804"/>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40B43A6-BDBB-0248-B16E-16598A2E7CBE}"/>
              </a:ext>
            </a:extLst>
          </p:cNvPr>
          <p:cNvSpPr>
            <a:spLocks noGrp="1"/>
          </p:cNvSpPr>
          <p:nvPr>
            <p:ph type="ctrTitle"/>
          </p:nvPr>
        </p:nvSpPr>
        <p:spPr>
          <a:xfrm>
            <a:off x="2780502" y="264988"/>
            <a:ext cx="6926253" cy="1720850"/>
          </a:xfrm>
        </p:spPr>
        <p:txBody>
          <a:bodyPr anchor="ctr">
            <a:normAutofit/>
          </a:bodyPr>
          <a:lstStyle/>
          <a:p>
            <a:r>
              <a:rPr lang="it-IT" sz="2400" dirty="0" err="1">
                <a:solidFill>
                  <a:schemeClr val="bg1"/>
                </a:solidFill>
                <a:latin typeface="Times New Roman" panose="02020603050405020304" pitchFamily="18" charset="0"/>
                <a:cs typeface="Times New Roman" panose="02020603050405020304" pitchFamily="18" charset="0"/>
              </a:rPr>
              <a:t>vrio</a:t>
            </a:r>
            <a:r>
              <a:rPr lang="it-IT" sz="2400" dirty="0">
                <a:solidFill>
                  <a:schemeClr val="bg1"/>
                </a:solidFill>
                <a:latin typeface="Times New Roman" panose="02020603050405020304" pitchFamily="18" charset="0"/>
                <a:cs typeface="Times New Roman" panose="02020603050405020304" pitchFamily="18" charset="0"/>
              </a:rPr>
              <a:t> e Value </a:t>
            </a:r>
            <a:r>
              <a:rPr lang="it-IT" sz="2400" dirty="0" err="1">
                <a:solidFill>
                  <a:schemeClr val="bg1"/>
                </a:solidFill>
                <a:latin typeface="Times New Roman" panose="02020603050405020304" pitchFamily="18" charset="0"/>
                <a:cs typeface="Times New Roman" panose="02020603050405020304" pitchFamily="18" charset="0"/>
              </a:rPr>
              <a:t>chain</a:t>
            </a:r>
            <a:r>
              <a:rPr lang="it-IT" sz="2400" dirty="0">
                <a:solidFill>
                  <a:schemeClr val="bg1"/>
                </a:solidFill>
                <a:latin typeface="Times New Roman" panose="02020603050405020304" pitchFamily="18" charset="0"/>
                <a:cs typeface="Times New Roman" panose="02020603050405020304" pitchFamily="18" charset="0"/>
              </a:rPr>
              <a:t> di</a:t>
            </a:r>
          </a:p>
        </p:txBody>
      </p:sp>
      <p:sp>
        <p:nvSpPr>
          <p:cNvPr id="3" name="Sottotitolo 2">
            <a:extLst>
              <a:ext uri="{FF2B5EF4-FFF2-40B4-BE49-F238E27FC236}">
                <a16:creationId xmlns:a16="http://schemas.microsoft.com/office/drawing/2014/main" id="{F9A7AEA9-C313-4D48-8D9B-D48C60D20E2D}"/>
              </a:ext>
            </a:extLst>
          </p:cNvPr>
          <p:cNvSpPr>
            <a:spLocks noGrp="1"/>
          </p:cNvSpPr>
          <p:nvPr>
            <p:ph type="subTitle" idx="1"/>
          </p:nvPr>
        </p:nvSpPr>
        <p:spPr>
          <a:xfrm>
            <a:off x="4017954" y="4332162"/>
            <a:ext cx="4451347" cy="1720850"/>
          </a:xfrm>
        </p:spPr>
        <p:txBody>
          <a:bodyPr anchor="ctr">
            <a:normAutofit/>
          </a:bodyPr>
          <a:lstStyle/>
          <a:p>
            <a:r>
              <a:rPr lang="it-IT" sz="1700" i="0" dirty="0">
                <a:solidFill>
                  <a:schemeClr val="bg1">
                    <a:alpha val="70000"/>
                  </a:schemeClr>
                </a:solidFill>
                <a:latin typeface="Times New Roman" panose="02020603050405020304" pitchFamily="18" charset="0"/>
                <a:cs typeface="Times New Roman" panose="02020603050405020304" pitchFamily="18" charset="0"/>
              </a:rPr>
              <a:t>Lorenzo Falchi</a:t>
            </a:r>
            <a:endParaRPr lang="it-IT" sz="1700" i="0"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040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8D5C2B-32F7-A849-8FBE-7FFD981C97D4}"/>
              </a:ext>
            </a:extLst>
          </p:cNvPr>
          <p:cNvSpPr>
            <a:spLocks noGrp="1"/>
          </p:cNvSpPr>
          <p:nvPr>
            <p:ph type="title"/>
          </p:nvPr>
        </p:nvSpPr>
        <p:spPr>
          <a:xfrm>
            <a:off x="1079500" y="433388"/>
            <a:ext cx="10026650" cy="655637"/>
          </a:xfrm>
        </p:spPr>
        <p:txBody>
          <a:bodyPr/>
          <a:lstStyle/>
          <a:p>
            <a:r>
              <a:rPr lang="it-IT" dirty="0">
                <a:solidFill>
                  <a:schemeClr val="bg1"/>
                </a:solidFill>
                <a:latin typeface="Times New Roman" panose="02020603050405020304" pitchFamily="18" charset="0"/>
                <a:cs typeface="Times New Roman" panose="02020603050405020304" pitchFamily="18" charset="0"/>
              </a:rPr>
              <a:t>-Introduzione</a:t>
            </a:r>
          </a:p>
        </p:txBody>
      </p:sp>
      <p:sp>
        <p:nvSpPr>
          <p:cNvPr id="12" name="CasellaDiTesto 11">
            <a:extLst>
              <a:ext uri="{FF2B5EF4-FFF2-40B4-BE49-F238E27FC236}">
                <a16:creationId xmlns:a16="http://schemas.microsoft.com/office/drawing/2014/main" id="{E64C1081-275A-2F42-92AC-109504C86A32}"/>
              </a:ext>
            </a:extLst>
          </p:cNvPr>
          <p:cNvSpPr txBox="1"/>
          <p:nvPr/>
        </p:nvSpPr>
        <p:spPr>
          <a:xfrm>
            <a:off x="1079499" y="1914525"/>
            <a:ext cx="10150475" cy="1938992"/>
          </a:xfrm>
          <a:prstGeom prst="rect">
            <a:avLst/>
          </a:prstGeom>
          <a:noFill/>
        </p:spPr>
        <p:txBody>
          <a:bodyPr wrap="square" rtlCol="0">
            <a:spAutoFit/>
          </a:bodyPr>
          <a:lstStyle/>
          <a:p>
            <a:r>
              <a:rPr lang="it-IT" sz="2000" dirty="0">
                <a:solidFill>
                  <a:schemeClr val="bg1"/>
                </a:solidFill>
                <a:latin typeface="Times New Roman" panose="02020603050405020304" pitchFamily="18" charset="0"/>
                <a:cs typeface="Times New Roman" panose="02020603050405020304" pitchFamily="18" charset="0"/>
              </a:rPr>
              <a:t>L’azienda nacque con il fine di affermarsi sulla fetta di mercato del noleggio dei film. Inizialmente si occupava della spedizione dei film noleggiati, sui quali guadagnava una percentuale. Il suo punto di forza era sicuramente il fatto di riuscire a spingere produzioni indipendenti, che non godevano di tutta la pubblicità di produzioni come quelle hollywoodiane.</a:t>
            </a:r>
          </a:p>
          <a:p>
            <a:r>
              <a:rPr lang="it-IT" sz="2000" dirty="0">
                <a:solidFill>
                  <a:schemeClr val="bg1"/>
                </a:solidFill>
                <a:latin typeface="Times New Roman" panose="02020603050405020304" pitchFamily="18" charset="0"/>
                <a:cs typeface="Times New Roman" panose="02020603050405020304" pitchFamily="18" charset="0"/>
              </a:rPr>
              <a:t>Con investimenti mirati, azioni mirate alla fidelizzazione del cliente e soprattutto con l’avvento di internet, </a:t>
            </a:r>
            <a:r>
              <a:rPr lang="it-IT" sz="2000" dirty="0" err="1">
                <a:solidFill>
                  <a:schemeClr val="bg1"/>
                </a:solidFill>
                <a:latin typeface="Times New Roman" panose="02020603050405020304" pitchFamily="18" charset="0"/>
                <a:cs typeface="Times New Roman" panose="02020603050405020304" pitchFamily="18" charset="0"/>
              </a:rPr>
              <a:t>Netflix</a:t>
            </a:r>
            <a:r>
              <a:rPr lang="it-IT" sz="2000" dirty="0">
                <a:solidFill>
                  <a:schemeClr val="bg1"/>
                </a:solidFill>
                <a:latin typeface="Times New Roman" panose="02020603050405020304" pitchFamily="18" charset="0"/>
                <a:cs typeface="Times New Roman" panose="02020603050405020304" pitchFamily="18" charset="0"/>
              </a:rPr>
              <a:t> riuscì a diventare il colosso che oggi conosciamo.</a:t>
            </a:r>
            <a:endParaRPr lang="it-IT" sz="2000" dirty="0">
              <a:latin typeface="Times New Roman" panose="02020603050405020304" pitchFamily="18" charset="0"/>
              <a:cs typeface="Times New Roman" panose="02020603050405020304" pitchFamily="18" charset="0"/>
            </a:endParaRPr>
          </a:p>
        </p:txBody>
      </p:sp>
      <p:pic>
        <p:nvPicPr>
          <p:cNvPr id="13" name="Immagine 12">
            <a:extLst>
              <a:ext uri="{FF2B5EF4-FFF2-40B4-BE49-F238E27FC236}">
                <a16:creationId xmlns:a16="http://schemas.microsoft.com/office/drawing/2014/main" id="{4EFFF764-4B49-2948-BBEC-15BC0C49E454}"/>
              </a:ext>
            </a:extLst>
          </p:cNvPr>
          <p:cNvPicPr>
            <a:picLocks noChangeAspect="1"/>
          </p:cNvPicPr>
          <p:nvPr/>
        </p:nvPicPr>
        <p:blipFill>
          <a:blip r:embed="rId2"/>
          <a:stretch>
            <a:fillRect/>
          </a:stretch>
        </p:blipFill>
        <p:spPr>
          <a:xfrm>
            <a:off x="11344275" y="216640"/>
            <a:ext cx="600073" cy="1089132"/>
          </a:xfrm>
          <a:prstGeom prst="rect">
            <a:avLst/>
          </a:prstGeom>
        </p:spPr>
      </p:pic>
      <p:sp>
        <p:nvSpPr>
          <p:cNvPr id="15" name="Segnaposto contenuto 14">
            <a:extLst>
              <a:ext uri="{FF2B5EF4-FFF2-40B4-BE49-F238E27FC236}">
                <a16:creationId xmlns:a16="http://schemas.microsoft.com/office/drawing/2014/main" id="{5A867C96-A07E-864A-9DCA-4778A3771619}"/>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72178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952FF6A3-95F4-DE44-BC2D-760345257D44}"/>
              </a:ext>
            </a:extLst>
          </p:cNvPr>
          <p:cNvPicPr>
            <a:picLocks noChangeAspect="1"/>
          </p:cNvPicPr>
          <p:nvPr/>
        </p:nvPicPr>
        <p:blipFill rotWithShape="1">
          <a:blip r:embed="rId3"/>
          <a:srcRect l="1599" r="6242"/>
          <a:stretch/>
        </p:blipFill>
        <p:spPr>
          <a:xfrm>
            <a:off x="0" y="190500"/>
            <a:ext cx="12192000" cy="6667500"/>
          </a:xfrm>
          <a:prstGeom prst="rect">
            <a:avLst/>
          </a:prstGeom>
        </p:spPr>
      </p:pic>
      <p:sp>
        <p:nvSpPr>
          <p:cNvPr id="8" name="CasellaDiTesto 7">
            <a:extLst>
              <a:ext uri="{FF2B5EF4-FFF2-40B4-BE49-F238E27FC236}">
                <a16:creationId xmlns:a16="http://schemas.microsoft.com/office/drawing/2014/main" id="{9C1C33B0-AC18-7941-92FA-93C49ADAFD81}"/>
              </a:ext>
            </a:extLst>
          </p:cNvPr>
          <p:cNvSpPr txBox="1"/>
          <p:nvPr/>
        </p:nvSpPr>
        <p:spPr>
          <a:xfrm>
            <a:off x="407199" y="72807"/>
            <a:ext cx="4872037" cy="523220"/>
          </a:xfrm>
          <a:prstGeom prst="rect">
            <a:avLst/>
          </a:prstGeom>
          <a:noFill/>
        </p:spPr>
        <p:txBody>
          <a:bodyPr wrap="square" rtlCol="0">
            <a:spAutoFit/>
          </a:bodyPr>
          <a:lstStyle/>
          <a:p>
            <a:r>
              <a:rPr lang="it-IT" sz="2800" dirty="0">
                <a:solidFill>
                  <a:schemeClr val="bg1"/>
                </a:solidFill>
                <a:latin typeface="Times New Roman" panose="02020603050405020304" pitchFamily="18" charset="0"/>
                <a:cs typeface="Times New Roman" panose="02020603050405020304" pitchFamily="18" charset="0"/>
              </a:rPr>
              <a:t>-VALUE CHAIN</a:t>
            </a:r>
          </a:p>
        </p:txBody>
      </p:sp>
      <p:pic>
        <p:nvPicPr>
          <p:cNvPr id="10" name="Immagine 9">
            <a:extLst>
              <a:ext uri="{FF2B5EF4-FFF2-40B4-BE49-F238E27FC236}">
                <a16:creationId xmlns:a16="http://schemas.microsoft.com/office/drawing/2014/main" id="{20F515CE-D64F-1F41-BF05-7D5E7CD0A5AB}"/>
              </a:ext>
            </a:extLst>
          </p:cNvPr>
          <p:cNvPicPr>
            <a:picLocks noChangeAspect="1"/>
          </p:cNvPicPr>
          <p:nvPr/>
        </p:nvPicPr>
        <p:blipFill>
          <a:blip r:embed="rId4"/>
          <a:stretch>
            <a:fillRect/>
          </a:stretch>
        </p:blipFill>
        <p:spPr>
          <a:xfrm>
            <a:off x="11329988" y="190500"/>
            <a:ext cx="600073" cy="1089132"/>
          </a:xfrm>
          <a:prstGeom prst="rect">
            <a:avLst/>
          </a:prstGeom>
        </p:spPr>
      </p:pic>
      <p:sp>
        <p:nvSpPr>
          <p:cNvPr id="11" name="CasellaDiTesto 10">
            <a:extLst>
              <a:ext uri="{FF2B5EF4-FFF2-40B4-BE49-F238E27FC236}">
                <a16:creationId xmlns:a16="http://schemas.microsoft.com/office/drawing/2014/main" id="{D69C120A-3033-7D44-9AD1-0A33BA75AC5F}"/>
              </a:ext>
            </a:extLst>
          </p:cNvPr>
          <p:cNvSpPr txBox="1"/>
          <p:nvPr/>
        </p:nvSpPr>
        <p:spPr>
          <a:xfrm>
            <a:off x="1607127" y="5590698"/>
            <a:ext cx="1328738" cy="738664"/>
          </a:xfrm>
          <a:prstGeom prst="rect">
            <a:avLst/>
          </a:prstGeom>
          <a:noFill/>
        </p:spPr>
        <p:txBody>
          <a:bodyPr wrap="square" rtlCol="0">
            <a:spAutoFit/>
          </a:bodyPr>
          <a:lstStyle/>
          <a:p>
            <a:r>
              <a:rPr lang="it-IT" sz="1400" dirty="0">
                <a:latin typeface="Times New Roman" panose="02020603050405020304" pitchFamily="18" charset="0"/>
                <a:cs typeface="Times New Roman" panose="02020603050405020304" pitchFamily="18" charset="0"/>
              </a:rPr>
              <a:t>Acquisizione del materiale (DVD ecc.)</a:t>
            </a:r>
          </a:p>
        </p:txBody>
      </p:sp>
      <p:sp>
        <p:nvSpPr>
          <p:cNvPr id="12" name="CasellaDiTesto 11">
            <a:extLst>
              <a:ext uri="{FF2B5EF4-FFF2-40B4-BE49-F238E27FC236}">
                <a16:creationId xmlns:a16="http://schemas.microsoft.com/office/drawing/2014/main" id="{898DC0E5-9FC4-9247-9B7A-A649A7F36D9C}"/>
              </a:ext>
            </a:extLst>
          </p:cNvPr>
          <p:cNvSpPr txBox="1"/>
          <p:nvPr/>
        </p:nvSpPr>
        <p:spPr>
          <a:xfrm>
            <a:off x="3376613" y="5584160"/>
            <a:ext cx="1791132" cy="1092607"/>
          </a:xfrm>
          <a:prstGeom prst="rect">
            <a:avLst/>
          </a:prstGeom>
          <a:noFill/>
        </p:spPr>
        <p:txBody>
          <a:bodyPr wrap="square" rtlCol="0">
            <a:spAutoFit/>
          </a:bodyPr>
          <a:lstStyle/>
          <a:p>
            <a:r>
              <a:rPr lang="it-IT" sz="1300" dirty="0"/>
              <a:t>-</a:t>
            </a:r>
            <a:r>
              <a:rPr lang="it-IT" sz="1300" dirty="0">
                <a:latin typeface="Times New Roman" panose="02020603050405020304" pitchFamily="18" charset="0"/>
                <a:cs typeface="Times New Roman" panose="02020603050405020304" pitchFamily="18" charset="0"/>
              </a:rPr>
              <a:t>Produzione propria di film e serie tv</a:t>
            </a:r>
          </a:p>
          <a:p>
            <a:r>
              <a:rPr lang="it-IT" sz="1300" dirty="0">
                <a:latin typeface="Times New Roman" panose="02020603050405020304" pitchFamily="18" charset="0"/>
                <a:cs typeface="Times New Roman" panose="02020603050405020304" pitchFamily="18" charset="0"/>
              </a:rPr>
              <a:t>-eventuali operazioni sul materiale acquistato (es. sottotitoli)</a:t>
            </a:r>
          </a:p>
        </p:txBody>
      </p:sp>
      <p:sp>
        <p:nvSpPr>
          <p:cNvPr id="13" name="CasellaDiTesto 12">
            <a:extLst>
              <a:ext uri="{FF2B5EF4-FFF2-40B4-BE49-F238E27FC236}">
                <a16:creationId xmlns:a16="http://schemas.microsoft.com/office/drawing/2014/main" id="{228E3EE3-3621-5C4F-8C85-59F0C52DAAE1}"/>
              </a:ext>
            </a:extLst>
          </p:cNvPr>
          <p:cNvSpPr txBox="1"/>
          <p:nvPr/>
        </p:nvSpPr>
        <p:spPr>
          <a:xfrm>
            <a:off x="5167745" y="5590698"/>
            <a:ext cx="1704542" cy="1384995"/>
          </a:xfrm>
          <a:prstGeom prst="rect">
            <a:avLst/>
          </a:prstGeom>
          <a:noFill/>
        </p:spPr>
        <p:txBody>
          <a:bodyPr wrap="square" rtlCol="0">
            <a:spAutoFit/>
          </a:bodyPr>
          <a:lstStyle/>
          <a:p>
            <a:r>
              <a:rPr lang="it-IT" sz="1400" dirty="0">
                <a:latin typeface="Times New Roman" panose="02020603050405020304" pitchFamily="18" charset="0"/>
                <a:cs typeface="Times New Roman" panose="02020603050405020304" pitchFamily="18" charset="0"/>
              </a:rPr>
              <a:t>-Stoccaggio nei magazzini</a:t>
            </a:r>
          </a:p>
          <a:p>
            <a:r>
              <a:rPr lang="it-IT" sz="1400" dirty="0">
                <a:latin typeface="Times New Roman" panose="02020603050405020304" pitchFamily="18" charset="0"/>
                <a:cs typeface="Times New Roman" panose="02020603050405020304" pitchFamily="18" charset="0"/>
              </a:rPr>
              <a:t>-consegna veloce del materiale noleggiato dal cliente</a:t>
            </a:r>
          </a:p>
          <a:p>
            <a:endParaRPr lang="it-IT" sz="1400" dirty="0">
              <a:latin typeface="Times New Roman" panose="02020603050405020304" pitchFamily="18" charset="0"/>
              <a:cs typeface="Times New Roman" panose="02020603050405020304" pitchFamily="18" charset="0"/>
            </a:endParaRPr>
          </a:p>
        </p:txBody>
      </p:sp>
      <p:sp>
        <p:nvSpPr>
          <p:cNvPr id="14" name="CasellaDiTesto 13">
            <a:extLst>
              <a:ext uri="{FF2B5EF4-FFF2-40B4-BE49-F238E27FC236}">
                <a16:creationId xmlns:a16="http://schemas.microsoft.com/office/drawing/2014/main" id="{7F4D376E-1196-3A47-926C-981222C691C2}"/>
              </a:ext>
            </a:extLst>
          </p:cNvPr>
          <p:cNvSpPr txBox="1"/>
          <p:nvPr/>
        </p:nvSpPr>
        <p:spPr>
          <a:xfrm>
            <a:off x="6958877" y="5590699"/>
            <a:ext cx="1704541" cy="738664"/>
          </a:xfrm>
          <a:prstGeom prst="rect">
            <a:avLst/>
          </a:prstGeom>
          <a:noFill/>
        </p:spPr>
        <p:txBody>
          <a:bodyPr wrap="square" rtlCol="0">
            <a:spAutoFit/>
          </a:bodyPr>
          <a:lstStyle/>
          <a:p>
            <a:r>
              <a:rPr lang="it-IT" sz="1400" dirty="0">
                <a:latin typeface="Times New Roman" panose="02020603050405020304" pitchFamily="18" charset="0"/>
                <a:cs typeface="Times New Roman" panose="02020603050405020304" pitchFamily="18" charset="0"/>
              </a:rPr>
              <a:t>Pubblicità e promozione via internet e televisione</a:t>
            </a:r>
          </a:p>
        </p:txBody>
      </p:sp>
      <p:sp>
        <p:nvSpPr>
          <p:cNvPr id="15" name="CasellaDiTesto 14">
            <a:extLst>
              <a:ext uri="{FF2B5EF4-FFF2-40B4-BE49-F238E27FC236}">
                <a16:creationId xmlns:a16="http://schemas.microsoft.com/office/drawing/2014/main" id="{1AE8CF03-0A76-B04A-9F31-DAECA29865A7}"/>
              </a:ext>
            </a:extLst>
          </p:cNvPr>
          <p:cNvSpPr txBox="1"/>
          <p:nvPr/>
        </p:nvSpPr>
        <p:spPr>
          <a:xfrm>
            <a:off x="8750007" y="5583429"/>
            <a:ext cx="1704541" cy="738664"/>
          </a:xfrm>
          <a:prstGeom prst="rect">
            <a:avLst/>
          </a:prstGeom>
          <a:noFill/>
        </p:spPr>
        <p:txBody>
          <a:bodyPr wrap="square" rtlCol="0">
            <a:spAutoFit/>
          </a:bodyPr>
          <a:lstStyle/>
          <a:p>
            <a:r>
              <a:rPr lang="it-IT" sz="1400" dirty="0">
                <a:latin typeface="Times New Roman" panose="02020603050405020304" pitchFamily="18" charset="0"/>
                <a:cs typeface="Times New Roman" panose="02020603050405020304" pitchFamily="18" charset="0"/>
              </a:rPr>
              <a:t>-Prova gratuita di 14 giorni</a:t>
            </a:r>
          </a:p>
          <a:p>
            <a:r>
              <a:rPr lang="it-IT" sz="1400" dirty="0">
                <a:latin typeface="Times New Roman" panose="02020603050405020304" pitchFamily="18" charset="0"/>
                <a:cs typeface="Times New Roman" panose="02020603050405020304" pitchFamily="18" charset="0"/>
              </a:rPr>
              <a:t>-assistenza clienti</a:t>
            </a:r>
          </a:p>
        </p:txBody>
      </p:sp>
      <p:sp>
        <p:nvSpPr>
          <p:cNvPr id="16" name="CasellaDiTesto 15">
            <a:extLst>
              <a:ext uri="{FF2B5EF4-FFF2-40B4-BE49-F238E27FC236}">
                <a16:creationId xmlns:a16="http://schemas.microsoft.com/office/drawing/2014/main" id="{9EEE635F-01E7-D348-835E-8D22DE508F05}"/>
              </a:ext>
            </a:extLst>
          </p:cNvPr>
          <p:cNvSpPr txBox="1"/>
          <p:nvPr/>
        </p:nvSpPr>
        <p:spPr>
          <a:xfrm>
            <a:off x="1806725" y="2276196"/>
            <a:ext cx="6270475" cy="369332"/>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Selezione e reclutamento del personale</a:t>
            </a:r>
          </a:p>
        </p:txBody>
      </p:sp>
      <p:sp>
        <p:nvSpPr>
          <p:cNvPr id="17" name="CasellaDiTesto 16">
            <a:extLst>
              <a:ext uri="{FF2B5EF4-FFF2-40B4-BE49-F238E27FC236}">
                <a16:creationId xmlns:a16="http://schemas.microsoft.com/office/drawing/2014/main" id="{6A50C84A-9D93-BE49-9C86-986766BCC48B}"/>
              </a:ext>
            </a:extLst>
          </p:cNvPr>
          <p:cNvSpPr txBox="1"/>
          <p:nvPr/>
        </p:nvSpPr>
        <p:spPr>
          <a:xfrm>
            <a:off x="1806725" y="3182477"/>
            <a:ext cx="2072986" cy="646331"/>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-Passaggio ai trolley     </a:t>
            </a:r>
          </a:p>
          <a:p>
            <a:r>
              <a:rPr lang="it-IT" dirty="0">
                <a:latin typeface="Times New Roman" panose="02020603050405020304" pitchFamily="18" charset="0"/>
                <a:cs typeface="Times New Roman" panose="02020603050405020304" pitchFamily="18" charset="0"/>
              </a:rPr>
              <a:t>  per la spedizione </a:t>
            </a:r>
          </a:p>
        </p:txBody>
      </p:sp>
      <p:sp>
        <p:nvSpPr>
          <p:cNvPr id="18" name="CasellaDiTesto 17">
            <a:extLst>
              <a:ext uri="{FF2B5EF4-FFF2-40B4-BE49-F238E27FC236}">
                <a16:creationId xmlns:a16="http://schemas.microsoft.com/office/drawing/2014/main" id="{BB4D2B3F-9E5B-7B4B-9682-BB9F6A71DB91}"/>
              </a:ext>
            </a:extLst>
          </p:cNvPr>
          <p:cNvSpPr txBox="1"/>
          <p:nvPr/>
        </p:nvSpPr>
        <p:spPr>
          <a:xfrm>
            <a:off x="5846618" y="3201084"/>
            <a:ext cx="2297041" cy="646331"/>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-Investimento in </a:t>
            </a:r>
            <a:r>
              <a:rPr lang="it-IT" dirty="0" err="1">
                <a:latin typeface="Times New Roman" panose="02020603050405020304" pitchFamily="18" charset="0"/>
                <a:cs typeface="Times New Roman" panose="02020603050405020304" pitchFamily="18" charset="0"/>
              </a:rPr>
              <a:t>CineMatch</a:t>
            </a:r>
            <a:endParaRPr lang="it-IT" dirty="0">
              <a:latin typeface="Times New Roman" panose="02020603050405020304" pitchFamily="18" charset="0"/>
              <a:cs typeface="Times New Roman" panose="02020603050405020304" pitchFamily="18" charset="0"/>
            </a:endParaRPr>
          </a:p>
        </p:txBody>
      </p:sp>
      <p:sp>
        <p:nvSpPr>
          <p:cNvPr id="19" name="CasellaDiTesto 18">
            <a:extLst>
              <a:ext uri="{FF2B5EF4-FFF2-40B4-BE49-F238E27FC236}">
                <a16:creationId xmlns:a16="http://schemas.microsoft.com/office/drawing/2014/main" id="{1425131C-F6E0-8B48-B6DA-79814F517FC9}"/>
              </a:ext>
            </a:extLst>
          </p:cNvPr>
          <p:cNvSpPr txBox="1"/>
          <p:nvPr/>
        </p:nvSpPr>
        <p:spPr>
          <a:xfrm>
            <a:off x="2000250" y="937116"/>
            <a:ext cx="2655316" cy="646331"/>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-Pianificazione della    </a:t>
            </a:r>
          </a:p>
          <a:p>
            <a:r>
              <a:rPr lang="it-IT" dirty="0">
                <a:latin typeface="Times New Roman" panose="02020603050405020304" pitchFamily="18" charset="0"/>
                <a:cs typeface="Times New Roman" panose="02020603050405020304" pitchFamily="18" charset="0"/>
              </a:rPr>
              <a:t>  strategia di marketing</a:t>
            </a:r>
          </a:p>
        </p:txBody>
      </p:sp>
      <p:sp>
        <p:nvSpPr>
          <p:cNvPr id="20" name="CasellaDiTesto 19">
            <a:extLst>
              <a:ext uri="{FF2B5EF4-FFF2-40B4-BE49-F238E27FC236}">
                <a16:creationId xmlns:a16="http://schemas.microsoft.com/office/drawing/2014/main" id="{4EDA2053-578B-3144-B6B3-4E348E942FF0}"/>
              </a:ext>
            </a:extLst>
          </p:cNvPr>
          <p:cNvSpPr txBox="1"/>
          <p:nvPr/>
        </p:nvSpPr>
        <p:spPr>
          <a:xfrm>
            <a:off x="5846618" y="738251"/>
            <a:ext cx="1842655" cy="923330"/>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-Gestione dei sistemi informativi</a:t>
            </a:r>
          </a:p>
        </p:txBody>
      </p:sp>
      <p:sp>
        <p:nvSpPr>
          <p:cNvPr id="21" name="CasellaDiTesto 20">
            <a:extLst>
              <a:ext uri="{FF2B5EF4-FFF2-40B4-BE49-F238E27FC236}">
                <a16:creationId xmlns:a16="http://schemas.microsoft.com/office/drawing/2014/main" id="{7D375F4F-9DC7-CF49-8DE1-F774F51950FD}"/>
              </a:ext>
            </a:extLst>
          </p:cNvPr>
          <p:cNvSpPr txBox="1"/>
          <p:nvPr/>
        </p:nvSpPr>
        <p:spPr>
          <a:xfrm>
            <a:off x="1806725" y="4528617"/>
            <a:ext cx="3887493" cy="369332"/>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Accordi con società di terze parti</a:t>
            </a:r>
          </a:p>
        </p:txBody>
      </p:sp>
    </p:spTree>
    <p:extLst>
      <p:ext uri="{BB962C8B-B14F-4D97-AF65-F5344CB8AC3E}">
        <p14:creationId xmlns:p14="http://schemas.microsoft.com/office/powerpoint/2010/main" val="84483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Immagine 4" descr="Immagine che contiene tavolo&#10;&#10;Descrizione generata automaticamente">
            <a:extLst>
              <a:ext uri="{FF2B5EF4-FFF2-40B4-BE49-F238E27FC236}">
                <a16:creationId xmlns:a16="http://schemas.microsoft.com/office/drawing/2014/main" id="{06074DA1-0B68-9045-B3C2-D294F458EB44}"/>
              </a:ext>
            </a:extLst>
          </p:cNvPr>
          <p:cNvPicPr>
            <a:picLocks noChangeAspect="1"/>
          </p:cNvPicPr>
          <p:nvPr/>
        </p:nvPicPr>
        <p:blipFill>
          <a:blip r:embed="rId2"/>
          <a:stretch>
            <a:fillRect/>
          </a:stretch>
        </p:blipFill>
        <p:spPr>
          <a:xfrm>
            <a:off x="261939" y="241300"/>
            <a:ext cx="10731500" cy="6616700"/>
          </a:xfrm>
          <a:prstGeom prst="rect">
            <a:avLst/>
          </a:prstGeom>
        </p:spPr>
      </p:pic>
      <p:sp>
        <p:nvSpPr>
          <p:cNvPr id="6" name="CasellaDiTesto 5">
            <a:extLst>
              <a:ext uri="{FF2B5EF4-FFF2-40B4-BE49-F238E27FC236}">
                <a16:creationId xmlns:a16="http://schemas.microsoft.com/office/drawing/2014/main" id="{4629DA61-7420-EE42-BFA7-35BFA1DB9015}"/>
              </a:ext>
            </a:extLst>
          </p:cNvPr>
          <p:cNvSpPr txBox="1"/>
          <p:nvPr/>
        </p:nvSpPr>
        <p:spPr>
          <a:xfrm>
            <a:off x="642938" y="128588"/>
            <a:ext cx="3914775" cy="523220"/>
          </a:xfrm>
          <a:prstGeom prst="rect">
            <a:avLst/>
          </a:prstGeom>
          <a:noFill/>
        </p:spPr>
        <p:txBody>
          <a:bodyPr wrap="square" rtlCol="0">
            <a:spAutoFit/>
          </a:bodyPr>
          <a:lstStyle/>
          <a:p>
            <a:r>
              <a:rPr lang="it-IT" sz="2800" dirty="0">
                <a:solidFill>
                  <a:schemeClr val="bg1"/>
                </a:solidFill>
                <a:latin typeface="Times New Roman" panose="02020603050405020304" pitchFamily="18" charset="0"/>
                <a:cs typeface="Times New Roman" panose="02020603050405020304" pitchFamily="18" charset="0"/>
              </a:rPr>
              <a:t>-VRIO</a:t>
            </a:r>
          </a:p>
        </p:txBody>
      </p:sp>
      <p:pic>
        <p:nvPicPr>
          <p:cNvPr id="7" name="Immagine 6">
            <a:extLst>
              <a:ext uri="{FF2B5EF4-FFF2-40B4-BE49-F238E27FC236}">
                <a16:creationId xmlns:a16="http://schemas.microsoft.com/office/drawing/2014/main" id="{E24A2DA3-31B6-AF45-9730-AC916F8EC9ED}"/>
              </a:ext>
            </a:extLst>
          </p:cNvPr>
          <p:cNvPicPr>
            <a:picLocks noChangeAspect="1"/>
          </p:cNvPicPr>
          <p:nvPr/>
        </p:nvPicPr>
        <p:blipFill>
          <a:blip r:embed="rId3"/>
          <a:stretch>
            <a:fillRect/>
          </a:stretch>
        </p:blipFill>
        <p:spPr>
          <a:xfrm>
            <a:off x="11329988" y="190500"/>
            <a:ext cx="600073" cy="1089132"/>
          </a:xfrm>
          <a:prstGeom prst="rect">
            <a:avLst/>
          </a:prstGeom>
        </p:spPr>
      </p:pic>
      <p:sp>
        <p:nvSpPr>
          <p:cNvPr id="8" name="CasellaDiTesto 7">
            <a:extLst>
              <a:ext uri="{FF2B5EF4-FFF2-40B4-BE49-F238E27FC236}">
                <a16:creationId xmlns:a16="http://schemas.microsoft.com/office/drawing/2014/main" id="{F7A27EB8-D87D-1545-9F1F-1A87EED744F4}"/>
              </a:ext>
            </a:extLst>
          </p:cNvPr>
          <p:cNvSpPr txBox="1"/>
          <p:nvPr/>
        </p:nvSpPr>
        <p:spPr>
          <a:xfrm>
            <a:off x="942975" y="1279632"/>
            <a:ext cx="3886200"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Noleggio e spedizione materiale</a:t>
            </a:r>
          </a:p>
        </p:txBody>
      </p:sp>
      <p:sp>
        <p:nvSpPr>
          <p:cNvPr id="9" name="CasellaDiTesto 8">
            <a:extLst>
              <a:ext uri="{FF2B5EF4-FFF2-40B4-BE49-F238E27FC236}">
                <a16:creationId xmlns:a16="http://schemas.microsoft.com/office/drawing/2014/main" id="{E72E59DB-552F-4E4A-987A-843E96EE5EDB}"/>
              </a:ext>
            </a:extLst>
          </p:cNvPr>
          <p:cNvSpPr txBox="1"/>
          <p:nvPr/>
        </p:nvSpPr>
        <p:spPr>
          <a:xfrm>
            <a:off x="942975" y="1907456"/>
            <a:ext cx="4400550"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Produzione propria di film e serie</a:t>
            </a:r>
          </a:p>
        </p:txBody>
      </p:sp>
      <p:sp>
        <p:nvSpPr>
          <p:cNvPr id="10" name="CasellaDiTesto 9">
            <a:extLst>
              <a:ext uri="{FF2B5EF4-FFF2-40B4-BE49-F238E27FC236}">
                <a16:creationId xmlns:a16="http://schemas.microsoft.com/office/drawing/2014/main" id="{D05232E0-014D-CB43-8592-7F5441559258}"/>
              </a:ext>
            </a:extLst>
          </p:cNvPr>
          <p:cNvSpPr txBox="1"/>
          <p:nvPr/>
        </p:nvSpPr>
        <p:spPr>
          <a:xfrm>
            <a:off x="942975" y="2443163"/>
            <a:ext cx="3429000"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Personalizzazione del servizio</a:t>
            </a:r>
          </a:p>
        </p:txBody>
      </p:sp>
      <p:sp>
        <p:nvSpPr>
          <p:cNvPr id="11" name="CasellaDiTesto 10">
            <a:extLst>
              <a:ext uri="{FF2B5EF4-FFF2-40B4-BE49-F238E27FC236}">
                <a16:creationId xmlns:a16="http://schemas.microsoft.com/office/drawing/2014/main" id="{54AC09D2-F5F5-1A40-8FD2-4C0D06E9F3D5}"/>
              </a:ext>
            </a:extLst>
          </p:cNvPr>
          <p:cNvSpPr txBox="1"/>
          <p:nvPr/>
        </p:nvSpPr>
        <p:spPr>
          <a:xfrm>
            <a:off x="942975" y="3024775"/>
            <a:ext cx="3786187"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Qualità di streaming online</a:t>
            </a:r>
          </a:p>
        </p:txBody>
      </p:sp>
      <p:sp>
        <p:nvSpPr>
          <p:cNvPr id="12" name="CasellaDiTesto 11">
            <a:extLst>
              <a:ext uri="{FF2B5EF4-FFF2-40B4-BE49-F238E27FC236}">
                <a16:creationId xmlns:a16="http://schemas.microsoft.com/office/drawing/2014/main" id="{6D84194C-37D6-F94A-B5C3-66875FDA8F96}"/>
              </a:ext>
            </a:extLst>
          </p:cNvPr>
          <p:cNvSpPr txBox="1"/>
          <p:nvPr/>
        </p:nvSpPr>
        <p:spPr>
          <a:xfrm>
            <a:off x="942974" y="3614738"/>
            <a:ext cx="6329364"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Quantità e qualità del materiale proposto</a:t>
            </a:r>
          </a:p>
        </p:txBody>
      </p:sp>
      <p:sp>
        <p:nvSpPr>
          <p:cNvPr id="13" name="CasellaDiTesto 12">
            <a:extLst>
              <a:ext uri="{FF2B5EF4-FFF2-40B4-BE49-F238E27FC236}">
                <a16:creationId xmlns:a16="http://schemas.microsoft.com/office/drawing/2014/main" id="{DBAEF978-5C76-8044-AF98-58E788E5D286}"/>
              </a:ext>
            </a:extLst>
          </p:cNvPr>
          <p:cNvSpPr txBox="1"/>
          <p:nvPr/>
        </p:nvSpPr>
        <p:spPr>
          <a:xfrm>
            <a:off x="942973" y="4171950"/>
            <a:ext cx="7215189"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Possibilità di scegliere tra più piani tariffari</a:t>
            </a:r>
          </a:p>
        </p:txBody>
      </p:sp>
      <p:pic>
        <p:nvPicPr>
          <p:cNvPr id="14" name="Immagine 13">
            <a:extLst>
              <a:ext uri="{FF2B5EF4-FFF2-40B4-BE49-F238E27FC236}">
                <a16:creationId xmlns:a16="http://schemas.microsoft.com/office/drawing/2014/main" id="{DDDDA9C0-31D4-3543-85AD-8590A9D22C7E}"/>
              </a:ext>
            </a:extLst>
          </p:cNvPr>
          <p:cNvPicPr>
            <a:picLocks noChangeAspect="1"/>
          </p:cNvPicPr>
          <p:nvPr/>
        </p:nvPicPr>
        <p:blipFill>
          <a:blip r:embed="rId3"/>
          <a:stretch>
            <a:fillRect/>
          </a:stretch>
        </p:blipFill>
        <p:spPr>
          <a:xfrm>
            <a:off x="8496300" y="1279632"/>
            <a:ext cx="276225" cy="369332"/>
          </a:xfrm>
          <a:prstGeom prst="rect">
            <a:avLst/>
          </a:prstGeom>
        </p:spPr>
      </p:pic>
      <p:pic>
        <p:nvPicPr>
          <p:cNvPr id="15" name="Immagine 14">
            <a:extLst>
              <a:ext uri="{FF2B5EF4-FFF2-40B4-BE49-F238E27FC236}">
                <a16:creationId xmlns:a16="http://schemas.microsoft.com/office/drawing/2014/main" id="{E750EC95-7B77-D84E-A39B-B36C21FCFBC5}"/>
              </a:ext>
            </a:extLst>
          </p:cNvPr>
          <p:cNvPicPr>
            <a:picLocks noChangeAspect="1"/>
          </p:cNvPicPr>
          <p:nvPr/>
        </p:nvPicPr>
        <p:blipFill>
          <a:blip r:embed="rId3"/>
          <a:stretch>
            <a:fillRect/>
          </a:stretch>
        </p:blipFill>
        <p:spPr>
          <a:xfrm>
            <a:off x="8496299" y="1883456"/>
            <a:ext cx="276225" cy="369332"/>
          </a:xfrm>
          <a:prstGeom prst="rect">
            <a:avLst/>
          </a:prstGeom>
        </p:spPr>
      </p:pic>
      <p:pic>
        <p:nvPicPr>
          <p:cNvPr id="16" name="Immagine 15">
            <a:extLst>
              <a:ext uri="{FF2B5EF4-FFF2-40B4-BE49-F238E27FC236}">
                <a16:creationId xmlns:a16="http://schemas.microsoft.com/office/drawing/2014/main" id="{63F21EB0-A3B5-2742-BF8B-8741307CB9CC}"/>
              </a:ext>
            </a:extLst>
          </p:cNvPr>
          <p:cNvPicPr>
            <a:picLocks noChangeAspect="1"/>
          </p:cNvPicPr>
          <p:nvPr/>
        </p:nvPicPr>
        <p:blipFill>
          <a:blip r:embed="rId3"/>
          <a:stretch>
            <a:fillRect/>
          </a:stretch>
        </p:blipFill>
        <p:spPr>
          <a:xfrm>
            <a:off x="8496299" y="2458394"/>
            <a:ext cx="276225" cy="369332"/>
          </a:xfrm>
          <a:prstGeom prst="rect">
            <a:avLst/>
          </a:prstGeom>
        </p:spPr>
      </p:pic>
      <p:pic>
        <p:nvPicPr>
          <p:cNvPr id="17" name="Immagine 16">
            <a:extLst>
              <a:ext uri="{FF2B5EF4-FFF2-40B4-BE49-F238E27FC236}">
                <a16:creationId xmlns:a16="http://schemas.microsoft.com/office/drawing/2014/main" id="{00E92E69-881F-3F4D-AE20-37CFF1B19989}"/>
              </a:ext>
            </a:extLst>
          </p:cNvPr>
          <p:cNvPicPr>
            <a:picLocks noChangeAspect="1"/>
          </p:cNvPicPr>
          <p:nvPr/>
        </p:nvPicPr>
        <p:blipFill>
          <a:blip r:embed="rId3"/>
          <a:stretch>
            <a:fillRect/>
          </a:stretch>
        </p:blipFill>
        <p:spPr>
          <a:xfrm>
            <a:off x="8496299" y="3024775"/>
            <a:ext cx="276225" cy="369332"/>
          </a:xfrm>
          <a:prstGeom prst="rect">
            <a:avLst/>
          </a:prstGeom>
        </p:spPr>
      </p:pic>
      <p:pic>
        <p:nvPicPr>
          <p:cNvPr id="18" name="Immagine 17">
            <a:extLst>
              <a:ext uri="{FF2B5EF4-FFF2-40B4-BE49-F238E27FC236}">
                <a16:creationId xmlns:a16="http://schemas.microsoft.com/office/drawing/2014/main" id="{5FA7996C-B6CF-C048-8B87-9A633978D8BD}"/>
              </a:ext>
            </a:extLst>
          </p:cNvPr>
          <p:cNvPicPr>
            <a:picLocks noChangeAspect="1"/>
          </p:cNvPicPr>
          <p:nvPr/>
        </p:nvPicPr>
        <p:blipFill>
          <a:blip r:embed="rId3"/>
          <a:stretch>
            <a:fillRect/>
          </a:stretch>
        </p:blipFill>
        <p:spPr>
          <a:xfrm>
            <a:off x="8497886" y="3614738"/>
            <a:ext cx="276225" cy="369332"/>
          </a:xfrm>
          <a:prstGeom prst="rect">
            <a:avLst/>
          </a:prstGeom>
        </p:spPr>
      </p:pic>
      <p:pic>
        <p:nvPicPr>
          <p:cNvPr id="19" name="Immagine 18">
            <a:extLst>
              <a:ext uri="{FF2B5EF4-FFF2-40B4-BE49-F238E27FC236}">
                <a16:creationId xmlns:a16="http://schemas.microsoft.com/office/drawing/2014/main" id="{D5C4ACC5-0EEC-3844-B986-E389A18D91B0}"/>
              </a:ext>
            </a:extLst>
          </p:cNvPr>
          <p:cNvPicPr>
            <a:picLocks noChangeAspect="1"/>
          </p:cNvPicPr>
          <p:nvPr/>
        </p:nvPicPr>
        <p:blipFill>
          <a:blip r:embed="rId3"/>
          <a:stretch>
            <a:fillRect/>
          </a:stretch>
        </p:blipFill>
        <p:spPr>
          <a:xfrm>
            <a:off x="8496298" y="4171950"/>
            <a:ext cx="276225" cy="369332"/>
          </a:xfrm>
          <a:prstGeom prst="rect">
            <a:avLst/>
          </a:prstGeom>
        </p:spPr>
      </p:pic>
      <p:pic>
        <p:nvPicPr>
          <p:cNvPr id="20" name="Immagine 19">
            <a:extLst>
              <a:ext uri="{FF2B5EF4-FFF2-40B4-BE49-F238E27FC236}">
                <a16:creationId xmlns:a16="http://schemas.microsoft.com/office/drawing/2014/main" id="{7C5C27E1-66B1-8542-A5E6-BBA09BA95D77}"/>
              </a:ext>
            </a:extLst>
          </p:cNvPr>
          <p:cNvPicPr>
            <a:picLocks noChangeAspect="1"/>
          </p:cNvPicPr>
          <p:nvPr/>
        </p:nvPicPr>
        <p:blipFill>
          <a:blip r:embed="rId3"/>
          <a:stretch>
            <a:fillRect/>
          </a:stretch>
        </p:blipFill>
        <p:spPr>
          <a:xfrm>
            <a:off x="9191625" y="3024775"/>
            <a:ext cx="276225" cy="369332"/>
          </a:xfrm>
          <a:prstGeom prst="rect">
            <a:avLst/>
          </a:prstGeom>
        </p:spPr>
      </p:pic>
      <p:pic>
        <p:nvPicPr>
          <p:cNvPr id="21" name="Immagine 20">
            <a:extLst>
              <a:ext uri="{FF2B5EF4-FFF2-40B4-BE49-F238E27FC236}">
                <a16:creationId xmlns:a16="http://schemas.microsoft.com/office/drawing/2014/main" id="{8B9E0A68-306D-5E44-A6C6-634E9762E87E}"/>
              </a:ext>
            </a:extLst>
          </p:cNvPr>
          <p:cNvPicPr>
            <a:picLocks noChangeAspect="1"/>
          </p:cNvPicPr>
          <p:nvPr/>
        </p:nvPicPr>
        <p:blipFill>
          <a:blip r:embed="rId3"/>
          <a:stretch>
            <a:fillRect/>
          </a:stretch>
        </p:blipFill>
        <p:spPr>
          <a:xfrm>
            <a:off x="9191625" y="1293291"/>
            <a:ext cx="276225" cy="369332"/>
          </a:xfrm>
          <a:prstGeom prst="rect">
            <a:avLst/>
          </a:prstGeom>
        </p:spPr>
      </p:pic>
      <p:pic>
        <p:nvPicPr>
          <p:cNvPr id="22" name="Immagine 21">
            <a:extLst>
              <a:ext uri="{FF2B5EF4-FFF2-40B4-BE49-F238E27FC236}">
                <a16:creationId xmlns:a16="http://schemas.microsoft.com/office/drawing/2014/main" id="{E4CC65F1-ADA2-6345-ABA8-AD8F67446897}"/>
              </a:ext>
            </a:extLst>
          </p:cNvPr>
          <p:cNvPicPr>
            <a:picLocks noChangeAspect="1"/>
          </p:cNvPicPr>
          <p:nvPr/>
        </p:nvPicPr>
        <p:blipFill>
          <a:blip r:embed="rId3"/>
          <a:stretch>
            <a:fillRect/>
          </a:stretch>
        </p:blipFill>
        <p:spPr>
          <a:xfrm>
            <a:off x="9191624" y="1879243"/>
            <a:ext cx="276225" cy="369332"/>
          </a:xfrm>
          <a:prstGeom prst="rect">
            <a:avLst/>
          </a:prstGeom>
        </p:spPr>
      </p:pic>
      <p:pic>
        <p:nvPicPr>
          <p:cNvPr id="23" name="Immagine 22">
            <a:extLst>
              <a:ext uri="{FF2B5EF4-FFF2-40B4-BE49-F238E27FC236}">
                <a16:creationId xmlns:a16="http://schemas.microsoft.com/office/drawing/2014/main" id="{82BDF292-4A41-9D4D-BC91-5653D82DB314}"/>
              </a:ext>
            </a:extLst>
          </p:cNvPr>
          <p:cNvPicPr>
            <a:picLocks noChangeAspect="1"/>
          </p:cNvPicPr>
          <p:nvPr/>
        </p:nvPicPr>
        <p:blipFill>
          <a:blip r:embed="rId3"/>
          <a:stretch>
            <a:fillRect/>
          </a:stretch>
        </p:blipFill>
        <p:spPr>
          <a:xfrm>
            <a:off x="9819479" y="1879243"/>
            <a:ext cx="276225" cy="369332"/>
          </a:xfrm>
          <a:prstGeom prst="rect">
            <a:avLst/>
          </a:prstGeom>
        </p:spPr>
      </p:pic>
      <p:pic>
        <p:nvPicPr>
          <p:cNvPr id="24" name="Immagine 23">
            <a:extLst>
              <a:ext uri="{FF2B5EF4-FFF2-40B4-BE49-F238E27FC236}">
                <a16:creationId xmlns:a16="http://schemas.microsoft.com/office/drawing/2014/main" id="{B064E1C1-09F5-3A45-A4EC-3154BB7D7527}"/>
              </a:ext>
            </a:extLst>
          </p:cNvPr>
          <p:cNvPicPr>
            <a:picLocks noChangeAspect="1"/>
          </p:cNvPicPr>
          <p:nvPr/>
        </p:nvPicPr>
        <p:blipFill>
          <a:blip r:embed="rId3"/>
          <a:stretch>
            <a:fillRect/>
          </a:stretch>
        </p:blipFill>
        <p:spPr>
          <a:xfrm>
            <a:off x="10406459" y="1879243"/>
            <a:ext cx="276225" cy="369332"/>
          </a:xfrm>
          <a:prstGeom prst="rect">
            <a:avLst/>
          </a:prstGeom>
        </p:spPr>
      </p:pic>
      <p:pic>
        <p:nvPicPr>
          <p:cNvPr id="25" name="Immagine 24">
            <a:extLst>
              <a:ext uri="{FF2B5EF4-FFF2-40B4-BE49-F238E27FC236}">
                <a16:creationId xmlns:a16="http://schemas.microsoft.com/office/drawing/2014/main" id="{331DE46B-A732-6445-9C96-C7AE0E7F2477}"/>
              </a:ext>
            </a:extLst>
          </p:cNvPr>
          <p:cNvPicPr>
            <a:picLocks noChangeAspect="1"/>
          </p:cNvPicPr>
          <p:nvPr/>
        </p:nvPicPr>
        <p:blipFill>
          <a:blip r:embed="rId3"/>
          <a:stretch>
            <a:fillRect/>
          </a:stretch>
        </p:blipFill>
        <p:spPr>
          <a:xfrm>
            <a:off x="9816307" y="3020562"/>
            <a:ext cx="276225" cy="369332"/>
          </a:xfrm>
          <a:prstGeom prst="rect">
            <a:avLst/>
          </a:prstGeom>
        </p:spPr>
      </p:pic>
      <p:sp>
        <p:nvSpPr>
          <p:cNvPr id="26" name="CasellaDiTesto 25">
            <a:extLst>
              <a:ext uri="{FF2B5EF4-FFF2-40B4-BE49-F238E27FC236}">
                <a16:creationId xmlns:a16="http://schemas.microsoft.com/office/drawing/2014/main" id="{01129273-5772-844D-9846-A455E87FCC9A}"/>
              </a:ext>
            </a:extLst>
          </p:cNvPr>
          <p:cNvSpPr txBox="1"/>
          <p:nvPr/>
        </p:nvSpPr>
        <p:spPr>
          <a:xfrm>
            <a:off x="942972" y="5614988"/>
            <a:ext cx="5414965"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Riconoscimento globale del marchio </a:t>
            </a:r>
            <a:r>
              <a:rPr lang="it-IT" dirty="0" err="1">
                <a:solidFill>
                  <a:schemeClr val="bg1"/>
                </a:solidFill>
                <a:latin typeface="Times New Roman" panose="02020603050405020304" pitchFamily="18" charset="0"/>
                <a:cs typeface="Times New Roman" panose="02020603050405020304" pitchFamily="18" charset="0"/>
              </a:rPr>
              <a:t>Netflix</a:t>
            </a:r>
            <a:endParaRPr lang="it-IT" dirty="0">
              <a:solidFill>
                <a:schemeClr val="bg1"/>
              </a:solidFill>
              <a:latin typeface="Times New Roman" panose="02020603050405020304" pitchFamily="18" charset="0"/>
              <a:cs typeface="Times New Roman" panose="02020603050405020304" pitchFamily="18" charset="0"/>
            </a:endParaRPr>
          </a:p>
        </p:txBody>
      </p:sp>
      <p:pic>
        <p:nvPicPr>
          <p:cNvPr id="27" name="Immagine 26">
            <a:extLst>
              <a:ext uri="{FF2B5EF4-FFF2-40B4-BE49-F238E27FC236}">
                <a16:creationId xmlns:a16="http://schemas.microsoft.com/office/drawing/2014/main" id="{D4DCE6C0-63AC-0D40-A395-E15E3075FCC2}"/>
              </a:ext>
            </a:extLst>
          </p:cNvPr>
          <p:cNvPicPr>
            <a:picLocks noChangeAspect="1"/>
          </p:cNvPicPr>
          <p:nvPr/>
        </p:nvPicPr>
        <p:blipFill>
          <a:blip r:embed="rId3"/>
          <a:stretch>
            <a:fillRect/>
          </a:stretch>
        </p:blipFill>
        <p:spPr>
          <a:xfrm>
            <a:off x="8537575" y="5614988"/>
            <a:ext cx="276225" cy="369332"/>
          </a:xfrm>
          <a:prstGeom prst="rect">
            <a:avLst/>
          </a:prstGeom>
        </p:spPr>
      </p:pic>
      <p:pic>
        <p:nvPicPr>
          <p:cNvPr id="28" name="Immagine 27">
            <a:extLst>
              <a:ext uri="{FF2B5EF4-FFF2-40B4-BE49-F238E27FC236}">
                <a16:creationId xmlns:a16="http://schemas.microsoft.com/office/drawing/2014/main" id="{8135FFAD-889C-264C-BECD-7A3784EC0609}"/>
              </a:ext>
            </a:extLst>
          </p:cNvPr>
          <p:cNvPicPr>
            <a:picLocks noChangeAspect="1"/>
          </p:cNvPicPr>
          <p:nvPr/>
        </p:nvPicPr>
        <p:blipFill>
          <a:blip r:embed="rId3"/>
          <a:stretch>
            <a:fillRect/>
          </a:stretch>
        </p:blipFill>
        <p:spPr>
          <a:xfrm>
            <a:off x="9191623" y="5615888"/>
            <a:ext cx="276225" cy="369332"/>
          </a:xfrm>
          <a:prstGeom prst="rect">
            <a:avLst/>
          </a:prstGeom>
        </p:spPr>
      </p:pic>
      <p:pic>
        <p:nvPicPr>
          <p:cNvPr id="29" name="Immagine 28">
            <a:extLst>
              <a:ext uri="{FF2B5EF4-FFF2-40B4-BE49-F238E27FC236}">
                <a16:creationId xmlns:a16="http://schemas.microsoft.com/office/drawing/2014/main" id="{BA5AA2A2-DB37-A244-AC3C-A63802F7E039}"/>
              </a:ext>
            </a:extLst>
          </p:cNvPr>
          <p:cNvPicPr>
            <a:picLocks noChangeAspect="1"/>
          </p:cNvPicPr>
          <p:nvPr/>
        </p:nvPicPr>
        <p:blipFill>
          <a:blip r:embed="rId3"/>
          <a:stretch>
            <a:fillRect/>
          </a:stretch>
        </p:blipFill>
        <p:spPr>
          <a:xfrm>
            <a:off x="9765507" y="5617977"/>
            <a:ext cx="276225" cy="369332"/>
          </a:xfrm>
          <a:prstGeom prst="rect">
            <a:avLst/>
          </a:prstGeom>
        </p:spPr>
      </p:pic>
      <p:pic>
        <p:nvPicPr>
          <p:cNvPr id="30" name="Immagine 29">
            <a:extLst>
              <a:ext uri="{FF2B5EF4-FFF2-40B4-BE49-F238E27FC236}">
                <a16:creationId xmlns:a16="http://schemas.microsoft.com/office/drawing/2014/main" id="{A033B764-047D-554D-AA30-F0236F8C3F91}"/>
              </a:ext>
            </a:extLst>
          </p:cNvPr>
          <p:cNvPicPr>
            <a:picLocks noChangeAspect="1"/>
          </p:cNvPicPr>
          <p:nvPr/>
        </p:nvPicPr>
        <p:blipFill>
          <a:blip r:embed="rId3"/>
          <a:stretch>
            <a:fillRect/>
          </a:stretch>
        </p:blipFill>
        <p:spPr>
          <a:xfrm>
            <a:off x="10379471" y="5615888"/>
            <a:ext cx="276225" cy="369332"/>
          </a:xfrm>
          <a:prstGeom prst="rect">
            <a:avLst/>
          </a:prstGeom>
        </p:spPr>
      </p:pic>
      <p:sp>
        <p:nvSpPr>
          <p:cNvPr id="31" name="CasellaDiTesto 30">
            <a:extLst>
              <a:ext uri="{FF2B5EF4-FFF2-40B4-BE49-F238E27FC236}">
                <a16:creationId xmlns:a16="http://schemas.microsoft.com/office/drawing/2014/main" id="{77C30738-2594-9C4A-971F-9BF5B0724A71}"/>
              </a:ext>
            </a:extLst>
          </p:cNvPr>
          <p:cNvSpPr txBox="1"/>
          <p:nvPr/>
        </p:nvSpPr>
        <p:spPr>
          <a:xfrm>
            <a:off x="942972" y="6196600"/>
            <a:ext cx="4144964" cy="369332"/>
          </a:xfrm>
          <a:prstGeom prst="rect">
            <a:avLst/>
          </a:prstGeom>
          <a:noFill/>
        </p:spPr>
        <p:txBody>
          <a:bodyPr wrap="square" rtlCol="0">
            <a:spAutoFit/>
          </a:bodyPr>
          <a:lstStyle/>
          <a:p>
            <a:r>
              <a:rPr lang="it-IT" dirty="0">
                <a:solidFill>
                  <a:schemeClr val="bg1"/>
                </a:solidFill>
                <a:latin typeface="Times New Roman" panose="02020603050405020304" pitchFamily="18" charset="0"/>
                <a:cs typeface="Times New Roman" panose="02020603050405020304" pitchFamily="18" charset="0"/>
              </a:rPr>
              <a:t>Totale assenza di pubblicità</a:t>
            </a:r>
          </a:p>
        </p:txBody>
      </p:sp>
      <p:pic>
        <p:nvPicPr>
          <p:cNvPr id="32" name="Immagine 31">
            <a:extLst>
              <a:ext uri="{FF2B5EF4-FFF2-40B4-BE49-F238E27FC236}">
                <a16:creationId xmlns:a16="http://schemas.microsoft.com/office/drawing/2014/main" id="{DAAA23CF-1D9A-654A-8724-06E81BDDE3CE}"/>
              </a:ext>
            </a:extLst>
          </p:cNvPr>
          <p:cNvPicPr>
            <a:picLocks noChangeAspect="1"/>
          </p:cNvPicPr>
          <p:nvPr/>
        </p:nvPicPr>
        <p:blipFill>
          <a:blip r:embed="rId3"/>
          <a:stretch>
            <a:fillRect/>
          </a:stretch>
        </p:blipFill>
        <p:spPr>
          <a:xfrm>
            <a:off x="8537574" y="6172200"/>
            <a:ext cx="276225" cy="369332"/>
          </a:xfrm>
          <a:prstGeom prst="rect">
            <a:avLst/>
          </a:prstGeom>
        </p:spPr>
      </p:pic>
      <p:pic>
        <p:nvPicPr>
          <p:cNvPr id="33" name="Immagine 32">
            <a:extLst>
              <a:ext uri="{FF2B5EF4-FFF2-40B4-BE49-F238E27FC236}">
                <a16:creationId xmlns:a16="http://schemas.microsoft.com/office/drawing/2014/main" id="{02C3C012-CB21-3543-B4D2-62F8A8A86D78}"/>
              </a:ext>
            </a:extLst>
          </p:cNvPr>
          <p:cNvPicPr>
            <a:picLocks noChangeAspect="1"/>
          </p:cNvPicPr>
          <p:nvPr/>
        </p:nvPicPr>
        <p:blipFill>
          <a:blip r:embed="rId3"/>
          <a:stretch>
            <a:fillRect/>
          </a:stretch>
        </p:blipFill>
        <p:spPr>
          <a:xfrm>
            <a:off x="9191623" y="6192387"/>
            <a:ext cx="276225" cy="369332"/>
          </a:xfrm>
          <a:prstGeom prst="rect">
            <a:avLst/>
          </a:prstGeom>
        </p:spPr>
      </p:pic>
      <p:pic>
        <p:nvPicPr>
          <p:cNvPr id="34" name="Immagine 33">
            <a:extLst>
              <a:ext uri="{FF2B5EF4-FFF2-40B4-BE49-F238E27FC236}">
                <a16:creationId xmlns:a16="http://schemas.microsoft.com/office/drawing/2014/main" id="{9428FE03-13EE-9A4C-892E-4111BB4663A3}"/>
              </a:ext>
            </a:extLst>
          </p:cNvPr>
          <p:cNvPicPr>
            <a:picLocks noChangeAspect="1"/>
          </p:cNvPicPr>
          <p:nvPr/>
        </p:nvPicPr>
        <p:blipFill>
          <a:blip r:embed="rId3"/>
          <a:stretch>
            <a:fillRect/>
          </a:stretch>
        </p:blipFill>
        <p:spPr>
          <a:xfrm>
            <a:off x="9767094" y="6195376"/>
            <a:ext cx="276225" cy="369332"/>
          </a:xfrm>
          <a:prstGeom prst="rect">
            <a:avLst/>
          </a:prstGeom>
        </p:spPr>
      </p:pic>
      <p:pic>
        <p:nvPicPr>
          <p:cNvPr id="35" name="Immagine 34">
            <a:extLst>
              <a:ext uri="{FF2B5EF4-FFF2-40B4-BE49-F238E27FC236}">
                <a16:creationId xmlns:a16="http://schemas.microsoft.com/office/drawing/2014/main" id="{ACC930B4-B2B4-DC42-B37D-28177F292CC0}"/>
              </a:ext>
            </a:extLst>
          </p:cNvPr>
          <p:cNvPicPr>
            <a:picLocks noChangeAspect="1"/>
          </p:cNvPicPr>
          <p:nvPr/>
        </p:nvPicPr>
        <p:blipFill>
          <a:blip r:embed="rId3"/>
          <a:stretch>
            <a:fillRect/>
          </a:stretch>
        </p:blipFill>
        <p:spPr>
          <a:xfrm>
            <a:off x="10342565" y="6192387"/>
            <a:ext cx="276225" cy="369332"/>
          </a:xfrm>
          <a:prstGeom prst="rect">
            <a:avLst/>
          </a:prstGeom>
        </p:spPr>
      </p:pic>
    </p:spTree>
    <p:extLst>
      <p:ext uri="{BB962C8B-B14F-4D97-AF65-F5344CB8AC3E}">
        <p14:creationId xmlns:p14="http://schemas.microsoft.com/office/powerpoint/2010/main" val="279709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51D910-BC8F-1549-96B2-1C46B343FF14}"/>
              </a:ext>
            </a:extLst>
          </p:cNvPr>
          <p:cNvSpPr>
            <a:spLocks noGrp="1"/>
          </p:cNvSpPr>
          <p:nvPr>
            <p:ph type="title"/>
          </p:nvPr>
        </p:nvSpPr>
        <p:spPr>
          <a:xfrm>
            <a:off x="350838" y="147638"/>
            <a:ext cx="10026650" cy="655637"/>
          </a:xfrm>
        </p:spPr>
        <p:txBody>
          <a:bodyPr/>
          <a:lstStyle/>
          <a:p>
            <a:r>
              <a:rPr lang="it-IT" dirty="0">
                <a:solidFill>
                  <a:schemeClr val="bg1"/>
                </a:solidFill>
                <a:latin typeface="Times New Roman" panose="02020603050405020304" pitchFamily="18" charset="0"/>
                <a:cs typeface="Times New Roman" panose="02020603050405020304" pitchFamily="18" charset="0"/>
              </a:rPr>
              <a:t>-CONCLUSIONI</a:t>
            </a:r>
            <a:r>
              <a:rPr lang="it-IT" dirty="0">
                <a:latin typeface="Times New Roman" panose="02020603050405020304" pitchFamily="18" charset="0"/>
                <a:cs typeface="Times New Roman" panose="02020603050405020304" pitchFamily="18" charset="0"/>
              </a:rPr>
              <a:t>SIONI</a:t>
            </a:r>
          </a:p>
        </p:txBody>
      </p:sp>
      <p:sp>
        <p:nvSpPr>
          <p:cNvPr id="3" name="Segnaposto contenuto 2">
            <a:extLst>
              <a:ext uri="{FF2B5EF4-FFF2-40B4-BE49-F238E27FC236}">
                <a16:creationId xmlns:a16="http://schemas.microsoft.com/office/drawing/2014/main" id="{B0BA939A-A4ED-3D41-98AC-60F724D141C9}"/>
              </a:ext>
            </a:extLst>
          </p:cNvPr>
          <p:cNvSpPr>
            <a:spLocks noGrp="1"/>
          </p:cNvSpPr>
          <p:nvPr>
            <p:ph idx="1"/>
          </p:nvPr>
        </p:nvSpPr>
        <p:spPr>
          <a:xfrm>
            <a:off x="350838" y="1176338"/>
            <a:ext cx="10026650" cy="3978275"/>
          </a:xfrm>
        </p:spPr>
        <p:txBody>
          <a:bodyPr/>
          <a:lstStyle/>
          <a:p>
            <a:pPr marL="0" indent="0">
              <a:buNone/>
            </a:pPr>
            <a:r>
              <a:rPr lang="it-IT" dirty="0">
                <a:solidFill>
                  <a:schemeClr val="bg1">
                    <a:alpha val="70000"/>
                  </a:schemeClr>
                </a:solidFill>
                <a:latin typeface="Times New Roman" panose="02020603050405020304" pitchFamily="18" charset="0"/>
                <a:cs typeface="Times New Roman" panose="02020603050405020304" pitchFamily="18" charset="0"/>
              </a:rPr>
              <a:t>Sono ormai anni che </a:t>
            </a:r>
            <a:r>
              <a:rPr lang="it-IT" dirty="0" err="1">
                <a:solidFill>
                  <a:schemeClr val="bg1">
                    <a:alpha val="70000"/>
                  </a:schemeClr>
                </a:solidFill>
                <a:latin typeface="Times New Roman" panose="02020603050405020304" pitchFamily="18" charset="0"/>
                <a:cs typeface="Times New Roman" panose="02020603050405020304" pitchFamily="18" charset="0"/>
              </a:rPr>
              <a:t>Netflix</a:t>
            </a:r>
            <a:r>
              <a:rPr lang="it-IT" dirty="0">
                <a:solidFill>
                  <a:schemeClr val="bg1">
                    <a:alpha val="70000"/>
                  </a:schemeClr>
                </a:solidFill>
                <a:latin typeface="Times New Roman" panose="02020603050405020304" pitchFamily="18" charset="0"/>
                <a:cs typeface="Times New Roman" panose="02020603050405020304" pitchFamily="18" charset="0"/>
              </a:rPr>
              <a:t> è leader dello streaming online, supremazia sicuramente figlia degli investimenti mirati fatti nel corso della storia, ma anche e soprattutto della azioni finalizzate alla fidelizzazione del cliente. Ovviamente è d’obbligo riconoscere l’importanza di avere una struttura forte e stabile alle spalle, ma i punti di forza di </a:t>
            </a:r>
            <a:r>
              <a:rPr lang="it-IT" dirty="0" err="1">
                <a:solidFill>
                  <a:schemeClr val="bg1">
                    <a:alpha val="70000"/>
                  </a:schemeClr>
                </a:solidFill>
                <a:latin typeface="Times New Roman" panose="02020603050405020304" pitchFamily="18" charset="0"/>
                <a:cs typeface="Times New Roman" panose="02020603050405020304" pitchFamily="18" charset="0"/>
              </a:rPr>
              <a:t>Netflix</a:t>
            </a:r>
            <a:r>
              <a:rPr lang="it-IT" dirty="0">
                <a:solidFill>
                  <a:schemeClr val="bg1">
                    <a:alpha val="70000"/>
                  </a:schemeClr>
                </a:solidFill>
                <a:latin typeface="Times New Roman" panose="02020603050405020304" pitchFamily="18" charset="0"/>
                <a:cs typeface="Times New Roman" panose="02020603050405020304" pitchFamily="18" charset="0"/>
              </a:rPr>
              <a:t> sono sicuramente i giorni d prova gratis, la possibilità di condividere l’account con parenti ed amici abbattendo così il costo già di per sé esiguo e la grandissima portabilità dell’esperienza (</a:t>
            </a:r>
            <a:r>
              <a:rPr lang="it-IT" dirty="0" err="1">
                <a:solidFill>
                  <a:schemeClr val="bg1">
                    <a:alpha val="70000"/>
                  </a:schemeClr>
                </a:solidFill>
                <a:latin typeface="Times New Roman" panose="02020603050405020304" pitchFamily="18" charset="0"/>
                <a:cs typeface="Times New Roman" panose="02020603050405020304" pitchFamily="18" charset="0"/>
              </a:rPr>
              <a:t>smartphone</a:t>
            </a:r>
            <a:r>
              <a:rPr lang="it-IT" dirty="0">
                <a:solidFill>
                  <a:schemeClr val="bg1">
                    <a:alpha val="70000"/>
                  </a:schemeClr>
                </a:solidFill>
                <a:latin typeface="Times New Roman" panose="02020603050405020304" pitchFamily="18" charset="0"/>
                <a:cs typeface="Times New Roman" panose="02020603050405020304" pitchFamily="18" charset="0"/>
              </a:rPr>
              <a:t>, console, </a:t>
            </a:r>
            <a:r>
              <a:rPr lang="it-IT" dirty="0" err="1">
                <a:solidFill>
                  <a:schemeClr val="bg1">
                    <a:alpha val="70000"/>
                  </a:schemeClr>
                </a:solidFill>
                <a:latin typeface="Times New Roman" panose="02020603050405020304" pitchFamily="18" charset="0"/>
                <a:cs typeface="Times New Roman" panose="02020603050405020304" pitchFamily="18" charset="0"/>
              </a:rPr>
              <a:t>smart</a:t>
            </a:r>
            <a:r>
              <a:rPr lang="it-IT" dirty="0">
                <a:solidFill>
                  <a:schemeClr val="bg1">
                    <a:alpha val="70000"/>
                  </a:schemeClr>
                </a:solidFill>
                <a:latin typeface="Times New Roman" panose="02020603050405020304" pitchFamily="18" charset="0"/>
                <a:cs typeface="Times New Roman" panose="02020603050405020304" pitchFamily="18" charset="0"/>
              </a:rPr>
              <a:t> tv).</a:t>
            </a:r>
          </a:p>
        </p:txBody>
      </p:sp>
    </p:spTree>
    <p:extLst>
      <p:ext uri="{BB962C8B-B14F-4D97-AF65-F5344CB8AC3E}">
        <p14:creationId xmlns:p14="http://schemas.microsoft.com/office/powerpoint/2010/main" val="3812369789"/>
      </p:ext>
    </p:extLst>
  </p:cSld>
  <p:clrMapOvr>
    <a:masterClrMapping/>
  </p:clrMapOvr>
</p:sld>
</file>

<file path=ppt/theme/theme1.xml><?xml version="1.0" encoding="utf-8"?>
<a:theme xmlns:a="http://schemas.openxmlformats.org/drawingml/2006/main" name="LeafVTI">
  <a:themeElements>
    <a:clrScheme name="AnalogousFromRegularSeedLeftStep">
      <a:dk1>
        <a:srgbClr val="000000"/>
      </a:dk1>
      <a:lt1>
        <a:srgbClr val="FFFFFF"/>
      </a:lt1>
      <a:dk2>
        <a:srgbClr val="321F1C"/>
      </a:dk2>
      <a:lt2>
        <a:srgbClr val="E2E4E8"/>
      </a:lt2>
      <a:accent1>
        <a:srgbClr val="D49628"/>
      </a:accent1>
      <a:accent2>
        <a:srgbClr val="D3421A"/>
      </a:accent2>
      <a:accent3>
        <a:srgbClr val="E42B50"/>
      </a:accent3>
      <a:accent4>
        <a:srgbClr val="D31A8B"/>
      </a:accent4>
      <a:accent5>
        <a:srgbClr val="DF2BE4"/>
      </a:accent5>
      <a:accent6>
        <a:srgbClr val="801AD3"/>
      </a:accent6>
      <a:hlink>
        <a:srgbClr val="3F6EBF"/>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328</Words>
  <Application>Microsoft Macintosh PowerPoint</Application>
  <PresentationFormat>Widescreen</PresentationFormat>
  <Paragraphs>34</Paragraphs>
  <Slides>5</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5</vt:i4>
      </vt:variant>
    </vt:vector>
  </HeadingPairs>
  <TitlesOfParts>
    <vt:vector size="12" baseType="lpstr">
      <vt:lpstr>Arial</vt:lpstr>
      <vt:lpstr>Avenir Next LT Pro Light</vt:lpstr>
      <vt:lpstr>Calibri</vt:lpstr>
      <vt:lpstr>Rockwell Nova Light</vt:lpstr>
      <vt:lpstr>Times New Roman</vt:lpstr>
      <vt:lpstr>Wingdings</vt:lpstr>
      <vt:lpstr>LeafVTI</vt:lpstr>
      <vt:lpstr>vrio e Value chain di</vt:lpstr>
      <vt:lpstr>-Introduzione</vt:lpstr>
      <vt:lpstr>Presentazione standard di PowerPoint</vt:lpstr>
      <vt:lpstr>Presentazione standard di PowerPoint</vt:lpstr>
      <vt:lpstr>-CONCLUSIONISIONI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vrio e Value chain di</dc:title>
  <dc:creator>RITA MIRELLA FODDAI</dc:creator>
  <cp:lastModifiedBy>RITA MIRELLA FODDAI</cp:lastModifiedBy>
  <cp:revision>7</cp:revision>
  <dcterms:created xsi:type="dcterms:W3CDTF">2021-05-06T08:29:16Z</dcterms:created>
  <dcterms:modified xsi:type="dcterms:W3CDTF">2021-05-06T09:46:29Z</dcterms:modified>
</cp:coreProperties>
</file>