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20"/>
  </p:normalViewPr>
  <p:slideViewPr>
    <p:cSldViewPr snapToGrid="0" snapToObjects="1">
      <p:cViewPr varScale="1">
        <p:scale>
          <a:sx n="112" d="100"/>
          <a:sy n="112" d="100"/>
        </p:scale>
        <p:origin x="5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5/17/21</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‹N›</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5/17/21</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‹N›</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5/17/21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5/17/21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5/17/21</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‹N›</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5/17/21</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5/17/21</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‹N›</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AB4530-A0ED-F144-BB15-76ED9B7EC77A}"/>
              </a:ext>
            </a:extLst>
          </p:cNvPr>
          <p:cNvSpPr>
            <a:spLocks noGrp="1"/>
          </p:cNvSpPr>
          <p:nvPr>
            <p:ph type="ctrTitle"/>
          </p:nvPr>
        </p:nvSpPr>
        <p:spPr/>
        <p:txBody>
          <a:bodyPr/>
          <a:lstStyle/>
          <a:p>
            <a:r>
              <a:rPr lang="it-IT" sz="6600" dirty="0"/>
              <a:t>COME LA PANDEMIA HA PLAGIATO il mondo </a:t>
            </a:r>
            <a:r>
              <a:rPr lang="it-IT" sz="6600" dirty="0" err="1"/>
              <a:t>delLA</a:t>
            </a:r>
            <a:r>
              <a:rPr lang="it-IT" sz="6600" dirty="0"/>
              <a:t> MODA</a:t>
            </a:r>
          </a:p>
        </p:txBody>
      </p:sp>
      <p:sp>
        <p:nvSpPr>
          <p:cNvPr id="3" name="CasellaDiTesto 2">
            <a:extLst>
              <a:ext uri="{FF2B5EF4-FFF2-40B4-BE49-F238E27FC236}">
                <a16:creationId xmlns:a16="http://schemas.microsoft.com/office/drawing/2014/main" id="{2269A670-D894-0840-BE0C-399E4BED5CFA}"/>
              </a:ext>
            </a:extLst>
          </p:cNvPr>
          <p:cNvSpPr txBox="1"/>
          <p:nvPr/>
        </p:nvSpPr>
        <p:spPr>
          <a:xfrm>
            <a:off x="8743950" y="5852160"/>
            <a:ext cx="3086100" cy="461665"/>
          </a:xfrm>
          <a:prstGeom prst="rect">
            <a:avLst/>
          </a:prstGeom>
          <a:noFill/>
        </p:spPr>
        <p:txBody>
          <a:bodyPr wrap="square" rtlCol="0">
            <a:spAutoFit/>
          </a:bodyPr>
          <a:lstStyle/>
          <a:p>
            <a:r>
              <a:rPr lang="it-IT" sz="2400" dirty="0"/>
              <a:t>Lorenzo Falchi</a:t>
            </a:r>
          </a:p>
        </p:txBody>
      </p:sp>
    </p:spTree>
    <p:extLst>
      <p:ext uri="{BB962C8B-B14F-4D97-AF65-F5344CB8AC3E}">
        <p14:creationId xmlns:p14="http://schemas.microsoft.com/office/powerpoint/2010/main" val="1018428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75783D3A-EE7D-C340-A334-EBA4A0852085}"/>
              </a:ext>
            </a:extLst>
          </p:cNvPr>
          <p:cNvSpPr>
            <a:spLocks noGrp="1"/>
          </p:cNvSpPr>
          <p:nvPr>
            <p:ph idx="1"/>
          </p:nvPr>
        </p:nvSpPr>
        <p:spPr>
          <a:xfrm>
            <a:off x="1006839" y="262891"/>
            <a:ext cx="10178322" cy="3593591"/>
          </a:xfrm>
        </p:spPr>
        <p:txBody>
          <a:bodyPr/>
          <a:lstStyle/>
          <a:p>
            <a:pPr marL="0" indent="0">
              <a:buNone/>
            </a:pPr>
            <a:r>
              <a:rPr lang="it-IT" dirty="0"/>
              <a:t>Il 2020 è stato senza ombra di dubbio, uno dei peggiori anni dal secondo dopoguerra. Tolti i settori di lavoro che utilizzavano prettamente la rete, qualsiasi azienda, ente o libero professionista è stato, se non annientato, annichilito dalla pandemia. Fra i settori più colpiti c’è sicuramente quello della moda; il </a:t>
            </a:r>
            <a:r>
              <a:rPr lang="it-IT" dirty="0" err="1"/>
              <a:t>McKinsey</a:t>
            </a:r>
            <a:r>
              <a:rPr lang="it-IT" dirty="0"/>
              <a:t> Global Fashion Index ha analizzato vari possibili scenari futuri, ma dal più roseo al più oscuro, tutti condividono la previsione secondo cui (salvo poche particolari situazioni geografiche) il mercato sarà ancora parecchio instabile per molto tempo.</a:t>
            </a:r>
          </a:p>
        </p:txBody>
      </p:sp>
    </p:spTree>
    <p:extLst>
      <p:ext uri="{BB962C8B-B14F-4D97-AF65-F5344CB8AC3E}">
        <p14:creationId xmlns:p14="http://schemas.microsoft.com/office/powerpoint/2010/main" val="378668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C68E72-2AE8-534B-A0E3-C9D61F881337}"/>
              </a:ext>
            </a:extLst>
          </p:cNvPr>
          <p:cNvSpPr>
            <a:spLocks noGrp="1"/>
          </p:cNvSpPr>
          <p:nvPr>
            <p:ph type="title"/>
          </p:nvPr>
        </p:nvSpPr>
        <p:spPr/>
        <p:txBody>
          <a:bodyPr>
            <a:normAutofit/>
          </a:bodyPr>
          <a:lstStyle/>
          <a:p>
            <a:r>
              <a:rPr lang="it-IT" sz="4000" dirty="0"/>
              <a:t>Con la pandemia, alcune mancanze si fanno più profonde</a:t>
            </a:r>
          </a:p>
        </p:txBody>
      </p:sp>
      <p:sp>
        <p:nvSpPr>
          <p:cNvPr id="3" name="Segnaposto contenuto 2">
            <a:extLst>
              <a:ext uri="{FF2B5EF4-FFF2-40B4-BE49-F238E27FC236}">
                <a16:creationId xmlns:a16="http://schemas.microsoft.com/office/drawing/2014/main" id="{9D190B8F-63A6-A14C-9421-F06E45325CDB}"/>
              </a:ext>
            </a:extLst>
          </p:cNvPr>
          <p:cNvSpPr>
            <a:spLocks noGrp="1"/>
          </p:cNvSpPr>
          <p:nvPr>
            <p:ph idx="1"/>
          </p:nvPr>
        </p:nvSpPr>
        <p:spPr/>
        <p:txBody>
          <a:bodyPr/>
          <a:lstStyle/>
          <a:p>
            <a:pPr marL="0" indent="0">
              <a:buNone/>
            </a:pPr>
            <a:r>
              <a:rPr lang="it-IT" dirty="0"/>
              <a:t>-con la chiusura di molti negozi fisici, si palesa la difficoltà di quelle realtà lontane dalle grandi città, le quali non hanno ancora finalizzato il passaggio all’e-commerce.</a:t>
            </a:r>
          </a:p>
          <a:p>
            <a:pPr marL="0" indent="0">
              <a:buNone/>
            </a:pPr>
            <a:endParaRPr lang="it-IT" dirty="0"/>
          </a:p>
          <a:p>
            <a:pPr marL="0" indent="0">
              <a:buNone/>
            </a:pPr>
            <a:r>
              <a:rPr lang="it-IT" dirty="0"/>
              <a:t>-d’altra parte, l’e-commerce ha caratteristiche che ben diverse dal negozio fisiche e le quali diventano tediose per il consumatore, come il dover specificare la taglia e il modello del capo, per poterlo vedere.</a:t>
            </a:r>
          </a:p>
          <a:p>
            <a:pPr marL="0" indent="0">
              <a:buNone/>
            </a:pPr>
            <a:endParaRPr lang="it-IT" dirty="0"/>
          </a:p>
          <a:p>
            <a:pPr marL="0" indent="0">
              <a:buNone/>
            </a:pPr>
            <a:r>
              <a:rPr lang="it-IT" dirty="0"/>
              <a:t>-mancanza di varietà di produzione.</a:t>
            </a:r>
          </a:p>
        </p:txBody>
      </p:sp>
    </p:spTree>
    <p:extLst>
      <p:ext uri="{BB962C8B-B14F-4D97-AF65-F5344CB8AC3E}">
        <p14:creationId xmlns:p14="http://schemas.microsoft.com/office/powerpoint/2010/main" val="3763199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B43101-F371-6540-B4E8-04DB548538C1}"/>
              </a:ext>
            </a:extLst>
          </p:cNvPr>
          <p:cNvSpPr>
            <a:spLocks noGrp="1"/>
          </p:cNvSpPr>
          <p:nvPr>
            <p:ph type="title"/>
          </p:nvPr>
        </p:nvSpPr>
        <p:spPr/>
        <p:txBody>
          <a:bodyPr/>
          <a:lstStyle/>
          <a:p>
            <a:r>
              <a:rPr lang="it-IT" dirty="0"/>
              <a:t>Una nuova proposta</a:t>
            </a:r>
          </a:p>
        </p:txBody>
      </p:sp>
      <p:sp>
        <p:nvSpPr>
          <p:cNvPr id="3" name="Segnaposto contenuto 2">
            <a:extLst>
              <a:ext uri="{FF2B5EF4-FFF2-40B4-BE49-F238E27FC236}">
                <a16:creationId xmlns:a16="http://schemas.microsoft.com/office/drawing/2014/main" id="{91390A4D-8536-8A49-9F96-466FA4A3C887}"/>
              </a:ext>
            </a:extLst>
          </p:cNvPr>
          <p:cNvSpPr>
            <a:spLocks noGrp="1"/>
          </p:cNvSpPr>
          <p:nvPr>
            <p:ph idx="1"/>
          </p:nvPr>
        </p:nvSpPr>
        <p:spPr/>
        <p:txBody>
          <a:bodyPr/>
          <a:lstStyle/>
          <a:p>
            <a:pPr marL="0" indent="0">
              <a:buNone/>
            </a:pPr>
            <a:r>
              <a:rPr lang="it-IT" dirty="0"/>
              <a:t>Visto l’inarrestabile impatto dell’e-commerce, si potrebbe andare a sopperire alla mancanza dei centri fisici. Infatti centri abitati piccoli, hanno sicuramente più difficoltà a ad approcciarsi all’acquisto online. Una possibile soluzione sarebbe un sito/azienda il/la quale fosse in grado di raccogliere tutti o buona parte dei bisogni (in termini di moda) dei centri piccoli e trasmetterli ad aziende più grandi, leader del settore, le quali, a loro volta, amplierebbero il la loro fetta di mercato, rivolgendosi anche a clienti ascoltati poco o per niente a causa della loro lontananza geografica oppure a causa della dimensione della popolazione a cui appartengono.</a:t>
            </a:r>
          </a:p>
        </p:txBody>
      </p:sp>
    </p:spTree>
    <p:extLst>
      <p:ext uri="{BB962C8B-B14F-4D97-AF65-F5344CB8AC3E}">
        <p14:creationId xmlns:p14="http://schemas.microsoft.com/office/powerpoint/2010/main" val="133063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D92ED8-DF98-394E-814B-92F9BB642672}"/>
              </a:ext>
            </a:extLst>
          </p:cNvPr>
          <p:cNvSpPr>
            <a:spLocks noGrp="1"/>
          </p:cNvSpPr>
          <p:nvPr>
            <p:ph type="title"/>
          </p:nvPr>
        </p:nvSpPr>
        <p:spPr/>
        <p:txBody>
          <a:bodyPr/>
          <a:lstStyle/>
          <a:p>
            <a:r>
              <a:rPr lang="it-IT" dirty="0"/>
              <a:t>Come fare</a:t>
            </a:r>
          </a:p>
        </p:txBody>
      </p:sp>
      <p:sp>
        <p:nvSpPr>
          <p:cNvPr id="3" name="Segnaposto contenuto 2">
            <a:extLst>
              <a:ext uri="{FF2B5EF4-FFF2-40B4-BE49-F238E27FC236}">
                <a16:creationId xmlns:a16="http://schemas.microsoft.com/office/drawing/2014/main" id="{8EE20C25-5559-1840-9ED6-A9A8AC0A6E02}"/>
              </a:ext>
            </a:extLst>
          </p:cNvPr>
          <p:cNvSpPr>
            <a:spLocks noGrp="1"/>
          </p:cNvSpPr>
          <p:nvPr>
            <p:ph idx="1"/>
          </p:nvPr>
        </p:nvSpPr>
        <p:spPr/>
        <p:txBody>
          <a:bodyPr/>
          <a:lstStyle/>
          <a:p>
            <a:r>
              <a:rPr lang="it-IT" dirty="0"/>
              <a:t>Attraverso un social, la cui struttura potrebbe essere similare a </a:t>
            </a:r>
            <a:r>
              <a:rPr lang="it-IT" dirty="0" err="1"/>
              <a:t>Facebook</a:t>
            </a:r>
            <a:r>
              <a:rPr lang="it-IT" dirty="0"/>
              <a:t> o Instagram, ma che dia ancora più libertà all’utente concedendogli sia di votare capi creati da altri, sia di crearli lui stesso.</a:t>
            </a:r>
          </a:p>
          <a:p>
            <a:endParaRPr lang="it-IT" dirty="0"/>
          </a:p>
          <a:p>
            <a:r>
              <a:rPr lang="it-IT" dirty="0"/>
              <a:t>Dopo una votazione </a:t>
            </a:r>
            <a:r>
              <a:rPr lang="it-IT" dirty="0" err="1"/>
              <a:t>semstrale</a:t>
            </a:r>
            <a:r>
              <a:rPr lang="it-IT" dirty="0"/>
              <a:t>/annuale, si consegnerebbe la proposta all’azienda che valuterebbe eventuali costi e benefici.</a:t>
            </a:r>
          </a:p>
        </p:txBody>
      </p:sp>
    </p:spTree>
    <p:extLst>
      <p:ext uri="{BB962C8B-B14F-4D97-AF65-F5344CB8AC3E}">
        <p14:creationId xmlns:p14="http://schemas.microsoft.com/office/powerpoint/2010/main" val="365093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50914A43-79B0-0643-AFE1-D237A607C64E}"/>
              </a:ext>
            </a:extLst>
          </p:cNvPr>
          <p:cNvPicPr>
            <a:picLocks noChangeAspect="1"/>
          </p:cNvPicPr>
          <p:nvPr/>
        </p:nvPicPr>
        <p:blipFill>
          <a:blip r:embed="rId2"/>
          <a:stretch>
            <a:fillRect/>
          </a:stretch>
        </p:blipFill>
        <p:spPr>
          <a:xfrm>
            <a:off x="1443038" y="715341"/>
            <a:ext cx="8854346" cy="8275840"/>
          </a:xfrm>
          <a:prstGeom prst="rect">
            <a:avLst/>
          </a:prstGeom>
        </p:spPr>
      </p:pic>
      <p:sp>
        <p:nvSpPr>
          <p:cNvPr id="2" name="Titolo 1">
            <a:extLst>
              <a:ext uri="{FF2B5EF4-FFF2-40B4-BE49-F238E27FC236}">
                <a16:creationId xmlns:a16="http://schemas.microsoft.com/office/drawing/2014/main" id="{54AC2287-4B97-7143-A9D6-9327DB2CF88A}"/>
              </a:ext>
            </a:extLst>
          </p:cNvPr>
          <p:cNvSpPr>
            <a:spLocks noGrp="1"/>
          </p:cNvSpPr>
          <p:nvPr>
            <p:ph type="title"/>
          </p:nvPr>
        </p:nvSpPr>
        <p:spPr/>
        <p:txBody>
          <a:bodyPr/>
          <a:lstStyle/>
          <a:p>
            <a:r>
              <a:rPr lang="it-IT" dirty="0" err="1"/>
              <a:t>Positioning</a:t>
            </a:r>
            <a:r>
              <a:rPr lang="it-IT" dirty="0"/>
              <a:t> </a:t>
            </a:r>
            <a:r>
              <a:rPr lang="it-IT" dirty="0" err="1"/>
              <a:t>map</a:t>
            </a:r>
            <a:endParaRPr lang="it-IT" dirty="0"/>
          </a:p>
        </p:txBody>
      </p:sp>
      <p:sp>
        <p:nvSpPr>
          <p:cNvPr id="6" name="Rettangolo 5">
            <a:extLst>
              <a:ext uri="{FF2B5EF4-FFF2-40B4-BE49-F238E27FC236}">
                <a16:creationId xmlns:a16="http://schemas.microsoft.com/office/drawing/2014/main" id="{7B7D1979-A98B-4146-B88A-367B08EC2E2B}"/>
              </a:ext>
            </a:extLst>
          </p:cNvPr>
          <p:cNvSpPr/>
          <p:nvPr/>
        </p:nvSpPr>
        <p:spPr>
          <a:xfrm>
            <a:off x="7169894" y="1756817"/>
            <a:ext cx="1897380" cy="364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ln w="0"/>
                <a:solidFill>
                  <a:schemeClr val="bg1"/>
                </a:solidFill>
                <a:effectLst>
                  <a:outerShdw blurRad="38100" dist="19050" dir="2700000" algn="tl" rotWithShape="0">
                    <a:schemeClr val="dk1">
                      <a:alpha val="40000"/>
                    </a:schemeClr>
                  </a:outerShdw>
                </a:effectLst>
              </a:rPr>
              <a:t>Piattaforma social</a:t>
            </a:r>
          </a:p>
        </p:txBody>
      </p:sp>
      <p:sp>
        <p:nvSpPr>
          <p:cNvPr id="7" name="Rettangolo 6">
            <a:extLst>
              <a:ext uri="{FF2B5EF4-FFF2-40B4-BE49-F238E27FC236}">
                <a16:creationId xmlns:a16="http://schemas.microsoft.com/office/drawing/2014/main" id="{594993BC-3EAF-6249-AC2B-4FC1A00177FE}"/>
              </a:ext>
            </a:extLst>
          </p:cNvPr>
          <p:cNvSpPr/>
          <p:nvPr/>
        </p:nvSpPr>
        <p:spPr>
          <a:xfrm>
            <a:off x="6064712" y="2287627"/>
            <a:ext cx="1531620" cy="6161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Proposta </a:t>
            </a:r>
            <a:r>
              <a:rPr lang="it-IT" dirty="0" err="1"/>
              <a:t>all’azienza</a:t>
            </a:r>
            <a:endParaRPr lang="it-IT" dirty="0"/>
          </a:p>
        </p:txBody>
      </p:sp>
      <p:sp>
        <p:nvSpPr>
          <p:cNvPr id="11" name="Freccia destra 10">
            <a:extLst>
              <a:ext uri="{FF2B5EF4-FFF2-40B4-BE49-F238E27FC236}">
                <a16:creationId xmlns:a16="http://schemas.microsoft.com/office/drawing/2014/main" id="{FBC9F2FA-7372-CA44-87DC-D46AB36CBC49}"/>
              </a:ext>
            </a:extLst>
          </p:cNvPr>
          <p:cNvSpPr/>
          <p:nvPr/>
        </p:nvSpPr>
        <p:spPr>
          <a:xfrm>
            <a:off x="2571750" y="3790730"/>
            <a:ext cx="6961133" cy="3843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2" name="Freccia destra 11">
            <a:extLst>
              <a:ext uri="{FF2B5EF4-FFF2-40B4-BE49-F238E27FC236}">
                <a16:creationId xmlns:a16="http://schemas.microsoft.com/office/drawing/2014/main" id="{B4479A24-7F59-854F-98B3-5F8FD578D2B4}"/>
              </a:ext>
            </a:extLst>
          </p:cNvPr>
          <p:cNvSpPr/>
          <p:nvPr/>
        </p:nvSpPr>
        <p:spPr>
          <a:xfrm rot="16200000">
            <a:off x="3287058" y="3645429"/>
            <a:ext cx="5166307" cy="4940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a16="http://schemas.microsoft.com/office/drawing/2014/main" id="{9CE6ABCA-E0EC-AC4A-9824-191C7551DC53}"/>
              </a:ext>
            </a:extLst>
          </p:cNvPr>
          <p:cNvSpPr txBox="1"/>
          <p:nvPr/>
        </p:nvSpPr>
        <p:spPr>
          <a:xfrm>
            <a:off x="9555055" y="3786184"/>
            <a:ext cx="1363192" cy="369332"/>
          </a:xfrm>
          <a:prstGeom prst="rect">
            <a:avLst/>
          </a:prstGeom>
          <a:noFill/>
        </p:spPr>
        <p:txBody>
          <a:bodyPr wrap="square" rtlCol="0">
            <a:spAutoFit/>
          </a:bodyPr>
          <a:lstStyle/>
          <a:p>
            <a:r>
              <a:rPr lang="it-IT" dirty="0"/>
              <a:t>Costo</a:t>
            </a:r>
          </a:p>
        </p:txBody>
      </p:sp>
      <p:sp>
        <p:nvSpPr>
          <p:cNvPr id="17" name="CasellaDiTesto 16">
            <a:extLst>
              <a:ext uri="{FF2B5EF4-FFF2-40B4-BE49-F238E27FC236}">
                <a16:creationId xmlns:a16="http://schemas.microsoft.com/office/drawing/2014/main" id="{B220D69E-119E-C44E-9CAC-8A13C2F81551}"/>
              </a:ext>
            </a:extLst>
          </p:cNvPr>
          <p:cNvSpPr txBox="1"/>
          <p:nvPr/>
        </p:nvSpPr>
        <p:spPr>
          <a:xfrm>
            <a:off x="6052316" y="1128451"/>
            <a:ext cx="1491484" cy="369332"/>
          </a:xfrm>
          <a:prstGeom prst="rect">
            <a:avLst/>
          </a:prstGeom>
          <a:noFill/>
        </p:spPr>
        <p:txBody>
          <a:bodyPr wrap="square" rtlCol="0">
            <a:spAutoFit/>
          </a:bodyPr>
          <a:lstStyle/>
          <a:p>
            <a:r>
              <a:rPr lang="it-IT" dirty="0"/>
              <a:t>Qualità </a:t>
            </a:r>
          </a:p>
        </p:txBody>
      </p:sp>
    </p:spTree>
    <p:extLst>
      <p:ext uri="{BB962C8B-B14F-4D97-AF65-F5344CB8AC3E}">
        <p14:creationId xmlns:p14="http://schemas.microsoft.com/office/powerpoint/2010/main" val="152880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D9597A5E-5548-4148-B00C-C344FFDF4F45}"/>
              </a:ext>
            </a:extLst>
          </p:cNvPr>
          <p:cNvPicPr>
            <a:picLocks noChangeAspect="1"/>
          </p:cNvPicPr>
          <p:nvPr/>
        </p:nvPicPr>
        <p:blipFill>
          <a:blip r:embed="rId2"/>
          <a:stretch>
            <a:fillRect/>
          </a:stretch>
        </p:blipFill>
        <p:spPr>
          <a:xfrm>
            <a:off x="1954047" y="254000"/>
            <a:ext cx="7536793" cy="6350000"/>
          </a:xfrm>
          <a:prstGeom prst="rect">
            <a:avLst/>
          </a:prstGeom>
        </p:spPr>
      </p:pic>
      <p:sp>
        <p:nvSpPr>
          <p:cNvPr id="6" name="Rettangolo 5">
            <a:extLst>
              <a:ext uri="{FF2B5EF4-FFF2-40B4-BE49-F238E27FC236}">
                <a16:creationId xmlns:a16="http://schemas.microsoft.com/office/drawing/2014/main" id="{34D14F94-3EF7-0E43-821F-E0B7A8595DDC}"/>
              </a:ext>
            </a:extLst>
          </p:cNvPr>
          <p:cNvSpPr/>
          <p:nvPr/>
        </p:nvSpPr>
        <p:spPr>
          <a:xfrm>
            <a:off x="4162097" y="3310759"/>
            <a:ext cx="2196662" cy="3573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a:solidFill>
                    <a:sysClr val="windowText" lastClr="000000"/>
                  </a:solidFill>
                </a:ln>
                <a:solidFill>
                  <a:schemeClr val="bg1"/>
                </a:solidFill>
              </a:rPr>
              <a:t>Nuove tecnologie</a:t>
            </a:r>
            <a:endParaRPr lang="it-IT" dirty="0">
              <a:ln>
                <a:solidFill>
                  <a:sysClr val="windowText" lastClr="000000"/>
                </a:solidFill>
              </a:ln>
              <a:solidFill>
                <a:schemeClr val="tx1"/>
              </a:solidFill>
            </a:endParaRPr>
          </a:p>
        </p:txBody>
      </p:sp>
      <p:sp>
        <p:nvSpPr>
          <p:cNvPr id="7" name="Rettangolo 6">
            <a:extLst>
              <a:ext uri="{FF2B5EF4-FFF2-40B4-BE49-F238E27FC236}">
                <a16:creationId xmlns:a16="http://schemas.microsoft.com/office/drawing/2014/main" id="{46543CBE-B2A7-794C-B934-A601ECA126C6}"/>
              </a:ext>
            </a:extLst>
          </p:cNvPr>
          <p:cNvSpPr/>
          <p:nvPr/>
        </p:nvSpPr>
        <p:spPr>
          <a:xfrm>
            <a:off x="6647794" y="3310759"/>
            <a:ext cx="2196662" cy="3573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a:solidFill>
                    <a:sysClr val="windowText" lastClr="000000"/>
                  </a:solidFill>
                </a:ln>
                <a:solidFill>
                  <a:schemeClr val="bg1"/>
                </a:solidFill>
              </a:rPr>
              <a:t>Proposte alle aziende</a:t>
            </a:r>
            <a:endParaRPr lang="it-IT" dirty="0">
              <a:ln>
                <a:solidFill>
                  <a:sysClr val="windowText" lastClr="000000"/>
                </a:solidFill>
              </a:ln>
              <a:solidFill>
                <a:schemeClr val="tx1"/>
              </a:solidFill>
            </a:endParaRPr>
          </a:p>
        </p:txBody>
      </p:sp>
      <p:sp>
        <p:nvSpPr>
          <p:cNvPr id="8" name="Rettangolo 7">
            <a:extLst>
              <a:ext uri="{FF2B5EF4-FFF2-40B4-BE49-F238E27FC236}">
                <a16:creationId xmlns:a16="http://schemas.microsoft.com/office/drawing/2014/main" id="{72AB3511-7F79-4849-B4F6-CA1BA1FA7B53}"/>
              </a:ext>
            </a:extLst>
          </p:cNvPr>
          <p:cNvSpPr/>
          <p:nvPr/>
        </p:nvSpPr>
        <p:spPr>
          <a:xfrm>
            <a:off x="4162097" y="5060731"/>
            <a:ext cx="2301765" cy="3573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sz="1400" dirty="0">
                <a:ln>
                  <a:solidFill>
                    <a:sysClr val="windowText" lastClr="000000"/>
                  </a:solidFill>
                </a:ln>
                <a:solidFill>
                  <a:schemeClr val="tx1"/>
                </a:solidFill>
              </a:rPr>
              <a:t>Proposte proprie dell’azienda</a:t>
            </a:r>
          </a:p>
        </p:txBody>
      </p:sp>
      <p:sp>
        <p:nvSpPr>
          <p:cNvPr id="9" name="Rettangolo 8">
            <a:extLst>
              <a:ext uri="{FF2B5EF4-FFF2-40B4-BE49-F238E27FC236}">
                <a16:creationId xmlns:a16="http://schemas.microsoft.com/office/drawing/2014/main" id="{2BE317DD-A54A-A848-94A5-A23BE34BC0A0}"/>
              </a:ext>
            </a:extLst>
          </p:cNvPr>
          <p:cNvSpPr/>
          <p:nvPr/>
        </p:nvSpPr>
        <p:spPr>
          <a:xfrm>
            <a:off x="6626774" y="5060732"/>
            <a:ext cx="2196662" cy="3573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n>
                  <a:solidFill>
                    <a:sysClr val="windowText" lastClr="000000"/>
                  </a:solidFill>
                </a:ln>
                <a:solidFill>
                  <a:schemeClr val="tx1"/>
                </a:solidFill>
              </a:rPr>
              <a:t>Capi molto richiesti</a:t>
            </a:r>
          </a:p>
        </p:txBody>
      </p:sp>
    </p:spTree>
    <p:extLst>
      <p:ext uri="{BB962C8B-B14F-4D97-AF65-F5344CB8AC3E}">
        <p14:creationId xmlns:p14="http://schemas.microsoft.com/office/powerpoint/2010/main" val="1342599138"/>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Badge</Template>
  <TotalTime>61</TotalTime>
  <Words>392</Words>
  <Application>Microsoft Macintosh PowerPoint</Application>
  <PresentationFormat>Widescreen</PresentationFormat>
  <Paragraphs>24</Paragraphs>
  <Slides>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7</vt:i4>
      </vt:variant>
    </vt:vector>
  </HeadingPairs>
  <TitlesOfParts>
    <vt:vector size="11" baseType="lpstr">
      <vt:lpstr>Arial</vt:lpstr>
      <vt:lpstr>Gill Sans MT</vt:lpstr>
      <vt:lpstr>Impact</vt:lpstr>
      <vt:lpstr>Badge</vt:lpstr>
      <vt:lpstr>COME LA PANDEMIA HA PLAGIATO il mondo delLA MODA</vt:lpstr>
      <vt:lpstr>Presentazione standard di PowerPoint</vt:lpstr>
      <vt:lpstr>Con la pandemia, alcune mancanze si fanno più profonde</vt:lpstr>
      <vt:lpstr>Una nuova proposta</vt:lpstr>
      <vt:lpstr>Come fare</vt:lpstr>
      <vt:lpstr>Positioning map</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COME LA PANDEMIA HA PLAGIATO LA MODA</dc:title>
  <dc:creator>RITA MIRELLA FODDAI</dc:creator>
  <cp:lastModifiedBy>RITA MIRELLA FODDAI</cp:lastModifiedBy>
  <cp:revision>7</cp:revision>
  <dcterms:created xsi:type="dcterms:W3CDTF">2021-05-17T18:58:28Z</dcterms:created>
  <dcterms:modified xsi:type="dcterms:W3CDTF">2021-05-17T20:01:13Z</dcterms:modified>
</cp:coreProperties>
</file>