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sldIdLst>
    <p:sldId id="256" r:id="rId2"/>
    <p:sldId id="257" r:id="rId3"/>
    <p:sldId id="258" r:id="rId4"/>
    <p:sldId id="259" r:id="rId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9"/>
  </p:normalViewPr>
  <p:slideViewPr>
    <p:cSldViewPr snapToGrid="0" snapToObjects="1">
      <p:cViewPr varScale="1">
        <p:scale>
          <a:sx n="90" d="100"/>
          <a:sy n="90" d="100"/>
        </p:scale>
        <p:origin x="232"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5/27/21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395349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5/27/21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52474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5/27/21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81632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5/27/21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46266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5/27/21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1354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5/27/21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474746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5/27/21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373990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5/27/21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406643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5/27/21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55345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5/27/21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252163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5/27/21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734843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5/27/21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07066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5/27/21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a:t>
            </a:fld>
            <a:endParaRPr lang="en-US"/>
          </a:p>
        </p:txBody>
      </p:sp>
    </p:spTree>
    <p:extLst>
      <p:ext uri="{BB962C8B-B14F-4D97-AF65-F5344CB8AC3E}">
        <p14:creationId xmlns:p14="http://schemas.microsoft.com/office/powerpoint/2010/main" val="182474273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688" r:id="rId5"/>
    <p:sldLayoutId id="2147483689" r:id="rId6"/>
    <p:sldLayoutId id="2147483695"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CEB4D1-AA3F-4A8F-8207-6E71EC12C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fondo con pittura ad acquerello arancione">
            <a:extLst>
              <a:ext uri="{FF2B5EF4-FFF2-40B4-BE49-F238E27FC236}">
                <a16:creationId xmlns:a16="http://schemas.microsoft.com/office/drawing/2014/main" id="{66B71F61-A757-47A4-B5FA-C1A95E826730}"/>
              </a:ext>
            </a:extLst>
          </p:cNvPr>
          <p:cNvPicPr>
            <a:picLocks noChangeAspect="1"/>
          </p:cNvPicPr>
          <p:nvPr/>
        </p:nvPicPr>
        <p:blipFill rotWithShape="1">
          <a:blip r:embed="rId2"/>
          <a:srcRect b="15730"/>
          <a:stretch/>
        </p:blipFill>
        <p:spPr>
          <a:xfrm>
            <a:off x="20" y="10"/>
            <a:ext cx="12191980" cy="6857990"/>
          </a:xfrm>
          <a:prstGeom prst="rect">
            <a:avLst/>
          </a:prstGeom>
        </p:spPr>
      </p:pic>
      <p:sp useBgFill="1">
        <p:nvSpPr>
          <p:cNvPr id="11" name="Freeform: Shape 10">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97530" y="1025355"/>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536925A5-C5DC-7F49-8135-1C12F9ECA183}"/>
              </a:ext>
            </a:extLst>
          </p:cNvPr>
          <p:cNvSpPr>
            <a:spLocks noGrp="1"/>
          </p:cNvSpPr>
          <p:nvPr>
            <p:ph type="ctrTitle"/>
          </p:nvPr>
        </p:nvSpPr>
        <p:spPr>
          <a:xfrm>
            <a:off x="6782213" y="1928522"/>
            <a:ext cx="4771033" cy="1735113"/>
          </a:xfrm>
        </p:spPr>
        <p:txBody>
          <a:bodyPr>
            <a:normAutofit/>
          </a:bodyPr>
          <a:lstStyle/>
          <a:p>
            <a:r>
              <a:rPr lang="it-IT" sz="4000" dirty="0"/>
              <a:t>LIGHT POWER SRL</a:t>
            </a:r>
          </a:p>
        </p:txBody>
      </p:sp>
      <p:sp>
        <p:nvSpPr>
          <p:cNvPr id="5" name="CasellaDiTesto 4">
            <a:extLst>
              <a:ext uri="{FF2B5EF4-FFF2-40B4-BE49-F238E27FC236}">
                <a16:creationId xmlns:a16="http://schemas.microsoft.com/office/drawing/2014/main" id="{BF9E1F40-8FF6-D549-9D38-814DCEA8F700}"/>
              </a:ext>
            </a:extLst>
          </p:cNvPr>
          <p:cNvSpPr txBox="1"/>
          <p:nvPr/>
        </p:nvSpPr>
        <p:spPr>
          <a:xfrm>
            <a:off x="9167729" y="4110000"/>
            <a:ext cx="2852928" cy="369332"/>
          </a:xfrm>
          <a:prstGeom prst="rect">
            <a:avLst/>
          </a:prstGeom>
          <a:noFill/>
        </p:spPr>
        <p:txBody>
          <a:bodyPr wrap="square" rtlCol="0">
            <a:spAutoFit/>
          </a:bodyPr>
          <a:lstStyle/>
          <a:p>
            <a:r>
              <a:rPr lang="it-IT" dirty="0"/>
              <a:t>Lorenzo Falchi</a:t>
            </a:r>
          </a:p>
        </p:txBody>
      </p:sp>
    </p:spTree>
    <p:extLst>
      <p:ext uri="{BB962C8B-B14F-4D97-AF65-F5344CB8AC3E}">
        <p14:creationId xmlns:p14="http://schemas.microsoft.com/office/powerpoint/2010/main" val="14836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F502E2-90FE-D64D-82BB-6904B5522A05}"/>
              </a:ext>
            </a:extLst>
          </p:cNvPr>
          <p:cNvSpPr>
            <a:spLocks noGrp="1"/>
          </p:cNvSpPr>
          <p:nvPr>
            <p:ph type="title"/>
          </p:nvPr>
        </p:nvSpPr>
        <p:spPr/>
        <p:txBody>
          <a:bodyPr/>
          <a:lstStyle/>
          <a:p>
            <a:r>
              <a:rPr lang="it-IT" dirty="0"/>
              <a:t>Il problema</a:t>
            </a:r>
          </a:p>
        </p:txBody>
      </p:sp>
      <p:sp>
        <p:nvSpPr>
          <p:cNvPr id="3" name="Segnaposto contenuto 2">
            <a:extLst>
              <a:ext uri="{FF2B5EF4-FFF2-40B4-BE49-F238E27FC236}">
                <a16:creationId xmlns:a16="http://schemas.microsoft.com/office/drawing/2014/main" id="{44EAF18A-B6AC-C347-88FD-03D3C541A213}"/>
              </a:ext>
            </a:extLst>
          </p:cNvPr>
          <p:cNvSpPr>
            <a:spLocks noGrp="1"/>
          </p:cNvSpPr>
          <p:nvPr>
            <p:ph idx="1"/>
          </p:nvPr>
        </p:nvSpPr>
        <p:spPr/>
        <p:txBody>
          <a:bodyPr/>
          <a:lstStyle/>
          <a:p>
            <a:pPr marL="0" indent="0">
              <a:buNone/>
            </a:pPr>
            <a:r>
              <a:rPr lang="it-IT" dirty="0"/>
              <a:t>La LIGHT POWER SRL è un’azienda che produce buoni profitti, ma il quale fatturato rimane costante. Se l’obbiettivo è far crescere il fatturato nel tempo, suggerisco un cambiamento dell’organigramma che porterebbe alla velocizzazione di determinate procedure che in questo momento risultano frenarne la crescita. In particolare, suggerisco un organigramma reticolare.</a:t>
            </a:r>
          </a:p>
        </p:txBody>
      </p:sp>
    </p:spTree>
    <p:extLst>
      <p:ext uri="{BB962C8B-B14F-4D97-AF65-F5344CB8AC3E}">
        <p14:creationId xmlns:p14="http://schemas.microsoft.com/office/powerpoint/2010/main" val="867959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e 3">
            <a:extLst>
              <a:ext uri="{FF2B5EF4-FFF2-40B4-BE49-F238E27FC236}">
                <a16:creationId xmlns:a16="http://schemas.microsoft.com/office/drawing/2014/main" id="{7CDBAE04-D4A8-534D-BF85-84D0A9AFE079}"/>
              </a:ext>
            </a:extLst>
          </p:cNvPr>
          <p:cNvSpPr/>
          <p:nvPr/>
        </p:nvSpPr>
        <p:spPr>
          <a:xfrm>
            <a:off x="737616" y="3764280"/>
            <a:ext cx="2121408" cy="10972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UO Assistenza</a:t>
            </a:r>
          </a:p>
        </p:txBody>
      </p:sp>
      <p:sp>
        <p:nvSpPr>
          <p:cNvPr id="5" name="Ovale 4">
            <a:extLst>
              <a:ext uri="{FF2B5EF4-FFF2-40B4-BE49-F238E27FC236}">
                <a16:creationId xmlns:a16="http://schemas.microsoft.com/office/drawing/2014/main" id="{FD3726ED-7813-A04F-AB42-C9421A412618}"/>
              </a:ext>
            </a:extLst>
          </p:cNvPr>
          <p:cNvSpPr/>
          <p:nvPr/>
        </p:nvSpPr>
        <p:spPr>
          <a:xfrm>
            <a:off x="2859024" y="5416296"/>
            <a:ext cx="2121408" cy="10972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UO Vendite</a:t>
            </a:r>
          </a:p>
        </p:txBody>
      </p:sp>
      <p:sp>
        <p:nvSpPr>
          <p:cNvPr id="6" name="Ovale 5">
            <a:extLst>
              <a:ext uri="{FF2B5EF4-FFF2-40B4-BE49-F238E27FC236}">
                <a16:creationId xmlns:a16="http://schemas.microsoft.com/office/drawing/2014/main" id="{E1041787-3923-524F-B9D8-138412A439A1}"/>
              </a:ext>
            </a:extLst>
          </p:cNvPr>
          <p:cNvSpPr/>
          <p:nvPr/>
        </p:nvSpPr>
        <p:spPr>
          <a:xfrm>
            <a:off x="6150866" y="5416296"/>
            <a:ext cx="2121408" cy="10972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UO </a:t>
            </a:r>
            <a:r>
              <a:rPr lang="it-IT" sz="1200" dirty="0"/>
              <a:t>Amministrazione</a:t>
            </a:r>
          </a:p>
        </p:txBody>
      </p:sp>
      <p:sp>
        <p:nvSpPr>
          <p:cNvPr id="7" name="Ovale 6">
            <a:extLst>
              <a:ext uri="{FF2B5EF4-FFF2-40B4-BE49-F238E27FC236}">
                <a16:creationId xmlns:a16="http://schemas.microsoft.com/office/drawing/2014/main" id="{3A7107CD-76BC-8647-B5FA-D3C7B9754709}"/>
              </a:ext>
            </a:extLst>
          </p:cNvPr>
          <p:cNvSpPr/>
          <p:nvPr/>
        </p:nvSpPr>
        <p:spPr>
          <a:xfrm>
            <a:off x="8796528" y="3745992"/>
            <a:ext cx="2121408" cy="10972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UO Produzione</a:t>
            </a:r>
          </a:p>
        </p:txBody>
      </p:sp>
      <p:sp>
        <p:nvSpPr>
          <p:cNvPr id="8" name="Ovale 7">
            <a:extLst>
              <a:ext uri="{FF2B5EF4-FFF2-40B4-BE49-F238E27FC236}">
                <a16:creationId xmlns:a16="http://schemas.microsoft.com/office/drawing/2014/main" id="{FE1BABF7-ED3B-DF46-B830-A2C274BC36EA}"/>
              </a:ext>
            </a:extLst>
          </p:cNvPr>
          <p:cNvSpPr/>
          <p:nvPr/>
        </p:nvSpPr>
        <p:spPr>
          <a:xfrm>
            <a:off x="2846832" y="1636776"/>
            <a:ext cx="2121408" cy="10972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UO Marketing</a:t>
            </a:r>
          </a:p>
          <a:p>
            <a:pPr algn="ctr"/>
            <a:endParaRPr lang="it-IT" dirty="0"/>
          </a:p>
        </p:txBody>
      </p:sp>
      <p:sp>
        <p:nvSpPr>
          <p:cNvPr id="9" name="Ovale 8">
            <a:extLst>
              <a:ext uri="{FF2B5EF4-FFF2-40B4-BE49-F238E27FC236}">
                <a16:creationId xmlns:a16="http://schemas.microsoft.com/office/drawing/2014/main" id="{44DFF2BF-4E84-034E-B3CC-098EE25680AD}"/>
              </a:ext>
            </a:extLst>
          </p:cNvPr>
          <p:cNvSpPr/>
          <p:nvPr/>
        </p:nvSpPr>
        <p:spPr>
          <a:xfrm>
            <a:off x="4968240" y="3575305"/>
            <a:ext cx="2121408" cy="1097280"/>
          </a:xfrm>
          <a:prstGeom prst="ellipse">
            <a:avLst/>
          </a:prstGeom>
          <a:ln w="412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Staff di Direzione</a:t>
            </a:r>
          </a:p>
        </p:txBody>
      </p:sp>
      <p:sp>
        <p:nvSpPr>
          <p:cNvPr id="10" name="Ovale 9">
            <a:extLst>
              <a:ext uri="{FF2B5EF4-FFF2-40B4-BE49-F238E27FC236}">
                <a16:creationId xmlns:a16="http://schemas.microsoft.com/office/drawing/2014/main" id="{106C4851-6E91-3948-8C17-B54FF3095F1E}"/>
              </a:ext>
            </a:extLst>
          </p:cNvPr>
          <p:cNvSpPr/>
          <p:nvPr/>
        </p:nvSpPr>
        <p:spPr>
          <a:xfrm>
            <a:off x="8461248" y="539496"/>
            <a:ext cx="2889504" cy="1097280"/>
          </a:xfrm>
          <a:prstGeom prst="ellipse">
            <a:avLst/>
          </a:prstGeom>
          <a:ln w="41275"/>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Amministratore Delegato</a:t>
            </a:r>
          </a:p>
        </p:txBody>
      </p:sp>
      <p:cxnSp>
        <p:nvCxnSpPr>
          <p:cNvPr id="17" name="Connettore 1 16">
            <a:extLst>
              <a:ext uri="{FF2B5EF4-FFF2-40B4-BE49-F238E27FC236}">
                <a16:creationId xmlns:a16="http://schemas.microsoft.com/office/drawing/2014/main" id="{F8A891A5-992C-0E4D-B05E-EA438C21F46A}"/>
              </a:ext>
            </a:extLst>
          </p:cNvPr>
          <p:cNvCxnSpPr>
            <a:stCxn id="8" idx="3"/>
            <a:endCxn id="4" idx="0"/>
          </p:cNvCxnSpPr>
          <p:nvPr/>
        </p:nvCxnSpPr>
        <p:spPr>
          <a:xfrm flipH="1">
            <a:off x="1798320" y="2573363"/>
            <a:ext cx="1359185" cy="11909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1 17">
            <a:extLst>
              <a:ext uri="{FF2B5EF4-FFF2-40B4-BE49-F238E27FC236}">
                <a16:creationId xmlns:a16="http://schemas.microsoft.com/office/drawing/2014/main" id="{79992987-F427-2B4E-9850-433A46975916}"/>
              </a:ext>
            </a:extLst>
          </p:cNvPr>
          <p:cNvCxnSpPr>
            <a:cxnSpLocks/>
            <a:stCxn id="4" idx="4"/>
            <a:endCxn id="5" idx="2"/>
          </p:cNvCxnSpPr>
          <p:nvPr/>
        </p:nvCxnSpPr>
        <p:spPr>
          <a:xfrm>
            <a:off x="1798320" y="4861560"/>
            <a:ext cx="1060704" cy="1103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ttore 1 20">
            <a:extLst>
              <a:ext uri="{FF2B5EF4-FFF2-40B4-BE49-F238E27FC236}">
                <a16:creationId xmlns:a16="http://schemas.microsoft.com/office/drawing/2014/main" id="{B4FCCB5F-4CE1-3C43-A733-2FDF9ED716A6}"/>
              </a:ext>
            </a:extLst>
          </p:cNvPr>
          <p:cNvCxnSpPr>
            <a:cxnSpLocks/>
            <a:stCxn id="6" idx="2"/>
            <a:endCxn id="5" idx="6"/>
          </p:cNvCxnSpPr>
          <p:nvPr/>
        </p:nvCxnSpPr>
        <p:spPr>
          <a:xfrm flipH="1">
            <a:off x="4980432" y="5964936"/>
            <a:ext cx="11704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ttore 1 23">
            <a:extLst>
              <a:ext uri="{FF2B5EF4-FFF2-40B4-BE49-F238E27FC236}">
                <a16:creationId xmlns:a16="http://schemas.microsoft.com/office/drawing/2014/main" id="{35E95431-C523-8F49-B1DA-5D1EC96F7ED6}"/>
              </a:ext>
            </a:extLst>
          </p:cNvPr>
          <p:cNvCxnSpPr>
            <a:cxnSpLocks/>
            <a:stCxn id="8" idx="5"/>
            <a:endCxn id="9" idx="0"/>
          </p:cNvCxnSpPr>
          <p:nvPr/>
        </p:nvCxnSpPr>
        <p:spPr>
          <a:xfrm>
            <a:off x="4657567" y="2573363"/>
            <a:ext cx="1371377" cy="1001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ttore 1 26">
            <a:extLst>
              <a:ext uri="{FF2B5EF4-FFF2-40B4-BE49-F238E27FC236}">
                <a16:creationId xmlns:a16="http://schemas.microsoft.com/office/drawing/2014/main" id="{0E2FCF9C-4F04-F243-8111-FC9C182E320E}"/>
              </a:ext>
            </a:extLst>
          </p:cNvPr>
          <p:cNvCxnSpPr>
            <a:cxnSpLocks/>
            <a:stCxn id="9" idx="2"/>
            <a:endCxn id="4" idx="6"/>
          </p:cNvCxnSpPr>
          <p:nvPr/>
        </p:nvCxnSpPr>
        <p:spPr>
          <a:xfrm flipH="1">
            <a:off x="2859024" y="4123945"/>
            <a:ext cx="2109216" cy="18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ttore 1 29">
            <a:extLst>
              <a:ext uri="{FF2B5EF4-FFF2-40B4-BE49-F238E27FC236}">
                <a16:creationId xmlns:a16="http://schemas.microsoft.com/office/drawing/2014/main" id="{C76C0432-9C65-034D-AA93-46C6BB5E5034}"/>
              </a:ext>
            </a:extLst>
          </p:cNvPr>
          <p:cNvCxnSpPr>
            <a:cxnSpLocks/>
            <a:stCxn id="9" idx="3"/>
            <a:endCxn id="5" idx="0"/>
          </p:cNvCxnSpPr>
          <p:nvPr/>
        </p:nvCxnSpPr>
        <p:spPr>
          <a:xfrm flipH="1">
            <a:off x="3919728" y="4511892"/>
            <a:ext cx="1359185" cy="904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ttore 1 32">
            <a:extLst>
              <a:ext uri="{FF2B5EF4-FFF2-40B4-BE49-F238E27FC236}">
                <a16:creationId xmlns:a16="http://schemas.microsoft.com/office/drawing/2014/main" id="{18D3E45D-40DA-C349-83F6-B903362E3A59}"/>
              </a:ext>
            </a:extLst>
          </p:cNvPr>
          <p:cNvCxnSpPr>
            <a:cxnSpLocks/>
            <a:stCxn id="7" idx="3"/>
            <a:endCxn id="6" idx="7"/>
          </p:cNvCxnSpPr>
          <p:nvPr/>
        </p:nvCxnSpPr>
        <p:spPr>
          <a:xfrm flipH="1">
            <a:off x="7961601" y="4682579"/>
            <a:ext cx="1145600" cy="894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nettore 1 35">
            <a:extLst>
              <a:ext uri="{FF2B5EF4-FFF2-40B4-BE49-F238E27FC236}">
                <a16:creationId xmlns:a16="http://schemas.microsoft.com/office/drawing/2014/main" id="{5E4B9C20-5364-1848-BB45-B24E707C1E3A}"/>
              </a:ext>
            </a:extLst>
          </p:cNvPr>
          <p:cNvCxnSpPr>
            <a:cxnSpLocks/>
            <a:stCxn id="10" idx="4"/>
            <a:endCxn id="9" idx="7"/>
          </p:cNvCxnSpPr>
          <p:nvPr/>
        </p:nvCxnSpPr>
        <p:spPr>
          <a:xfrm flipH="1">
            <a:off x="6778975" y="1636776"/>
            <a:ext cx="3127025" cy="2099222"/>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ttore 1 38">
            <a:extLst>
              <a:ext uri="{FF2B5EF4-FFF2-40B4-BE49-F238E27FC236}">
                <a16:creationId xmlns:a16="http://schemas.microsoft.com/office/drawing/2014/main" id="{1E83CC86-72C8-234F-B896-83A9AB03B5AB}"/>
              </a:ext>
            </a:extLst>
          </p:cNvPr>
          <p:cNvCxnSpPr>
            <a:cxnSpLocks/>
            <a:stCxn id="7" idx="1"/>
            <a:endCxn id="8" idx="6"/>
          </p:cNvCxnSpPr>
          <p:nvPr/>
        </p:nvCxnSpPr>
        <p:spPr>
          <a:xfrm flipH="1" flipV="1">
            <a:off x="4968240" y="2185416"/>
            <a:ext cx="4138961" cy="17212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ttore 1 41">
            <a:extLst>
              <a:ext uri="{FF2B5EF4-FFF2-40B4-BE49-F238E27FC236}">
                <a16:creationId xmlns:a16="http://schemas.microsoft.com/office/drawing/2014/main" id="{637A5059-05A5-514C-9B63-BA41FD5E9B4D}"/>
              </a:ext>
            </a:extLst>
          </p:cNvPr>
          <p:cNvCxnSpPr>
            <a:cxnSpLocks/>
            <a:stCxn id="9" idx="5"/>
            <a:endCxn id="6" idx="0"/>
          </p:cNvCxnSpPr>
          <p:nvPr/>
        </p:nvCxnSpPr>
        <p:spPr>
          <a:xfrm>
            <a:off x="6778975" y="4511892"/>
            <a:ext cx="432595" cy="904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nettore 1 44">
            <a:extLst>
              <a:ext uri="{FF2B5EF4-FFF2-40B4-BE49-F238E27FC236}">
                <a16:creationId xmlns:a16="http://schemas.microsoft.com/office/drawing/2014/main" id="{4A7E43A4-218E-3F4E-B90C-0D915DB32ABB}"/>
              </a:ext>
            </a:extLst>
          </p:cNvPr>
          <p:cNvCxnSpPr>
            <a:cxnSpLocks/>
            <a:stCxn id="7" idx="2"/>
            <a:endCxn id="9" idx="6"/>
          </p:cNvCxnSpPr>
          <p:nvPr/>
        </p:nvCxnSpPr>
        <p:spPr>
          <a:xfrm flipH="1" flipV="1">
            <a:off x="7089648" y="4123945"/>
            <a:ext cx="1706880" cy="17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CasellaDiTesto 47">
            <a:extLst>
              <a:ext uri="{FF2B5EF4-FFF2-40B4-BE49-F238E27FC236}">
                <a16:creationId xmlns:a16="http://schemas.microsoft.com/office/drawing/2014/main" id="{1C1AC15F-E0A6-9E4D-B817-276FD229855E}"/>
              </a:ext>
            </a:extLst>
          </p:cNvPr>
          <p:cNvSpPr txBox="1"/>
          <p:nvPr/>
        </p:nvSpPr>
        <p:spPr>
          <a:xfrm>
            <a:off x="633984" y="316992"/>
            <a:ext cx="3779520" cy="707886"/>
          </a:xfrm>
          <a:prstGeom prst="rect">
            <a:avLst/>
          </a:prstGeom>
          <a:noFill/>
        </p:spPr>
        <p:txBody>
          <a:bodyPr wrap="square" rtlCol="0">
            <a:spAutoFit/>
          </a:bodyPr>
          <a:lstStyle/>
          <a:p>
            <a:r>
              <a:rPr lang="it-IT" sz="4000" dirty="0"/>
              <a:t>La proposta</a:t>
            </a:r>
          </a:p>
        </p:txBody>
      </p:sp>
    </p:spTree>
    <p:extLst>
      <p:ext uri="{BB962C8B-B14F-4D97-AF65-F5344CB8AC3E}">
        <p14:creationId xmlns:p14="http://schemas.microsoft.com/office/powerpoint/2010/main" val="550723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77A418-4FA6-8D4E-BDD8-AC1A18B42ABE}"/>
              </a:ext>
            </a:extLst>
          </p:cNvPr>
          <p:cNvSpPr>
            <a:spLocks noGrp="1"/>
          </p:cNvSpPr>
          <p:nvPr>
            <p:ph type="title"/>
          </p:nvPr>
        </p:nvSpPr>
        <p:spPr/>
        <p:txBody>
          <a:bodyPr/>
          <a:lstStyle/>
          <a:p>
            <a:r>
              <a:rPr lang="it-IT" dirty="0"/>
              <a:t>Conclusioni</a:t>
            </a:r>
          </a:p>
        </p:txBody>
      </p:sp>
      <p:sp>
        <p:nvSpPr>
          <p:cNvPr id="3" name="Segnaposto contenuto 2">
            <a:extLst>
              <a:ext uri="{FF2B5EF4-FFF2-40B4-BE49-F238E27FC236}">
                <a16:creationId xmlns:a16="http://schemas.microsoft.com/office/drawing/2014/main" id="{3EA149BD-D0A9-9F4B-91F6-29AA87EB7FDD}"/>
              </a:ext>
            </a:extLst>
          </p:cNvPr>
          <p:cNvSpPr>
            <a:spLocks noGrp="1"/>
          </p:cNvSpPr>
          <p:nvPr>
            <p:ph idx="1"/>
          </p:nvPr>
        </p:nvSpPr>
        <p:spPr/>
        <p:txBody>
          <a:bodyPr/>
          <a:lstStyle/>
          <a:p>
            <a:pPr marL="0" indent="0">
              <a:buNone/>
            </a:pPr>
            <a:r>
              <a:rPr lang="it-IT" dirty="0"/>
              <a:t>Con un’organizzazione del tipo proposto, le comunicazioni tra le diverse unità operativa e lo staff di direzione non sarebbero più obbligatorie: la proposta può essere ricevuta dallo staff, essere elaborata da tutte le unità e finalizzata per poi tornare allo staff. Le singole unità sono collegate allo staff </a:t>
            </a:r>
            <a:r>
              <a:rPr lang="it-IT" dirty="0" err="1"/>
              <a:t>perchè</a:t>
            </a:r>
            <a:r>
              <a:rPr lang="it-IT" dirty="0"/>
              <a:t> in caso di problemi possano girare la proposta alla direzione.</a:t>
            </a:r>
          </a:p>
        </p:txBody>
      </p:sp>
    </p:spTree>
    <p:extLst>
      <p:ext uri="{BB962C8B-B14F-4D97-AF65-F5344CB8AC3E}">
        <p14:creationId xmlns:p14="http://schemas.microsoft.com/office/powerpoint/2010/main" val="1155517836"/>
      </p:ext>
    </p:extLst>
  </p:cSld>
  <p:clrMapOvr>
    <a:masterClrMapping/>
  </p:clrMapOvr>
</p:sld>
</file>

<file path=ppt/theme/theme1.xml><?xml version="1.0" encoding="utf-8"?>
<a:theme xmlns:a="http://schemas.openxmlformats.org/drawingml/2006/main" name="BrushVTI">
  <a:themeElements>
    <a:clrScheme name="AnalogousFromRegularSeedRightStep">
      <a:dk1>
        <a:srgbClr val="000000"/>
      </a:dk1>
      <a:lt1>
        <a:srgbClr val="FFFFFF"/>
      </a:lt1>
      <a:dk2>
        <a:srgbClr val="413324"/>
      </a:dk2>
      <a:lt2>
        <a:srgbClr val="E2E7E8"/>
      </a:lt2>
      <a:accent1>
        <a:srgbClr val="E73C29"/>
      </a:accent1>
      <a:accent2>
        <a:srgbClr val="D57917"/>
      </a:accent2>
      <a:accent3>
        <a:srgbClr val="AFA51F"/>
      </a:accent3>
      <a:accent4>
        <a:srgbClr val="7BB213"/>
      </a:accent4>
      <a:accent5>
        <a:srgbClr val="45BA21"/>
      </a:accent5>
      <a:accent6>
        <a:srgbClr val="14BC33"/>
      </a:accent6>
      <a:hlink>
        <a:srgbClr val="338F9A"/>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15</TotalTime>
  <Words>145</Words>
  <Application>Microsoft Macintosh PowerPoint</Application>
  <PresentationFormat>Widescreen</PresentationFormat>
  <Paragraphs>14</Paragraphs>
  <Slides>4</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4</vt:i4>
      </vt:variant>
    </vt:vector>
  </HeadingPairs>
  <TitlesOfParts>
    <vt:vector size="7" baseType="lpstr">
      <vt:lpstr>Arial</vt:lpstr>
      <vt:lpstr>Century Gothic</vt:lpstr>
      <vt:lpstr>BrushVTI</vt:lpstr>
      <vt:lpstr>LIGHT POWER SRL</vt:lpstr>
      <vt:lpstr>Il problema</vt:lpstr>
      <vt:lpstr>Presentazione standard di PowerPoint</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POWER SRL</dc:title>
  <dc:creator>RITA MIRELLA FODDAI</dc:creator>
  <cp:lastModifiedBy>RITA MIRELLA FODDAI</cp:lastModifiedBy>
  <cp:revision>2</cp:revision>
  <dcterms:created xsi:type="dcterms:W3CDTF">2021-05-27T13:31:36Z</dcterms:created>
  <dcterms:modified xsi:type="dcterms:W3CDTF">2021-05-27T13:46:52Z</dcterms:modified>
</cp:coreProperties>
</file>