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61" r:id="rId4"/>
    <p:sldId id="315" r:id="rId5"/>
    <p:sldId id="263" r:id="rId6"/>
    <p:sldId id="264" r:id="rId7"/>
    <p:sldId id="265" r:id="rId8"/>
    <p:sldId id="313" r:id="rId9"/>
    <p:sldId id="314" r:id="rId10"/>
    <p:sldId id="316" r:id="rId11"/>
    <p:sldId id="317" r:id="rId12"/>
    <p:sldId id="318" r:id="rId13"/>
    <p:sldId id="319" r:id="rId14"/>
  </p:sldIdLst>
  <p:sldSz cx="9144000" cy="5143500" type="screen16x9"/>
  <p:notesSz cx="6858000" cy="9144000"/>
  <p:embeddedFontLst>
    <p:embeddedFont>
      <p:font typeface="Anaheim" pitchFamily="2" charset="77"/>
      <p:regular r:id="rId16"/>
      <p:bold r:id="rId17"/>
    </p:embeddedFont>
    <p:embeddedFont>
      <p:font typeface="Jura" pitchFamily="2" charset="0"/>
      <p:regular r:id="rId18"/>
      <p:bold r:id="rId19"/>
    </p:embeddedFont>
    <p:embeddedFont>
      <p:font typeface="Jura Medium" pitchFamily="2" charset="0"/>
      <p:regular r:id="rId20"/>
      <p:bold r:id="rId16"/>
    </p:embeddedFont>
    <p:embeddedFont>
      <p:font typeface="Monda" pitchFamily="2" charset="77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33F2E4-5288-422D-97B6-4F5488ED74D6}">
  <a:tblStyle styleId="{D333F2E4-5288-422D-97B6-4F5488ED7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8"/>
    <p:restoredTop sz="95768"/>
  </p:normalViewPr>
  <p:slideViewPr>
    <p:cSldViewPr snapToGrid="0">
      <p:cViewPr varScale="1">
        <p:scale>
          <a:sx n="144" d="100"/>
          <a:sy n="144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05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98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86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64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416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28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00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20800"/>
            <a:ext cx="421830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97496"/>
            <a:ext cx="4218300" cy="3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276625" y="2570043"/>
            <a:ext cx="192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"/>
          </p:nvPr>
        </p:nvSpPr>
        <p:spPr>
          <a:xfrm>
            <a:off x="1276625" y="3054325"/>
            <a:ext cx="1924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3" hasCustomPrompt="1"/>
          </p:nvPr>
        </p:nvSpPr>
        <p:spPr>
          <a:xfrm>
            <a:off x="1276625" y="1835150"/>
            <a:ext cx="970200" cy="484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4"/>
          </p:nvPr>
        </p:nvSpPr>
        <p:spPr>
          <a:xfrm>
            <a:off x="3609890" y="2570043"/>
            <a:ext cx="192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5"/>
          </p:nvPr>
        </p:nvSpPr>
        <p:spPr>
          <a:xfrm>
            <a:off x="3609888" y="3054325"/>
            <a:ext cx="1924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6" hasCustomPrompt="1"/>
          </p:nvPr>
        </p:nvSpPr>
        <p:spPr>
          <a:xfrm>
            <a:off x="3609907" y="1835150"/>
            <a:ext cx="970200" cy="484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7"/>
          </p:nvPr>
        </p:nvSpPr>
        <p:spPr>
          <a:xfrm>
            <a:off x="5943179" y="2570043"/>
            <a:ext cx="19242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sz="22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8"/>
          </p:nvPr>
        </p:nvSpPr>
        <p:spPr>
          <a:xfrm>
            <a:off x="5943176" y="3054325"/>
            <a:ext cx="19242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9" hasCustomPrompt="1"/>
          </p:nvPr>
        </p:nvSpPr>
        <p:spPr>
          <a:xfrm>
            <a:off x="5943175" y="1835150"/>
            <a:ext cx="970200" cy="484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07" name="Google Shape;107;p1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 rot="5400000">
            <a:off x="4063400" y="583050"/>
            <a:ext cx="4983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1"/>
          </p:nvPr>
        </p:nvSpPr>
        <p:spPr>
          <a:xfrm>
            <a:off x="4788352" y="2828425"/>
            <a:ext cx="30681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2"/>
          </p:nvPr>
        </p:nvSpPr>
        <p:spPr>
          <a:xfrm>
            <a:off x="837500" y="2828425"/>
            <a:ext cx="30681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3"/>
          </p:nvPr>
        </p:nvSpPr>
        <p:spPr>
          <a:xfrm>
            <a:off x="837513" y="2269525"/>
            <a:ext cx="3068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4"/>
          </p:nvPr>
        </p:nvSpPr>
        <p:spPr>
          <a:xfrm>
            <a:off x="4788370" y="2269525"/>
            <a:ext cx="3068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66" name="Google Shape;166;p1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 rot="5400000">
            <a:off x="4064750" y="566875"/>
            <a:ext cx="488700" cy="866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"/>
          </p:nvPr>
        </p:nvSpPr>
        <p:spPr>
          <a:xfrm>
            <a:off x="4492781" y="1667625"/>
            <a:ext cx="32541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2"/>
          </p:nvPr>
        </p:nvSpPr>
        <p:spPr>
          <a:xfrm>
            <a:off x="871000" y="1667625"/>
            <a:ext cx="3254100" cy="25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20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76" name="Google Shape;176;p20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0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0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871045" y="3091979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2"/>
          </p:nvPr>
        </p:nvSpPr>
        <p:spPr>
          <a:xfrm>
            <a:off x="3419248" y="3091979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3"/>
          </p:nvPr>
        </p:nvSpPr>
        <p:spPr>
          <a:xfrm>
            <a:off x="5967456" y="3091979"/>
            <a:ext cx="23055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4"/>
          </p:nvPr>
        </p:nvSpPr>
        <p:spPr>
          <a:xfrm>
            <a:off x="871045" y="24319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5"/>
          </p:nvPr>
        </p:nvSpPr>
        <p:spPr>
          <a:xfrm>
            <a:off x="3419252" y="24319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6"/>
          </p:nvPr>
        </p:nvSpPr>
        <p:spPr>
          <a:xfrm>
            <a:off x="5967457" y="2431975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/>
          <p:nvPr/>
        </p:nvSpPr>
        <p:spPr>
          <a:xfrm rot="5400000">
            <a:off x="4574700" y="574350"/>
            <a:ext cx="497100" cy="86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90" name="Google Shape;190;p21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21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 rot="5400000">
            <a:off x="4064600" y="558750"/>
            <a:ext cx="497100" cy="86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"/>
          </p:nvPr>
        </p:nvSpPr>
        <p:spPr>
          <a:xfrm>
            <a:off x="713225" y="312540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2"/>
          </p:nvPr>
        </p:nvSpPr>
        <p:spPr>
          <a:xfrm>
            <a:off x="2703475" y="312540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3"/>
          </p:nvPr>
        </p:nvSpPr>
        <p:spPr>
          <a:xfrm>
            <a:off x="4693724" y="312527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4"/>
          </p:nvPr>
        </p:nvSpPr>
        <p:spPr>
          <a:xfrm>
            <a:off x="6683974" y="312527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5"/>
          </p:nvPr>
        </p:nvSpPr>
        <p:spPr>
          <a:xfrm>
            <a:off x="713225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6"/>
          </p:nvPr>
        </p:nvSpPr>
        <p:spPr>
          <a:xfrm>
            <a:off x="4693720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7"/>
          </p:nvPr>
        </p:nvSpPr>
        <p:spPr>
          <a:xfrm>
            <a:off x="2703473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8"/>
          </p:nvPr>
        </p:nvSpPr>
        <p:spPr>
          <a:xfrm>
            <a:off x="6683968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06" name="Google Shape;206;p22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1" name="Google Shape;281;p2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2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 rot="5400000">
            <a:off x="4060700" y="570925"/>
            <a:ext cx="488700" cy="865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8" name="Google Shape;288;p2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2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1" name="Google Shape;291;p29"/>
          <p:cNvGrpSpPr/>
          <p:nvPr/>
        </p:nvGrpSpPr>
        <p:grpSpPr>
          <a:xfrm>
            <a:off x="283455" y="4561758"/>
            <a:ext cx="214452" cy="329448"/>
            <a:chOff x="4633900" y="4206325"/>
            <a:chExt cx="331200" cy="508800"/>
          </a:xfrm>
        </p:grpSpPr>
        <p:sp>
          <p:nvSpPr>
            <p:cNvPr id="292" name="Google Shape;292;p29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9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9"/>
            <p:cNvCxnSpPr>
              <a:stCxn id="292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66" r:id="rId5"/>
    <p:sldLayoutId id="2147483667" r:id="rId6"/>
    <p:sldLayoutId id="2147483668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ctrTitle"/>
          </p:nvPr>
        </p:nvSpPr>
        <p:spPr>
          <a:xfrm>
            <a:off x="65314" y="947765"/>
            <a:ext cx="6792687" cy="10647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/>
              <a:t>Generazione di attacchi </a:t>
            </a:r>
            <a:r>
              <a:rPr lang="it-IT" sz="3000" dirty="0" err="1"/>
              <a:t>squatting</a:t>
            </a:r>
            <a:r>
              <a:rPr lang="it-IT" sz="3000" dirty="0"/>
              <a:t> tramite modelli generativi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253029-D5ED-0067-36C0-D7D4E5CC896E}"/>
              </a:ext>
            </a:extLst>
          </p:cNvPr>
          <p:cNvSpPr txBox="1"/>
          <p:nvPr/>
        </p:nvSpPr>
        <p:spPr>
          <a:xfrm>
            <a:off x="1844702" y="3665551"/>
            <a:ext cx="28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Jura" pitchFamily="2" charset="0"/>
                <a:ea typeface="Jura" pitchFamily="2" charset="0"/>
              </a:rPr>
              <a:t>Anno accademico 2022-2023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76D59B-7762-CDA4-D905-BCAB204ADBBE}"/>
              </a:ext>
            </a:extLst>
          </p:cNvPr>
          <p:cNvSpPr txBox="1"/>
          <p:nvPr/>
        </p:nvSpPr>
        <p:spPr>
          <a:xfrm>
            <a:off x="153026" y="2869852"/>
            <a:ext cx="3285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Jura" pitchFamily="2" charset="0"/>
                <a:ea typeface="Jura" pitchFamily="2" charset="0"/>
              </a:rPr>
              <a:t>Relatore: </a:t>
            </a:r>
            <a:r>
              <a:rPr lang="it-IT" b="1" dirty="0">
                <a:latin typeface="Jura" pitchFamily="2" charset="0"/>
                <a:ea typeface="Jura" pitchFamily="2" charset="0"/>
              </a:rPr>
              <a:t>Prof. Idilio Drago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74BAE4-8B1A-3704-C7D4-59232548556A}"/>
              </a:ext>
            </a:extLst>
          </p:cNvPr>
          <p:cNvSpPr txBox="1"/>
          <p:nvPr/>
        </p:nvSpPr>
        <p:spPr>
          <a:xfrm>
            <a:off x="4019385" y="2869851"/>
            <a:ext cx="28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Jura" pitchFamily="2" charset="0"/>
                <a:ea typeface="Jura" pitchFamily="2" charset="0"/>
              </a:rPr>
              <a:t>Candidato: </a:t>
            </a:r>
            <a:r>
              <a:rPr lang="it-IT" b="1" dirty="0">
                <a:latin typeface="Jura" pitchFamily="2" charset="0"/>
                <a:ea typeface="Jura" pitchFamily="2" charset="0"/>
              </a:rPr>
              <a:t>Lorenzo Falchi</a:t>
            </a:r>
          </a:p>
        </p:txBody>
      </p:sp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CF4014DD-881B-016B-A984-B101B25E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95735"/>
            <a:ext cx="2080586" cy="7922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44;p42">
            <a:extLst>
              <a:ext uri="{FF2B5EF4-FFF2-40B4-BE49-F238E27FC236}">
                <a16:creationId xmlns:a16="http://schemas.microsoft.com/office/drawing/2014/main" id="{58CC7179-6D68-EBF5-CE37-190145A30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12945"/>
            <a:ext cx="26002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GlyphNet</a:t>
            </a:r>
            <a:endParaRPr dirty="0"/>
          </a:p>
        </p:txBody>
      </p:sp>
      <p:pic>
        <p:nvPicPr>
          <p:cNvPr id="3" name="Immagine 2" descr="Immagine che contiene schermata, diagramma, testo, design&#10;&#10;Descrizione generata automaticamente">
            <a:extLst>
              <a:ext uri="{FF2B5EF4-FFF2-40B4-BE49-F238E27FC236}">
                <a16:creationId xmlns:a16="http://schemas.microsoft.com/office/drawing/2014/main" id="{5823718E-9ADC-D573-1AC4-2FD6198D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99" y="1638525"/>
            <a:ext cx="718820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D61C42-8EE0-4D15-D3A2-19C061F0C30D}"/>
              </a:ext>
            </a:extLst>
          </p:cNvPr>
          <p:cNvSpPr txBox="1"/>
          <p:nvPr/>
        </p:nvSpPr>
        <p:spPr>
          <a:xfrm>
            <a:off x="1549152" y="1269193"/>
            <a:ext cx="604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>
                <a:latin typeface="Jura" pitchFamily="2" charset="0"/>
                <a:ea typeface="Jura" pitchFamily="2" charset="0"/>
              </a:rPr>
              <a:t>Rete neurale </a:t>
            </a:r>
            <a:r>
              <a:rPr lang="it-IT" sz="1800" b="1" dirty="0" err="1">
                <a:latin typeface="Jura" pitchFamily="2" charset="0"/>
                <a:ea typeface="Jura" pitchFamily="2" charset="0"/>
              </a:rPr>
              <a:t>convoluzionale</a:t>
            </a:r>
            <a:r>
              <a:rPr lang="it-IT" sz="1800" b="1" dirty="0">
                <a:latin typeface="Jura" pitchFamily="2" charset="0"/>
                <a:ea typeface="Jura" pitchFamily="2" charset="0"/>
              </a:rPr>
              <a:t> </a:t>
            </a:r>
            <a:r>
              <a:rPr lang="it-IT" sz="1800" b="1" dirty="0" err="1">
                <a:latin typeface="Jura" pitchFamily="2" charset="0"/>
                <a:ea typeface="Jura" pitchFamily="2" charset="0"/>
              </a:rPr>
              <a:t>attention-based</a:t>
            </a:r>
            <a:r>
              <a:rPr lang="it-IT" sz="1800" dirty="0">
                <a:latin typeface="Jura" pitchFamily="2" charset="0"/>
                <a:ea typeface="Jur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6115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254000" y="253079"/>
            <a:ext cx="83427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Risultati</a:t>
            </a:r>
            <a:r>
              <a:rPr lang="en" dirty="0"/>
              <a:t>: </a:t>
            </a:r>
            <a:r>
              <a:rPr lang="en" dirty="0" err="1"/>
              <a:t>classificazione</a:t>
            </a:r>
            <a:endParaRPr dirty="0"/>
          </a:p>
        </p:txBody>
      </p:sp>
      <p:pic>
        <p:nvPicPr>
          <p:cNvPr id="4" name="Immagine 3" descr="Immagine che contiene testo, schermata, diagramma, quadrato&#10;&#10;Descrizione generata automaticamente">
            <a:extLst>
              <a:ext uri="{FF2B5EF4-FFF2-40B4-BE49-F238E27FC236}">
                <a16:creationId xmlns:a16="http://schemas.microsoft.com/office/drawing/2014/main" id="{EEC0AF60-733F-9D4F-5D2A-0C520056C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6" y="1224076"/>
            <a:ext cx="3510132" cy="3262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175207-052B-B1AE-8747-2C976ED2BADA}"/>
              </a:ext>
            </a:extLst>
          </p:cNvPr>
          <p:cNvSpPr txBox="1"/>
          <p:nvPr/>
        </p:nvSpPr>
        <p:spPr>
          <a:xfrm>
            <a:off x="3497802" y="2200626"/>
            <a:ext cx="4687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it-IT" sz="1800" dirty="0">
                <a:latin typeface="Jura" pitchFamily="2" charset="0"/>
                <a:ea typeface="Jura" pitchFamily="2" charset="0"/>
              </a:rPr>
              <a:t>70 Real e 700 Fake;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1800" dirty="0">
              <a:latin typeface="Jura" pitchFamily="2" charset="0"/>
              <a:ea typeface="Jura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1800" b="1" dirty="0">
                <a:latin typeface="Jura" pitchFamily="2" charset="0"/>
                <a:ea typeface="Jura" pitchFamily="2" charset="0"/>
              </a:rPr>
              <a:t>Real</a:t>
            </a:r>
            <a:r>
              <a:rPr lang="it-IT" sz="1800" dirty="0">
                <a:latin typeface="Jura" pitchFamily="2" charset="0"/>
                <a:ea typeface="Jura" pitchFamily="2" charset="0"/>
              </a:rPr>
              <a:t>: </a:t>
            </a:r>
            <a:r>
              <a:rPr lang="it-IT" sz="1800" b="0" i="0" u="none" strike="noStrike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</a:rPr>
              <a:t>~1 ogni 3 viene classificato </a:t>
            </a:r>
            <a:r>
              <a:rPr lang="it-IT" sz="1800" b="1" i="0" u="none" strike="noStrike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</a:rPr>
              <a:t>Fake</a:t>
            </a:r>
            <a:r>
              <a:rPr lang="it-IT" sz="1800" b="0" i="0" u="none" strike="noStrike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</a:rPr>
              <a:t>;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1800" dirty="0">
              <a:solidFill>
                <a:schemeClr val="tx1"/>
              </a:solidFill>
              <a:latin typeface="Jura" pitchFamily="2" charset="0"/>
              <a:ea typeface="Jura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1800" b="1" dirty="0">
                <a:solidFill>
                  <a:schemeClr val="tx1"/>
                </a:solidFill>
                <a:latin typeface="Jura" pitchFamily="2" charset="0"/>
                <a:ea typeface="Jura" pitchFamily="2" charset="0"/>
              </a:rPr>
              <a:t>Fake</a:t>
            </a:r>
            <a:r>
              <a:rPr lang="it-IT" sz="1800" dirty="0">
                <a:solidFill>
                  <a:schemeClr val="tx1"/>
                </a:solidFill>
                <a:latin typeface="Jura" pitchFamily="2" charset="0"/>
                <a:ea typeface="Jura" pitchFamily="2" charset="0"/>
              </a:rPr>
              <a:t>: </a:t>
            </a:r>
            <a:r>
              <a:rPr lang="it-IT" sz="1800" b="0" i="0" u="none" strike="noStrike" dirty="0">
                <a:solidFill>
                  <a:schemeClr val="tx1"/>
                </a:solidFill>
                <a:effectLst/>
                <a:latin typeface="Jura" pitchFamily="2" charset="0"/>
                <a:ea typeface="Jura" pitchFamily="2" charset="0"/>
              </a:rPr>
              <a:t>~</a:t>
            </a:r>
            <a:r>
              <a:rPr lang="it-IT" sz="1800" dirty="0">
                <a:solidFill>
                  <a:schemeClr val="tx1"/>
                </a:solidFill>
                <a:latin typeface="Jura" pitchFamily="2" charset="0"/>
                <a:ea typeface="Jura" pitchFamily="2" charset="0"/>
              </a:rPr>
              <a:t>1 ogni 6 viene classificato </a:t>
            </a:r>
            <a:r>
              <a:rPr lang="it-IT" sz="1800" b="1" dirty="0">
                <a:solidFill>
                  <a:schemeClr val="tx1"/>
                </a:solidFill>
                <a:latin typeface="Jura" pitchFamily="2" charset="0"/>
                <a:ea typeface="Jura" pitchFamily="2" charset="0"/>
              </a:rPr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24765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44;p42">
            <a:extLst>
              <a:ext uri="{FF2B5EF4-FFF2-40B4-BE49-F238E27FC236}">
                <a16:creationId xmlns:a16="http://schemas.microsoft.com/office/drawing/2014/main" id="{767CDF8A-5042-49E9-4D1C-11C29D432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12945"/>
            <a:ext cx="27866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Conclusioni</a:t>
            </a:r>
            <a:endParaRPr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20862F-BB77-12C4-9D29-2191B39494A1}"/>
              </a:ext>
            </a:extLst>
          </p:cNvPr>
          <p:cNvSpPr txBox="1"/>
          <p:nvPr/>
        </p:nvSpPr>
        <p:spPr>
          <a:xfrm>
            <a:off x="662032" y="1271016"/>
            <a:ext cx="82156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000" b="1" dirty="0" err="1">
                <a:effectLst/>
                <a:latin typeface="Jura" pitchFamily="2" charset="0"/>
                <a:ea typeface="Jura" pitchFamily="2" charset="0"/>
              </a:rPr>
              <a:t>TrOCR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: tende a </a:t>
            </a:r>
            <a:r>
              <a:rPr lang="it-IT" sz="2000" b="1" dirty="0">
                <a:effectLst/>
                <a:latin typeface="Jura" pitchFamily="2" charset="0"/>
                <a:ea typeface="Jura" pitchFamily="2" charset="0"/>
              </a:rPr>
              <a:t>ripulire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 i domini che riceve in input, rendendoli più simili a domini </a:t>
            </a:r>
            <a:r>
              <a:rPr lang="it-IT" sz="2000" dirty="0" err="1">
                <a:effectLst/>
                <a:latin typeface="Jura" pitchFamily="2" charset="0"/>
                <a:ea typeface="Jura" pitchFamily="2" charset="0"/>
              </a:rPr>
              <a:t>real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. </a:t>
            </a:r>
            <a:r>
              <a:rPr lang="it-IT" sz="2000" b="1" dirty="0">
                <a:effectLst/>
                <a:latin typeface="Jura" pitchFamily="2" charset="0"/>
                <a:ea typeface="Jura" pitchFamily="2" charset="0"/>
              </a:rPr>
              <a:t>Non può essere usato come classificatore a causa degli errori, può essere testato come </a:t>
            </a:r>
            <a:r>
              <a:rPr lang="it-IT" sz="2000" b="1" dirty="0" err="1">
                <a:effectLst/>
                <a:latin typeface="Jura" pitchFamily="2" charset="0"/>
                <a:ea typeface="Jura" pitchFamily="2" charset="0"/>
              </a:rPr>
              <a:t>validatore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000" dirty="0">
              <a:effectLst/>
              <a:latin typeface="Jura" pitchFamily="2" charset="0"/>
              <a:ea typeface="Jur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it-IT" sz="2000" dirty="0">
              <a:latin typeface="Jura" pitchFamily="2" charset="0"/>
              <a:ea typeface="Jur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000" b="1" dirty="0" err="1">
                <a:effectLst/>
                <a:latin typeface="Jura" pitchFamily="2" charset="0"/>
                <a:ea typeface="Jura" pitchFamily="2" charset="0"/>
              </a:rPr>
              <a:t>GlyphNet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: non riesce ad individuare in maniera efficace i domini fake e ha difficoltà </a:t>
            </a:r>
            <a:r>
              <a:rPr lang="it-IT" sz="2000" dirty="0">
                <a:latin typeface="Jura" pitchFamily="2" charset="0"/>
                <a:ea typeface="Jura" pitchFamily="2" charset="0"/>
              </a:rPr>
              <a:t>anche a classificare i reali.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 </a:t>
            </a:r>
            <a:endParaRPr lang="it-IT" sz="2000" dirty="0">
              <a:latin typeface="Jura" pitchFamily="2" charset="0"/>
              <a:ea typeface="Jura" pitchFamily="2" charset="0"/>
            </a:endParaRPr>
          </a:p>
          <a:p>
            <a:endParaRPr lang="it-IT" sz="2000" dirty="0">
              <a:latin typeface="Jura" pitchFamily="2" charset="0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51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1958098" y="2285400"/>
            <a:ext cx="52278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Grazie</a:t>
            </a:r>
            <a:r>
              <a:rPr lang="en" dirty="0"/>
              <a:t> </a:t>
            </a:r>
            <a:r>
              <a:rPr lang="en" dirty="0" err="1"/>
              <a:t>dell’attenzione</a:t>
            </a: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52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18722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pic>
        <p:nvPicPr>
          <p:cNvPr id="3" name="Immagine 2" descr="Immagine che contiene testo, schermata, Carattere, logo&#10;&#10;Descrizione generata automaticamente">
            <a:extLst>
              <a:ext uri="{FF2B5EF4-FFF2-40B4-BE49-F238E27FC236}">
                <a16:creationId xmlns:a16="http://schemas.microsoft.com/office/drawing/2014/main" id="{437BFBB2-28CC-3EA2-B9DC-FC1CF17D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2" y="1017725"/>
            <a:ext cx="7031736" cy="35272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b="1" dirty="0">
                <a:latin typeface="Monda" pitchFamily="2" charset="77"/>
                <a:cs typeface="Times New Roman" panose="02020603050405020304" pitchFamily="18" charset="0"/>
              </a:rPr>
              <a:t>Contesto: tipi di attacchi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A77434-DE97-226C-4147-68F50A1BBA1B}"/>
              </a:ext>
            </a:extLst>
          </p:cNvPr>
          <p:cNvSpPr txBox="1"/>
          <p:nvPr/>
        </p:nvSpPr>
        <p:spPr>
          <a:xfrm>
            <a:off x="720000" y="1248311"/>
            <a:ext cx="4831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it-IT" sz="2000" dirty="0">
                <a:latin typeface="Jura" pitchFamily="2" charset="0"/>
                <a:ea typeface="Jura" pitchFamily="2" charset="0"/>
                <a:cs typeface="Times New Roman" panose="02020603050405020304" pitchFamily="18" charset="0"/>
              </a:rPr>
              <a:t>Phishing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it-IT" sz="2000" dirty="0" err="1">
                <a:latin typeface="Jura" pitchFamily="2" charset="0"/>
                <a:ea typeface="Jura" pitchFamily="2" charset="0"/>
                <a:cs typeface="Times New Roman" panose="02020603050405020304" pitchFamily="18" charset="0"/>
              </a:rPr>
              <a:t>Squatting</a:t>
            </a:r>
            <a:endParaRPr lang="it-IT" sz="2000" dirty="0">
              <a:latin typeface="Jura" pitchFamily="2" charset="0"/>
              <a:ea typeface="Jura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it-IT" sz="2000" dirty="0" err="1">
                <a:latin typeface="Jura" pitchFamily="2" charset="0"/>
                <a:ea typeface="Jura" pitchFamily="2" charset="0"/>
                <a:cs typeface="Times New Roman" panose="02020603050405020304" pitchFamily="18" charset="0"/>
              </a:rPr>
              <a:t>Typosquatting</a:t>
            </a:r>
            <a:endParaRPr lang="it-IT" sz="2000" dirty="0">
              <a:latin typeface="Jura" pitchFamily="2" charset="0"/>
              <a:ea typeface="Jura" pitchFamily="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it-IT" sz="2000" dirty="0">
                <a:latin typeface="Jura" pitchFamily="2" charset="0"/>
                <a:ea typeface="Jura" pitchFamily="2" charset="0"/>
                <a:cs typeface="Times New Roman" panose="02020603050405020304" pitchFamily="18" charset="0"/>
              </a:rPr>
              <a:t>Attacchi omografici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A1E74AB-2F2E-406F-1040-A1910B524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2" t="5158" r="1348" b="6223"/>
          <a:stretch/>
        </p:blipFill>
        <p:spPr>
          <a:xfrm>
            <a:off x="97654" y="2802336"/>
            <a:ext cx="8326346" cy="1438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0"/>
          <p:cNvSpPr txBox="1">
            <a:spLocks noGrp="1"/>
          </p:cNvSpPr>
          <p:nvPr>
            <p:ph type="title"/>
          </p:nvPr>
        </p:nvSpPr>
        <p:spPr>
          <a:xfrm>
            <a:off x="662032" y="235214"/>
            <a:ext cx="27669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Motivazioni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8792A9-F93D-3940-2E12-6F67C9804348}"/>
              </a:ext>
            </a:extLst>
          </p:cNvPr>
          <p:cNvSpPr txBox="1"/>
          <p:nvPr/>
        </p:nvSpPr>
        <p:spPr>
          <a:xfrm>
            <a:off x="662032" y="1066830"/>
            <a:ext cx="735177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Jura" pitchFamily="2" charset="0"/>
                <a:ea typeface="Jura" pitchFamily="2" charset="0"/>
              </a:rPr>
              <a:t>TrOCR</a:t>
            </a:r>
            <a:r>
              <a:rPr lang="it-IT" sz="2000" dirty="0">
                <a:latin typeface="Jura" pitchFamily="2" charset="0"/>
                <a:ea typeface="Jura" pitchFamily="2" charset="0"/>
              </a:rPr>
              <a:t>: 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riesce ad identificare le differenze tra domini reali e fake? </a:t>
            </a:r>
          </a:p>
          <a:p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	</a:t>
            </a:r>
            <a:r>
              <a:rPr lang="it-IT" sz="2400" dirty="0">
                <a:effectLst/>
                <a:latin typeface="Jura" pitchFamily="2" charset="0"/>
                <a:ea typeface="Jura" pitchFamily="2" charset="0"/>
              </a:rPr>
              <a:t>☞ </a:t>
            </a:r>
            <a:r>
              <a:rPr lang="it-IT" sz="2000" b="1" dirty="0">
                <a:effectLst/>
                <a:latin typeface="Jura" pitchFamily="2" charset="0"/>
                <a:ea typeface="Jura" pitchFamily="2" charset="0"/>
              </a:rPr>
              <a:t>si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, possiamo usarlo come </a:t>
            </a:r>
            <a:r>
              <a:rPr lang="it-IT" sz="2000" b="1" dirty="0">
                <a:effectLst/>
                <a:latin typeface="Jura" pitchFamily="2" charset="0"/>
                <a:ea typeface="Jura" pitchFamily="2" charset="0"/>
              </a:rPr>
              <a:t>classificatore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;</a:t>
            </a:r>
          </a:p>
          <a:p>
            <a:r>
              <a:rPr lang="it-IT" sz="2000" dirty="0">
                <a:latin typeface="Jura" pitchFamily="2" charset="0"/>
                <a:ea typeface="Jura" pitchFamily="2" charset="0"/>
              </a:rPr>
              <a:t>	</a:t>
            </a:r>
            <a:r>
              <a:rPr lang="it-IT" sz="2400" dirty="0">
                <a:effectLst/>
                <a:latin typeface="Jura" pitchFamily="2" charset="0"/>
                <a:ea typeface="Jura" pitchFamily="2" charset="0"/>
              </a:rPr>
              <a:t>☞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 </a:t>
            </a:r>
            <a:r>
              <a:rPr lang="it-IT" sz="2000" b="1" dirty="0">
                <a:latin typeface="Jura" pitchFamily="2" charset="0"/>
                <a:ea typeface="Jura" pitchFamily="2" charset="0"/>
              </a:rPr>
              <a:t>no</a:t>
            </a:r>
            <a:r>
              <a:rPr lang="it-IT" sz="2000" dirty="0">
                <a:latin typeface="Jura" pitchFamily="2" charset="0"/>
                <a:ea typeface="Jura" pitchFamily="2" charset="0"/>
              </a:rPr>
              <a:t>, possiamo </a:t>
            </a:r>
            <a:r>
              <a:rPr lang="it-IT" sz="2000" b="1" dirty="0">
                <a:latin typeface="Jura" pitchFamily="2" charset="0"/>
                <a:ea typeface="Jura" pitchFamily="2" charset="0"/>
              </a:rPr>
              <a:t>valutare</a:t>
            </a:r>
            <a:r>
              <a:rPr lang="it-IT" sz="2000" dirty="0">
                <a:latin typeface="Jura" pitchFamily="2" charset="0"/>
                <a:ea typeface="Jura" pitchFamily="2" charset="0"/>
              </a:rPr>
              <a:t> la qualità del phishing.</a:t>
            </a:r>
            <a:endParaRPr lang="it-IT" sz="2000" dirty="0">
              <a:effectLst/>
              <a:latin typeface="Jura" pitchFamily="2" charset="0"/>
              <a:ea typeface="Jura" pitchFamily="2" charset="0"/>
            </a:endParaRPr>
          </a:p>
          <a:p>
            <a:r>
              <a:rPr lang="it-IT" sz="2000" dirty="0">
                <a:latin typeface="Jura" pitchFamily="2" charset="0"/>
                <a:ea typeface="Jura" pitchFamily="2" charset="0"/>
              </a:rPr>
              <a:t>	</a:t>
            </a:r>
            <a:endParaRPr lang="it-IT" sz="2000" dirty="0">
              <a:effectLst/>
              <a:latin typeface="Jura" pitchFamily="2" charset="0"/>
              <a:ea typeface="Jur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Jura" pitchFamily="2" charset="0"/>
              <a:ea typeface="Jura" pitchFamily="2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000" b="1" dirty="0" err="1">
                <a:effectLst/>
                <a:latin typeface="Jura" pitchFamily="2" charset="0"/>
                <a:ea typeface="Jura" pitchFamily="2" charset="0"/>
              </a:rPr>
              <a:t>GlyphNet</a:t>
            </a:r>
            <a:r>
              <a:rPr lang="it-IT" sz="2000" dirty="0">
                <a:effectLst/>
                <a:latin typeface="Jura" pitchFamily="2" charset="0"/>
                <a:ea typeface="Jura" pitchFamily="2" charset="0"/>
              </a:rPr>
              <a:t>: riesce ad individuare in maniera efficace i domini fake? </a:t>
            </a:r>
            <a:endParaRPr lang="it-IT" sz="2000" dirty="0">
              <a:latin typeface="Jura" pitchFamily="2" charset="0"/>
              <a:ea typeface="Jura" pitchFamily="2" charset="0"/>
            </a:endParaRPr>
          </a:p>
          <a:p>
            <a:endParaRPr lang="it-IT" sz="2000" dirty="0">
              <a:latin typeface="Mond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320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0"/>
          <p:cNvSpPr txBox="1">
            <a:spLocks noGrp="1"/>
          </p:cNvSpPr>
          <p:nvPr>
            <p:ph type="title"/>
          </p:nvPr>
        </p:nvSpPr>
        <p:spPr>
          <a:xfrm>
            <a:off x="662033" y="235214"/>
            <a:ext cx="17095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TrOCR</a:t>
            </a:r>
            <a:endParaRPr dirty="0"/>
          </a:p>
        </p:txBody>
      </p:sp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41F0004-6312-0FFB-88A3-3F2CF832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35" y="1206305"/>
            <a:ext cx="5891530" cy="3402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EA6B48-66AB-5F12-6325-85AA65F7D4E4}"/>
              </a:ext>
            </a:extLst>
          </p:cNvPr>
          <p:cNvSpPr txBox="1"/>
          <p:nvPr/>
        </p:nvSpPr>
        <p:spPr>
          <a:xfrm>
            <a:off x="1301850" y="848018"/>
            <a:ext cx="654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>
                <a:latin typeface="Jura" pitchFamily="2" charset="0"/>
                <a:ea typeface="Jura" pitchFamily="2" charset="0"/>
              </a:rPr>
              <a:t>Modello generativo di tipo </a:t>
            </a:r>
            <a:r>
              <a:rPr lang="it-IT" sz="1800" b="1" dirty="0" err="1">
                <a:latin typeface="Jura" pitchFamily="2" charset="0"/>
                <a:ea typeface="Jura" pitchFamily="2" charset="0"/>
              </a:rPr>
              <a:t>autoencoder</a:t>
            </a:r>
            <a:r>
              <a:rPr lang="it-IT" sz="1800" dirty="0">
                <a:latin typeface="Jura" pitchFamily="2" charset="0"/>
                <a:ea typeface="Jura" pitchFamily="2" charset="0"/>
              </a:rPr>
              <a:t> che utilizza </a:t>
            </a:r>
            <a:r>
              <a:rPr lang="it-IT" sz="1800" b="1" dirty="0">
                <a:latin typeface="Jura" pitchFamily="2" charset="0"/>
                <a:ea typeface="Jura" pitchFamily="2" charset="0"/>
              </a:rPr>
              <a:t>OCR</a:t>
            </a:r>
            <a:r>
              <a:rPr lang="it-IT" sz="1800" dirty="0">
                <a:latin typeface="Jura" pitchFamily="2" charset="0"/>
                <a:ea typeface="Jura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Metodologie</a:t>
            </a:r>
            <a:r>
              <a:rPr lang="en" dirty="0"/>
              <a:t> e Dataset</a:t>
            </a:r>
            <a:endParaRPr dirty="0"/>
          </a:p>
        </p:txBody>
      </p:sp>
      <p:sp>
        <p:nvSpPr>
          <p:cNvPr id="720" name="Google Shape;720;p41"/>
          <p:cNvSpPr txBox="1">
            <a:spLocks noGrp="1"/>
          </p:cNvSpPr>
          <p:nvPr>
            <p:ph type="subTitle" idx="1"/>
          </p:nvPr>
        </p:nvSpPr>
        <p:spPr>
          <a:xfrm>
            <a:off x="250872" y="1187976"/>
            <a:ext cx="3518045" cy="118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sz="1800" dirty="0">
                <a:effectLst/>
                <a:latin typeface="Jura" pitchFamily="2" charset="0"/>
                <a:ea typeface="Jura" pitchFamily="2" charset="0"/>
              </a:rPr>
              <a:t>	I fake sono stati generati utilizzando </a:t>
            </a:r>
            <a:r>
              <a:rPr lang="it-IT" sz="1800" b="1" dirty="0" err="1">
                <a:effectLst/>
                <a:latin typeface="Jura" pitchFamily="2" charset="0"/>
                <a:ea typeface="Jura" pitchFamily="2" charset="0"/>
              </a:rPr>
              <a:t>DNStwist</a:t>
            </a:r>
            <a:r>
              <a:rPr lang="it-IT" sz="1800" dirty="0">
                <a:effectLst/>
                <a:latin typeface="Jura" pitchFamily="2" charset="0"/>
                <a:ea typeface="Jura" pitchFamily="2" charset="0"/>
              </a:rPr>
              <a:t> e con diverse </a:t>
            </a:r>
            <a:r>
              <a:rPr lang="it-IT" sz="1800" dirty="0" err="1">
                <a:effectLst/>
                <a:latin typeface="Jura" pitchFamily="2" charset="0"/>
                <a:ea typeface="Jura" pitchFamily="2" charset="0"/>
              </a:rPr>
              <a:t>modalita</a:t>
            </a:r>
            <a:r>
              <a:rPr lang="it-IT" sz="1800" dirty="0">
                <a:effectLst/>
                <a:latin typeface="Jura" pitchFamily="2" charset="0"/>
                <a:ea typeface="Jura" pitchFamily="2" charset="0"/>
              </a:rPr>
              <a:t>̀: </a:t>
            </a:r>
            <a:endParaRPr lang="it-IT" dirty="0">
              <a:latin typeface="Jura" pitchFamily="2" charset="0"/>
              <a:ea typeface="Jura" pitchFamily="2" charset="0"/>
            </a:endParaRPr>
          </a:p>
        </p:txBody>
      </p:sp>
      <p:pic>
        <p:nvPicPr>
          <p:cNvPr id="13" name="Immagine 12" descr="Immagine che contiene testo, Carattere, schermata, ricevuta&#10;&#10;Descrizione generata automaticamente">
            <a:extLst>
              <a:ext uri="{FF2B5EF4-FFF2-40B4-BE49-F238E27FC236}">
                <a16:creationId xmlns:a16="http://schemas.microsoft.com/office/drawing/2014/main" id="{0DCC3334-8900-5DE2-E9AE-3FBF967FE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3" b="8459"/>
          <a:stretch/>
        </p:blipFill>
        <p:spPr>
          <a:xfrm>
            <a:off x="628560" y="2211136"/>
            <a:ext cx="4339680" cy="1462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6B6CFD-AF51-0742-DCCF-2718BC02824B}"/>
              </a:ext>
            </a:extLst>
          </p:cNvPr>
          <p:cNvSpPr txBox="1"/>
          <p:nvPr/>
        </p:nvSpPr>
        <p:spPr>
          <a:xfrm>
            <a:off x="5405565" y="1168926"/>
            <a:ext cx="4084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0" i="0" u="none" strike="noStrike" dirty="0">
                <a:effectLst/>
                <a:latin typeface="Jura" pitchFamily="2" charset="0"/>
                <a:ea typeface="Jura" pitchFamily="2" charset="0"/>
              </a:rPr>
              <a:t>Ho cercato di </a:t>
            </a:r>
            <a:r>
              <a:rPr lang="it-IT" sz="1800" b="1" i="0" u="none" strike="noStrike" dirty="0">
                <a:effectLst/>
                <a:latin typeface="Jura" pitchFamily="2" charset="0"/>
                <a:ea typeface="Jura" pitchFamily="2" charset="0"/>
              </a:rPr>
              <a:t>ripulire l’output</a:t>
            </a:r>
            <a:r>
              <a:rPr lang="it-IT" sz="1800" b="0" i="0" u="none" strike="noStrike" dirty="0">
                <a:effectLst/>
                <a:latin typeface="Jura" pitchFamily="2" charset="0"/>
                <a:ea typeface="Jura" pitchFamily="2" charset="0"/>
              </a:rPr>
              <a:t>, </a:t>
            </a:r>
            <a:r>
              <a:rPr lang="it-IT" sz="1800" b="0" i="0" u="none" strike="noStrike" dirty="0" err="1">
                <a:effectLst/>
                <a:latin typeface="Jura" pitchFamily="2" charset="0"/>
                <a:ea typeface="Jura" pitchFamily="2" charset="0"/>
              </a:rPr>
              <a:t>poichè</a:t>
            </a:r>
            <a:r>
              <a:rPr lang="it-IT" sz="1800" b="0" i="0" u="none" strike="noStrike" dirty="0">
                <a:effectLst/>
                <a:latin typeface="Jura" pitchFamily="2" charset="0"/>
                <a:ea typeface="Jura" pitchFamily="2" charset="0"/>
              </a:rPr>
              <a:t> tra gli errori ricorrenti ma trascurabili del modello ci sono:</a:t>
            </a:r>
          </a:p>
          <a:p>
            <a:endParaRPr lang="it-IT" sz="1800" b="0" i="0" u="none" strike="noStrike" dirty="0">
              <a:effectLst/>
              <a:latin typeface="Jura" pitchFamily="2" charset="0"/>
              <a:ea typeface="Jura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1800" b="1" dirty="0">
                <a:latin typeface="Jura" pitchFamily="2" charset="0"/>
                <a:ea typeface="Jura" pitchFamily="2" charset="0"/>
              </a:rPr>
              <a:t>Cancellazione</a:t>
            </a:r>
            <a:r>
              <a:rPr lang="it-IT" sz="1800" dirty="0">
                <a:latin typeface="Jura" pitchFamily="2" charset="0"/>
                <a:ea typeface="Jura" pitchFamily="2" charset="0"/>
              </a:rPr>
              <a:t> di «.» in corrispondenza del dominio;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1800" dirty="0">
              <a:latin typeface="Jura" pitchFamily="2" charset="0"/>
              <a:ea typeface="Jura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1800" b="1" dirty="0">
                <a:latin typeface="Jura" pitchFamily="2" charset="0"/>
                <a:ea typeface="Jura" pitchFamily="2" charset="0"/>
              </a:rPr>
              <a:t>Sostituzione</a:t>
            </a:r>
            <a:r>
              <a:rPr lang="it-IT" sz="1800" dirty="0">
                <a:latin typeface="Jura" pitchFamily="2" charset="0"/>
                <a:ea typeface="Jura" pitchFamily="2" charset="0"/>
              </a:rPr>
              <a:t> di lettere maiuscole con minuscole (e viceversa);</a:t>
            </a:r>
          </a:p>
          <a:p>
            <a:pPr marL="285750" indent="-285750">
              <a:buFont typeface="Wingdings" pitchFamily="2" charset="2"/>
              <a:buChar char="q"/>
            </a:pPr>
            <a:endParaRPr lang="it-IT" sz="1800" dirty="0">
              <a:latin typeface="Jura" pitchFamily="2" charset="0"/>
              <a:ea typeface="Jura" pitchFamily="2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it-IT" sz="1800" b="1" dirty="0">
                <a:latin typeface="Jura" pitchFamily="2" charset="0"/>
                <a:ea typeface="Jura" pitchFamily="2" charset="0"/>
              </a:rPr>
              <a:t>Aggiunta</a:t>
            </a:r>
            <a:r>
              <a:rPr lang="it-IT" sz="1800" dirty="0">
                <a:latin typeface="Jura" pitchFamily="2" charset="0"/>
                <a:ea typeface="Jura" pitchFamily="2" charset="0"/>
              </a:rPr>
              <a:t> di spazi bianchi.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9997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Risultati</a:t>
            </a:r>
            <a:r>
              <a:rPr lang="en" dirty="0"/>
              <a:t>: </a:t>
            </a:r>
            <a:r>
              <a:rPr lang="en" dirty="0" err="1"/>
              <a:t>cdf</a:t>
            </a:r>
            <a:endParaRPr dirty="0"/>
          </a:p>
        </p:txBody>
      </p:sp>
      <p:pic>
        <p:nvPicPr>
          <p:cNvPr id="23" name="Immagine 2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99886CC-C457-D35F-37E6-F093E85F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39" y="1070940"/>
            <a:ext cx="4350058" cy="3490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786D9EBF-6A99-E08D-D31C-874ADA54674E}"/>
              </a:ext>
            </a:extLst>
          </p:cNvPr>
          <p:cNvSpPr/>
          <p:nvPr/>
        </p:nvSpPr>
        <p:spPr>
          <a:xfrm>
            <a:off x="6224341" y="1299716"/>
            <a:ext cx="336257" cy="804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0DE40721-0AAB-B9E4-1DB8-5AF5688A8B50}"/>
              </a:ext>
            </a:extLst>
          </p:cNvPr>
          <p:cNvSpPr/>
          <p:nvPr/>
        </p:nvSpPr>
        <p:spPr>
          <a:xfrm rot="5014281">
            <a:off x="3779440" y="2761839"/>
            <a:ext cx="382445" cy="2317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2D2B6B0D-90B8-D17E-46E2-F59C5FCD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1" y="1377121"/>
            <a:ext cx="4011271" cy="2161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B5465B06-7AC4-0B09-808E-4C4C89F21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803" y="1072005"/>
            <a:ext cx="4330197" cy="2999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Google Shape;744;p42">
            <a:extLst>
              <a:ext uri="{FF2B5EF4-FFF2-40B4-BE49-F238E27FC236}">
                <a16:creationId xmlns:a16="http://schemas.microsoft.com/office/drawing/2014/main" id="{58CC7179-6D68-EBF5-CE37-190145A30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129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Risultati</a:t>
            </a:r>
            <a:r>
              <a:rPr lang="en" dirty="0"/>
              <a:t>: edit distance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3BC30E-FEA6-3D74-6DB5-10A552B78C2F}"/>
              </a:ext>
            </a:extLst>
          </p:cNvPr>
          <p:cNvSpPr txBox="1"/>
          <p:nvPr/>
        </p:nvSpPr>
        <p:spPr>
          <a:xfrm>
            <a:off x="561399" y="4257854"/>
            <a:ext cx="8504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Jura" pitchFamily="2" charset="0"/>
                <a:ea typeface="Jura" pitchFamily="2" charset="0"/>
              </a:rPr>
              <a:t>Sbaglia sia per reali che per fake, quindi non si può usare come classificatore</a:t>
            </a:r>
            <a:r>
              <a:rPr lang="it-IT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8551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2"/>
          <p:cNvSpPr txBox="1">
            <a:spLocks noGrp="1"/>
          </p:cNvSpPr>
          <p:nvPr>
            <p:ph type="title"/>
          </p:nvPr>
        </p:nvSpPr>
        <p:spPr>
          <a:xfrm>
            <a:off x="254000" y="253079"/>
            <a:ext cx="83427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Risultati</a:t>
            </a:r>
            <a:r>
              <a:rPr lang="en" dirty="0"/>
              <a:t>: </a:t>
            </a:r>
            <a:r>
              <a:rPr lang="en" dirty="0" err="1"/>
              <a:t>sostituzioni</a:t>
            </a:r>
            <a:r>
              <a:rPr lang="en" dirty="0"/>
              <a:t> </a:t>
            </a:r>
            <a:r>
              <a:rPr lang="en" dirty="0" err="1"/>
              <a:t>effettuate</a:t>
            </a:r>
            <a:r>
              <a:rPr lang="en" dirty="0"/>
              <a:t> di </a:t>
            </a:r>
            <a:r>
              <a:rPr lang="en" dirty="0" err="1"/>
              <a:t>più</a:t>
            </a:r>
            <a:endParaRPr dirty="0"/>
          </a:p>
        </p:txBody>
      </p:sp>
      <p:pic>
        <p:nvPicPr>
          <p:cNvPr id="3" name="Immagine 2" descr="Immagine che contiene testo, numero, ricevuta, Carattere&#10;&#10;Descrizione generata automaticamente">
            <a:extLst>
              <a:ext uri="{FF2B5EF4-FFF2-40B4-BE49-F238E27FC236}">
                <a16:creationId xmlns:a16="http://schemas.microsoft.com/office/drawing/2014/main" id="{E3681972-B3D1-6F77-6AB4-692D9628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825779"/>
            <a:ext cx="5729245" cy="38889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031F38-F38C-7611-198F-12F10770DFD1}"/>
              </a:ext>
            </a:extLst>
          </p:cNvPr>
          <p:cNvSpPr txBox="1"/>
          <p:nvPr/>
        </p:nvSpPr>
        <p:spPr>
          <a:xfrm>
            <a:off x="6069150" y="1447458"/>
            <a:ext cx="244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Jura" pitchFamily="2" charset="0"/>
                <a:ea typeface="Jura" pitchFamily="2" charset="0"/>
              </a:rPr>
              <a:t>Gli errori rispecchiano quelli umani. Questo è un buon punto di partenza per testarlo come </a:t>
            </a:r>
            <a:r>
              <a:rPr lang="it-IT" sz="2000" b="1" dirty="0" err="1">
                <a:latin typeface="Jura" pitchFamily="2" charset="0"/>
                <a:ea typeface="Jura" pitchFamily="2" charset="0"/>
              </a:rPr>
              <a:t>validatore</a:t>
            </a:r>
            <a:r>
              <a:rPr lang="it-IT" sz="2000" b="1" dirty="0">
                <a:latin typeface="Jura" pitchFamily="2" charset="0"/>
                <a:ea typeface="Jura" pitchFamily="2" charset="0"/>
              </a:rPr>
              <a:t>.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7EFABEA-EFB0-C952-7A2A-ADAE5F3DF051}"/>
              </a:ext>
            </a:extLst>
          </p:cNvPr>
          <p:cNvSpPr/>
          <p:nvPr/>
        </p:nvSpPr>
        <p:spPr>
          <a:xfrm rot="16200000">
            <a:off x="1181376" y="368764"/>
            <a:ext cx="270466" cy="2125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B6143EC-58E3-D4FB-0BC4-8EF0A004C646}"/>
              </a:ext>
            </a:extLst>
          </p:cNvPr>
          <p:cNvSpPr/>
          <p:nvPr/>
        </p:nvSpPr>
        <p:spPr>
          <a:xfrm rot="16200000">
            <a:off x="1089690" y="3158917"/>
            <a:ext cx="572700" cy="25390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40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tudents at Risk of Identity Theft by Slidesgo">
  <a:themeElements>
    <a:clrScheme name="Simple Light">
      <a:dk1>
        <a:srgbClr val="1D2F41"/>
      </a:dk1>
      <a:lt1>
        <a:srgbClr val="FAFAFA"/>
      </a:lt1>
      <a:dk2>
        <a:srgbClr val="E4F1FE"/>
      </a:dk2>
      <a:lt2>
        <a:srgbClr val="9CB2DA"/>
      </a:lt2>
      <a:accent1>
        <a:srgbClr val="4E77C0"/>
      </a:accent1>
      <a:accent2>
        <a:srgbClr val="153D85"/>
      </a:accent2>
      <a:accent3>
        <a:srgbClr val="F1F7DF"/>
      </a:accent3>
      <a:accent4>
        <a:srgbClr val="DAEE97"/>
      </a:accent4>
      <a:accent5>
        <a:srgbClr val="D9D9D9"/>
      </a:accent5>
      <a:accent6>
        <a:srgbClr val="B2B8B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287</Words>
  <Application>Microsoft Macintosh PowerPoint</Application>
  <PresentationFormat>Presentazione su schermo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Monda</vt:lpstr>
      <vt:lpstr>Jura Medium</vt:lpstr>
      <vt:lpstr>Wingdings</vt:lpstr>
      <vt:lpstr>Anaheim</vt:lpstr>
      <vt:lpstr>Jura</vt:lpstr>
      <vt:lpstr>Arial</vt:lpstr>
      <vt:lpstr>Students at Risk of Identity Theft by Slidesgo</vt:lpstr>
      <vt:lpstr>Generazione di attacchi squatting tramite modelli generativi</vt:lpstr>
      <vt:lpstr>Outline</vt:lpstr>
      <vt:lpstr>Contesto: tipi di attacchi</vt:lpstr>
      <vt:lpstr>Motivazioni</vt:lpstr>
      <vt:lpstr>TrOCR</vt:lpstr>
      <vt:lpstr>Metodologie e Dataset</vt:lpstr>
      <vt:lpstr>Risultati: cdf</vt:lpstr>
      <vt:lpstr>Risultati: edit distance</vt:lpstr>
      <vt:lpstr>Risultati: sostituzioni effettuate di più</vt:lpstr>
      <vt:lpstr>GlyphNet</vt:lpstr>
      <vt:lpstr>Risultati: classificazione</vt:lpstr>
      <vt:lpstr>Conclusioni</vt:lpstr>
      <vt:lpstr>Grazie dell’attenzione.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Generazione di attacchi squatting tramite modelli generativi</dc:title>
  <cp:lastModifiedBy>RITA MIRELLA FODDAI</cp:lastModifiedBy>
  <cp:revision>11</cp:revision>
  <dcterms:modified xsi:type="dcterms:W3CDTF">2023-11-09T09:52:28Z</dcterms:modified>
</cp:coreProperties>
</file>