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3" r:id="rId3"/>
    <p:sldId id="264" r:id="rId4"/>
    <p:sldId id="295" r:id="rId5"/>
    <p:sldId id="298" r:id="rId6"/>
    <p:sldId id="265" r:id="rId7"/>
    <p:sldId id="266" r:id="rId8"/>
    <p:sldId id="267" r:id="rId9"/>
    <p:sldId id="288" r:id="rId10"/>
    <p:sldId id="286" r:id="rId11"/>
    <p:sldId id="287" r:id="rId12"/>
    <p:sldId id="281" r:id="rId13"/>
    <p:sldId id="296" r:id="rId14"/>
    <p:sldId id="268" r:id="rId15"/>
    <p:sldId id="269" r:id="rId16"/>
    <p:sldId id="270" r:id="rId17"/>
    <p:sldId id="291" r:id="rId18"/>
    <p:sldId id="290" r:id="rId19"/>
    <p:sldId id="297" r:id="rId20"/>
    <p:sldId id="292" r:id="rId21"/>
    <p:sldId id="293" r:id="rId22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0" autoAdjust="0"/>
    <p:restoredTop sz="93874" autoAdjust="0"/>
  </p:normalViewPr>
  <p:slideViewPr>
    <p:cSldViewPr>
      <p:cViewPr varScale="1">
        <p:scale>
          <a:sx n="119" d="100"/>
          <a:sy n="119" d="100"/>
        </p:scale>
        <p:origin x="1224" y="10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154" y="-109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2C6B136-5C57-4091-876C-0651649F92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37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60A138A-5EE2-4078-AE88-0039265737A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237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7AD7D8-3DBB-4A82-BFD9-FF6086E07C60}" type="slidenum">
              <a:rPr lang="fr-FR" sz="1200" smtClean="0"/>
              <a:pPr/>
              <a:t>9</a:t>
            </a:fld>
            <a:endParaRPr lang="fr-FR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‹N°›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8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785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652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0867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‹N°›</a:t>
            </a:fld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67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0796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0110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804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‹N°›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746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10/2/2013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9778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‹N°›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4575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32761"/>
            <a:ext cx="7543801" cy="4636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r>
              <a:rPr lang="en-US"/>
              <a:t>10/2/2013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‹N°›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007604" y="105273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79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v-st-etienne.fr/wikimastersig/doku.php/definition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mondegeonumerique.wordpress.com/geomatique-et-cie/geomatique-et-geonumerisatio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Définitions et limites des SIG</a:t>
            </a: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0B1E314A-B15E-477C-9B41-3EA1E1818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-89450" y="603226"/>
            <a:ext cx="9233450" cy="498450"/>
          </a:xfrm>
        </p:spPr>
        <p:txBody>
          <a:bodyPr>
            <a:normAutofit fontScale="90000"/>
          </a:bodyPr>
          <a:lstStyle/>
          <a:p>
            <a:r>
              <a:rPr lang="fr-FR" dirty="0"/>
              <a:t>Autre exemple de perspective procédurale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10</a:t>
            </a:fld>
            <a:endParaRPr kumimoji="0" lang="en-US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715963" y="1501043"/>
            <a:ext cx="2297112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 dirty="0"/>
              <a:t>Analyse des besoins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715963" y="1933091"/>
            <a:ext cx="3400425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/>
              <a:t>Modèle conceptuel des données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715963" y="2365139"/>
            <a:ext cx="3651250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/>
              <a:t>Modèle logique des données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715963" y="2797187"/>
            <a:ext cx="3651250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/>
              <a:t>Acquisition des données de base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715963" y="3229816"/>
            <a:ext cx="5230812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/>
              <a:t>Intégration, structuration des données de base et création d’objets complexes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715963" y="3877307"/>
            <a:ext cx="3651250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/>
              <a:t>Mise à jour</a:t>
            </a: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715963" y="4309355"/>
            <a:ext cx="3651250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/>
              <a:t>Gestion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715963" y="4741984"/>
            <a:ext cx="3651250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 dirty="0"/>
              <a:t>Création et administration de la base de données spatiales</a:t>
            </a: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715963" y="5373216"/>
            <a:ext cx="3651250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/>
              <a:t>Analyse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715963" y="5805488"/>
            <a:ext cx="3651250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/>
              <a:t>Consultation et restitution</a:t>
            </a:r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 rot="5400000">
            <a:off x="5235271" y="3477419"/>
            <a:ext cx="4848225" cy="515938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824 h 21600"/>
              <a:gd name="T14" fmla="*/ 20416 w 21600"/>
              <a:gd name="T15" fmla="*/ 1677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461" y="0"/>
                </a:moveTo>
                <a:lnTo>
                  <a:pt x="19461" y="4824"/>
                </a:lnTo>
                <a:lnTo>
                  <a:pt x="3375" y="4824"/>
                </a:lnTo>
                <a:lnTo>
                  <a:pt x="3375" y="16776"/>
                </a:lnTo>
                <a:lnTo>
                  <a:pt x="19461" y="16776"/>
                </a:lnTo>
                <a:lnTo>
                  <a:pt x="19461" y="21600"/>
                </a:lnTo>
                <a:lnTo>
                  <a:pt x="21600" y="10800"/>
                </a:lnTo>
                <a:lnTo>
                  <a:pt x="19461" y="0"/>
                </a:lnTo>
                <a:close/>
              </a:path>
              <a:path w="21600" h="21600">
                <a:moveTo>
                  <a:pt x="1350" y="4824"/>
                </a:moveTo>
                <a:lnTo>
                  <a:pt x="1350" y="16776"/>
                </a:lnTo>
                <a:lnTo>
                  <a:pt x="2700" y="16776"/>
                </a:lnTo>
                <a:lnTo>
                  <a:pt x="2700" y="4824"/>
                </a:lnTo>
                <a:lnTo>
                  <a:pt x="1350" y="4824"/>
                </a:lnTo>
                <a:close/>
              </a:path>
              <a:path w="21600" h="21600">
                <a:moveTo>
                  <a:pt x="0" y="4824"/>
                </a:moveTo>
                <a:lnTo>
                  <a:pt x="0" y="16776"/>
                </a:lnTo>
                <a:lnTo>
                  <a:pt x="675" y="16776"/>
                </a:lnTo>
                <a:lnTo>
                  <a:pt x="675" y="4824"/>
                </a:lnTo>
                <a:lnTo>
                  <a:pt x="0" y="48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8070890" y="2851150"/>
            <a:ext cx="553998" cy="1233488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/>
              <a:t>PROJET</a:t>
            </a:r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>
            <a:off x="3059113" y="952500"/>
            <a:ext cx="4530725" cy="0"/>
          </a:xfrm>
          <a:prstGeom prst="line">
            <a:avLst/>
          </a:prstGeom>
          <a:noFill/>
          <a:ln w="38100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>
            <a:off x="4149725" y="1436688"/>
            <a:ext cx="3360738" cy="0"/>
          </a:xfrm>
          <a:prstGeom prst="line">
            <a:avLst/>
          </a:prstGeom>
          <a:noFill/>
          <a:ln w="38100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 flipV="1">
            <a:off x="4357688" y="1979613"/>
            <a:ext cx="3189287" cy="14287"/>
          </a:xfrm>
          <a:prstGeom prst="line">
            <a:avLst/>
          </a:prstGeom>
          <a:noFill/>
          <a:ln w="38100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 flipV="1">
            <a:off x="5930900" y="3106738"/>
            <a:ext cx="1612900" cy="15875"/>
          </a:xfrm>
          <a:prstGeom prst="line">
            <a:avLst/>
          </a:prstGeom>
          <a:noFill/>
          <a:ln w="38100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 flipV="1">
            <a:off x="4384675" y="3727450"/>
            <a:ext cx="3159125" cy="0"/>
          </a:xfrm>
          <a:prstGeom prst="line">
            <a:avLst/>
          </a:prstGeom>
          <a:noFill/>
          <a:ln w="38100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 flipV="1">
            <a:off x="4375150" y="4203700"/>
            <a:ext cx="3159125" cy="0"/>
          </a:xfrm>
          <a:prstGeom prst="line">
            <a:avLst/>
          </a:prstGeom>
          <a:noFill/>
          <a:ln w="38100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0262" name="Line 21"/>
          <p:cNvSpPr>
            <a:spLocks noChangeShapeType="1"/>
          </p:cNvSpPr>
          <p:nvPr/>
        </p:nvSpPr>
        <p:spPr bwMode="auto">
          <a:xfrm flipV="1">
            <a:off x="4389438" y="4838700"/>
            <a:ext cx="3159125" cy="0"/>
          </a:xfrm>
          <a:prstGeom prst="line">
            <a:avLst/>
          </a:prstGeom>
          <a:noFill/>
          <a:ln w="38100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 flipV="1">
            <a:off x="4389438" y="5487988"/>
            <a:ext cx="3159125" cy="0"/>
          </a:xfrm>
          <a:prstGeom prst="line">
            <a:avLst/>
          </a:prstGeom>
          <a:noFill/>
          <a:ln w="38100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0264" name="Line 23"/>
          <p:cNvSpPr>
            <a:spLocks noChangeShapeType="1"/>
          </p:cNvSpPr>
          <p:nvPr/>
        </p:nvSpPr>
        <p:spPr bwMode="auto">
          <a:xfrm flipV="1">
            <a:off x="4389438" y="5978525"/>
            <a:ext cx="3159125" cy="0"/>
          </a:xfrm>
          <a:prstGeom prst="line">
            <a:avLst/>
          </a:prstGeom>
          <a:noFill/>
          <a:ln w="38100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0265" name="Text Box 24"/>
          <p:cNvSpPr txBox="1">
            <a:spLocks noChangeArrowheads="1"/>
          </p:cNvSpPr>
          <p:nvPr/>
        </p:nvSpPr>
        <p:spPr bwMode="auto">
          <a:xfrm>
            <a:off x="4935538" y="6299200"/>
            <a:ext cx="2506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600"/>
              <a:t>Source :de Blomac et al.</a:t>
            </a:r>
          </a:p>
        </p:txBody>
      </p:sp>
      <p:sp>
        <p:nvSpPr>
          <p:cNvPr id="10266" name="Line 25"/>
          <p:cNvSpPr>
            <a:spLocks noChangeShapeType="1"/>
          </p:cNvSpPr>
          <p:nvPr/>
        </p:nvSpPr>
        <p:spPr bwMode="auto">
          <a:xfrm flipV="1">
            <a:off x="4394200" y="2420938"/>
            <a:ext cx="3175000" cy="14287"/>
          </a:xfrm>
          <a:prstGeom prst="line">
            <a:avLst/>
          </a:prstGeom>
          <a:noFill/>
          <a:ln w="38100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 rot="10800000" flipH="1">
            <a:off x="-89450" y="3670878"/>
            <a:ext cx="400110" cy="1584729"/>
          </a:xfrm>
          <a:prstGeom prst="rect">
            <a:avLst/>
          </a:prstGeom>
          <a:noFill/>
          <a:ln>
            <a:noFill/>
          </a:ln>
        </p:spPr>
        <p:txBody>
          <a:bodyPr vert="eaVert"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400" dirty="0"/>
              <a:t>Fonctions logicielles</a:t>
            </a:r>
          </a:p>
        </p:txBody>
      </p:sp>
      <p:sp>
        <p:nvSpPr>
          <p:cNvPr id="10268" name="AutoShape 27"/>
          <p:cNvSpPr>
            <a:spLocks/>
          </p:cNvSpPr>
          <p:nvPr/>
        </p:nvSpPr>
        <p:spPr bwMode="auto">
          <a:xfrm>
            <a:off x="332885" y="2736412"/>
            <a:ext cx="378315" cy="3527863"/>
          </a:xfrm>
          <a:prstGeom prst="leftBrace">
            <a:avLst>
              <a:gd name="adj1" fmla="val 135281"/>
              <a:gd name="adj2" fmla="val 50000"/>
            </a:avLst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605"/>
            <a:ext cx="9216516" cy="702302"/>
          </a:xfrm>
        </p:spPr>
        <p:txBody>
          <a:bodyPr>
            <a:normAutofit fontScale="90000"/>
          </a:bodyPr>
          <a:lstStyle/>
          <a:p>
            <a:r>
              <a:rPr lang="fr-FR" dirty="0"/>
              <a:t>Autre exemple de perspective structurelle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11</a:t>
            </a:fld>
            <a:endParaRPr kumimoji="0" lang="en-US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337013" y="2380528"/>
            <a:ext cx="2356791" cy="58477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>
                <a:solidFill>
                  <a:schemeClr val="bg1"/>
                </a:solidFill>
              </a:rPr>
              <a:t>Sous-système d’analyse spatiale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67037" y="3188585"/>
            <a:ext cx="2356791" cy="83099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>
                <a:solidFill>
                  <a:schemeClr val="bg1"/>
                </a:solidFill>
              </a:rPr>
              <a:t>Sous-système d’acquisition des données géographiques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887617" y="3116577"/>
            <a:ext cx="2356791" cy="83099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>
                <a:solidFill>
                  <a:schemeClr val="bg1"/>
                </a:solidFill>
              </a:rPr>
              <a:t>Sous-système de présentation cartographique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3337013" y="4038600"/>
            <a:ext cx="2356791" cy="83099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>
                <a:solidFill>
                  <a:schemeClr val="bg1"/>
                </a:solidFill>
              </a:rPr>
              <a:t>Sous-système de gestion et d’interrogation de la base de données</a:t>
            </a:r>
          </a:p>
        </p:txBody>
      </p:sp>
      <p:sp>
        <p:nvSpPr>
          <p:cNvPr id="11272" name="AutoShape 7"/>
          <p:cNvSpPr>
            <a:spLocks noChangeArrowheads="1"/>
          </p:cNvSpPr>
          <p:nvPr/>
        </p:nvSpPr>
        <p:spPr bwMode="auto">
          <a:xfrm>
            <a:off x="3260813" y="5131473"/>
            <a:ext cx="2487724" cy="1098513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1600">
                <a:solidFill>
                  <a:schemeClr val="bg1"/>
                </a:solidFill>
              </a:rPr>
              <a:t>Base de données</a:t>
            </a:r>
          </a:p>
          <a:p>
            <a:pPr algn="ctr">
              <a:defRPr/>
            </a:pPr>
            <a:r>
              <a:rPr lang="fr-FR" sz="1600">
                <a:solidFill>
                  <a:schemeClr val="bg1"/>
                </a:solidFill>
              </a:rPr>
              <a:t>géographiques</a:t>
            </a:r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1259632" y="1489632"/>
            <a:ext cx="6481176" cy="427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</a:rPr>
              <a:t>Couches applications</a:t>
            </a:r>
          </a:p>
        </p:txBody>
      </p:sp>
      <p:cxnSp>
        <p:nvCxnSpPr>
          <p:cNvPr id="11274" name="AutoShape 9"/>
          <p:cNvCxnSpPr>
            <a:cxnSpLocks noChangeShapeType="1"/>
            <a:stCxn id="11271" idx="2"/>
            <a:endCxn id="11272" idx="0"/>
          </p:cNvCxnSpPr>
          <p:nvPr/>
        </p:nvCxnSpPr>
        <p:spPr bwMode="auto">
          <a:xfrm flipH="1">
            <a:off x="4504675" y="4869597"/>
            <a:ext cx="10734" cy="6280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5" name="AutoShape 10"/>
          <p:cNvCxnSpPr>
            <a:cxnSpLocks noChangeShapeType="1"/>
            <a:stCxn id="11271" idx="3"/>
            <a:endCxn id="11270" idx="2"/>
          </p:cNvCxnSpPr>
          <p:nvPr/>
        </p:nvCxnSpPr>
        <p:spPr bwMode="auto">
          <a:xfrm flipV="1">
            <a:off x="5693804" y="3947574"/>
            <a:ext cx="1372209" cy="506525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6" name="AutoShape 11"/>
          <p:cNvCxnSpPr>
            <a:cxnSpLocks noChangeShapeType="1"/>
            <a:stCxn id="11271" idx="1"/>
            <a:endCxn id="11269" idx="2"/>
          </p:cNvCxnSpPr>
          <p:nvPr/>
        </p:nvCxnSpPr>
        <p:spPr bwMode="auto">
          <a:xfrm rot="10800000">
            <a:off x="1845433" y="4019583"/>
            <a:ext cx="1491580" cy="434517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AutoShape 12"/>
          <p:cNvCxnSpPr>
            <a:cxnSpLocks noChangeShapeType="1"/>
            <a:stCxn id="11269" idx="0"/>
            <a:endCxn id="11268" idx="1"/>
          </p:cNvCxnSpPr>
          <p:nvPr/>
        </p:nvCxnSpPr>
        <p:spPr bwMode="auto">
          <a:xfrm rot="5400000" flipH="1" flipV="1">
            <a:off x="2333389" y="2184961"/>
            <a:ext cx="515669" cy="149158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8" name="AutoShape 13"/>
          <p:cNvCxnSpPr>
            <a:cxnSpLocks noChangeShapeType="1"/>
            <a:stCxn id="11268" idx="3"/>
            <a:endCxn id="11270" idx="0"/>
          </p:cNvCxnSpPr>
          <p:nvPr/>
        </p:nvCxnSpPr>
        <p:spPr bwMode="auto">
          <a:xfrm>
            <a:off x="5693804" y="2672916"/>
            <a:ext cx="1372209" cy="443661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9" name="AutoShape 14"/>
          <p:cNvCxnSpPr>
            <a:cxnSpLocks noChangeShapeType="1"/>
            <a:stCxn id="11268" idx="2"/>
            <a:endCxn id="11271" idx="0"/>
          </p:cNvCxnSpPr>
          <p:nvPr/>
        </p:nvCxnSpPr>
        <p:spPr bwMode="auto">
          <a:xfrm>
            <a:off x="4515409" y="2965303"/>
            <a:ext cx="0" cy="107329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0" name="AutoShape 15"/>
          <p:cNvCxnSpPr>
            <a:cxnSpLocks noChangeShapeType="1"/>
            <a:stCxn id="11268" idx="0"/>
            <a:endCxn id="11273" idx="4"/>
          </p:cNvCxnSpPr>
          <p:nvPr/>
        </p:nvCxnSpPr>
        <p:spPr bwMode="auto">
          <a:xfrm flipH="1" flipV="1">
            <a:off x="4500220" y="1916832"/>
            <a:ext cx="15189" cy="4636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6704187" y="5323940"/>
            <a:ext cx="16097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600" dirty="0"/>
              <a:t>Source : </a:t>
            </a:r>
            <a:r>
              <a:rPr lang="fr-FR" sz="1600" dirty="0" err="1"/>
              <a:t>Laurini</a:t>
            </a:r>
            <a:r>
              <a:rPr lang="fr-FR" sz="1600" dirty="0"/>
              <a:t>, </a:t>
            </a:r>
          </a:p>
          <a:p>
            <a:r>
              <a:rPr lang="fr-FR" sz="1600" dirty="0"/>
              <a:t>Milleret-</a:t>
            </a:r>
            <a:r>
              <a:rPr lang="fr-FR" sz="1600" dirty="0" err="1"/>
              <a:t>Raffort</a:t>
            </a:r>
            <a:r>
              <a:rPr lang="fr-FR" sz="1600" dirty="0"/>
              <a:t>, </a:t>
            </a:r>
          </a:p>
          <a:p>
            <a:r>
              <a:rPr lang="fr-FR" sz="1600" dirty="0"/>
              <a:t>1993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Essais de définition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12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EF5C2FCA-7C02-4950-B725-1B7ED0EA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079612" y="2119767"/>
            <a:ext cx="6624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Travaux CMU n°1 :</a:t>
            </a:r>
          </a:p>
          <a:p>
            <a:r>
              <a:rPr lang="fr-FR" sz="2000" dirty="0"/>
              <a:t>1) Relisez les définitions répertoriées ici : </a:t>
            </a:r>
            <a:r>
              <a:rPr lang="fr-FR" sz="2000" dirty="0">
                <a:hlinkClick r:id="rId2"/>
              </a:rPr>
              <a:t>http://www.univ-st-etienne.fr/wikimastersig/doku.php/definitions</a:t>
            </a:r>
            <a:r>
              <a:rPr lang="fr-FR" sz="2000" dirty="0"/>
              <a:t> </a:t>
            </a:r>
          </a:p>
          <a:p>
            <a:r>
              <a:rPr lang="fr-FR" sz="2000" dirty="0"/>
              <a:t>2) Expliquez l'évolution que l'on constate dans ces définitions</a:t>
            </a:r>
          </a:p>
          <a:p>
            <a:r>
              <a:rPr lang="fr-FR" sz="2000" dirty="0"/>
              <a:t> 3) Chercher sur le Web et dans un livre de la BU une définition d'un SIG et la situer par rapport à  celle du site. 23 septembre 2014</a:t>
            </a:r>
          </a:p>
          <a:p>
            <a:endParaRPr lang="fr-FR" sz="2000" dirty="0"/>
          </a:p>
          <a:p>
            <a:r>
              <a:rPr lang="fr-FR" sz="2000" dirty="0"/>
              <a:t>Texte à rédiger sur le Wiki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037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Définitions (1)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133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360093"/>
              </p:ext>
            </p:extLst>
          </p:nvPr>
        </p:nvGraphicFramePr>
        <p:xfrm>
          <a:off x="1430338" y="1090613"/>
          <a:ext cx="60785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78220" imgH="1010920" progId="Word.Document.8">
                  <p:embed/>
                </p:oleObj>
              </mc:Choice>
              <mc:Fallback>
                <p:oleObj name="Document" r:id="rId2" imgW="6078220" imgH="10109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1090613"/>
                        <a:ext cx="6078537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967273"/>
              </p:ext>
            </p:extLst>
          </p:nvPr>
        </p:nvGraphicFramePr>
        <p:xfrm>
          <a:off x="1430338" y="1995488"/>
          <a:ext cx="60785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078220" imgH="1010920" progId="Word.Document.8">
                  <p:embed/>
                </p:oleObj>
              </mc:Choice>
              <mc:Fallback>
                <p:oleObj name="Document" r:id="rId4" imgW="6078220" imgH="10109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1995488"/>
                        <a:ext cx="6078537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326637"/>
              </p:ext>
            </p:extLst>
          </p:nvPr>
        </p:nvGraphicFramePr>
        <p:xfrm>
          <a:off x="1430338" y="2900363"/>
          <a:ext cx="60785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6078220" imgH="1010920" progId="Word.Document.8">
                  <p:embed/>
                </p:oleObj>
              </mc:Choice>
              <mc:Fallback>
                <p:oleObj name="Document" r:id="rId6" imgW="6078220" imgH="101092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2900363"/>
                        <a:ext cx="6078537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347638"/>
              </p:ext>
            </p:extLst>
          </p:nvPr>
        </p:nvGraphicFramePr>
        <p:xfrm>
          <a:off x="1431925" y="3803650"/>
          <a:ext cx="607853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6078220" imgH="1010920" progId="Word.Document.8">
                  <p:embed/>
                </p:oleObj>
              </mc:Choice>
              <mc:Fallback>
                <p:oleObj name="Document" r:id="rId8" imgW="6078220" imgH="101092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3803650"/>
                        <a:ext cx="6078538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898566"/>
              </p:ext>
            </p:extLst>
          </p:nvPr>
        </p:nvGraphicFramePr>
        <p:xfrm>
          <a:off x="1446213" y="4786313"/>
          <a:ext cx="6078537" cy="183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6078220" imgH="1838960" progId="Word.Document.8">
                  <p:embed/>
                </p:oleObj>
              </mc:Choice>
              <mc:Fallback>
                <p:oleObj name="Document" r:id="rId10" imgW="6078220" imgH="183896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4786313"/>
                        <a:ext cx="6078537" cy="183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Définitions (2)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143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640366"/>
              </p:ext>
            </p:extLst>
          </p:nvPr>
        </p:nvGraphicFramePr>
        <p:xfrm>
          <a:off x="1503363" y="1276141"/>
          <a:ext cx="6078537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78220" imgH="1361440" progId="Word.Document.8">
                  <p:embed/>
                </p:oleObj>
              </mc:Choice>
              <mc:Fallback>
                <p:oleObj name="Document" r:id="rId2" imgW="6078220" imgH="13614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1276141"/>
                        <a:ext cx="6078537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62589"/>
              </p:ext>
            </p:extLst>
          </p:nvPr>
        </p:nvGraphicFramePr>
        <p:xfrm>
          <a:off x="1509713" y="2619166"/>
          <a:ext cx="607853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078220" imgH="1186180" progId="Word.Document.8">
                  <p:embed/>
                </p:oleObj>
              </mc:Choice>
              <mc:Fallback>
                <p:oleObj name="Document" r:id="rId4" imgW="6078220" imgH="11861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2619166"/>
                        <a:ext cx="6078537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662454"/>
              </p:ext>
            </p:extLst>
          </p:nvPr>
        </p:nvGraphicFramePr>
        <p:xfrm>
          <a:off x="1509713" y="3624054"/>
          <a:ext cx="607853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6078220" imgH="1186180" progId="Word.Document.8">
                  <p:embed/>
                </p:oleObj>
              </mc:Choice>
              <mc:Fallback>
                <p:oleObj name="Document" r:id="rId6" imgW="6078220" imgH="118618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3624054"/>
                        <a:ext cx="6078537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944964"/>
              </p:ext>
            </p:extLst>
          </p:nvPr>
        </p:nvGraphicFramePr>
        <p:xfrm>
          <a:off x="1517650" y="4697204"/>
          <a:ext cx="6078538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6078220" imgH="1010920" progId="Word.Document.8">
                  <p:embed/>
                </p:oleObj>
              </mc:Choice>
              <mc:Fallback>
                <p:oleObj name="Document" r:id="rId8" imgW="6078220" imgH="101092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4697204"/>
                        <a:ext cx="6078538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1"/>
          <p:cNvSpPr>
            <a:spLocks noChangeArrowheads="1"/>
          </p:cNvSpPr>
          <p:nvPr/>
        </p:nvSpPr>
        <p:spPr bwMode="auto">
          <a:xfrm>
            <a:off x="1511300" y="4552741"/>
            <a:ext cx="5940425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fr-FR" sz="1400">
                <a:solidFill>
                  <a:schemeClr val="bg2"/>
                </a:solidFill>
              </a:rPr>
              <a:t>définit la géomatique comme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31774"/>
              </p:ext>
            </p:extLst>
          </p:nvPr>
        </p:nvGraphicFramePr>
        <p:xfrm>
          <a:off x="1519238" y="5597316"/>
          <a:ext cx="6096000" cy="63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3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Le Petit Robert </a:t>
                      </a:r>
                    </a:p>
                  </a:txBody>
                  <a:tcPr marT="45678" marB="4567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fr-FR" sz="1200" b="0" i="0" dirty="0">
                          <a:solidFill>
                            <a:schemeClr val="tx1"/>
                          </a:solidFill>
                          <a:latin typeface="+mj-lt"/>
                        </a:rPr>
                        <a:t> le traitement informatique des données géographiques (obtenues par la topométrie, la cartographie, la géodésie, la photogrammétrie, la télédétection…) "</a:t>
                      </a: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Définition (3)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16</a:t>
            </a:fld>
            <a:endParaRPr kumimoji="0" lang="en-US"/>
          </a:p>
        </p:txBody>
      </p:sp>
      <p:graphicFrame>
        <p:nvGraphicFramePr>
          <p:cNvPr id="15364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336417"/>
              </p:ext>
            </p:extLst>
          </p:nvPr>
        </p:nvGraphicFramePr>
        <p:xfrm>
          <a:off x="1511300" y="1706885"/>
          <a:ext cx="6078538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78220" imgH="1361440" progId="Word.Document.8">
                  <p:embed/>
                </p:oleObj>
              </mc:Choice>
              <mc:Fallback>
                <p:oleObj name="Document" r:id="rId2" imgW="6078220" imgH="1361440" progId="Word.Document.8">
                  <p:embed/>
                  <p:pic>
                    <p:nvPicPr>
                      <p:cNvPr id="0" name="Obje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706885"/>
                        <a:ext cx="6078538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86605"/>
            <a:ext cx="8676964" cy="702302"/>
          </a:xfrm>
        </p:spPr>
        <p:txBody>
          <a:bodyPr>
            <a:normAutofit fontScale="90000"/>
          </a:bodyPr>
          <a:lstStyle/>
          <a:p>
            <a:r>
              <a:rPr lang="fr-FR" dirty="0"/>
              <a:t>3 lettres, plusieurs acronymes possibles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SIG =</a:t>
            </a:r>
          </a:p>
          <a:p>
            <a:pPr lvl="1"/>
            <a:r>
              <a:rPr lang="fr-FR" dirty="0">
                <a:sym typeface="Wingdings 3" pitchFamily="18" charset="2"/>
              </a:rPr>
              <a:t>SIG = </a:t>
            </a:r>
            <a:r>
              <a:rPr lang="fr-FR" dirty="0"/>
              <a:t>Système d’information géographique </a:t>
            </a:r>
          </a:p>
          <a:p>
            <a:pPr lvl="2"/>
            <a:r>
              <a:rPr lang="fr-FR" dirty="0"/>
              <a:t>Les outils, les méthodes et techniques de traitement de l’information géographique et le résultat qu’ils produisent </a:t>
            </a:r>
          </a:p>
          <a:p>
            <a:pPr lvl="2"/>
            <a:endParaRPr lang="fr-FR" dirty="0"/>
          </a:p>
          <a:p>
            <a:pPr lvl="1"/>
            <a:r>
              <a:rPr lang="en-US" dirty="0">
                <a:sym typeface="Wingdings 3" pitchFamily="18" charset="2"/>
              </a:rPr>
              <a:t>SIG = </a:t>
            </a:r>
            <a:r>
              <a:rPr lang="fr-FR" dirty="0"/>
              <a:t>Sciences de l’information géographique </a:t>
            </a:r>
          </a:p>
          <a:p>
            <a:pPr lvl="2"/>
            <a:r>
              <a:rPr lang="fr-FR" dirty="0"/>
              <a:t>Les fondements, les principes, les concepts et la recherche sur tout ce qui concerne l’information géographique 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>
                <a:sym typeface="Wingdings 3" pitchFamily="18" charset="2"/>
              </a:rPr>
              <a:t>SIG = </a:t>
            </a:r>
            <a:r>
              <a:rPr lang="fr-FR" dirty="0"/>
              <a:t>Société de l’information géographique </a:t>
            </a:r>
          </a:p>
          <a:p>
            <a:pPr lvl="2"/>
            <a:r>
              <a:rPr lang="fr-FR" dirty="0"/>
              <a:t>Les usages de l’information géographique et la dimension sociale de son développement</a:t>
            </a:r>
          </a:p>
          <a:p>
            <a:pPr lvl="1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Les quatre dimensions des SIG</a:t>
            </a:r>
            <a:endParaRPr lang="fr-FR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Un produit : Système IG</a:t>
            </a:r>
          </a:p>
          <a:p>
            <a:pPr lvl="1"/>
            <a:r>
              <a:rPr lang="fr-FR"/>
              <a:t>Systèmes d’information, applications informatiques, …</a:t>
            </a:r>
          </a:p>
          <a:p>
            <a:r>
              <a:rPr lang="fr-FR"/>
              <a:t>Un outil : Technologies de l’IG</a:t>
            </a:r>
          </a:p>
          <a:p>
            <a:pPr lvl="1"/>
            <a:r>
              <a:rPr lang="fr-FR"/>
              <a:t>Logiciels, composants logiciels, AGL, langages de développement, périphériques, …</a:t>
            </a:r>
          </a:p>
          <a:p>
            <a:r>
              <a:rPr lang="fr-FR"/>
              <a:t>Une industrie : Activité de l’IG</a:t>
            </a:r>
          </a:p>
          <a:p>
            <a:pPr lvl="1"/>
            <a:r>
              <a:rPr lang="fr-FR"/>
              <a:t>Profils métiers, branches, salons, associations professionnelles, lobbying, …</a:t>
            </a:r>
          </a:p>
          <a:p>
            <a:r>
              <a:rPr lang="fr-FR"/>
              <a:t>Une discipline : Sciences de l’IG ou Géomatique</a:t>
            </a:r>
          </a:p>
          <a:p>
            <a:pPr lvl="1"/>
            <a:r>
              <a:rPr lang="fr-FR"/>
              <a:t>Colloques, livres, cours, méthodes, …</a:t>
            </a:r>
          </a:p>
          <a:p>
            <a:pPr lvl="1"/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Géomatique. Définitions et origine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idx="1"/>
          </p:nvPr>
        </p:nvSpPr>
        <p:spPr>
          <a:xfrm>
            <a:off x="300905" y="1386628"/>
            <a:ext cx="3500769" cy="457200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Géomatique : </a:t>
            </a:r>
          </a:p>
          <a:p>
            <a:pPr lvl="1"/>
            <a:r>
              <a:rPr lang="fr-FR" dirty="0"/>
              <a:t>La géomatique est un champ diversifié mais cohérent, intégrant différents savoirs et savoir-faire liés à l'informatique et concernant à la fois la métrologie de la surface terrestre, la cartographie, l'analyse spatiale, le raisonnement géographique, les bases de données, la gestion de projet ... et concourant à un usage raisonné et finalisé de l'information géographique dans un contexte sociétal où la dimension spatiale est devenue fondamentale</a:t>
            </a:r>
          </a:p>
          <a:p>
            <a:pPr lvl="1"/>
            <a:r>
              <a:rPr lang="fr-FR" dirty="0"/>
              <a:t>Elle doit se comprendre dans un contexte général de numérisation systématique de l’information sur l’espace terrestre</a:t>
            </a: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7567613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Thierry Joliveau. Théories et pratiques de la Géomatique. UJM 2016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5647696" y="3402760"/>
            <a:ext cx="1777648" cy="12143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Géographique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5904148" y="2180044"/>
            <a:ext cx="1249180" cy="78467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Systèmes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102559" y="3617611"/>
            <a:ext cx="1184298" cy="78467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Sciences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7947184" y="3617611"/>
            <a:ext cx="996978" cy="78467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Société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8" name="Connecteur droit avec flèche 17"/>
          <p:cNvCxnSpPr>
            <a:cxnSpLocks/>
            <a:stCxn id="14" idx="0"/>
            <a:endCxn id="15" idx="2"/>
          </p:cNvCxnSpPr>
          <p:nvPr/>
        </p:nvCxnSpPr>
        <p:spPr>
          <a:xfrm flipH="1" flipV="1">
            <a:off x="6528738" y="2964714"/>
            <a:ext cx="7782" cy="4380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necteur droit avec flèche 18"/>
          <p:cNvCxnSpPr>
            <a:cxnSpLocks/>
            <a:stCxn id="16" idx="3"/>
            <a:endCxn id="14" idx="2"/>
          </p:cNvCxnSpPr>
          <p:nvPr/>
        </p:nvCxnSpPr>
        <p:spPr>
          <a:xfrm>
            <a:off x="5286857" y="4009946"/>
            <a:ext cx="3608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necteur droit avec flèche 19"/>
          <p:cNvCxnSpPr>
            <a:cxnSpLocks/>
            <a:stCxn id="17" idx="1"/>
            <a:endCxn id="14" idx="6"/>
          </p:cNvCxnSpPr>
          <p:nvPr/>
        </p:nvCxnSpPr>
        <p:spPr>
          <a:xfrm flipH="1">
            <a:off x="7425344" y="4009946"/>
            <a:ext cx="5218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86476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Comment définir un SIG?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2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Les définitions de la géomatique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«  Une discipline ayant pour objet la gestion des données à référence spatiale par l’intégration des sciences et des technologies reliées à leur acquisition, leur stockage, leur traitement et leur diffusion et principalement  les mathématiques, la physique, l’informatique, la topométrie, la cartographie, la géodésie, la photogrammétrie et la télédétection ». R. Bergeron</a:t>
            </a:r>
          </a:p>
          <a:p>
            <a:r>
              <a:rPr lang="fr-FR"/>
              <a:t>Modification proposée:</a:t>
            </a:r>
          </a:p>
          <a:p>
            <a:r>
              <a:rPr lang="fr-FR"/>
              <a:t>«L’objet de la géomatique est l’étude de la gestion numérique des données à référence spatiale par l’intégration au moyen de l’informatique des savoirs et des technologies reliées à leur acquisition, leur stockage, leur traitement et leur diffusion et principalement : la topométrie, la cartographie, la géodésie, la photogrammétrie et la télédétection…».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008063" y="5984875"/>
            <a:ext cx="7667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sz="1400">
                <a:hlinkClick r:id="rId2"/>
              </a:rPr>
              <a:t>http://mondegeonumerique.wordpress.com/geomatique-et-cie/geomatique-et-geonumerisation/</a:t>
            </a:r>
            <a:r>
              <a:rPr lang="fr-FR" sz="140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Les définitions de la géomatique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géomatique est un champ diversifié mais cohérent, intégrant différents savoirs et savoir-faire liés à l'informatique et concernant à la fois la métrologie de la surface terrestre, la cartographie, l'analyse spatiale, le raisonnement géographique, les bases de données, la gestion de projet ... et concourant à un usage raisonné et finalisé de l'information géographique dans un contexte sociétal où la dimension spatiale est devenue fondamentale.</a:t>
            </a:r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Nature et limites d'un SIG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D'après Nyerges*, on peut appréhender un SIG selon 3 perspectives :</a:t>
            </a:r>
          </a:p>
          <a:p>
            <a:pPr lvl="1"/>
            <a:r>
              <a:rPr lang="fr-FR"/>
              <a:t>une perspective fonctionnelle :</a:t>
            </a:r>
          </a:p>
          <a:p>
            <a:pPr lvl="2"/>
            <a:r>
              <a:rPr lang="fr-FR"/>
              <a:t>A quoi sert un SIG ? Qu'est-ce que cela fait ? (BUT)</a:t>
            </a:r>
          </a:p>
          <a:p>
            <a:pPr lvl="1"/>
            <a:r>
              <a:rPr lang="fr-FR"/>
              <a:t>une perspective procédurale :</a:t>
            </a:r>
          </a:p>
          <a:p>
            <a:pPr lvl="2"/>
            <a:r>
              <a:rPr lang="fr-FR"/>
              <a:t>Comment marche un SIG ? Comment s'organisent les opérations dans le temps ? (TÂCHES)</a:t>
            </a:r>
          </a:p>
          <a:p>
            <a:pPr lvl="1"/>
            <a:r>
              <a:rPr lang="fr-FR"/>
              <a:t>une perspective structurelle :</a:t>
            </a:r>
          </a:p>
          <a:p>
            <a:pPr lvl="2"/>
            <a:r>
              <a:rPr lang="fr-FR"/>
              <a:t>De quoi se compose un SIG ? Quelle est son architecture ? (ELEMENTS)</a:t>
            </a:r>
          </a:p>
          <a:p>
            <a:pPr lvl="1"/>
            <a:r>
              <a:rPr lang="fr-FR"/>
              <a:t>NB : Ces perspectives sont complémentaires et non disjointes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3</a:t>
            </a:fld>
            <a:endParaRPr kumimoji="0" lang="en-US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81806" y="5640494"/>
            <a:ext cx="818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200" dirty="0" err="1"/>
              <a:t>Nyerges</a:t>
            </a:r>
            <a:r>
              <a:rPr lang="fr-FR" sz="1200" dirty="0"/>
              <a:t>, T. L. (1993). </a:t>
            </a:r>
            <a:r>
              <a:rPr lang="fr-FR" sz="1200" dirty="0" err="1"/>
              <a:t>Understanding</a:t>
            </a:r>
            <a:r>
              <a:rPr lang="fr-FR" sz="1200" dirty="0"/>
              <a:t> the Scope of GIS: </a:t>
            </a:r>
            <a:r>
              <a:rPr lang="fr-FR" sz="1200" dirty="0" err="1"/>
              <a:t>Its</a:t>
            </a:r>
            <a:r>
              <a:rPr lang="fr-FR" sz="1200" dirty="0"/>
              <a:t> </a:t>
            </a:r>
            <a:r>
              <a:rPr lang="fr-FR" sz="1200" dirty="0" err="1"/>
              <a:t>relationship</a:t>
            </a:r>
            <a:r>
              <a:rPr lang="fr-FR" sz="1200" dirty="0"/>
              <a:t> to </a:t>
            </a:r>
            <a:r>
              <a:rPr lang="fr-FR" sz="1200" dirty="0" err="1"/>
              <a:t>Environmental</a:t>
            </a:r>
            <a:r>
              <a:rPr lang="fr-FR" sz="1200" dirty="0"/>
              <a:t> Modeling. </a:t>
            </a:r>
            <a:r>
              <a:rPr lang="fr-FR" sz="1200" u="sng" dirty="0" err="1"/>
              <a:t>Environmental</a:t>
            </a:r>
            <a:r>
              <a:rPr lang="fr-FR" sz="1200" u="sng" dirty="0"/>
              <a:t> Modeling </a:t>
            </a:r>
            <a:r>
              <a:rPr lang="fr-FR" sz="1200" u="sng" dirty="0" err="1"/>
              <a:t>with</a:t>
            </a:r>
            <a:r>
              <a:rPr lang="fr-FR" sz="1200" u="sng" dirty="0"/>
              <a:t> GIS</a:t>
            </a:r>
            <a:r>
              <a:rPr lang="fr-FR" sz="1200" dirty="0"/>
              <a:t>. M. F. </a:t>
            </a:r>
            <a:r>
              <a:rPr lang="fr-FR" sz="1200" dirty="0" err="1"/>
              <a:t>Goodchils</a:t>
            </a:r>
            <a:r>
              <a:rPr lang="fr-FR" sz="1200" dirty="0"/>
              <a:t>, B. O. Parks and L. T. </a:t>
            </a:r>
            <a:r>
              <a:rPr lang="fr-FR" sz="1200" dirty="0" err="1"/>
              <a:t>Steyaert</a:t>
            </a:r>
            <a:r>
              <a:rPr lang="fr-FR" sz="1200" dirty="0"/>
              <a:t>. New York, Oxford, Oxford </a:t>
            </a:r>
            <a:r>
              <a:rPr lang="fr-FR" sz="1200" dirty="0" err="1"/>
              <a:t>University</a:t>
            </a:r>
            <a:r>
              <a:rPr lang="fr-FR" sz="1200" dirty="0"/>
              <a:t> </a:t>
            </a:r>
            <a:r>
              <a:rPr lang="fr-FR" sz="1200" dirty="0" err="1"/>
              <a:t>Press</a:t>
            </a:r>
            <a:r>
              <a:rPr lang="fr-FR" sz="1200" dirty="0"/>
              <a:t>. </a:t>
            </a:r>
            <a:r>
              <a:rPr lang="fr-FR" sz="1200" b="1" dirty="0"/>
              <a:t>1993: </a:t>
            </a:r>
            <a:r>
              <a:rPr lang="fr-FR" sz="1200" dirty="0"/>
              <a:t>75-93.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55776" y="2816932"/>
            <a:ext cx="4356484" cy="2556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Par binôme, décrivez la nature d’un SIG dans une perspective </a:t>
            </a:r>
          </a:p>
          <a:p>
            <a:pPr marL="514350" indent="-514350">
              <a:buAutoNum type="arabicParenR"/>
            </a:pPr>
            <a:r>
              <a:rPr lang="fr-FR" dirty="0"/>
              <a:t>fonctionnelle</a:t>
            </a:r>
          </a:p>
          <a:p>
            <a:pPr marL="514350" indent="-514350">
              <a:buAutoNum type="arabicParenR"/>
            </a:pPr>
            <a:r>
              <a:rPr lang="fr-FR" dirty="0"/>
              <a:t>structurale </a:t>
            </a:r>
          </a:p>
          <a:p>
            <a:pPr marL="514350" indent="-514350">
              <a:buAutoNum type="arabicParenR"/>
            </a:pPr>
            <a:r>
              <a:rPr lang="fr-FR" dirty="0"/>
              <a:t>procédurale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6132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8DAA0ED-917B-42B9-9949-C0B515D9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réponses de </a:t>
            </a:r>
            <a:r>
              <a:rPr lang="fr-FR" dirty="0" err="1"/>
              <a:t>Nyerges</a:t>
            </a:r>
            <a:r>
              <a:rPr lang="fr-FR" dirty="0"/>
              <a:t>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38C6F93-711F-4F09-B10B-5BE131B2B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A4983A-AD5F-4F6A-BB36-B2F211E1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13F41F-7500-41FE-9418-DE26A923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7599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Perspective fonctionnelle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Plusieurs dimensions à prendre en compte:</a:t>
            </a:r>
          </a:p>
          <a:p>
            <a:pPr lvl="1"/>
            <a:r>
              <a:rPr lang="fr-FR"/>
              <a:t>Selon le type de tâche : </a:t>
            </a:r>
          </a:p>
          <a:p>
            <a:pPr lvl="3"/>
            <a:r>
              <a:rPr lang="fr-FR"/>
              <a:t>inventaire, évaluation, gestion, planification, ... </a:t>
            </a:r>
          </a:p>
          <a:p>
            <a:pPr lvl="1"/>
            <a:r>
              <a:rPr lang="fr-FR"/>
              <a:t>Selon la thématique : </a:t>
            </a:r>
          </a:p>
          <a:p>
            <a:pPr lvl="3"/>
            <a:r>
              <a:rPr lang="fr-FR"/>
              <a:t>gestion municipale, aménagement, gestion de réseau, défense</a:t>
            </a:r>
          </a:p>
          <a:p>
            <a:pPr lvl="1"/>
            <a:r>
              <a:rPr lang="fr-FR"/>
              <a:t>Selon le niveau de décision : </a:t>
            </a:r>
          </a:p>
          <a:p>
            <a:pPr lvl="3"/>
            <a:r>
              <a:rPr lang="fr-FR"/>
              <a:t>stratégique, intermédiaire, opérationnel</a:t>
            </a:r>
          </a:p>
          <a:p>
            <a:pPr lvl="1"/>
            <a:r>
              <a:rPr lang="fr-FR"/>
              <a:t>Selon l'étendue spatiale du problème : </a:t>
            </a:r>
          </a:p>
          <a:p>
            <a:pPr lvl="3"/>
            <a:r>
              <a:rPr lang="fr-FR"/>
              <a:t>petite, moyenne ou large étendue</a:t>
            </a:r>
          </a:p>
          <a:p>
            <a:pPr lvl="1"/>
            <a:r>
              <a:rPr lang="fr-FR"/>
              <a:t>Selon le type d'organisation : </a:t>
            </a:r>
          </a:p>
          <a:p>
            <a:pPr lvl="3"/>
            <a:r>
              <a:rPr lang="fr-FR"/>
              <a:t>institutions publiques (Etat, collectivités,…), sociétés privées (firmes, concessionnaires,…), associations, groupes de citoyens ... 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6</a:t>
            </a:fld>
            <a:endParaRPr kumimoji="0"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786904"/>
          </a:xfrm>
        </p:spPr>
        <p:txBody>
          <a:bodyPr/>
          <a:lstStyle/>
          <a:p>
            <a:r>
              <a:rPr lang="fr-FR" dirty="0"/>
              <a:t>Perspective procédurale</a:t>
            </a:r>
          </a:p>
        </p:txBody>
      </p:sp>
      <p:sp>
        <p:nvSpPr>
          <p:cNvPr id="7169" name="Espace réservé du numéro de diapositive 71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7</a:t>
            </a:fld>
            <a:endParaRPr kumimoji="0" lang="en-US"/>
          </a:p>
        </p:txBody>
      </p:sp>
      <p:grpSp>
        <p:nvGrpSpPr>
          <p:cNvPr id="7172" name="Groupe 30"/>
          <p:cNvGrpSpPr>
            <a:grpSpLocks/>
          </p:cNvGrpSpPr>
          <p:nvPr/>
        </p:nvGrpSpPr>
        <p:grpSpPr bwMode="auto">
          <a:xfrm>
            <a:off x="4136386" y="1249927"/>
            <a:ext cx="1587743" cy="4915377"/>
            <a:chOff x="3463925" y="692696"/>
            <a:chExt cx="2208213" cy="6052310"/>
          </a:xfrm>
        </p:grpSpPr>
        <p:sp>
          <p:nvSpPr>
            <p:cNvPr id="7173" name="Text Box 3"/>
            <p:cNvSpPr txBox="1">
              <a:spLocks noChangeArrowheads="1"/>
            </p:cNvSpPr>
            <p:nvPr/>
          </p:nvSpPr>
          <p:spPr bwMode="auto">
            <a:xfrm>
              <a:off x="3463926" y="1554162"/>
              <a:ext cx="2208212" cy="6442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fr-FR" sz="1400" b="1">
                  <a:latin typeface="Arial" charset="0"/>
                </a:rPr>
                <a:t>Définition du problème</a:t>
              </a:r>
            </a:p>
          </p:txBody>
        </p:sp>
        <p:sp>
          <p:nvSpPr>
            <p:cNvPr id="7174" name="Text Box 4"/>
            <p:cNvSpPr txBox="1">
              <a:spLocks noChangeArrowheads="1"/>
            </p:cNvSpPr>
            <p:nvPr/>
          </p:nvSpPr>
          <p:spPr bwMode="auto">
            <a:xfrm>
              <a:off x="3643314" y="2590800"/>
              <a:ext cx="1847849" cy="6442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fr-FR" sz="1400" b="1">
                  <a:latin typeface="Arial" charset="0"/>
                </a:rPr>
                <a:t>Entrées de données</a:t>
              </a:r>
            </a:p>
          </p:txBody>
        </p:sp>
        <p:sp>
          <p:nvSpPr>
            <p:cNvPr id="7175" name="Text Box 5"/>
            <p:cNvSpPr txBox="1">
              <a:spLocks noChangeArrowheads="1"/>
            </p:cNvSpPr>
            <p:nvPr/>
          </p:nvSpPr>
          <p:spPr bwMode="auto">
            <a:xfrm>
              <a:off x="3600450" y="3627439"/>
              <a:ext cx="1935163" cy="9095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fr-FR" sz="1400" b="1">
                  <a:latin typeface="Arial" charset="0"/>
                </a:rPr>
                <a:t>Traitement et analyse des données</a:t>
              </a:r>
            </a:p>
          </p:txBody>
        </p:sp>
        <p:sp>
          <p:nvSpPr>
            <p:cNvPr id="7176" name="Text Box 6"/>
            <p:cNvSpPr txBox="1">
              <a:spLocks noChangeArrowheads="1"/>
            </p:cNvSpPr>
            <p:nvPr/>
          </p:nvSpPr>
          <p:spPr bwMode="auto">
            <a:xfrm>
              <a:off x="3716338" y="4968875"/>
              <a:ext cx="1703387" cy="6442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fr-FR" sz="1400" b="1" dirty="0">
                  <a:latin typeface="Arial" charset="0"/>
                </a:rPr>
                <a:t>Sortie de données</a:t>
              </a:r>
            </a:p>
          </p:txBody>
        </p:sp>
        <p:sp>
          <p:nvSpPr>
            <p:cNvPr id="7177" name="Text Box 7"/>
            <p:cNvSpPr txBox="1">
              <a:spLocks noChangeArrowheads="1"/>
            </p:cNvSpPr>
            <p:nvPr/>
          </p:nvSpPr>
          <p:spPr bwMode="auto">
            <a:xfrm>
              <a:off x="3868168" y="692696"/>
              <a:ext cx="1389384" cy="644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400" b="1" dirty="0">
                  <a:latin typeface="Arial" charset="0"/>
                </a:rPr>
                <a:t>Objectifs </a:t>
              </a:r>
            </a:p>
            <a:p>
              <a:r>
                <a:rPr lang="fr-FR" sz="1400" b="1" dirty="0">
                  <a:latin typeface="Arial" charset="0"/>
                </a:rPr>
                <a:t>du projet</a:t>
              </a:r>
            </a:p>
          </p:txBody>
        </p:sp>
        <p:sp>
          <p:nvSpPr>
            <p:cNvPr id="7178" name="Text Box 8"/>
            <p:cNvSpPr txBox="1">
              <a:spLocks noChangeArrowheads="1"/>
            </p:cNvSpPr>
            <p:nvPr/>
          </p:nvSpPr>
          <p:spPr bwMode="auto">
            <a:xfrm>
              <a:off x="3881545" y="6100765"/>
              <a:ext cx="1376008" cy="644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400" b="1" dirty="0">
                  <a:latin typeface="Arial" charset="0"/>
                </a:rPr>
                <a:t>Résultats</a:t>
              </a:r>
            </a:p>
            <a:p>
              <a:r>
                <a:rPr lang="fr-FR" sz="1400" b="1" dirty="0">
                  <a:latin typeface="Arial" charset="0"/>
                </a:rPr>
                <a:t>Du projet</a:t>
              </a:r>
              <a:endParaRPr lang="fr-FR" sz="1400" dirty="0">
                <a:latin typeface="Arial" charset="0"/>
              </a:endParaRPr>
            </a:p>
          </p:txBody>
        </p:sp>
        <p:cxnSp>
          <p:nvCxnSpPr>
            <p:cNvPr id="7179" name="AutoShape 9"/>
            <p:cNvCxnSpPr>
              <a:cxnSpLocks noChangeShapeType="1"/>
              <a:stCxn id="7177" idx="2"/>
              <a:endCxn id="7173" idx="0"/>
            </p:cNvCxnSpPr>
            <p:nvPr/>
          </p:nvCxnSpPr>
          <p:spPr bwMode="auto">
            <a:xfrm>
              <a:off x="4562861" y="1336937"/>
              <a:ext cx="5171" cy="21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0" name="AutoShape 10"/>
            <p:cNvCxnSpPr>
              <a:cxnSpLocks noChangeShapeType="1"/>
              <a:stCxn id="7173" idx="2"/>
              <a:endCxn id="7174" idx="0"/>
            </p:cNvCxnSpPr>
            <p:nvPr/>
          </p:nvCxnSpPr>
          <p:spPr bwMode="auto">
            <a:xfrm flipH="1">
              <a:off x="4567239" y="2198404"/>
              <a:ext cx="793" cy="3923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1" name="AutoShape 11"/>
            <p:cNvCxnSpPr>
              <a:cxnSpLocks noChangeShapeType="1"/>
              <a:stCxn id="7174" idx="2"/>
              <a:endCxn id="7175" idx="0"/>
            </p:cNvCxnSpPr>
            <p:nvPr/>
          </p:nvCxnSpPr>
          <p:spPr bwMode="auto">
            <a:xfrm>
              <a:off x="4567239" y="3235041"/>
              <a:ext cx="793" cy="3923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2" name="AutoShape 12"/>
            <p:cNvCxnSpPr>
              <a:cxnSpLocks noChangeShapeType="1"/>
              <a:stCxn id="7175" idx="2"/>
              <a:endCxn id="7176" idx="0"/>
            </p:cNvCxnSpPr>
            <p:nvPr/>
          </p:nvCxnSpPr>
          <p:spPr bwMode="auto">
            <a:xfrm>
              <a:off x="4568032" y="4536956"/>
              <a:ext cx="0" cy="4319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3" name="AutoShape 13"/>
            <p:cNvCxnSpPr>
              <a:cxnSpLocks noChangeShapeType="1"/>
              <a:stCxn id="7176" idx="2"/>
              <a:endCxn id="7178" idx="0"/>
            </p:cNvCxnSpPr>
            <p:nvPr/>
          </p:nvCxnSpPr>
          <p:spPr bwMode="auto">
            <a:xfrm>
              <a:off x="4568032" y="5613116"/>
              <a:ext cx="1517" cy="4876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4" name="AutoShape 14"/>
            <p:cNvCxnSpPr>
              <a:cxnSpLocks noChangeShapeType="1"/>
              <a:stCxn id="7178" idx="1"/>
              <a:endCxn id="7176" idx="1"/>
            </p:cNvCxnSpPr>
            <p:nvPr/>
          </p:nvCxnSpPr>
          <p:spPr bwMode="auto">
            <a:xfrm rot="10800000">
              <a:off x="3716338" y="5290997"/>
              <a:ext cx="165206" cy="1131890"/>
            </a:xfrm>
            <a:prstGeom prst="bentConnector3">
              <a:avLst>
                <a:gd name="adj1" fmla="val 41301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5" name="AutoShape 15"/>
            <p:cNvCxnSpPr>
              <a:cxnSpLocks noChangeShapeType="1"/>
              <a:stCxn id="7176" idx="1"/>
              <a:endCxn id="7175" idx="1"/>
            </p:cNvCxnSpPr>
            <p:nvPr/>
          </p:nvCxnSpPr>
          <p:spPr bwMode="auto">
            <a:xfrm rot="10800000">
              <a:off x="3600450" y="4082198"/>
              <a:ext cx="115889" cy="1208798"/>
            </a:xfrm>
            <a:prstGeom prst="bentConnector3">
              <a:avLst>
                <a:gd name="adj1" fmla="val 45367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6" name="AutoShape 16"/>
            <p:cNvCxnSpPr>
              <a:cxnSpLocks noChangeShapeType="1"/>
              <a:stCxn id="7175" idx="1"/>
              <a:endCxn id="7174" idx="1"/>
            </p:cNvCxnSpPr>
            <p:nvPr/>
          </p:nvCxnSpPr>
          <p:spPr bwMode="auto">
            <a:xfrm rot="10800000" flipH="1">
              <a:off x="3600450" y="2912922"/>
              <a:ext cx="42864" cy="1169277"/>
            </a:xfrm>
            <a:prstGeom prst="bentConnector3">
              <a:avLst>
                <a:gd name="adj1" fmla="val -95620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7" name="AutoShape 17"/>
            <p:cNvCxnSpPr>
              <a:cxnSpLocks noChangeShapeType="1"/>
              <a:stCxn id="7174" idx="1"/>
              <a:endCxn id="7173" idx="1"/>
            </p:cNvCxnSpPr>
            <p:nvPr/>
          </p:nvCxnSpPr>
          <p:spPr bwMode="auto">
            <a:xfrm rot="10800000">
              <a:off x="3463927" y="1876283"/>
              <a:ext cx="179388" cy="1036637"/>
            </a:xfrm>
            <a:prstGeom prst="bentConnector3">
              <a:avLst>
                <a:gd name="adj1" fmla="val 25160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8" name="AutoShape 18"/>
            <p:cNvCxnSpPr>
              <a:cxnSpLocks noChangeShapeType="1"/>
              <a:stCxn id="7173" idx="1"/>
              <a:endCxn id="7177" idx="1"/>
            </p:cNvCxnSpPr>
            <p:nvPr/>
          </p:nvCxnSpPr>
          <p:spPr bwMode="auto">
            <a:xfrm rot="10800000" flipH="1">
              <a:off x="3463925" y="1014818"/>
              <a:ext cx="404242" cy="861466"/>
            </a:xfrm>
            <a:prstGeom prst="bentConnector3">
              <a:avLst>
                <a:gd name="adj1" fmla="val -6727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Perspective structurelle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8</a:t>
            </a:fld>
            <a:endParaRPr kumimoji="0" lang="en-US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760788" y="1477230"/>
            <a:ext cx="1639887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fr-FR" sz="2000"/>
              <a:t>Sous-système </a:t>
            </a:r>
          </a:p>
          <a:p>
            <a:pPr algn="ctr"/>
            <a:r>
              <a:rPr lang="fr-FR" sz="2000"/>
              <a:t>Interface utilisateur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344613" y="3110768"/>
            <a:ext cx="1639887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fr-FR" sz="2000" dirty="0"/>
              <a:t>Sous-système </a:t>
            </a:r>
          </a:p>
          <a:p>
            <a:pPr algn="ctr"/>
            <a:r>
              <a:rPr lang="fr-FR" sz="2000" dirty="0"/>
              <a:t>Saisie et capture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6149975" y="3110768"/>
            <a:ext cx="1639888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fr-FR" sz="2000"/>
              <a:t>Sous-système </a:t>
            </a:r>
          </a:p>
          <a:p>
            <a:pPr algn="ctr"/>
            <a:r>
              <a:rPr lang="fr-FR" sz="2000"/>
              <a:t>visualisation et sortie 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876675" y="3110768"/>
            <a:ext cx="1639888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fr-FR" sz="2000"/>
              <a:t>Sous-système </a:t>
            </a:r>
          </a:p>
          <a:p>
            <a:pPr algn="ctr"/>
            <a:r>
              <a:rPr lang="fr-FR" sz="2000"/>
              <a:t>Traitements et analyses 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862388" y="4825268"/>
            <a:ext cx="1639887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fr-FR" sz="2000"/>
              <a:t>Sous-système </a:t>
            </a:r>
          </a:p>
          <a:p>
            <a:pPr algn="ctr"/>
            <a:r>
              <a:rPr lang="fr-FR" sz="2000"/>
              <a:t>Gestion des données </a:t>
            </a:r>
          </a:p>
        </p:txBody>
      </p:sp>
      <p:cxnSp>
        <p:nvCxnSpPr>
          <p:cNvPr id="8201" name="AutoShape 8"/>
          <p:cNvCxnSpPr>
            <a:cxnSpLocks noChangeShapeType="1"/>
            <a:endCxn id="8197" idx="0"/>
          </p:cNvCxnSpPr>
          <p:nvPr/>
        </p:nvCxnSpPr>
        <p:spPr bwMode="auto">
          <a:xfrm rot="10800000" flipV="1">
            <a:off x="2165350" y="2788505"/>
            <a:ext cx="2406650" cy="3222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2" name="AutoShape 9"/>
          <p:cNvCxnSpPr>
            <a:cxnSpLocks noChangeShapeType="1"/>
            <a:stCxn id="8197" idx="2"/>
          </p:cNvCxnSpPr>
          <p:nvPr/>
        </p:nvCxnSpPr>
        <p:spPr bwMode="auto">
          <a:xfrm rot="16200000" flipH="1">
            <a:off x="3199606" y="3092512"/>
            <a:ext cx="338137" cy="24066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3" name="AutoShape 10"/>
          <p:cNvCxnSpPr>
            <a:cxnSpLocks noChangeShapeType="1"/>
            <a:endCxn id="8198" idx="2"/>
          </p:cNvCxnSpPr>
          <p:nvPr/>
        </p:nvCxnSpPr>
        <p:spPr bwMode="auto">
          <a:xfrm flipV="1">
            <a:off x="4572000" y="4126768"/>
            <a:ext cx="2398713" cy="3381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4" name="AutoShape 11"/>
          <p:cNvCxnSpPr>
            <a:cxnSpLocks noChangeShapeType="1"/>
            <a:stCxn id="8198" idx="0"/>
          </p:cNvCxnSpPr>
          <p:nvPr/>
        </p:nvCxnSpPr>
        <p:spPr bwMode="auto">
          <a:xfrm rot="5400000" flipH="1">
            <a:off x="5610225" y="1750280"/>
            <a:ext cx="322263" cy="23987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4572000" y="4133118"/>
            <a:ext cx="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>
            <a:off x="4572000" y="2502755"/>
            <a:ext cx="0" cy="592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9</a:t>
            </a:fld>
            <a:endParaRPr kumimoji="0" lang="en-US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686800" cy="1004156"/>
          </a:xfrm>
        </p:spPr>
        <p:txBody>
          <a:bodyPr>
            <a:normAutofit fontScale="90000"/>
          </a:bodyPr>
          <a:lstStyle/>
          <a:p>
            <a:r>
              <a:rPr lang="fr-FR" dirty="0"/>
              <a:t>Un autre exemple de perspective fonctionnelle</a:t>
            </a:r>
          </a:p>
        </p:txBody>
      </p:sp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454150"/>
            <a:ext cx="7307263" cy="395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2&quot; unique_id=&quot;16323&quot;&gt;&lt;object type=&quot;3&quot; unique_id=&quot;16324&quot;&gt;&lt;property id=&quot;20148&quot; value=&quot;5&quot;/&gt;&lt;property id=&quot;20300&quot; value=&quot;Diapositive 1 - &amp;quot;Définitions et limites des SIG&amp;quot;&quot;/&gt;&lt;property id=&quot;20307&quot; value=&quot;256&quot;/&gt;&lt;/object&gt;&lt;object type=&quot;3&quot; unique_id=&quot;16325&quot;&gt;&lt;property id=&quot;20148&quot; value=&quot;5&quot;/&gt;&lt;property id=&quot;20300&quot; value=&quot;Diapositive 2 - &amp;quot;Comment définir un SIG?&amp;quot;&quot;/&gt;&lt;property id=&quot;20307&quot; value=&quot;263&quot;/&gt;&lt;/object&gt;&lt;object type=&quot;3&quot; unique_id=&quot;16326&quot;&gt;&lt;property id=&quot;20148&quot; value=&quot;5&quot;/&gt;&lt;property id=&quot;20300&quot; value=&quot;Diapositive 3 - &amp;quot;Nature et limites d'un SIG&amp;quot;&quot;/&gt;&lt;property id=&quot;20307&quot; value=&quot;264&quot;/&gt;&lt;/object&gt;&lt;object type=&quot;3&quot; unique_id=&quot;16327&quot;&gt;&lt;property id=&quot;20148&quot; value=&quot;5&quot;/&gt;&lt;property id=&quot;20300&quot; value=&quot;Diapositive 4&quot;/&gt;&lt;property id=&quot;20307&quot; value=&quot;295&quot;/&gt;&lt;/object&gt;&lt;object type=&quot;3&quot; unique_id=&quot;16328&quot;&gt;&lt;property id=&quot;20148&quot; value=&quot;5&quot;/&gt;&lt;property id=&quot;20300&quot; value=&quot;Diapositive 5 - &amp;quot;Perspective fonctionnelle&amp;quot;&quot;/&gt;&lt;property id=&quot;20307&quot; value=&quot;265&quot;/&gt;&lt;/object&gt;&lt;object type=&quot;3&quot; unique_id=&quot;16329&quot;&gt;&lt;property id=&quot;20148&quot; value=&quot;5&quot;/&gt;&lt;property id=&quot;20300&quot; value=&quot;Diapositive 6 - &amp;quot;Perspective procédurale&amp;quot;&quot;/&gt;&lt;property id=&quot;20307&quot; value=&quot;266&quot;/&gt;&lt;/object&gt;&lt;object type=&quot;3&quot; unique_id=&quot;16330&quot;&gt;&lt;property id=&quot;20148&quot; value=&quot;5&quot;/&gt;&lt;property id=&quot;20300&quot; value=&quot;Diapositive 7 - &amp;quot;Perspective structurelle&amp;quot;&quot;/&gt;&lt;property id=&quot;20307&quot; value=&quot;267&quot;/&gt;&lt;/object&gt;&lt;object type=&quot;3&quot; unique_id=&quot;16331&quot;&gt;&lt;property id=&quot;20148&quot; value=&quot;5&quot;/&gt;&lt;property id=&quot;20300&quot; value=&quot;Diapositive 8 - &amp;quot;Un autre exemple de perspective fonctionnelle&amp;quot;&quot;/&gt;&lt;property id=&quot;20307&quot; value=&quot;288&quot;/&gt;&lt;/object&gt;&lt;object type=&quot;3&quot; unique_id=&quot;16332&quot;&gt;&lt;property id=&quot;20148&quot; value=&quot;5&quot;/&gt;&lt;property id=&quot;20300&quot; value=&quot;Diapositive 9 - &amp;quot;Autre exemple de perspective procédurale &amp;quot;&quot;/&gt;&lt;property id=&quot;20307&quot; value=&quot;286&quot;/&gt;&lt;/object&gt;&lt;object type=&quot;3&quot; unique_id=&quot;16333&quot;&gt;&lt;property id=&quot;20148&quot; value=&quot;5&quot;/&gt;&lt;property id=&quot;20300&quot; value=&quot;Diapositive 10 - &amp;quot;Un autre exemple de perspective structurelle &amp;quot;&quot;/&gt;&lt;property id=&quot;20307&quot; value=&quot;287&quot;/&gt;&lt;/object&gt;&lt;object type=&quot;3&quot; unique_id=&quot;16334&quot;&gt;&lt;property id=&quot;20148&quot; value=&quot;5&quot;/&gt;&lt;property id=&quot;20300&quot; value=&quot;Diapositive 11 - &amp;quot;Essais de définition&amp;quot;&quot;/&gt;&lt;property id=&quot;20307&quot; value=&quot;281&quot;/&gt;&lt;/object&gt;&lt;object type=&quot;3&quot; unique_id=&quot;16335&quot;&gt;&lt;property id=&quot;20148&quot; value=&quot;5&quot;/&gt;&lt;property id=&quot;20300&quot; value=&quot;Diapositive 12&quot;/&gt;&lt;property id=&quot;20307&quot; value=&quot;296&quot;/&gt;&lt;/object&gt;&lt;object type=&quot;3&quot; unique_id=&quot;16336&quot;&gt;&lt;property id=&quot;20148&quot; value=&quot;5&quot;/&gt;&lt;property id=&quot;20300&quot; value=&quot;Diapositive 13 - &amp;quot;Définitions (1)&amp;quot;&quot;/&gt;&lt;property id=&quot;20307&quot; value=&quot;268&quot;/&gt;&lt;/object&gt;&lt;object type=&quot;3&quot; unique_id=&quot;16337&quot;&gt;&lt;property id=&quot;20148&quot; value=&quot;5&quot;/&gt;&lt;property id=&quot;20300&quot; value=&quot;Diapositive 14 - &amp;quot;Définitions (2)&amp;quot;&quot;/&gt;&lt;property id=&quot;20307&quot; value=&quot;269&quot;/&gt;&lt;/object&gt;&lt;object type=&quot;3&quot; unique_id=&quot;16338&quot;&gt;&lt;property id=&quot;20148&quot; value=&quot;5&quot;/&gt;&lt;property id=&quot;20300&quot; value=&quot;Diapositive 15 - &amp;quot;Définition (3)&amp;quot;&quot;/&gt;&lt;property id=&quot;20307&quot; value=&quot;270&quot;/&gt;&lt;/object&gt;&lt;object type=&quot;3&quot; unique_id=&quot;16339&quot;&gt;&lt;property id=&quot;20148&quot; value=&quot;5&quot;/&gt;&lt;property id=&quot;20300&quot; value=&quot;Diapositive 16 - &amp;quot;Trois lettres, plusieurs acronymes possibles &amp;quot;&quot;/&gt;&lt;property id=&quot;20307&quot; value=&quot;291&quot;/&gt;&lt;/object&gt;&lt;object type=&quot;3&quot; unique_id=&quot;16340&quot;&gt;&lt;property id=&quot;20148&quot; value=&quot;5&quot;/&gt;&lt;property id=&quot;20300&quot; value=&quot;Diapositive 17&quot;/&gt;&lt;property id=&quot;20307&quot; value=&quot;294&quot;/&gt;&lt;/object&gt;&lt;object type=&quot;3&quot; unique_id=&quot;16341&quot;&gt;&lt;property id=&quot;20148&quot; value=&quot;5&quot;/&gt;&lt;property id=&quot;20300&quot; value=&quot;Diapositive 19 - &amp;quot;Les quatre dimensions des SIG&amp;quot;&quot;/&gt;&lt;property id=&quot;20307&quot; value=&quot;290&quot;/&gt;&lt;/object&gt;&lt;object type=&quot;3&quot; unique_id=&quot;16342&quot;&gt;&lt;property id=&quot;20148&quot; value=&quot;5&quot;/&gt;&lt;property id=&quot;20300&quot; value=&quot;Diapositive 20 - &amp;quot;Les définitions de la géomatique&amp;quot;&quot;/&gt;&lt;property id=&quot;20307&quot; value=&quot;292&quot;/&gt;&lt;/object&gt;&lt;object type=&quot;3&quot; unique_id=&quot;16343&quot;&gt;&lt;property id=&quot;20148&quot; value=&quot;5&quot;/&gt;&lt;property id=&quot;20300&quot; value=&quot;Diapositive 21 - &amp;quot;Les définitions de la géomatique&amp;quot;&quot;/&gt;&lt;property id=&quot;20307&quot; value=&quot;293&quot;/&gt;&lt;/object&gt;&lt;object type=&quot;3&quot; unique_id=&quot;16410&quot;&gt;&lt;property id=&quot;20148&quot; value=&quot;5&quot;/&gt;&lt;property id=&quot;20300&quot; value=&quot;Diapositive 18 - &amp;quot;Définitions et origine&amp;quot;&quot;/&gt;&lt;property id=&quot;20307&quot; value=&quot;297&quot;/&gt;&lt;/object&gt;&lt;/object&gt;&lt;object type=&quot;8&quot; unique_id=&quot;1636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753</TotalTime>
  <Words>1020</Words>
  <Application>Microsoft Office PowerPoint</Application>
  <PresentationFormat>Affichage à l'écran (4:3)</PresentationFormat>
  <Paragraphs>146</Paragraphs>
  <Slides>21</Slides>
  <Notes>1</Notes>
  <HiddenSlides>7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Rétrospective</vt:lpstr>
      <vt:lpstr>Document</vt:lpstr>
      <vt:lpstr>Définitions et limites des SIG</vt:lpstr>
      <vt:lpstr>Comment définir un SIG?</vt:lpstr>
      <vt:lpstr>Nature et limites d'un SIG</vt:lpstr>
      <vt:lpstr>Présentation PowerPoint</vt:lpstr>
      <vt:lpstr>Les réponses de Nyerges </vt:lpstr>
      <vt:lpstr>Perspective fonctionnelle</vt:lpstr>
      <vt:lpstr>Perspective procédurale</vt:lpstr>
      <vt:lpstr>Perspective structurelle</vt:lpstr>
      <vt:lpstr>Un autre exemple de perspective fonctionnelle</vt:lpstr>
      <vt:lpstr>Autre exemple de perspective procédurale </vt:lpstr>
      <vt:lpstr>Autre exemple de perspective structurelle </vt:lpstr>
      <vt:lpstr>Essais de définition</vt:lpstr>
      <vt:lpstr>Présentation PowerPoint</vt:lpstr>
      <vt:lpstr>Définitions (1)</vt:lpstr>
      <vt:lpstr>Définitions (2)</vt:lpstr>
      <vt:lpstr>Définition (3)</vt:lpstr>
      <vt:lpstr>3 lettres, plusieurs acronymes possibles </vt:lpstr>
      <vt:lpstr>Les quatre dimensions des SIG</vt:lpstr>
      <vt:lpstr>Géomatique. Définitions et origine</vt:lpstr>
      <vt:lpstr>Les définitions de la géomatique</vt:lpstr>
      <vt:lpstr>Les définitions de la géomatique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</dc:creator>
  <cp:lastModifiedBy>Thierry Joliveau</cp:lastModifiedBy>
  <cp:revision>47</cp:revision>
  <dcterms:created xsi:type="dcterms:W3CDTF">1601-01-01T00:00:00Z</dcterms:created>
  <dcterms:modified xsi:type="dcterms:W3CDTF">2021-09-20T17:11:54Z</dcterms:modified>
</cp:coreProperties>
</file>