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1" r:id="rId2"/>
    <p:sldId id="492" r:id="rId3"/>
    <p:sldId id="494" r:id="rId4"/>
    <p:sldId id="493" r:id="rId5"/>
    <p:sldId id="501" r:id="rId6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7C9E7"/>
    <a:srgbClr val="500093"/>
    <a:srgbClr val="BC3700"/>
    <a:srgbClr val="00279F"/>
    <a:srgbClr val="000000"/>
    <a:srgbClr val="9C0F0F"/>
    <a:srgbClr val="001D7A"/>
    <a:srgbClr val="CED0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89" autoAdjust="0"/>
    <p:restoredTop sz="94628" autoAdjust="0"/>
  </p:normalViewPr>
  <p:slideViewPr>
    <p:cSldViewPr snapToGrid="0">
      <p:cViewPr>
        <p:scale>
          <a:sx n="100" d="100"/>
          <a:sy n="100" d="100"/>
        </p:scale>
        <p:origin x="-510" y="-2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838" y="-966"/>
      </p:cViewPr>
      <p:guideLst>
        <p:guide orient="horz" pos="3222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7639"/>
            <a:ext cx="3081098" cy="556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85" tIns="48041" rIns="96085" bIns="48041" numCol="1" anchor="b" anchorCtr="0" compatLnSpc="1">
            <a:prstTxWarp prst="textNoShape">
              <a:avLst/>
            </a:prstTxWarp>
          </a:bodyPr>
          <a:lstStyle>
            <a:lvl1pPr defTabSz="961954" eaLnBrk="0" hangingPunct="0">
              <a:spcBef>
                <a:spcPct val="20000"/>
              </a:spcBef>
              <a:defRPr sz="1000">
                <a:latin typeface="InfoText-Norm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5642" y="9687639"/>
            <a:ext cx="3082199" cy="556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85" tIns="48041" rIns="96085" bIns="48041" numCol="1" anchor="b" anchorCtr="0" compatLnSpc="1">
            <a:prstTxWarp prst="textNoShape">
              <a:avLst/>
            </a:prstTxWarp>
          </a:bodyPr>
          <a:lstStyle>
            <a:lvl1pPr algn="r" defTabSz="961954" eaLnBrk="0" hangingPunct="0">
              <a:spcBef>
                <a:spcPct val="20000"/>
              </a:spcBef>
              <a:defRPr sz="1200">
                <a:latin typeface="InfoText-Norm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13" y="4879292"/>
            <a:ext cx="5207474" cy="4625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083" tIns="46707" rIns="95083" bIns="46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890588"/>
            <a:ext cx="5181600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78588" y="533400"/>
            <a:ext cx="1981200" cy="5562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4988" y="533400"/>
            <a:ext cx="5791200" cy="55626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533400"/>
            <a:ext cx="79248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4988" y="1600200"/>
            <a:ext cx="79248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advClick="0" advTm="3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4988" y="1600200"/>
            <a:ext cx="3886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3588" y="1600200"/>
            <a:ext cx="3886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ransition advClick="0" advTm="3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3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Click="0" advTm="3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533400"/>
            <a:ext cx="7924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600200"/>
            <a:ext cx="7924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22338" y="6096000"/>
            <a:ext cx="7910512" cy="0"/>
          </a:xfrm>
          <a:prstGeom prst="line">
            <a:avLst/>
          </a:prstGeom>
          <a:noFill/>
          <a:ln w="12700">
            <a:solidFill>
              <a:srgbClr val="9C0F0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20700" y="6172200"/>
            <a:ext cx="9101138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n-US" sz="1000" dirty="0">
                <a:latin typeface="Arial" charset="0"/>
              </a:rPr>
              <a:t>   </a:t>
            </a:r>
            <a:r>
              <a:rPr lang="en-US" sz="1000" dirty="0" err="1" smtClean="0">
                <a:latin typeface="Arial" charset="0"/>
              </a:rPr>
              <a:t>Forschungsmethoden</a:t>
            </a:r>
            <a:r>
              <a:rPr lang="en-US" sz="1000" dirty="0" smtClean="0">
                <a:latin typeface="Arial" charset="0"/>
              </a:rPr>
              <a:t>			</a:t>
            </a:r>
            <a:r>
              <a:rPr lang="en-US" sz="1000" dirty="0" err="1" smtClean="0">
                <a:latin typeface="Arial" charset="0"/>
              </a:rPr>
              <a:t>Übung</a:t>
            </a:r>
            <a:r>
              <a:rPr lang="en-US" sz="1000" dirty="0" smtClean="0">
                <a:latin typeface="Arial" charset="0"/>
              </a:rPr>
              <a:t> 1	       		WS2012			</a:t>
            </a:r>
            <a:r>
              <a:rPr lang="de-AT" sz="1000" dirty="0" smtClean="0">
                <a:latin typeface="Arial" charset="0"/>
              </a:rPr>
              <a:t>Seite</a:t>
            </a:r>
            <a:r>
              <a:rPr lang="en-US" sz="1000" dirty="0" smtClean="0">
                <a:latin typeface="Arial" charset="0"/>
              </a:rPr>
              <a:t> </a:t>
            </a:r>
            <a:fld id="{353B6451-E50A-4B3F-8513-A0DB1E5BE14E}" type="slidenum">
              <a:rPr lang="en-US" sz="1000">
                <a:latin typeface="Arial" charset="0"/>
              </a:rPr>
              <a:pPr defTabSz="762000" eaLnBrk="0" hangingPunct="0">
                <a:defRPr/>
              </a:pPr>
              <a:t>‹Nr.›</a:t>
            </a:fld>
            <a:endParaRPr lang="en-US" sz="10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3000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6107C"/>
          </a:solidFill>
          <a:latin typeface="Arial" charset="0"/>
        </a:defRPr>
      </a:lvl9pPr>
    </p:titleStyle>
    <p:bodyStyle>
      <a:lvl1pPr marL="482600" indent="-482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Font typeface="Wingdings" pitchFamily="2" charset="2"/>
        <a:buChar char="è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58850" indent="-28575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m"/>
        <a:defRPr sz="2000">
          <a:solidFill>
            <a:schemeClr val="tx1"/>
          </a:solidFill>
          <a:latin typeface="+mn-lt"/>
        </a:defRPr>
      </a:lvl2pPr>
      <a:lvl3pPr marL="13779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7970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>
          <a:solidFill>
            <a:schemeClr val="tx1"/>
          </a:solidFill>
          <a:latin typeface="+mn-lt"/>
        </a:defRPr>
      </a:lvl4pPr>
      <a:lvl5pPr marL="22161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5pPr>
      <a:lvl6pPr marL="26733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6pPr>
      <a:lvl7pPr marL="31305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7pPr>
      <a:lvl8pPr marL="35877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8pPr>
      <a:lvl9pPr marL="4044950" indent="-228600" algn="l" defTabSz="762000" rtl="0" eaLnBrk="0" fontAlgn="base" hangingPunct="0">
        <a:spcBef>
          <a:spcPct val="20000"/>
        </a:spcBef>
        <a:spcAft>
          <a:spcPct val="0"/>
        </a:spcAft>
        <a:buClr>
          <a:srgbClr val="9C0F0F"/>
        </a:buClr>
        <a:buSzPct val="100000"/>
        <a:buFont typeface="Wingdings" pitchFamily="2" charset="2"/>
        <a:buChar char="è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8363" y="3960108"/>
            <a:ext cx="8099425" cy="2342267"/>
          </a:xfrm>
        </p:spPr>
        <p:txBody>
          <a:bodyPr lIns="92075" tIns="46038" rIns="92075" bIns="46038" anchor="t" anchorCtr="0"/>
          <a:lstStyle/>
          <a:p>
            <a:pPr algn="l">
              <a:lnSpc>
                <a:spcPct val="80000"/>
              </a:lnSpc>
            </a:pPr>
            <a:r>
              <a:rPr lang="de-DE" sz="2400" b="1" dirty="0" smtClean="0"/>
              <a:t>Gruppe:		</a:t>
            </a:r>
            <a:r>
              <a:rPr lang="de-DE" sz="2400" dirty="0" smtClean="0"/>
              <a:t>8</a:t>
            </a:r>
          </a:p>
          <a:p>
            <a:pPr algn="l">
              <a:lnSpc>
                <a:spcPct val="80000"/>
              </a:lnSpc>
            </a:pPr>
            <a:endParaRPr lang="de-DE" sz="1400" dirty="0" smtClean="0"/>
          </a:p>
          <a:p>
            <a:pPr algn="l">
              <a:lnSpc>
                <a:spcPct val="80000"/>
              </a:lnSpc>
            </a:pPr>
            <a:r>
              <a:rPr lang="de-DE" sz="2400" b="1" dirty="0" smtClean="0"/>
              <a:t>Vortragende(r):	Bernhard Fleck</a:t>
            </a:r>
            <a:r>
              <a:rPr lang="de-DE" sz="2400" dirty="0" smtClean="0"/>
              <a:t>  </a:t>
            </a:r>
          </a:p>
          <a:p>
            <a:pPr algn="l">
              <a:lnSpc>
                <a:spcPct val="80000"/>
              </a:lnSpc>
            </a:pPr>
            <a:r>
              <a:rPr lang="de-DE" sz="2400" b="1" dirty="0" err="1" smtClean="0"/>
              <a:t>MitautorInnen</a:t>
            </a:r>
            <a:r>
              <a:rPr lang="de-DE" sz="2400" b="1" dirty="0" smtClean="0"/>
              <a:t>:</a:t>
            </a:r>
            <a:r>
              <a:rPr lang="de-DE" sz="2400" dirty="0" smtClean="0"/>
              <a:t>	Rafael </a:t>
            </a:r>
            <a:r>
              <a:rPr lang="de-DE" sz="2400" dirty="0" err="1" smtClean="0"/>
              <a:t>Konik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r>
              <a:rPr lang="de-DE" sz="2400" dirty="0" smtClean="0"/>
              <a:t>			Stephan </a:t>
            </a:r>
            <a:r>
              <a:rPr lang="de-DE" sz="2400" dirty="0" err="1" smtClean="0"/>
              <a:t>Matiasch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r>
              <a:rPr lang="de-DE" sz="2400" dirty="0" smtClean="0"/>
              <a:t>			Harald </a:t>
            </a:r>
            <a:r>
              <a:rPr lang="de-DE" sz="2400" dirty="0" err="1" smtClean="0"/>
              <a:t>Watzke</a:t>
            </a:r>
            <a:endParaRPr lang="en-US" sz="1800" dirty="0" smtClean="0"/>
          </a:p>
          <a:p>
            <a:pPr algn="l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2475" y="333376"/>
            <a:ext cx="8382000" cy="3235212"/>
          </a:xfrm>
        </p:spPr>
        <p:txBody>
          <a:bodyPr lIns="92075" tIns="46038" rIns="92075" bIns="46038" anchor="b"/>
          <a:lstStyle/>
          <a:p>
            <a:pPr algn="ctr"/>
            <a:r>
              <a:rPr lang="de-DE" sz="3600" dirty="0" smtClean="0">
                <a:solidFill>
                  <a:srgbClr val="000080"/>
                </a:solidFill>
              </a:rPr>
              <a:t>Forschungsmethoden WS 2012</a:t>
            </a:r>
            <a:r>
              <a:rPr lang="de-DE" sz="3200" dirty="0" smtClean="0">
                <a:solidFill>
                  <a:srgbClr val="000080"/>
                </a:solidFill>
              </a:rPr>
              <a:t/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2000" dirty="0" smtClean="0">
                <a:solidFill>
                  <a:srgbClr val="000080"/>
                </a:solidFill>
              </a:rPr>
              <a:t> </a:t>
            </a:r>
            <a:r>
              <a:rPr lang="de-DE" sz="3200" dirty="0" smtClean="0">
                <a:solidFill>
                  <a:srgbClr val="000080"/>
                </a:solidFill>
              </a:rPr>
              <a:t/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3200" dirty="0" smtClean="0">
                <a:solidFill>
                  <a:srgbClr val="000080"/>
                </a:solidFill>
              </a:rPr>
              <a:t>Übung 1: Analyse Diplomarbeiten </a:t>
            </a:r>
            <a:br>
              <a:rPr lang="de-DE" sz="3200" dirty="0" smtClean="0">
                <a:solidFill>
                  <a:srgbClr val="000080"/>
                </a:solidFill>
              </a:rPr>
            </a:br>
            <a:r>
              <a:rPr lang="de-DE" sz="3200" dirty="0" smtClean="0">
                <a:solidFill>
                  <a:srgbClr val="000080"/>
                </a:solidFill>
              </a:rPr>
              <a:t>aus EPILOG WS 2008</a:t>
            </a:r>
            <a:endParaRPr lang="en-US" sz="2000" dirty="0" smtClean="0">
              <a:solidFill>
                <a:srgbClr val="000080"/>
              </a:solidFill>
            </a:endParaRPr>
          </a:p>
        </p:txBody>
      </p:sp>
      <p:pic>
        <p:nvPicPr>
          <p:cNvPr id="4" name="Bild 2" descr="briefkopf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362" y="149224"/>
            <a:ext cx="8700924" cy="114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37" y="86513"/>
            <a:ext cx="7924800" cy="552879"/>
          </a:xfrm>
        </p:spPr>
        <p:txBody>
          <a:bodyPr/>
          <a:lstStyle/>
          <a:p>
            <a:r>
              <a:rPr lang="de-AT" sz="3200" dirty="0" smtClean="0"/>
              <a:t>Diplomarbeit 1</a:t>
            </a:r>
            <a:endParaRPr lang="de-AT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838772"/>
            <a:ext cx="8884020" cy="5768283"/>
          </a:xfrm>
          <a:solidFill>
            <a:schemeClr val="bg1"/>
          </a:solidFill>
        </p:spPr>
        <p:txBody>
          <a:bodyPr/>
          <a:lstStyle/>
          <a:p>
            <a:r>
              <a:rPr lang="de-AT" sz="1800" b="1" dirty="0" smtClean="0"/>
              <a:t>Titel: </a:t>
            </a:r>
            <a:r>
              <a:rPr lang="de-AT" sz="1800" dirty="0" smtClean="0"/>
              <a:t>Biomechanische Schlaganalyse im </a:t>
            </a:r>
            <a:r>
              <a:rPr lang="de-AT" sz="1800" dirty="0" err="1" smtClean="0"/>
              <a:t>Kyokushin</a:t>
            </a:r>
            <a:r>
              <a:rPr lang="de-AT" sz="1800" dirty="0" smtClean="0"/>
              <a:t>-Karate</a:t>
            </a:r>
          </a:p>
          <a:p>
            <a:r>
              <a:rPr lang="de-AT" sz="1800" b="1" dirty="0" err="1" smtClean="0"/>
              <a:t>AutorIn</a:t>
            </a:r>
            <a:r>
              <a:rPr lang="de-AT" sz="1800" b="1" dirty="0" smtClean="0"/>
              <a:t>: </a:t>
            </a:r>
            <a:r>
              <a:rPr lang="de-AT" sz="1800" dirty="0" smtClean="0"/>
              <a:t>Melanie </a:t>
            </a:r>
            <a:r>
              <a:rPr lang="de-AT" sz="1800" dirty="0" err="1" smtClean="0"/>
              <a:t>Fraunschiel</a:t>
            </a:r>
            <a:endParaRPr lang="de-AT" sz="1800" dirty="0" smtClean="0"/>
          </a:p>
          <a:p>
            <a:r>
              <a:rPr lang="de-AT" sz="1800" b="1" dirty="0" smtClean="0"/>
              <a:t>Betreuung: </a:t>
            </a:r>
            <a:r>
              <a:rPr lang="de-AT" sz="1800" dirty="0" smtClean="0"/>
              <a:t>Winfried Mayr</a:t>
            </a:r>
          </a:p>
          <a:p>
            <a:r>
              <a:rPr lang="de-AT" sz="1800" b="1" dirty="0" smtClean="0"/>
              <a:t>Preis: </a:t>
            </a:r>
            <a:r>
              <a:rPr lang="de-AT" sz="1800" dirty="0" smtClean="0"/>
              <a:t>Best Poster Award der Fakultät für Informatik </a:t>
            </a:r>
          </a:p>
          <a:p>
            <a:r>
              <a:rPr lang="de-AT" sz="1800" b="1" dirty="0" smtClean="0"/>
              <a:t>Themengebiet:</a:t>
            </a:r>
          </a:p>
          <a:p>
            <a:pPr lvl="1"/>
            <a:r>
              <a:rPr lang="de-AT" sz="1600" dirty="0" smtClean="0"/>
              <a:t>Vollkontakt Kampfsport </a:t>
            </a:r>
            <a:r>
              <a:rPr lang="de-AT" sz="1600" dirty="0" err="1" smtClean="0"/>
              <a:t>Kyokushin</a:t>
            </a:r>
            <a:r>
              <a:rPr lang="de-AT" sz="1600" dirty="0" smtClean="0"/>
              <a:t>-Karate</a:t>
            </a:r>
          </a:p>
          <a:p>
            <a:r>
              <a:rPr lang="de-AT" sz="1800" b="1" dirty="0" smtClean="0"/>
              <a:t>Problemstellung:</a:t>
            </a:r>
          </a:p>
          <a:p>
            <a:pPr lvl="1"/>
            <a:r>
              <a:rPr lang="de-AT" sz="1600" dirty="0" smtClean="0"/>
              <a:t>Analyse und Vergleich von Schlagtechniken und Bewegungen durch</a:t>
            </a:r>
          </a:p>
          <a:p>
            <a:pPr lvl="2"/>
            <a:r>
              <a:rPr lang="de-AT" sz="1600" dirty="0" smtClean="0"/>
              <a:t>moderne Sensortechnik</a:t>
            </a:r>
          </a:p>
          <a:p>
            <a:pPr lvl="2"/>
            <a:r>
              <a:rPr lang="de-AT" sz="1600" dirty="0" smtClean="0"/>
              <a:t>High-Speed Kameras</a:t>
            </a:r>
          </a:p>
          <a:p>
            <a:r>
              <a:rPr lang="de-AT" sz="1800" b="1" dirty="0" smtClean="0"/>
              <a:t>Verwendete Methoden:</a:t>
            </a:r>
          </a:p>
          <a:p>
            <a:pPr lvl="1"/>
            <a:r>
              <a:rPr lang="de-AT" sz="1600" dirty="0" smtClean="0"/>
              <a:t>Literatur Recherche &amp; Zitieren</a:t>
            </a:r>
          </a:p>
          <a:p>
            <a:pPr lvl="1"/>
            <a:r>
              <a:rPr lang="de-AT" sz="1600" dirty="0" smtClean="0"/>
              <a:t>Kontrollierte Experimente &amp; Messen</a:t>
            </a:r>
          </a:p>
          <a:p>
            <a:r>
              <a:rPr lang="de-AT" sz="1800" b="1" dirty="0" smtClean="0"/>
              <a:t>Ergebnis: </a:t>
            </a:r>
          </a:p>
          <a:p>
            <a:pPr lvl="1"/>
            <a:r>
              <a:rPr lang="de-AT" sz="1600" dirty="0" smtClean="0"/>
              <a:t>Schlagwirkung nicht unbedingt abhängig vom Gewicht</a:t>
            </a:r>
          </a:p>
          <a:p>
            <a:pPr lvl="1"/>
            <a:r>
              <a:rPr lang="de-AT" sz="1600" dirty="0" smtClean="0"/>
              <a:t>beleibte Kämpfer stecken Schläge besser weg</a:t>
            </a:r>
          </a:p>
          <a:p>
            <a:pPr lvl="1"/>
            <a:r>
              <a:rPr lang="de-AT" sz="1600" dirty="0" smtClean="0"/>
              <a:t>geschwungene Schläge sind energiereicher als gerade (Faktor 2)</a:t>
            </a:r>
          </a:p>
          <a:p>
            <a:pPr lvl="1"/>
            <a:r>
              <a:rPr lang="de-AT" sz="1600" dirty="0" smtClean="0"/>
              <a:t>Tritte sind energiereicher als Schläge (Faktor 3,5 bis 7)</a:t>
            </a:r>
          </a:p>
          <a:p>
            <a:endParaRPr lang="de-AT" sz="2400" dirty="0"/>
          </a:p>
        </p:txBody>
      </p:sp>
    </p:spTree>
  </p:cSld>
  <p:clrMapOvr>
    <a:masterClrMapping/>
  </p:clrMapOvr>
  <p:transition advClick="0" advTm="1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1237" y="86513"/>
            <a:ext cx="7924800" cy="552879"/>
          </a:xfrm>
        </p:spPr>
        <p:txBody>
          <a:bodyPr/>
          <a:lstStyle/>
          <a:p>
            <a:r>
              <a:rPr lang="de-AT" sz="3200" dirty="0" smtClean="0"/>
              <a:t>Diplomarbeit 2</a:t>
            </a:r>
            <a:endParaRPr lang="de-AT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838772"/>
            <a:ext cx="8884020" cy="5768283"/>
          </a:xfrm>
          <a:solidFill>
            <a:schemeClr val="bg1"/>
          </a:solidFill>
        </p:spPr>
        <p:txBody>
          <a:bodyPr/>
          <a:lstStyle/>
          <a:p>
            <a:r>
              <a:rPr lang="de-AT" sz="1800" b="1" dirty="0" smtClean="0"/>
              <a:t>Titel: </a:t>
            </a:r>
            <a:r>
              <a:rPr lang="en-US" sz="1800" dirty="0" smtClean="0"/>
              <a:t>Evaluating Object-Oriented Software Metrics for Source Code Change Analysis - A Study on Open Source Projects</a:t>
            </a:r>
            <a:endParaRPr lang="de-AT" sz="1800" dirty="0" smtClean="0"/>
          </a:p>
          <a:p>
            <a:r>
              <a:rPr lang="de-AT" sz="1800" b="1" dirty="0" err="1" smtClean="0"/>
              <a:t>AutorIn</a:t>
            </a:r>
            <a:r>
              <a:rPr lang="de-AT" sz="1800" b="1" dirty="0" smtClean="0"/>
              <a:t>: </a:t>
            </a:r>
            <a:r>
              <a:rPr lang="de-AT" sz="1800" dirty="0" smtClean="0"/>
              <a:t>Andreas </a:t>
            </a:r>
            <a:r>
              <a:rPr lang="de-AT" sz="1800" dirty="0" err="1" smtClean="0"/>
              <a:t>Mauczka</a:t>
            </a:r>
            <a:endParaRPr lang="de-AT" sz="1800" dirty="0" smtClean="0"/>
          </a:p>
          <a:p>
            <a:r>
              <a:rPr lang="de-AT" sz="1800" b="1" dirty="0" smtClean="0"/>
              <a:t>Betreuung: </a:t>
            </a:r>
            <a:r>
              <a:rPr lang="de-AT" sz="1800" dirty="0" smtClean="0"/>
              <a:t>Thomas </a:t>
            </a:r>
            <a:r>
              <a:rPr lang="de-AT" sz="1800" dirty="0" err="1" smtClean="0"/>
              <a:t>Grechenig</a:t>
            </a:r>
            <a:r>
              <a:rPr lang="de-AT" sz="1800" dirty="0" smtClean="0"/>
              <a:t> und Mario </a:t>
            </a:r>
            <a:r>
              <a:rPr lang="de-AT" sz="1800" dirty="0" err="1" smtClean="0"/>
              <a:t>Bernhart</a:t>
            </a:r>
            <a:endParaRPr lang="de-AT" sz="1800" dirty="0" smtClean="0"/>
          </a:p>
          <a:p>
            <a:r>
              <a:rPr lang="de-AT" sz="1800" b="1" dirty="0" smtClean="0"/>
              <a:t>Preis: </a:t>
            </a:r>
            <a:r>
              <a:rPr lang="de-AT" sz="1800" dirty="0" smtClean="0"/>
              <a:t>nein</a:t>
            </a:r>
          </a:p>
          <a:p>
            <a:r>
              <a:rPr lang="de-AT" sz="1800" b="1" dirty="0" smtClean="0"/>
              <a:t>Themengebiet:</a:t>
            </a:r>
          </a:p>
          <a:p>
            <a:pPr lvl="1"/>
            <a:r>
              <a:rPr lang="de-AT" sz="1600" dirty="0" err="1" smtClean="0"/>
              <a:t>Datamining</a:t>
            </a:r>
            <a:r>
              <a:rPr lang="de-AT" sz="1600" dirty="0" smtClean="0"/>
              <a:t> von Versionsverwaltungssystemen</a:t>
            </a:r>
          </a:p>
          <a:p>
            <a:pPr lvl="1"/>
            <a:r>
              <a:rPr lang="de-AT" sz="1600" dirty="0" smtClean="0"/>
              <a:t>Software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 (</a:t>
            </a:r>
            <a:r>
              <a:rPr lang="de-AT" sz="1600" dirty="0" smtClean="0"/>
              <a:t>o</a:t>
            </a:r>
            <a:r>
              <a:rPr lang="de-AT" sz="1600" dirty="0" smtClean="0"/>
              <a:t>bjektorientierter Programmiersprachen)</a:t>
            </a:r>
            <a:endParaRPr lang="de-AT" sz="1600" dirty="0" smtClean="0"/>
          </a:p>
          <a:p>
            <a:r>
              <a:rPr lang="de-AT" sz="1800" b="1" dirty="0" smtClean="0"/>
              <a:t>Problemstellung</a:t>
            </a:r>
            <a:r>
              <a:rPr lang="de-AT" sz="1800" b="1" dirty="0" smtClean="0"/>
              <a:t>:</a:t>
            </a:r>
          </a:p>
          <a:p>
            <a:pPr lvl="1"/>
            <a:r>
              <a:rPr lang="de-AT" sz="1600" dirty="0" smtClean="0"/>
              <a:t>Gibt es einen Zusammenhang zwischen Code </a:t>
            </a:r>
            <a:r>
              <a:rPr lang="de-AT" sz="1600" dirty="0" err="1" smtClean="0"/>
              <a:t>Changes</a:t>
            </a:r>
            <a:r>
              <a:rPr lang="de-AT" sz="1600" dirty="0" smtClean="0"/>
              <a:t> und Software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?</a:t>
            </a:r>
          </a:p>
          <a:p>
            <a:pPr lvl="1"/>
            <a:r>
              <a:rPr lang="de-AT" sz="1600" dirty="0" smtClean="0"/>
              <a:t>Validierung / Abschätzung </a:t>
            </a:r>
            <a:r>
              <a:rPr lang="de-AT" sz="1600" dirty="0" smtClean="0"/>
              <a:t>von Software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 mit Code Change </a:t>
            </a:r>
            <a:r>
              <a:rPr lang="de-AT" sz="1600" dirty="0" smtClean="0"/>
              <a:t>Analysis</a:t>
            </a:r>
            <a:endParaRPr lang="de-AT" sz="1600" dirty="0" smtClean="0"/>
          </a:p>
          <a:p>
            <a:r>
              <a:rPr lang="de-AT" sz="1800" b="1" dirty="0" smtClean="0"/>
              <a:t>Verwendete </a:t>
            </a:r>
            <a:r>
              <a:rPr lang="de-AT" sz="1800" b="1" dirty="0" smtClean="0"/>
              <a:t>Methoden:</a:t>
            </a:r>
          </a:p>
          <a:p>
            <a:pPr lvl="1"/>
            <a:r>
              <a:rPr lang="de-AT" sz="1600" dirty="0" smtClean="0"/>
              <a:t>Literatur Recherche &amp; Zitieren</a:t>
            </a:r>
            <a:endParaRPr lang="de-AT" sz="1600" dirty="0" smtClean="0"/>
          </a:p>
          <a:p>
            <a:pPr lvl="1"/>
            <a:r>
              <a:rPr lang="de-AT" sz="1600" dirty="0" smtClean="0"/>
              <a:t>Implementieren</a:t>
            </a:r>
          </a:p>
          <a:p>
            <a:pPr lvl="1"/>
            <a:r>
              <a:rPr lang="de-AT" sz="1600" dirty="0" smtClean="0"/>
              <a:t>Studie</a:t>
            </a:r>
            <a:endParaRPr lang="de-AT" sz="1600" dirty="0" smtClean="0"/>
          </a:p>
          <a:p>
            <a:r>
              <a:rPr lang="de-AT" sz="1800" b="1" dirty="0" smtClean="0"/>
              <a:t>Ergebnis: </a:t>
            </a:r>
          </a:p>
          <a:p>
            <a:pPr lvl="1"/>
            <a:r>
              <a:rPr lang="de-AT" sz="1600" dirty="0" smtClean="0"/>
              <a:t>Komplexere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 sind weniger aussagekräftig in Bezug auf </a:t>
            </a:r>
            <a:r>
              <a:rPr lang="de-AT" sz="1600" dirty="0" smtClean="0"/>
              <a:t>Code </a:t>
            </a:r>
            <a:r>
              <a:rPr lang="de-AT" sz="1600" dirty="0" err="1" smtClean="0"/>
              <a:t>Changes</a:t>
            </a:r>
            <a:endParaRPr lang="de-AT" sz="1600" dirty="0" smtClean="0"/>
          </a:p>
          <a:p>
            <a:pPr lvl="2"/>
            <a:r>
              <a:rPr lang="de-AT" sz="1600" dirty="0" smtClean="0"/>
              <a:t>Code Level </a:t>
            </a:r>
            <a:r>
              <a:rPr lang="de-AT" sz="1600" dirty="0" err="1" smtClean="0"/>
              <a:t>Metriken</a:t>
            </a:r>
            <a:r>
              <a:rPr lang="de-AT" sz="1600" dirty="0" smtClean="0"/>
              <a:t> besser als Struktur </a:t>
            </a:r>
            <a:r>
              <a:rPr lang="de-AT" sz="1600" dirty="0" err="1" smtClean="0"/>
              <a:t>Metriken</a:t>
            </a:r>
            <a:endParaRPr lang="de-AT" sz="1600" dirty="0" smtClean="0"/>
          </a:p>
          <a:p>
            <a:pPr lvl="1"/>
            <a:r>
              <a:rPr lang="de-AT" sz="1600" dirty="0" smtClean="0"/>
              <a:t>Zusammenhang zwischen Code </a:t>
            </a:r>
            <a:r>
              <a:rPr lang="de-AT" sz="1600" dirty="0" err="1" smtClean="0"/>
              <a:t>Changes</a:t>
            </a:r>
            <a:r>
              <a:rPr lang="de-AT" sz="1600" dirty="0" smtClean="0"/>
              <a:t> und </a:t>
            </a:r>
            <a:r>
              <a:rPr lang="de-AT" sz="1600" dirty="0" err="1" smtClean="0"/>
              <a:t>Metriken</a:t>
            </a:r>
            <a:endParaRPr lang="de-AT" sz="1600" dirty="0" smtClean="0"/>
          </a:p>
          <a:p>
            <a:endParaRPr lang="de-AT" sz="2000" dirty="0"/>
          </a:p>
        </p:txBody>
      </p:sp>
    </p:spTree>
  </p:cSld>
  <p:clrMapOvr>
    <a:masterClrMapping/>
  </p:clrMapOvr>
  <p:transition advClick="0" advTm="1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Auswertung: Verwendung wissenschaftlicher Methoden</a:t>
            </a:r>
            <a:endParaRPr lang="de-AT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756270" y="1697125"/>
          <a:ext cx="7954593" cy="223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570"/>
                <a:gridCol w="2149023"/>
              </a:tblGrid>
              <a:tr h="429768">
                <a:tc>
                  <a:txBody>
                    <a:bodyPr/>
                    <a:lstStyle/>
                    <a:p>
                      <a:r>
                        <a:rPr lang="de-AT" dirty="0" smtClean="0"/>
                        <a:t>Beschreibung der Methode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400" dirty="0" smtClean="0"/>
                        <a:t>Gesamtanzahl der Vorkommnisse </a:t>
                      </a:r>
                      <a:r>
                        <a:rPr lang="de-AT" sz="1400" dirty="0" smtClean="0">
                          <a:solidFill>
                            <a:srgbClr val="C00000"/>
                          </a:solidFill>
                        </a:rPr>
                        <a:t>*)</a:t>
                      </a:r>
                      <a:endParaRPr lang="de-AT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Literatur Recherche &amp; Zitieren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hoffentlich 12 ;)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Implementieren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aseline="0" dirty="0" smtClean="0"/>
                        <a:t>Experiment</a:t>
                      </a:r>
                      <a:endParaRPr lang="de-AT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/>
                </a:tc>
              </a:tr>
              <a:tr h="429768"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Studie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790646" y="5617029"/>
            <a:ext cx="798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C00000"/>
                </a:solidFill>
              </a:rPr>
              <a:t>*) Tabelle nach der am häufigsten verwendeten Methode sortieren!</a:t>
            </a:r>
            <a:endParaRPr lang="de-AT" sz="1600" dirty="0">
              <a:solidFill>
                <a:srgbClr val="C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54836" y="4249281"/>
            <a:ext cx="519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/>
              <a:t>&lt; </a:t>
            </a:r>
            <a:r>
              <a:rPr lang="en-US" sz="1800" i="1" dirty="0" err="1" smtClean="0"/>
              <a:t>Sonstige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Anmerkungen</a:t>
            </a:r>
            <a:r>
              <a:rPr lang="en-US" sz="1800" i="1" dirty="0" smtClean="0"/>
              <a:t> / Lessons Learned ... &gt;</a:t>
            </a:r>
            <a:endParaRPr lang="en-US" sz="1800" i="1" dirty="0"/>
          </a:p>
        </p:txBody>
      </p:sp>
    </p:spTree>
  </p:cSld>
  <p:clrMapOvr>
    <a:masterClrMapping/>
  </p:clrMapOvr>
  <p:transition advClick="0" advTm="18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988" y="609600"/>
            <a:ext cx="8719848" cy="5206809"/>
          </a:xfrm>
          <a:solidFill>
            <a:schemeClr val="accent1">
              <a:lumMod val="75000"/>
            </a:schemeClr>
          </a:solidFill>
        </p:spPr>
        <p:txBody>
          <a:bodyPr anchor="ctr" anchorCtr="0"/>
          <a:lstStyle/>
          <a:p>
            <a:pPr algn="ctr">
              <a:buNone/>
            </a:pPr>
            <a:r>
              <a:rPr lang="de-AT" sz="11500" b="1" dirty="0" smtClean="0">
                <a:solidFill>
                  <a:schemeClr val="bg1"/>
                </a:solidFill>
              </a:rPr>
              <a:t>Ende</a:t>
            </a:r>
          </a:p>
        </p:txBody>
      </p:sp>
    </p:spTree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igene Datei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igene Datei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igene Datei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gene Datei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gene Datei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241</Words>
  <Application>Microsoft Office PowerPoint</Application>
  <PresentationFormat>A4-Papier (210x297 mm)</PresentationFormat>
  <Paragraphs>59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Eigene Dateien</vt:lpstr>
      <vt:lpstr>Forschungsmethoden WS 2012   Übung 1: Analyse Diplomarbeiten  aus EPILOG WS 2008</vt:lpstr>
      <vt:lpstr>Diplomarbeit 1</vt:lpstr>
      <vt:lpstr>Diplomarbeit 2</vt:lpstr>
      <vt:lpstr>Auswertung: Verwendung wissenschaftlicher Methoden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2.Februar 1999</dc:title>
  <dc:creator>eva Kühn</dc:creator>
  <cp:lastModifiedBy>fleckb</cp:lastModifiedBy>
  <cp:revision>1346</cp:revision>
  <cp:lastPrinted>2001-10-24T19:12:27Z</cp:lastPrinted>
  <dcterms:created xsi:type="dcterms:W3CDTF">1997-10-21T17:23:52Z</dcterms:created>
  <dcterms:modified xsi:type="dcterms:W3CDTF">2012-10-26T15:28:48Z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info@tecco.at</vt:lpwstr>
  </property>
  <property fmtid="{D5CDD505-2E9C-101B-9397-08002B2CF9AE}" pid="8" name="HomePage">
    <vt:lpwstr>http://www.tecco.at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4194368</vt:i4>
  </property>
  <property fmtid="{D5CDD505-2E9C-101B-9397-08002B2CF9AE}" pid="16" name="VisitedColor">
    <vt:i4>4194368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C:\WINNT\Profiles\georgt\Eigene Dateien\VersSznenario\Slides\BookDemoEngl</vt:lpwstr>
  </property>
</Properties>
</file>