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87" r:id="rId2"/>
    <p:sldId id="8588" r:id="rId3"/>
    <p:sldId id="8613" r:id="rId4"/>
    <p:sldId id="8614" r:id="rId5"/>
    <p:sldId id="8608" r:id="rId6"/>
    <p:sldId id="85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D33F-882D-498C-9490-65647AC3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EA1C-4FB5-483E-BFD9-ABE1BB4B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CA-0534-44AD-9EC2-02BADD3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386D-5FCF-499E-AFEB-618F53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64E-9273-415B-BB41-9A614B3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5E2-C4A9-4BF1-AB55-8051868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972C-7BDF-491B-9DA4-EF144BB1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0246-2FC8-4A07-96B5-0486D7A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68A5-BA5F-40E6-A722-469434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CE3-E987-4E4A-A4CE-B83ADBF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3E5C7-9E28-4281-8CDE-77D65421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852A-90C4-4A81-A43C-4123C468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BB9-925E-4C1F-AC1D-9D40E6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5D4-F0D5-4930-AC99-C929B2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D031-85AF-4A57-9B57-4883F62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49B-0A24-4548-9C9D-F73003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746E-CF9E-431C-A6FF-7DC6CAC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76C0-C251-45B0-8DDF-CC8AA3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048-4BED-4947-BD39-622D3A8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D37-2FEB-400D-A6FD-13D9CFA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32-CF92-4038-AE26-FDF6B28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22ED-4EA6-4F88-B8A8-DF4F4B6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E50-8F69-4DE5-BEEB-300CEDB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028-D160-4991-BD07-A760FA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364-B6F8-45A8-94CB-EF4E558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370-506B-4CC0-A344-46103BE8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9E15-F180-42A8-B695-4F65530F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C6E3-CC46-495A-87A2-C6820ED4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58C3-E9EE-44DE-BE64-3F6291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8A1E-91DB-48E3-886C-C05B15F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25FD-9481-4847-A885-E2BD80F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FDD-A271-4EED-9406-DAAB37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5243-814E-4576-A828-D216C97F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968-98A1-4EEC-8571-0AAAAC66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6D-2941-48E4-A1FF-362FBEB2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084C-3255-4CD1-B3E5-DDC20A0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0BAF2-61E6-4B36-A61A-8771AB6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00BA-CE51-46BF-BA3F-FF6A3E6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BB67-056B-433A-829D-4F91EA7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60C-74DB-4D60-B1B6-9483AE7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CB581-287E-4919-BAF5-8BAC7CF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DB92-535D-4395-8484-2093E22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5961-2AF9-4E60-B962-DDFCA8C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2551-03DD-4FE4-8C77-3E9DA36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0D38-27FC-4468-A28E-AA7DF2F3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A4E-062A-4E86-9BE4-E86C5F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14C-563D-41AA-9A1F-CC1E3A4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7AE-4C3F-4D90-82B1-5758FF6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EDF0-C233-4306-AAA6-C610EC2F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7E21-30D4-46D4-B3FD-5DB0767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2FC4-705E-443F-91D6-3AEE96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C091-B6D6-4899-9E47-24C6631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657-6E90-475C-8BBB-5E421D61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1197-C071-4B48-94EB-81A2F7C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101A-C68D-4CD3-BF01-6F490721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D95F-F5F1-4FBE-BAA0-E1304C8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58B8-AE6E-4C44-B14B-8CB3D3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299-98AA-450C-BD78-F77583A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BC39-2AEA-44E1-BD9A-BAE06F1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E13C-0F0E-407E-8075-0C367AC2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B2C0-E703-4CDB-8593-07909A52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FC23-5B53-4B48-8490-E8D8B77567E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9868-00C2-4D0A-9A6E-FF748AA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5CE-DB5A-48EE-9FDA-9295ABA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5" Type="http://schemas.openxmlformats.org/officeDocument/2006/relationships/image" Target="../media/image17.png"/><Relationship Id="rId23" Type="http://schemas.openxmlformats.org/officeDocument/2006/relationships/image" Target="../media/image20.svg"/><Relationship Id="rId10" Type="http://schemas.openxmlformats.org/officeDocument/2006/relationships/image" Target="../media/image11.sv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17" Type="http://schemas.openxmlformats.org/officeDocument/2006/relationships/image" Target="../media/image7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7.png"/><Relationship Id="rId23" Type="http://schemas.openxmlformats.org/officeDocument/2006/relationships/image" Target="../media/image20.svg"/><Relationship Id="rId10" Type="http://schemas.openxmlformats.org/officeDocument/2006/relationships/image" Target="../media/image11.sv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6.sv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0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23" Type="http://schemas.openxmlformats.org/officeDocument/2006/relationships/image" Target="../media/image29.svg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38" y="2680369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mini-services Architectures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Authentication/Authorization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Storage/Database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 format/Data models 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REST API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 err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Dubcredit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import Experience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 err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Dubcard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export Experience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4021574" y="1115727"/>
            <a:ext cx="6507051" cy="352260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9960239" y="425842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873554" y="1255961"/>
            <a:ext cx="5211157" cy="32202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4020711" y="1515874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7" y="3194551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27" y="3766141"/>
            <a:ext cx="461560" cy="461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4972140" y="1654628"/>
            <a:ext cx="4846223" cy="27526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5007801" y="1550932"/>
            <a:ext cx="10306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8866587" y="1262132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276714-EAD9-41EF-9CBA-6E47E822785E}"/>
              </a:ext>
            </a:extLst>
          </p:cNvPr>
          <p:cNvSpPr txBox="1"/>
          <p:nvPr/>
        </p:nvSpPr>
        <p:spPr>
          <a:xfrm>
            <a:off x="5090208" y="3032026"/>
            <a:ext cx="1175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B4636-8570-471A-AEB6-FF3DD318CE0D}"/>
              </a:ext>
            </a:extLst>
          </p:cNvPr>
          <p:cNvSpPr txBox="1"/>
          <p:nvPr/>
        </p:nvSpPr>
        <p:spPr>
          <a:xfrm>
            <a:off x="5847579" y="2464998"/>
            <a:ext cx="1175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fe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ts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-web-app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(HTML,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Javascripts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, CSS files)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97EF8-3270-4175-9E1B-59585AF8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37" y="3897049"/>
            <a:ext cx="619712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59D2B6-FD20-4578-BE14-76B097166AA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761156" y="2813827"/>
            <a:ext cx="1593568" cy="20177"/>
          </a:xfrm>
          <a:prstGeom prst="straightConnector1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B11AD9-7179-4560-947E-1FCCE07BEEB1}"/>
              </a:ext>
            </a:extLst>
          </p:cNvPr>
          <p:cNvSpPr txBox="1"/>
          <p:nvPr/>
        </p:nvSpPr>
        <p:spPr>
          <a:xfrm>
            <a:off x="3506848" y="2896423"/>
            <a:ext cx="55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9DCFC7BA-3AC4-4A9D-AF4F-23C9D5B0822A}"/>
              </a:ext>
            </a:extLst>
          </p:cNvPr>
          <p:cNvSpPr/>
          <p:nvPr/>
        </p:nvSpPr>
        <p:spPr>
          <a:xfrm>
            <a:off x="1663375" y="2037262"/>
            <a:ext cx="2049097" cy="142134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782A5E2E-FE47-42C5-94F7-1DDCA1F808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6292" y="4576861"/>
            <a:ext cx="321396" cy="32139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D0A7AE7-1C9D-4103-BCF0-88DA533C32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9563" y="4649872"/>
            <a:ext cx="321396" cy="32139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645D1BEE-8F21-4946-838C-759CA5B327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897" y="4742249"/>
            <a:ext cx="321396" cy="3213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1080F349-6421-4A25-BED3-4D5136953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9599" y="3248424"/>
            <a:ext cx="321396" cy="3213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A3629D90-3CC1-4172-A4D2-8CDE936CBA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2870" y="3321435"/>
            <a:ext cx="321396" cy="32139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BBC66D9-CE2E-4FD6-9B15-2C3728B85F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2204" y="3413812"/>
            <a:ext cx="321396" cy="32139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1DA6B02-40D3-408B-A423-3A04DCEC7E26}"/>
              </a:ext>
            </a:extLst>
          </p:cNvPr>
          <p:cNvSpPr txBox="1"/>
          <p:nvPr/>
        </p:nvSpPr>
        <p:spPr>
          <a:xfrm>
            <a:off x="6174221" y="3672275"/>
            <a:ext cx="6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files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EE076C-88A5-4C3B-81C0-256E17F4FA19}"/>
              </a:ext>
            </a:extLst>
          </p:cNvPr>
          <p:cNvSpPr txBox="1"/>
          <p:nvPr/>
        </p:nvSpPr>
        <p:spPr>
          <a:xfrm>
            <a:off x="958578" y="4971268"/>
            <a:ext cx="96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files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itle 9">
            <a:extLst>
              <a:ext uri="{FF2B5EF4-FFF2-40B4-BE49-F238E27FC236}">
                <a16:creationId xmlns:a16="http://schemas.microsoft.com/office/drawing/2014/main" id="{C62D6CF7-12B3-4DB4-B1B8-98AE1557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2" y="400680"/>
            <a:ext cx="11440827" cy="5553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 for mini-services</a:t>
            </a:r>
            <a:b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Frontend web pages on Azure Storage + Files on Azure Storage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989DDC-7122-4FDF-B459-2A8212B831D3}"/>
              </a:ext>
            </a:extLst>
          </p:cNvPr>
          <p:cNvGrpSpPr/>
          <p:nvPr/>
        </p:nvGrpSpPr>
        <p:grpSpPr>
          <a:xfrm>
            <a:off x="4021574" y="4803672"/>
            <a:ext cx="6607405" cy="809773"/>
            <a:chOff x="4021574" y="4803672"/>
            <a:chExt cx="6607405" cy="8097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63BC7A-9DE2-4568-8154-98071A81CA35}"/>
                </a:ext>
              </a:extLst>
            </p:cNvPr>
            <p:cNvGrpSpPr/>
            <p:nvPr/>
          </p:nvGrpSpPr>
          <p:grpSpPr>
            <a:xfrm>
              <a:off x="4021574" y="4803672"/>
              <a:ext cx="6607405" cy="809773"/>
              <a:chOff x="1442729" y="5236769"/>
              <a:chExt cx="6607405" cy="809773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F051BB81-203B-DD46-93F3-CF7306361ECC}"/>
                  </a:ext>
                </a:extLst>
              </p:cNvPr>
              <p:cNvSpPr/>
              <p:nvPr/>
            </p:nvSpPr>
            <p:spPr>
              <a:xfrm>
                <a:off x="1442729" y="5236769"/>
                <a:ext cx="6607405" cy="809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Legend</a:t>
                </a:r>
              </a:p>
            </p:txBody>
          </p:sp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34B85055-F921-46AA-ADE6-EBDC6459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68569" y="5570000"/>
                <a:ext cx="397434" cy="397434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A4AA9B4-5BF4-4E21-84DA-E0E7BFF06C8C}"/>
                  </a:ext>
                </a:extLst>
              </p:cNvPr>
              <p:cNvSpPr txBox="1"/>
              <p:nvPr/>
            </p:nvSpPr>
            <p:spPr>
              <a:xfrm>
                <a:off x="5388188" y="5554755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App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D563AC81-04BF-40D7-AABB-4C63EC70C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602890" y="5501342"/>
                <a:ext cx="432499" cy="432499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91E0EE-ECAF-43CE-B611-069ECE7BF3C1}"/>
                  </a:ext>
                </a:extLst>
              </p:cNvPr>
              <p:cNvSpPr txBox="1"/>
              <p:nvPr/>
            </p:nvSpPr>
            <p:spPr>
              <a:xfrm>
                <a:off x="3053983" y="5532411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Container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Registry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1853AA8-941E-4F02-9102-BB0EDA50D64D}"/>
                  </a:ext>
                </a:extLst>
              </p:cNvPr>
              <p:cNvSpPr txBox="1"/>
              <p:nvPr/>
            </p:nvSpPr>
            <p:spPr>
              <a:xfrm>
                <a:off x="1824445" y="5557046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Container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Image</a:t>
                </a: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C9291FC2-FAC3-4941-93D0-96ECEB746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827952" y="5511143"/>
                <a:ext cx="438486" cy="43848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AB2BA-7C7E-4D28-9357-DDB00A77E75C}"/>
                  </a:ext>
                </a:extLst>
              </p:cNvPr>
              <p:cNvSpPr txBox="1"/>
              <p:nvPr/>
            </p:nvSpPr>
            <p:spPr>
              <a:xfrm>
                <a:off x="4246598" y="5492544"/>
                <a:ext cx="7694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App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Service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pic>
            <p:nvPicPr>
              <p:cNvPr id="20" name="Picture 19" descr="Shape, icon&#10;&#10;Description automatically generated">
                <a:extLst>
                  <a:ext uri="{FF2B5EF4-FFF2-40B4-BE49-F238E27FC236}">
                    <a16:creationId xmlns:a16="http://schemas.microsoft.com/office/drawing/2014/main" id="{76E59167-C45C-4DC9-A5F6-837A12193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8546" y="5680024"/>
                <a:ext cx="231224" cy="246221"/>
              </a:xfrm>
              <a:prstGeom prst="rect">
                <a:avLst/>
              </a:prstGeom>
            </p:spPr>
          </p:pic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025FCB3-8417-4C04-B3EE-67596B2E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618300" y="5066945"/>
              <a:ext cx="446144" cy="44614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D2883E2-51AB-4E0F-9B48-3D6EC4223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604895" y="5059447"/>
              <a:ext cx="389292" cy="3892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5B1FD-E463-4B8D-8A82-E6D0BEFA94B2}"/>
                </a:ext>
              </a:extLst>
            </p:cNvPr>
            <p:cNvSpPr txBox="1"/>
            <p:nvPr/>
          </p:nvSpPr>
          <p:spPr>
            <a:xfrm>
              <a:off x="8758705" y="5078046"/>
              <a:ext cx="1100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Azure 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Function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7FFE11-B386-4D3B-B35B-B3F0EBDF754A}"/>
              </a:ext>
            </a:extLst>
          </p:cNvPr>
          <p:cNvSpPr txBox="1"/>
          <p:nvPr/>
        </p:nvSpPr>
        <p:spPr>
          <a:xfrm>
            <a:off x="9937562" y="5048629"/>
            <a:ext cx="117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16DE3E9-2B2B-4761-B032-EB207EC64EF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54724" y="2639358"/>
            <a:ext cx="389292" cy="389292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2D0B84-1A94-4F59-92DB-454461F57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4600" y="2190661"/>
            <a:ext cx="321396" cy="3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4021574" y="1115727"/>
            <a:ext cx="6507051" cy="352260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9960239" y="425842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873554" y="1255961"/>
            <a:ext cx="5211157" cy="32202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4020711" y="1515874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7" y="3194551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27" y="3766141"/>
            <a:ext cx="461560" cy="46156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6E2295-87F7-42A1-A2E6-078230BE8492}"/>
              </a:ext>
            </a:extLst>
          </p:cNvPr>
          <p:cNvGrpSpPr/>
          <p:nvPr/>
        </p:nvGrpSpPr>
        <p:grpSpPr>
          <a:xfrm>
            <a:off x="6435457" y="1679675"/>
            <a:ext cx="731292" cy="761219"/>
            <a:chOff x="4681081" y="1931719"/>
            <a:chExt cx="731292" cy="76121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A1CB45C-4013-48FF-A42C-A0AFF871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20A85E-4E6D-46D8-A714-A6032362466F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4972140" y="1654628"/>
            <a:ext cx="4846223" cy="27526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DB03F-591A-4D90-9989-6370BFA87C83}"/>
              </a:ext>
            </a:extLst>
          </p:cNvPr>
          <p:cNvGrpSpPr/>
          <p:nvPr/>
        </p:nvGrpSpPr>
        <p:grpSpPr>
          <a:xfrm>
            <a:off x="4909742" y="2580683"/>
            <a:ext cx="942031" cy="856497"/>
            <a:chOff x="1734638" y="1337720"/>
            <a:chExt cx="942031" cy="856497"/>
          </a:xfrm>
        </p:grpSpPr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80903B27-654C-4048-8E77-637B925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193BF8-3C30-4DD7-BE57-A402D3059E7D}"/>
                </a:ext>
              </a:extLst>
            </p:cNvPr>
            <p:cNvSpPr txBox="1"/>
            <p:nvPr/>
          </p:nvSpPr>
          <p:spPr>
            <a:xfrm>
              <a:off x="1734638" y="1947996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D6AA48-C92C-4B0C-8608-034A577A94F7}"/>
              </a:ext>
            </a:extLst>
          </p:cNvPr>
          <p:cNvGrpSpPr/>
          <p:nvPr/>
        </p:nvGrpSpPr>
        <p:grpSpPr>
          <a:xfrm>
            <a:off x="4894327" y="1767758"/>
            <a:ext cx="867636" cy="683209"/>
            <a:chOff x="1951327" y="2005919"/>
            <a:chExt cx="867636" cy="683209"/>
          </a:xfrm>
        </p:grpSpPr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4A9066FB-D803-46A5-AE03-4D39C857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5EC4D19-E568-4803-9CA6-67C0DA804A38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132BC89-0A77-411E-B443-380AD5233DCB}"/>
              </a:ext>
            </a:extLst>
          </p:cNvPr>
          <p:cNvGrpSpPr/>
          <p:nvPr/>
        </p:nvGrpSpPr>
        <p:grpSpPr>
          <a:xfrm>
            <a:off x="6768618" y="2123272"/>
            <a:ext cx="1175438" cy="404901"/>
            <a:chOff x="3494242" y="3514501"/>
            <a:chExt cx="1175438" cy="404901"/>
          </a:xfrm>
        </p:grpSpPr>
        <p:pic>
          <p:nvPicPr>
            <p:cNvPr id="207" name="Picture 206" descr="Shape, icon&#10;&#10;Description automatically generated">
              <a:extLst>
                <a:ext uri="{FF2B5EF4-FFF2-40B4-BE49-F238E27FC236}">
                  <a16:creationId xmlns:a16="http://schemas.microsoft.com/office/drawing/2014/main" id="{12E69DFD-1C3F-481D-8380-4E3D2234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901719A-CDBE-4A3C-B72C-6E2FD6B87035}"/>
                </a:ext>
              </a:extLst>
            </p:cNvPr>
            <p:cNvSpPr txBox="1"/>
            <p:nvPr/>
          </p:nvSpPr>
          <p:spPr>
            <a:xfrm>
              <a:off x="3494242" y="3673181"/>
              <a:ext cx="11754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fe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ts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-web-app</a:t>
              </a:r>
            </a:p>
          </p:txBody>
        </p:sp>
      </p:grpSp>
      <p:pic>
        <p:nvPicPr>
          <p:cNvPr id="58" name="Picture 57" descr="Shape, icon&#10;&#10;Description automatically generated">
            <a:extLst>
              <a:ext uri="{FF2B5EF4-FFF2-40B4-BE49-F238E27FC236}">
                <a16:creationId xmlns:a16="http://schemas.microsoft.com/office/drawing/2014/main" id="{7B7C6D1E-9A9D-4A7E-946E-9D6B5EF06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7556" y="2826019"/>
            <a:ext cx="231224" cy="246221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B5F00C-5BC3-4453-ABE5-B21CD17AE9E0}"/>
              </a:ext>
            </a:extLst>
          </p:cNvPr>
          <p:cNvGrpSpPr/>
          <p:nvPr/>
        </p:nvGrpSpPr>
        <p:grpSpPr>
          <a:xfrm>
            <a:off x="6774384" y="1787540"/>
            <a:ext cx="1235719" cy="395199"/>
            <a:chOff x="3504763" y="3514501"/>
            <a:chExt cx="1235719" cy="395199"/>
          </a:xfrm>
        </p:grpSpPr>
        <p:pic>
          <p:nvPicPr>
            <p:cNvPr id="216" name="Picture 215" descr="Shape, icon&#10;&#10;Description automatically generated">
              <a:extLst>
                <a:ext uri="{FF2B5EF4-FFF2-40B4-BE49-F238E27FC236}">
                  <a16:creationId xmlns:a16="http://schemas.microsoft.com/office/drawing/2014/main" id="{715F563B-14AF-4F4B-9BEE-F8C34D96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27360AC-D5BD-4AF1-935E-9DF711034B8B}"/>
                </a:ext>
              </a:extLst>
            </p:cNvPr>
            <p:cNvSpPr txBox="1"/>
            <p:nvPr/>
          </p:nvSpPr>
          <p:spPr>
            <a:xfrm>
              <a:off x="3504763" y="3663479"/>
              <a:ext cx="123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be-dotnet-rest-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5007801" y="1550932"/>
            <a:ext cx="10306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8866587" y="1262132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276714-EAD9-41EF-9CBA-6E47E822785E}"/>
              </a:ext>
            </a:extLst>
          </p:cNvPr>
          <p:cNvSpPr txBox="1"/>
          <p:nvPr/>
        </p:nvSpPr>
        <p:spPr>
          <a:xfrm>
            <a:off x="8057301" y="3567875"/>
            <a:ext cx="1175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 Account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D48E47-5C25-4C03-9204-61C95F905A1D}"/>
              </a:ext>
            </a:extLst>
          </p:cNvPr>
          <p:cNvGrpSpPr/>
          <p:nvPr/>
        </p:nvGrpSpPr>
        <p:grpSpPr>
          <a:xfrm>
            <a:off x="6377820" y="2613325"/>
            <a:ext cx="1466613" cy="773669"/>
            <a:chOff x="6132010" y="1721465"/>
            <a:chExt cx="1466613" cy="77366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7CEC39-1289-4FDC-B992-4E8F23AB9987}"/>
                </a:ext>
              </a:extLst>
            </p:cNvPr>
            <p:cNvGrpSpPr/>
            <p:nvPr/>
          </p:nvGrpSpPr>
          <p:grpSpPr>
            <a:xfrm>
              <a:off x="6132010" y="1721465"/>
              <a:ext cx="1100002" cy="773669"/>
              <a:chOff x="5254362" y="2212372"/>
              <a:chExt cx="1100002" cy="77366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0C3C78E-0132-429D-BE81-3C4BDC4827F4}"/>
                  </a:ext>
                </a:extLst>
              </p:cNvPr>
              <p:cNvGrpSpPr/>
              <p:nvPr/>
            </p:nvGrpSpPr>
            <p:grpSpPr>
              <a:xfrm>
                <a:off x="5254362" y="2212372"/>
                <a:ext cx="1100002" cy="773669"/>
                <a:chOff x="2459715" y="3425915"/>
                <a:chExt cx="1100002" cy="773669"/>
              </a:xfrm>
            </p:grpSpPr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4485DC29-40E5-4D0D-9503-A0FCC81E9B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6644" y="3425915"/>
                  <a:ext cx="446144" cy="446144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CDF9D0-D764-47F8-887B-A9564370454C}"/>
                    </a:ext>
                  </a:extLst>
                </p:cNvPr>
                <p:cNvSpPr txBox="1"/>
                <p:nvPr/>
              </p:nvSpPr>
              <p:spPr>
                <a:xfrm>
                  <a:off x="2459715" y="3953363"/>
                  <a:ext cx="110000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Azure Function</a:t>
                  </a:r>
                </a:p>
              </p:txBody>
            </p:sp>
          </p:grpSp>
          <p:pic>
            <p:nvPicPr>
              <p:cNvPr id="48" name="Picture 47" descr="Shape, icon&#10;&#10;Description automatically generated">
                <a:extLst>
                  <a:ext uri="{FF2B5EF4-FFF2-40B4-BE49-F238E27FC236}">
                    <a16:creationId xmlns:a16="http://schemas.microsoft.com/office/drawing/2014/main" id="{7FBC71B8-5DEA-4552-B34F-F2C6A94DE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5026" y="2458291"/>
                <a:ext cx="231224" cy="246221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2E461E-AE32-4B71-8025-9363601C353A}"/>
                </a:ext>
              </a:extLst>
            </p:cNvPr>
            <p:cNvSpPr txBox="1"/>
            <p:nvPr/>
          </p:nvSpPr>
          <p:spPr>
            <a:xfrm>
              <a:off x="6177949" y="2124948"/>
              <a:ext cx="1420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be-dotnet-rest-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2B4636-8570-471A-AEB6-FF3DD318CE0D}"/>
              </a:ext>
            </a:extLst>
          </p:cNvPr>
          <p:cNvSpPr txBox="1"/>
          <p:nvPr/>
        </p:nvSpPr>
        <p:spPr>
          <a:xfrm>
            <a:off x="4981973" y="3025846"/>
            <a:ext cx="1175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fe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ts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-web-app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97EF8-3270-4175-9E1B-59585AF8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37" y="3897049"/>
            <a:ext cx="619712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59D2B6-FD20-4578-BE14-76B097166AAD}"/>
              </a:ext>
            </a:extLst>
          </p:cNvPr>
          <p:cNvCxnSpPr>
            <a:cxnSpLocks/>
          </p:cNvCxnSpPr>
          <p:nvPr/>
        </p:nvCxnSpPr>
        <p:spPr>
          <a:xfrm flipH="1" flipV="1">
            <a:off x="3761156" y="2813827"/>
            <a:ext cx="1329052" cy="20177"/>
          </a:xfrm>
          <a:prstGeom prst="straightConnector1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B11AD9-7179-4560-947E-1FCCE07BEEB1}"/>
              </a:ext>
            </a:extLst>
          </p:cNvPr>
          <p:cNvSpPr txBox="1"/>
          <p:nvPr/>
        </p:nvSpPr>
        <p:spPr>
          <a:xfrm>
            <a:off x="3506848" y="2896423"/>
            <a:ext cx="55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9DCFC7BA-3AC4-4A9D-AF4F-23C9D5B0822A}"/>
              </a:ext>
            </a:extLst>
          </p:cNvPr>
          <p:cNvSpPr/>
          <p:nvPr/>
        </p:nvSpPr>
        <p:spPr>
          <a:xfrm>
            <a:off x="1663375" y="2037262"/>
            <a:ext cx="2049097" cy="142134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1D9A0D9-98A0-4EFC-9146-131881F32C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92288" y="2794759"/>
            <a:ext cx="291675" cy="29167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82A5E2E-FE47-42C5-94F7-1DDCA1F808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56292" y="4576861"/>
            <a:ext cx="321396" cy="32139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D0A7AE7-1C9D-4103-BCF0-88DA533C32C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563" y="4649872"/>
            <a:ext cx="321396" cy="32139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645D1BEE-8F21-4946-838C-759CA5B327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8897" y="4742249"/>
            <a:ext cx="321396" cy="3213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3CE7D4E-B882-4267-9ECB-EDB4D92EC683}"/>
              </a:ext>
            </a:extLst>
          </p:cNvPr>
          <p:cNvSpPr txBox="1"/>
          <p:nvPr/>
        </p:nvSpPr>
        <p:spPr>
          <a:xfrm>
            <a:off x="8792006" y="3012279"/>
            <a:ext cx="551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Tables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1080F349-6421-4A25-BED3-4D5136953B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75888" y="3354746"/>
            <a:ext cx="321396" cy="3213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A3629D90-3CC1-4172-A4D2-8CDE936CBA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59159" y="3427757"/>
            <a:ext cx="321396" cy="32139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BBC66D9-CE2E-4FD6-9B15-2C3728B85F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8493" y="3520134"/>
            <a:ext cx="321396" cy="32139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1DA6B02-40D3-408B-A423-3A04DCEC7E26}"/>
              </a:ext>
            </a:extLst>
          </p:cNvPr>
          <p:cNvSpPr txBox="1"/>
          <p:nvPr/>
        </p:nvSpPr>
        <p:spPr>
          <a:xfrm>
            <a:off x="9020510" y="3778597"/>
            <a:ext cx="6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files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EE076C-88A5-4C3B-81C0-256E17F4FA19}"/>
              </a:ext>
            </a:extLst>
          </p:cNvPr>
          <p:cNvSpPr txBox="1"/>
          <p:nvPr/>
        </p:nvSpPr>
        <p:spPr>
          <a:xfrm>
            <a:off x="958578" y="4971268"/>
            <a:ext cx="96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files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itle 9">
            <a:extLst>
              <a:ext uri="{FF2B5EF4-FFF2-40B4-BE49-F238E27FC236}">
                <a16:creationId xmlns:a16="http://schemas.microsoft.com/office/drawing/2014/main" id="{C62D6CF7-12B3-4DB4-B1B8-98AE1557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7" y="322174"/>
            <a:ext cx="11806588" cy="5553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Minimal Architecture for the Web UI</a:t>
            </a:r>
            <a:b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 + Azure Function + Azure Storage (Tables + Files)+ Container Registry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989DDC-7122-4FDF-B459-2A8212B831D3}"/>
              </a:ext>
            </a:extLst>
          </p:cNvPr>
          <p:cNvGrpSpPr/>
          <p:nvPr/>
        </p:nvGrpSpPr>
        <p:grpSpPr>
          <a:xfrm>
            <a:off x="4021574" y="4803672"/>
            <a:ext cx="6607405" cy="809773"/>
            <a:chOff x="4021574" y="4803672"/>
            <a:chExt cx="6607405" cy="8097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63BC7A-9DE2-4568-8154-98071A81CA35}"/>
                </a:ext>
              </a:extLst>
            </p:cNvPr>
            <p:cNvGrpSpPr/>
            <p:nvPr/>
          </p:nvGrpSpPr>
          <p:grpSpPr>
            <a:xfrm>
              <a:off x="4021574" y="4803672"/>
              <a:ext cx="6607405" cy="809773"/>
              <a:chOff x="1442729" y="5236769"/>
              <a:chExt cx="6607405" cy="809773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F051BB81-203B-DD46-93F3-CF7306361ECC}"/>
                  </a:ext>
                </a:extLst>
              </p:cNvPr>
              <p:cNvSpPr/>
              <p:nvPr/>
            </p:nvSpPr>
            <p:spPr>
              <a:xfrm>
                <a:off x="1442729" y="5236769"/>
                <a:ext cx="6607405" cy="809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Legend</a:t>
                </a:r>
              </a:p>
            </p:txBody>
          </p:sp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34B85055-F921-46AA-ADE6-EBDC6459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68569" y="5570000"/>
                <a:ext cx="397434" cy="397434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A4AA9B4-5BF4-4E21-84DA-E0E7BFF06C8C}"/>
                  </a:ext>
                </a:extLst>
              </p:cNvPr>
              <p:cNvSpPr txBox="1"/>
              <p:nvPr/>
            </p:nvSpPr>
            <p:spPr>
              <a:xfrm>
                <a:off x="5388188" y="5554755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App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D563AC81-04BF-40D7-AABB-4C63EC70C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02890" y="5501342"/>
                <a:ext cx="432499" cy="432499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91E0EE-ECAF-43CE-B611-069ECE7BF3C1}"/>
                  </a:ext>
                </a:extLst>
              </p:cNvPr>
              <p:cNvSpPr txBox="1"/>
              <p:nvPr/>
            </p:nvSpPr>
            <p:spPr>
              <a:xfrm>
                <a:off x="3053983" y="5532411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Container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Registry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1853AA8-941E-4F02-9102-BB0EDA50D64D}"/>
                  </a:ext>
                </a:extLst>
              </p:cNvPr>
              <p:cNvSpPr txBox="1"/>
              <p:nvPr/>
            </p:nvSpPr>
            <p:spPr>
              <a:xfrm>
                <a:off x="1824445" y="5557046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Container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Image</a:t>
                </a: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C9291FC2-FAC3-4941-93D0-96ECEB746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827952" y="5511143"/>
                <a:ext cx="438486" cy="43848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AB2BA-7C7E-4D28-9357-DDB00A77E75C}"/>
                  </a:ext>
                </a:extLst>
              </p:cNvPr>
              <p:cNvSpPr txBox="1"/>
              <p:nvPr/>
            </p:nvSpPr>
            <p:spPr>
              <a:xfrm>
                <a:off x="4246598" y="5492544"/>
                <a:ext cx="7694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App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Service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pic>
            <p:nvPicPr>
              <p:cNvPr id="20" name="Picture 19" descr="Shape, icon&#10;&#10;Description automatically generated">
                <a:extLst>
                  <a:ext uri="{FF2B5EF4-FFF2-40B4-BE49-F238E27FC236}">
                    <a16:creationId xmlns:a16="http://schemas.microsoft.com/office/drawing/2014/main" id="{76E59167-C45C-4DC9-A5F6-837A12193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546" y="5680024"/>
                <a:ext cx="231224" cy="246221"/>
              </a:xfrm>
              <a:prstGeom prst="rect">
                <a:avLst/>
              </a:prstGeom>
            </p:spPr>
          </p:pic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025FCB3-8417-4C04-B3EE-67596B2E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18300" y="5066945"/>
              <a:ext cx="446144" cy="44614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D2883E2-51AB-4E0F-9B48-3D6EC4223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604895" y="5059447"/>
              <a:ext cx="389292" cy="3892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5B1FD-E463-4B8D-8A82-E6D0BEFA94B2}"/>
                </a:ext>
              </a:extLst>
            </p:cNvPr>
            <p:cNvSpPr txBox="1"/>
            <p:nvPr/>
          </p:nvSpPr>
          <p:spPr>
            <a:xfrm>
              <a:off x="8758705" y="5078046"/>
              <a:ext cx="1100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Azure 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Function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7FFE11-B386-4D3B-B35B-B3F0EBDF754A}"/>
              </a:ext>
            </a:extLst>
          </p:cNvPr>
          <p:cNvSpPr txBox="1"/>
          <p:nvPr/>
        </p:nvSpPr>
        <p:spPr>
          <a:xfrm>
            <a:off x="9937562" y="5048629"/>
            <a:ext cx="117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16DE3E9-2B2B-4761-B032-EB207EC64E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21817" y="3175207"/>
            <a:ext cx="389292" cy="3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4021574" y="1115727"/>
            <a:ext cx="6507051" cy="352260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9960239" y="425842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873554" y="1255961"/>
            <a:ext cx="5211157" cy="32202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4020711" y="1515874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7" y="3194551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27" y="3766141"/>
            <a:ext cx="461560" cy="46156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6E2295-87F7-42A1-A2E6-078230BE8492}"/>
              </a:ext>
            </a:extLst>
          </p:cNvPr>
          <p:cNvGrpSpPr/>
          <p:nvPr/>
        </p:nvGrpSpPr>
        <p:grpSpPr>
          <a:xfrm>
            <a:off x="6435457" y="1679675"/>
            <a:ext cx="731292" cy="761219"/>
            <a:chOff x="4681081" y="1931719"/>
            <a:chExt cx="731292" cy="76121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A1CB45C-4013-48FF-A42C-A0AFF871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20A85E-4E6D-46D8-A714-A6032362466F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4972140" y="1654628"/>
            <a:ext cx="4846223" cy="27526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DB03F-591A-4D90-9989-6370BFA87C83}"/>
              </a:ext>
            </a:extLst>
          </p:cNvPr>
          <p:cNvGrpSpPr/>
          <p:nvPr/>
        </p:nvGrpSpPr>
        <p:grpSpPr>
          <a:xfrm>
            <a:off x="4909742" y="2580683"/>
            <a:ext cx="942031" cy="856497"/>
            <a:chOff x="1734638" y="1337720"/>
            <a:chExt cx="942031" cy="856497"/>
          </a:xfrm>
        </p:grpSpPr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80903B27-654C-4048-8E77-637B925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193BF8-3C30-4DD7-BE57-A402D3059E7D}"/>
                </a:ext>
              </a:extLst>
            </p:cNvPr>
            <p:cNvSpPr txBox="1"/>
            <p:nvPr/>
          </p:nvSpPr>
          <p:spPr>
            <a:xfrm>
              <a:off x="1734638" y="1947996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D6AA48-C92C-4B0C-8608-034A577A94F7}"/>
              </a:ext>
            </a:extLst>
          </p:cNvPr>
          <p:cNvGrpSpPr/>
          <p:nvPr/>
        </p:nvGrpSpPr>
        <p:grpSpPr>
          <a:xfrm>
            <a:off x="4894327" y="1767758"/>
            <a:ext cx="867636" cy="683209"/>
            <a:chOff x="1951327" y="2005919"/>
            <a:chExt cx="867636" cy="683209"/>
          </a:xfrm>
        </p:grpSpPr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4A9066FB-D803-46A5-AE03-4D39C857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5EC4D19-E568-4803-9CA6-67C0DA804A38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132BC89-0A77-411E-B443-380AD5233DCB}"/>
              </a:ext>
            </a:extLst>
          </p:cNvPr>
          <p:cNvGrpSpPr/>
          <p:nvPr/>
        </p:nvGrpSpPr>
        <p:grpSpPr>
          <a:xfrm>
            <a:off x="6768618" y="2123272"/>
            <a:ext cx="1175438" cy="404901"/>
            <a:chOff x="3494242" y="3514501"/>
            <a:chExt cx="1175438" cy="404901"/>
          </a:xfrm>
        </p:grpSpPr>
        <p:pic>
          <p:nvPicPr>
            <p:cNvPr id="207" name="Picture 206" descr="Shape, icon&#10;&#10;Description automatically generated">
              <a:extLst>
                <a:ext uri="{FF2B5EF4-FFF2-40B4-BE49-F238E27FC236}">
                  <a16:creationId xmlns:a16="http://schemas.microsoft.com/office/drawing/2014/main" id="{12E69DFD-1C3F-481D-8380-4E3D2234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901719A-CDBE-4A3C-B72C-6E2FD6B87035}"/>
                </a:ext>
              </a:extLst>
            </p:cNvPr>
            <p:cNvSpPr txBox="1"/>
            <p:nvPr/>
          </p:nvSpPr>
          <p:spPr>
            <a:xfrm>
              <a:off x="3494242" y="3673181"/>
              <a:ext cx="11754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fe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ts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-web-app</a:t>
              </a:r>
            </a:p>
          </p:txBody>
        </p:sp>
      </p:grpSp>
      <p:pic>
        <p:nvPicPr>
          <p:cNvPr id="58" name="Picture 57" descr="Shape, icon&#10;&#10;Description automatically generated">
            <a:extLst>
              <a:ext uri="{FF2B5EF4-FFF2-40B4-BE49-F238E27FC236}">
                <a16:creationId xmlns:a16="http://schemas.microsoft.com/office/drawing/2014/main" id="{7B7C6D1E-9A9D-4A7E-946E-9D6B5EF06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7556" y="2826019"/>
            <a:ext cx="231224" cy="246221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B5F00C-5BC3-4453-ABE5-B21CD17AE9E0}"/>
              </a:ext>
            </a:extLst>
          </p:cNvPr>
          <p:cNvGrpSpPr/>
          <p:nvPr/>
        </p:nvGrpSpPr>
        <p:grpSpPr>
          <a:xfrm>
            <a:off x="6774384" y="1787540"/>
            <a:ext cx="1235719" cy="395199"/>
            <a:chOff x="3504763" y="3514501"/>
            <a:chExt cx="1235719" cy="395199"/>
          </a:xfrm>
        </p:grpSpPr>
        <p:pic>
          <p:nvPicPr>
            <p:cNvPr id="216" name="Picture 215" descr="Shape, icon&#10;&#10;Description automatically generated">
              <a:extLst>
                <a:ext uri="{FF2B5EF4-FFF2-40B4-BE49-F238E27FC236}">
                  <a16:creationId xmlns:a16="http://schemas.microsoft.com/office/drawing/2014/main" id="{715F563B-14AF-4F4B-9BEE-F8C34D96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27360AC-D5BD-4AF1-935E-9DF711034B8B}"/>
                </a:ext>
              </a:extLst>
            </p:cNvPr>
            <p:cNvSpPr txBox="1"/>
            <p:nvPr/>
          </p:nvSpPr>
          <p:spPr>
            <a:xfrm>
              <a:off x="3504763" y="3663479"/>
              <a:ext cx="123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be-dotnet-rest-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5007801" y="1550932"/>
            <a:ext cx="10306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8866587" y="1262132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276714-EAD9-41EF-9CBA-6E47E822785E}"/>
              </a:ext>
            </a:extLst>
          </p:cNvPr>
          <p:cNvSpPr txBox="1"/>
          <p:nvPr/>
        </p:nvSpPr>
        <p:spPr>
          <a:xfrm>
            <a:off x="8057301" y="3567875"/>
            <a:ext cx="1175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 Account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D48E47-5C25-4C03-9204-61C95F905A1D}"/>
              </a:ext>
            </a:extLst>
          </p:cNvPr>
          <p:cNvGrpSpPr/>
          <p:nvPr/>
        </p:nvGrpSpPr>
        <p:grpSpPr>
          <a:xfrm>
            <a:off x="6377820" y="2613325"/>
            <a:ext cx="1466613" cy="773669"/>
            <a:chOff x="6132010" y="1721465"/>
            <a:chExt cx="1466613" cy="77366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7CEC39-1289-4FDC-B992-4E8F23AB9987}"/>
                </a:ext>
              </a:extLst>
            </p:cNvPr>
            <p:cNvGrpSpPr/>
            <p:nvPr/>
          </p:nvGrpSpPr>
          <p:grpSpPr>
            <a:xfrm>
              <a:off x="6132010" y="1721465"/>
              <a:ext cx="1100002" cy="773669"/>
              <a:chOff x="5254362" y="2212372"/>
              <a:chExt cx="1100002" cy="77366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0C3C78E-0132-429D-BE81-3C4BDC4827F4}"/>
                  </a:ext>
                </a:extLst>
              </p:cNvPr>
              <p:cNvGrpSpPr/>
              <p:nvPr/>
            </p:nvGrpSpPr>
            <p:grpSpPr>
              <a:xfrm>
                <a:off x="5254362" y="2212372"/>
                <a:ext cx="1100002" cy="773669"/>
                <a:chOff x="2459715" y="3425915"/>
                <a:chExt cx="1100002" cy="773669"/>
              </a:xfrm>
            </p:grpSpPr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4485DC29-40E5-4D0D-9503-A0FCC81E9B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6644" y="3425915"/>
                  <a:ext cx="446144" cy="446144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CDF9D0-D764-47F8-887B-A9564370454C}"/>
                    </a:ext>
                  </a:extLst>
                </p:cNvPr>
                <p:cNvSpPr txBox="1"/>
                <p:nvPr/>
              </p:nvSpPr>
              <p:spPr>
                <a:xfrm>
                  <a:off x="2459715" y="3953363"/>
                  <a:ext cx="110000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Azure Function</a:t>
                  </a:r>
                </a:p>
              </p:txBody>
            </p:sp>
          </p:grpSp>
          <p:pic>
            <p:nvPicPr>
              <p:cNvPr id="48" name="Picture 47" descr="Shape, icon&#10;&#10;Description automatically generated">
                <a:extLst>
                  <a:ext uri="{FF2B5EF4-FFF2-40B4-BE49-F238E27FC236}">
                    <a16:creationId xmlns:a16="http://schemas.microsoft.com/office/drawing/2014/main" id="{7FBC71B8-5DEA-4552-B34F-F2C6A94DE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5026" y="2458291"/>
                <a:ext cx="231224" cy="246221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2E461E-AE32-4B71-8025-9363601C353A}"/>
                </a:ext>
              </a:extLst>
            </p:cNvPr>
            <p:cNvSpPr txBox="1"/>
            <p:nvPr/>
          </p:nvSpPr>
          <p:spPr>
            <a:xfrm>
              <a:off x="6177949" y="2124948"/>
              <a:ext cx="1420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be-dotnet-rest-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2B4636-8570-471A-AEB6-FF3DD318CE0D}"/>
              </a:ext>
            </a:extLst>
          </p:cNvPr>
          <p:cNvSpPr txBox="1"/>
          <p:nvPr/>
        </p:nvSpPr>
        <p:spPr>
          <a:xfrm>
            <a:off x="4981973" y="3025846"/>
            <a:ext cx="1175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fe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ts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-web-app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97EF8-3270-4175-9E1B-59585AF8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37" y="3897049"/>
            <a:ext cx="619712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59D2B6-FD20-4578-BE14-76B097166AAD}"/>
              </a:ext>
            </a:extLst>
          </p:cNvPr>
          <p:cNvCxnSpPr>
            <a:cxnSpLocks/>
          </p:cNvCxnSpPr>
          <p:nvPr/>
        </p:nvCxnSpPr>
        <p:spPr>
          <a:xfrm flipH="1" flipV="1">
            <a:off x="3761156" y="2813827"/>
            <a:ext cx="1329052" cy="20177"/>
          </a:xfrm>
          <a:prstGeom prst="straightConnector1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B11AD9-7179-4560-947E-1FCCE07BEEB1}"/>
              </a:ext>
            </a:extLst>
          </p:cNvPr>
          <p:cNvSpPr txBox="1"/>
          <p:nvPr/>
        </p:nvSpPr>
        <p:spPr>
          <a:xfrm>
            <a:off x="3506848" y="2896423"/>
            <a:ext cx="55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9DCFC7BA-3AC4-4A9D-AF4F-23C9D5B0822A}"/>
              </a:ext>
            </a:extLst>
          </p:cNvPr>
          <p:cNvSpPr/>
          <p:nvPr/>
        </p:nvSpPr>
        <p:spPr>
          <a:xfrm>
            <a:off x="1663375" y="2037262"/>
            <a:ext cx="2049097" cy="142134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1D9A0D9-98A0-4EFC-9146-131881F32C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55158" y="2098432"/>
            <a:ext cx="291675" cy="29167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82A5E2E-FE47-42C5-94F7-1DDCA1F808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56292" y="4576861"/>
            <a:ext cx="321396" cy="32139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D0A7AE7-1C9D-4103-BCF0-88DA533C32C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563" y="4649872"/>
            <a:ext cx="321396" cy="32139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645D1BEE-8F21-4946-838C-759CA5B327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8897" y="4742249"/>
            <a:ext cx="321396" cy="3213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3CE7D4E-B882-4267-9ECB-EDB4D92EC683}"/>
              </a:ext>
            </a:extLst>
          </p:cNvPr>
          <p:cNvSpPr txBox="1"/>
          <p:nvPr/>
        </p:nvSpPr>
        <p:spPr>
          <a:xfrm>
            <a:off x="8854876" y="2315952"/>
            <a:ext cx="551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Tables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1080F349-6421-4A25-BED3-4D5136953B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75888" y="3354746"/>
            <a:ext cx="321396" cy="3213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A3629D90-3CC1-4172-A4D2-8CDE936CBA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59159" y="3427757"/>
            <a:ext cx="321396" cy="32139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BBC66D9-CE2E-4FD6-9B15-2C3728B85F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8493" y="3520134"/>
            <a:ext cx="321396" cy="32139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1DA6B02-40D3-408B-A423-3A04DCEC7E26}"/>
              </a:ext>
            </a:extLst>
          </p:cNvPr>
          <p:cNvSpPr txBox="1"/>
          <p:nvPr/>
        </p:nvSpPr>
        <p:spPr>
          <a:xfrm>
            <a:off x="9020510" y="3778597"/>
            <a:ext cx="6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files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EE076C-88A5-4C3B-81C0-256E17F4FA19}"/>
              </a:ext>
            </a:extLst>
          </p:cNvPr>
          <p:cNvSpPr txBox="1"/>
          <p:nvPr/>
        </p:nvSpPr>
        <p:spPr>
          <a:xfrm>
            <a:off x="958578" y="4971268"/>
            <a:ext cx="96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todo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files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itle 9">
            <a:extLst>
              <a:ext uri="{FF2B5EF4-FFF2-40B4-BE49-F238E27FC236}">
                <a16:creationId xmlns:a16="http://schemas.microsoft.com/office/drawing/2014/main" id="{C62D6CF7-12B3-4DB4-B1B8-98AE1557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2" y="400680"/>
            <a:ext cx="11440827" cy="5553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Minimal Architecture for the Web UI</a:t>
            </a:r>
            <a:b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 + Azure Function + Azure Storage + Container Registry + </a:t>
            </a:r>
            <a:r>
              <a:rPr lang="en-US" sz="2400" dirty="0" err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CosmosDB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989DDC-7122-4FDF-B459-2A8212B831D3}"/>
              </a:ext>
            </a:extLst>
          </p:cNvPr>
          <p:cNvGrpSpPr/>
          <p:nvPr/>
        </p:nvGrpSpPr>
        <p:grpSpPr>
          <a:xfrm>
            <a:off x="4021574" y="4803672"/>
            <a:ext cx="6607405" cy="809773"/>
            <a:chOff x="4021574" y="4803672"/>
            <a:chExt cx="6607405" cy="8097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63BC7A-9DE2-4568-8154-98071A81CA35}"/>
                </a:ext>
              </a:extLst>
            </p:cNvPr>
            <p:cNvGrpSpPr/>
            <p:nvPr/>
          </p:nvGrpSpPr>
          <p:grpSpPr>
            <a:xfrm>
              <a:off x="4021574" y="4803672"/>
              <a:ext cx="6607405" cy="809773"/>
              <a:chOff x="1442729" y="5236769"/>
              <a:chExt cx="6607405" cy="809773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F051BB81-203B-DD46-93F3-CF7306361ECC}"/>
                  </a:ext>
                </a:extLst>
              </p:cNvPr>
              <p:cNvSpPr/>
              <p:nvPr/>
            </p:nvSpPr>
            <p:spPr>
              <a:xfrm>
                <a:off x="1442729" y="5236769"/>
                <a:ext cx="6607405" cy="809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Legend</a:t>
                </a:r>
              </a:p>
            </p:txBody>
          </p:sp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34B85055-F921-46AA-ADE6-EBDC6459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68569" y="5570000"/>
                <a:ext cx="397434" cy="397434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A4AA9B4-5BF4-4E21-84DA-E0E7BFF06C8C}"/>
                  </a:ext>
                </a:extLst>
              </p:cNvPr>
              <p:cNvSpPr txBox="1"/>
              <p:nvPr/>
            </p:nvSpPr>
            <p:spPr>
              <a:xfrm>
                <a:off x="5388188" y="5554755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App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D563AC81-04BF-40D7-AABB-4C63EC70C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02890" y="5501342"/>
                <a:ext cx="432499" cy="432499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91E0EE-ECAF-43CE-B611-069ECE7BF3C1}"/>
                  </a:ext>
                </a:extLst>
              </p:cNvPr>
              <p:cNvSpPr txBox="1"/>
              <p:nvPr/>
            </p:nvSpPr>
            <p:spPr>
              <a:xfrm>
                <a:off x="3053983" y="5532411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Container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Registry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1853AA8-941E-4F02-9102-BB0EDA50D64D}"/>
                  </a:ext>
                </a:extLst>
              </p:cNvPr>
              <p:cNvSpPr txBox="1"/>
              <p:nvPr/>
            </p:nvSpPr>
            <p:spPr>
              <a:xfrm>
                <a:off x="1824445" y="5557046"/>
                <a:ext cx="769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Container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Image</a:t>
                </a: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C9291FC2-FAC3-4941-93D0-96ECEB746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827952" y="5511143"/>
                <a:ext cx="438486" cy="43848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AB2BA-7C7E-4D28-9357-DDB00A77E75C}"/>
                  </a:ext>
                </a:extLst>
              </p:cNvPr>
              <p:cNvSpPr txBox="1"/>
              <p:nvPr/>
            </p:nvSpPr>
            <p:spPr>
              <a:xfrm>
                <a:off x="4246598" y="5492544"/>
                <a:ext cx="7694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App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Service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pic>
            <p:nvPicPr>
              <p:cNvPr id="20" name="Picture 19" descr="Shape, icon&#10;&#10;Description automatically generated">
                <a:extLst>
                  <a:ext uri="{FF2B5EF4-FFF2-40B4-BE49-F238E27FC236}">
                    <a16:creationId xmlns:a16="http://schemas.microsoft.com/office/drawing/2014/main" id="{76E59167-C45C-4DC9-A5F6-837A12193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546" y="5680024"/>
                <a:ext cx="231224" cy="246221"/>
              </a:xfrm>
              <a:prstGeom prst="rect">
                <a:avLst/>
              </a:prstGeom>
            </p:spPr>
          </p:pic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025FCB3-8417-4C04-B3EE-67596B2E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18300" y="5066945"/>
              <a:ext cx="446144" cy="44614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D2883E2-51AB-4E0F-9B48-3D6EC4223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604895" y="5059447"/>
              <a:ext cx="389292" cy="3892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5B1FD-E463-4B8D-8A82-E6D0BEFA94B2}"/>
                </a:ext>
              </a:extLst>
            </p:cNvPr>
            <p:cNvSpPr txBox="1"/>
            <p:nvPr/>
          </p:nvSpPr>
          <p:spPr>
            <a:xfrm>
              <a:off x="8758705" y="5078046"/>
              <a:ext cx="1100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Azure 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Function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7FFE11-B386-4D3B-B35B-B3F0EBDF754A}"/>
              </a:ext>
            </a:extLst>
          </p:cNvPr>
          <p:cNvSpPr txBox="1"/>
          <p:nvPr/>
        </p:nvSpPr>
        <p:spPr>
          <a:xfrm>
            <a:off x="9937562" y="5048629"/>
            <a:ext cx="117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0EE220-6640-4D40-B7CE-F054A21539EC}"/>
              </a:ext>
            </a:extLst>
          </p:cNvPr>
          <p:cNvGrpSpPr/>
          <p:nvPr/>
        </p:nvGrpSpPr>
        <p:grpSpPr>
          <a:xfrm>
            <a:off x="8172105" y="1946592"/>
            <a:ext cx="847048" cy="642941"/>
            <a:chOff x="9529116" y="2042179"/>
            <a:chExt cx="847048" cy="642941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AFA528C4-DDBF-47B0-AB47-352EB3DC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688777" y="2042179"/>
              <a:ext cx="457062" cy="45706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C1AF1B-BFC3-4BCF-BA97-8C3C4471A34C}"/>
                </a:ext>
              </a:extLst>
            </p:cNvPr>
            <p:cNvSpPr txBox="1"/>
            <p:nvPr/>
          </p:nvSpPr>
          <p:spPr>
            <a:xfrm>
              <a:off x="9529116" y="2438899"/>
              <a:ext cx="847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Cosmos DB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16DE3E9-2B2B-4761-B032-EB207EC64E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21817" y="3175207"/>
            <a:ext cx="389292" cy="3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C9AB0F6-BB46-4719-B7AF-97B56DC3FF1C}"/>
              </a:ext>
            </a:extLst>
          </p:cNvPr>
          <p:cNvSpPr/>
          <p:nvPr/>
        </p:nvSpPr>
        <p:spPr>
          <a:xfrm>
            <a:off x="3934691" y="1809135"/>
            <a:ext cx="756458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CBD84-2848-451F-A259-4BB19FC6D4F7}"/>
              </a:ext>
            </a:extLst>
          </p:cNvPr>
          <p:cNvGrpSpPr/>
          <p:nvPr/>
        </p:nvGrpSpPr>
        <p:grpSpPr>
          <a:xfrm>
            <a:off x="10666359" y="4705475"/>
            <a:ext cx="1075469" cy="457201"/>
            <a:chOff x="8124046" y="3774182"/>
            <a:chExt cx="1075469" cy="457201"/>
          </a:xfrm>
        </p:grpSpPr>
        <p:pic>
          <p:nvPicPr>
            <p:cNvPr id="37" name="Picture 7" descr="Hey Azure Guy! -">
              <a:extLst>
                <a:ext uri="{FF2B5EF4-FFF2-40B4-BE49-F238E27FC236}">
                  <a16:creationId xmlns:a16="http://schemas.microsoft.com/office/drawing/2014/main" id="{67BE3572-0AC9-4D5C-A9D9-02CF56C96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A2BA57-2B9B-4F3F-8C22-8E5E3D442946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C4F19E1-66B9-4F97-B90F-9F160F2574DE}"/>
              </a:ext>
            </a:extLst>
          </p:cNvPr>
          <p:cNvSpPr/>
          <p:nvPr/>
        </p:nvSpPr>
        <p:spPr>
          <a:xfrm>
            <a:off x="4153286" y="1999817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47AB77-4BFB-4922-93E7-FB53996C9465}"/>
              </a:ext>
            </a:extLst>
          </p:cNvPr>
          <p:cNvGrpSpPr/>
          <p:nvPr/>
        </p:nvGrpSpPr>
        <p:grpSpPr>
          <a:xfrm>
            <a:off x="10462769" y="1975370"/>
            <a:ext cx="815204" cy="1290193"/>
            <a:chOff x="10831462" y="349497"/>
            <a:chExt cx="815204" cy="129019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35823F-A718-4D68-AD0B-03767FCD4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3353B8-A26A-4B89-A6BD-BB9AB4332D91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66C24BAF-8D0D-4E06-98CA-E41596953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0172" y="3726403"/>
            <a:ext cx="440399" cy="44039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5F4AD8D-CD49-4FCF-B5FB-4179F4395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52" y="4297993"/>
            <a:ext cx="461560" cy="46156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51676ED-CDCA-4925-93E5-7BA9D55B66CD}"/>
              </a:ext>
            </a:extLst>
          </p:cNvPr>
          <p:cNvSpPr/>
          <p:nvPr/>
        </p:nvSpPr>
        <p:spPr>
          <a:xfrm>
            <a:off x="4251873" y="2493389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EFB611-029D-4885-B655-2FBD296744A1}"/>
              </a:ext>
            </a:extLst>
          </p:cNvPr>
          <p:cNvSpPr txBox="1"/>
          <p:nvPr/>
        </p:nvSpPr>
        <p:spPr>
          <a:xfrm>
            <a:off x="4276426" y="2366244"/>
            <a:ext cx="15188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Frontend Resource group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F60AEB-EE41-4A2F-A58E-6C9B6E02864B}"/>
              </a:ext>
            </a:extLst>
          </p:cNvPr>
          <p:cNvGrpSpPr/>
          <p:nvPr/>
        </p:nvGrpSpPr>
        <p:grpSpPr>
          <a:xfrm>
            <a:off x="5851313" y="2004554"/>
            <a:ext cx="1218124" cy="419227"/>
            <a:chOff x="5187434" y="2480631"/>
            <a:chExt cx="1218124" cy="4192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B097E24-A805-4CD1-B94E-0C0024030D21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64" name="Picture 1">
              <a:extLst>
                <a:ext uri="{FF2B5EF4-FFF2-40B4-BE49-F238E27FC236}">
                  <a16:creationId xmlns:a16="http://schemas.microsoft.com/office/drawing/2014/main" id="{09054AED-875C-4A88-A9AE-A40CCA40C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CF049E-4B7F-40D9-AB35-40E459F00F60}"/>
              </a:ext>
            </a:extLst>
          </p:cNvPr>
          <p:cNvGrpSpPr/>
          <p:nvPr/>
        </p:nvGrpSpPr>
        <p:grpSpPr>
          <a:xfrm>
            <a:off x="1574417" y="5286138"/>
            <a:ext cx="5343619" cy="809773"/>
            <a:chOff x="1442728" y="5236769"/>
            <a:chExt cx="5251344" cy="8097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241D5F-7087-4D7B-A61B-E38D5B998A94}"/>
                </a:ext>
              </a:extLst>
            </p:cNvPr>
            <p:cNvSpPr/>
            <p:nvPr/>
          </p:nvSpPr>
          <p:spPr>
            <a:xfrm>
              <a:off x="1442728" y="5236769"/>
              <a:ext cx="5251344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1667CE4-E75F-4B52-8632-D08D8C465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0750" y="5494442"/>
              <a:ext cx="397434" cy="39743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8C0170-C13F-43D2-AFBD-A1C522E081A2}"/>
                </a:ext>
              </a:extLst>
            </p:cNvPr>
            <p:cNvSpPr txBox="1"/>
            <p:nvPr/>
          </p:nvSpPr>
          <p:spPr>
            <a:xfrm>
              <a:off x="4392408" y="5481730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8C5E2A48-9C5F-4D5E-AEB4-0E899BED9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90332" y="5528747"/>
              <a:ext cx="432499" cy="43249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179A255-DD43-4F7A-A4B3-D54DB8F4FEA1}"/>
                </a:ext>
              </a:extLst>
            </p:cNvPr>
            <p:cNvSpPr txBox="1"/>
            <p:nvPr/>
          </p:nvSpPr>
          <p:spPr>
            <a:xfrm>
              <a:off x="2645683" y="5534153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7385AE-A3D5-47CB-BC6A-3EB133F590F3}"/>
                </a:ext>
              </a:extLst>
            </p:cNvPr>
            <p:cNvSpPr txBox="1"/>
            <p:nvPr/>
          </p:nvSpPr>
          <p:spPr>
            <a:xfrm>
              <a:off x="1664550" y="554241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365A6F99-09D6-43DA-9E52-94EAA32D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58571" y="5487759"/>
              <a:ext cx="438486" cy="43848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BB6AE31-FF1A-4185-B35D-CCBA98F13F81}"/>
                </a:ext>
              </a:extLst>
            </p:cNvPr>
            <p:cNvSpPr txBox="1"/>
            <p:nvPr/>
          </p:nvSpPr>
          <p:spPr>
            <a:xfrm>
              <a:off x="3594516" y="5425511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74" name="Picture 73" descr="Shape, icon&#10;&#10;Description automatically generated">
              <a:extLst>
                <a:ext uri="{FF2B5EF4-FFF2-40B4-BE49-F238E27FC236}">
                  <a16:creationId xmlns:a16="http://schemas.microsoft.com/office/drawing/2014/main" id="{2495996B-09A9-43D1-8072-1569FA1F1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17608" y="5619360"/>
              <a:ext cx="231224" cy="246221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6E474D1-F30F-4E21-BC4F-B5FBD8DE77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39184" y="5576728"/>
            <a:ext cx="389292" cy="389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C7B6B-6A40-4AE5-9D21-2C5D69C1B7BC}"/>
              </a:ext>
            </a:extLst>
          </p:cNvPr>
          <p:cNvSpPr txBox="1"/>
          <p:nvPr/>
        </p:nvSpPr>
        <p:spPr>
          <a:xfrm>
            <a:off x="5328341" y="5531608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760D5-E843-4B91-B132-7306864ECA95}"/>
              </a:ext>
            </a:extLst>
          </p:cNvPr>
          <p:cNvSpPr txBox="1"/>
          <p:nvPr/>
        </p:nvSpPr>
        <p:spPr>
          <a:xfrm>
            <a:off x="6372137" y="5607949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Azure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Function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BDBE9BA-A492-49CD-8C4A-670DE4C119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12678" y="4228788"/>
            <a:ext cx="389292" cy="389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D3F97E-37E5-45AA-83E6-DE09C4AF073D}"/>
              </a:ext>
            </a:extLst>
          </p:cNvPr>
          <p:cNvSpPr txBox="1"/>
          <p:nvPr/>
        </p:nvSpPr>
        <p:spPr>
          <a:xfrm>
            <a:off x="5546972" y="4221929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9D8240E-3B7E-4BF2-9016-9B52CE600A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069" y="4465960"/>
            <a:ext cx="194009" cy="19400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6EFD711-F5E3-4FF5-865C-BDCD68909A9B}"/>
              </a:ext>
            </a:extLst>
          </p:cNvPr>
          <p:cNvGrpSpPr/>
          <p:nvPr/>
        </p:nvGrpSpPr>
        <p:grpSpPr>
          <a:xfrm>
            <a:off x="4640249" y="2660613"/>
            <a:ext cx="1220681" cy="1046134"/>
            <a:chOff x="2437466" y="3222502"/>
            <a:chExt cx="1220681" cy="104613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A40DA3F-25EB-415C-8360-E17215AECCF7}"/>
                </a:ext>
              </a:extLst>
            </p:cNvPr>
            <p:cNvGrpSpPr/>
            <p:nvPr/>
          </p:nvGrpSpPr>
          <p:grpSpPr>
            <a:xfrm>
              <a:off x="2437466" y="3222502"/>
              <a:ext cx="1220681" cy="1046134"/>
              <a:chOff x="1613532" y="1312356"/>
              <a:chExt cx="1220681" cy="1046134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39E7589-28E6-4D08-9916-BA0AA3419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916195" y="1312356"/>
                <a:ext cx="481445" cy="481445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B50172-0A39-4223-9346-1C1000AF12D8}"/>
                  </a:ext>
                </a:extLst>
              </p:cNvPr>
              <p:cNvSpPr txBox="1"/>
              <p:nvPr/>
            </p:nvSpPr>
            <p:spPr>
              <a:xfrm>
                <a:off x="1613532" y="1804492"/>
                <a:ext cx="12206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Azure App Service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Hosting 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Web UI</a:t>
                </a:r>
              </a:p>
            </p:txBody>
          </p:sp>
        </p:grpSp>
        <p:pic>
          <p:nvPicPr>
            <p:cNvPr id="22" name="Picture 21" descr="Shape, icon&#10;&#10;Description automatically generated">
              <a:extLst>
                <a:ext uri="{FF2B5EF4-FFF2-40B4-BE49-F238E27FC236}">
                  <a16:creationId xmlns:a16="http://schemas.microsoft.com/office/drawing/2014/main" id="{9151A3FB-1BA9-4D8B-AF74-0F9856A2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84785" y="3525344"/>
              <a:ext cx="231224" cy="246221"/>
            </a:xfrm>
            <a:prstGeom prst="rect">
              <a:avLst/>
            </a:prstGeom>
          </p:spPr>
        </p:pic>
      </p:grpSp>
      <p:sp>
        <p:nvSpPr>
          <p:cNvPr id="95" name="Title 9">
            <a:extLst>
              <a:ext uri="{FF2B5EF4-FFF2-40B4-BE49-F238E27FC236}">
                <a16:creationId xmlns:a16="http://schemas.microsoft.com/office/drawing/2014/main" id="{54C116B3-B0EC-488D-870D-CA9B1C8C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Authentication Architecture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A3FF81-77BA-4812-AAC0-B581D790EF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16658" y="3377399"/>
            <a:ext cx="475017" cy="47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655F2-CBB5-4E9B-B5C4-3CA51BA87375}"/>
              </a:ext>
            </a:extLst>
          </p:cNvPr>
          <p:cNvSpPr txBox="1"/>
          <p:nvPr/>
        </p:nvSpPr>
        <p:spPr>
          <a:xfrm>
            <a:off x="6121766" y="3787812"/>
            <a:ext cx="85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Azure Function</a:t>
            </a:r>
          </a:p>
        </p:txBody>
      </p:sp>
      <p:pic>
        <p:nvPicPr>
          <p:cNvPr id="33" name="Picture 32" descr="Shape, icon&#10;&#10;Description automatically generated">
            <a:extLst>
              <a:ext uri="{FF2B5EF4-FFF2-40B4-BE49-F238E27FC236}">
                <a16:creationId xmlns:a16="http://schemas.microsoft.com/office/drawing/2014/main" id="{4A551331-7015-4EF6-AA0D-EEE3D42507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1812" y="3629785"/>
            <a:ext cx="231224" cy="24622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59326B4-C08E-4035-95F6-91E8B366DF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04560" y="5514370"/>
            <a:ext cx="475017" cy="4750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070171-239B-4295-8D34-379DD88EDABA}"/>
              </a:ext>
            </a:extLst>
          </p:cNvPr>
          <p:cNvSpPr/>
          <p:nvPr/>
        </p:nvSpPr>
        <p:spPr>
          <a:xfrm>
            <a:off x="7542870" y="2026902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6AC5493-5B04-4584-AF1F-0B6F820BB105}"/>
              </a:ext>
            </a:extLst>
          </p:cNvPr>
          <p:cNvGrpSpPr/>
          <p:nvPr/>
        </p:nvGrpSpPr>
        <p:grpSpPr>
          <a:xfrm>
            <a:off x="7734223" y="2132595"/>
            <a:ext cx="815204" cy="1105527"/>
            <a:chOff x="10831462" y="349497"/>
            <a:chExt cx="815204" cy="110552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5CDD1E2-BFC9-4B31-9506-113DBCAD8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CCB2F2-6A08-4A2F-B701-A07987EADF46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155545-E72E-4A87-994F-C094423341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92998" y="3516287"/>
            <a:ext cx="1610130" cy="910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0A441-E4F3-43E2-8A6C-591E448D0819}"/>
              </a:ext>
            </a:extLst>
          </p:cNvPr>
          <p:cNvSpPr txBox="1"/>
          <p:nvPr/>
        </p:nvSpPr>
        <p:spPr>
          <a:xfrm>
            <a:off x="7998312" y="4444122"/>
            <a:ext cx="81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Graph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BFCB6C1-18E9-4A6C-8CC8-83A2B6825D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42104" y="1922952"/>
            <a:ext cx="594091" cy="5940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CD9878-99B1-4F0E-8F89-BA1EF294EF8F}"/>
              </a:ext>
            </a:extLst>
          </p:cNvPr>
          <p:cNvSpPr txBox="1"/>
          <p:nvPr/>
        </p:nvSpPr>
        <p:spPr>
          <a:xfrm>
            <a:off x="1795341" y="2586876"/>
            <a:ext cx="769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User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2977CE-3FA8-41FF-B4A3-677FE76DA891}"/>
              </a:ext>
            </a:extLst>
          </p:cNvPr>
          <p:cNvSpPr/>
          <p:nvPr/>
        </p:nvSpPr>
        <p:spPr>
          <a:xfrm rot="6032992" flipH="1">
            <a:off x="3715115" y="1427395"/>
            <a:ext cx="133780" cy="2282320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ADF23E-101E-43BE-A1AA-21D6A0CDFE89}"/>
              </a:ext>
            </a:extLst>
          </p:cNvPr>
          <p:cNvSpPr/>
          <p:nvPr/>
        </p:nvSpPr>
        <p:spPr>
          <a:xfrm rot="4757619" flipH="1">
            <a:off x="6514543" y="1176913"/>
            <a:ext cx="266090" cy="2480634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2DA18-5600-45E9-93B5-EF95848BA2FB}"/>
              </a:ext>
            </a:extLst>
          </p:cNvPr>
          <p:cNvSpPr/>
          <p:nvPr/>
        </p:nvSpPr>
        <p:spPr>
          <a:xfrm rot="4757619" flipH="1">
            <a:off x="6553555" y="1349708"/>
            <a:ext cx="266090" cy="244858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B8DF27-390C-4761-A019-615E82979557}"/>
              </a:ext>
            </a:extLst>
          </p:cNvPr>
          <p:cNvSpPr/>
          <p:nvPr/>
        </p:nvSpPr>
        <p:spPr>
          <a:xfrm rot="7485260" flipH="1">
            <a:off x="5871657" y="2861955"/>
            <a:ext cx="266090" cy="652077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6A8E38B-CB8E-4A36-823C-E0E67992874E}"/>
              </a:ext>
            </a:extLst>
          </p:cNvPr>
          <p:cNvSpPr/>
          <p:nvPr/>
        </p:nvSpPr>
        <p:spPr>
          <a:xfrm rot="8653069" flipH="1">
            <a:off x="5938304" y="3172913"/>
            <a:ext cx="183091" cy="1130461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A508C9-A2A5-487E-8668-D6AE7CC73498}"/>
              </a:ext>
            </a:extLst>
          </p:cNvPr>
          <p:cNvSpPr/>
          <p:nvPr/>
        </p:nvSpPr>
        <p:spPr>
          <a:xfrm>
            <a:off x="3232727" y="2132595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59DA775-4A3B-40B9-A87A-C348BA207F74}"/>
              </a:ext>
            </a:extLst>
          </p:cNvPr>
          <p:cNvSpPr/>
          <p:nvPr/>
        </p:nvSpPr>
        <p:spPr>
          <a:xfrm>
            <a:off x="7180891" y="1935956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2CD94B0-E69F-4C15-BA21-AD9DBE2D85B9}"/>
              </a:ext>
            </a:extLst>
          </p:cNvPr>
          <p:cNvSpPr/>
          <p:nvPr/>
        </p:nvSpPr>
        <p:spPr>
          <a:xfrm>
            <a:off x="5648443" y="3694656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D93383-D849-40BF-A2A2-C96D03133A12}"/>
              </a:ext>
            </a:extLst>
          </p:cNvPr>
          <p:cNvSpPr/>
          <p:nvPr/>
        </p:nvSpPr>
        <p:spPr>
          <a:xfrm>
            <a:off x="7097453" y="2660521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36E3EA-F655-41C2-9574-4AF7AF452194}"/>
              </a:ext>
            </a:extLst>
          </p:cNvPr>
          <p:cNvSpPr/>
          <p:nvPr/>
        </p:nvSpPr>
        <p:spPr>
          <a:xfrm>
            <a:off x="6168779" y="2858582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0283B4C-2723-44CF-85D7-DF6C3C2C4086}"/>
              </a:ext>
            </a:extLst>
          </p:cNvPr>
          <p:cNvSpPr/>
          <p:nvPr/>
        </p:nvSpPr>
        <p:spPr>
          <a:xfrm>
            <a:off x="410001" y="3092529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7D2F22-820B-4BA0-89FE-5BDAD262987D}"/>
              </a:ext>
            </a:extLst>
          </p:cNvPr>
          <p:cNvSpPr txBox="1"/>
          <p:nvPr/>
        </p:nvSpPr>
        <p:spPr>
          <a:xfrm>
            <a:off x="732409" y="3124886"/>
            <a:ext cx="2601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User signing in,</a:t>
            </a: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 the web application receives an authorization code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E58F199-A6CC-498D-9D5F-B28214F30F99}"/>
              </a:ext>
            </a:extLst>
          </p:cNvPr>
          <p:cNvSpPr/>
          <p:nvPr/>
        </p:nvSpPr>
        <p:spPr>
          <a:xfrm>
            <a:off x="396147" y="3438888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984E7F-237E-4746-A534-97BB22CF5800}"/>
              </a:ext>
            </a:extLst>
          </p:cNvPr>
          <p:cNvSpPr txBox="1"/>
          <p:nvPr/>
        </p:nvSpPr>
        <p:spPr>
          <a:xfrm>
            <a:off x="718555" y="3471245"/>
            <a:ext cx="2601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Acquire token for Storage Account access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6877695-4249-42E1-940B-3D34FE72ADE1}"/>
              </a:ext>
            </a:extLst>
          </p:cNvPr>
          <p:cNvSpPr/>
          <p:nvPr/>
        </p:nvSpPr>
        <p:spPr>
          <a:xfrm rot="4757619" flipH="1">
            <a:off x="6576648" y="1502108"/>
            <a:ext cx="266090" cy="244858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75CD357-9D5D-468F-8740-1012E01F5206}"/>
              </a:ext>
            </a:extLst>
          </p:cNvPr>
          <p:cNvSpPr/>
          <p:nvPr/>
        </p:nvSpPr>
        <p:spPr>
          <a:xfrm>
            <a:off x="6742447" y="2266578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5BBC2EB-DFD7-4D93-BB2A-5E8B5512EDAB}"/>
              </a:ext>
            </a:extLst>
          </p:cNvPr>
          <p:cNvSpPr/>
          <p:nvPr/>
        </p:nvSpPr>
        <p:spPr>
          <a:xfrm>
            <a:off x="400766" y="3785250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82F13-7E8D-48B2-8980-424FD456D09C}"/>
              </a:ext>
            </a:extLst>
          </p:cNvPr>
          <p:cNvSpPr txBox="1"/>
          <p:nvPr/>
        </p:nvSpPr>
        <p:spPr>
          <a:xfrm>
            <a:off x="723174" y="3817607"/>
            <a:ext cx="2601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Upload/download file from Storage Account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6183C69-F1C8-47B3-84A2-5076AE6AEA2A}"/>
              </a:ext>
            </a:extLst>
          </p:cNvPr>
          <p:cNvSpPr/>
          <p:nvPr/>
        </p:nvSpPr>
        <p:spPr>
          <a:xfrm>
            <a:off x="400767" y="4126997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75F7A15-2189-418E-A3AF-F8EB71DEDC78}"/>
              </a:ext>
            </a:extLst>
          </p:cNvPr>
          <p:cNvSpPr txBox="1"/>
          <p:nvPr/>
        </p:nvSpPr>
        <p:spPr>
          <a:xfrm>
            <a:off x="723174" y="4159354"/>
            <a:ext cx="2968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Acquire token for Azure Function Web API access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B2D9B3D-9B64-4CAD-AAAB-09E2044FBE04}"/>
              </a:ext>
            </a:extLst>
          </p:cNvPr>
          <p:cNvSpPr/>
          <p:nvPr/>
        </p:nvSpPr>
        <p:spPr>
          <a:xfrm>
            <a:off x="405386" y="4473359"/>
            <a:ext cx="285430" cy="291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C54C99-CD60-4E4D-9065-ECE01B34CA83}"/>
              </a:ext>
            </a:extLst>
          </p:cNvPr>
          <p:cNvSpPr txBox="1"/>
          <p:nvPr/>
        </p:nvSpPr>
        <p:spPr>
          <a:xfrm>
            <a:off x="727794" y="4505716"/>
            <a:ext cx="2601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Call Web API</a:t>
            </a:r>
          </a:p>
        </p:txBody>
      </p:sp>
    </p:spTree>
    <p:extLst>
      <p:ext uri="{BB962C8B-B14F-4D97-AF65-F5344CB8AC3E}">
        <p14:creationId xmlns:p14="http://schemas.microsoft.com/office/powerpoint/2010/main" val="379776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595862" y="1157405"/>
            <a:ext cx="3105280" cy="1664174"/>
            <a:chOff x="6331175" y="3026131"/>
            <a:chExt cx="2372492" cy="85432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6131"/>
              <a:ext cx="2372492" cy="8543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Files on Storage Account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7224962" y="3121702"/>
              <a:ext cx="1378899" cy="3829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todo</a:t>
              </a:r>
              <a:r>
                <a:rPr lang="en-US" sz="1400" b="1" dirty="0">
                  <a:solidFill>
                    <a:schemeClr val="bg1"/>
                  </a:solidFill>
                </a:rPr>
                <a:t> files 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146" name="Title 9">
            <a:extLst>
              <a:ext uri="{FF2B5EF4-FFF2-40B4-BE49-F238E27FC236}">
                <a16:creationId xmlns:a16="http://schemas.microsoft.com/office/drawing/2014/main" id="{EDC8A90D-130F-4275-B1BF-8E22A6DD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Files Storage + Tables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B0F4F0-EBE3-4CB8-BC4F-BD47D9276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71" y="1303131"/>
            <a:ext cx="1106637" cy="110663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AACDCF2-DCC2-4362-9669-1130A327895F}"/>
              </a:ext>
            </a:extLst>
          </p:cNvPr>
          <p:cNvSpPr/>
          <p:nvPr/>
        </p:nvSpPr>
        <p:spPr>
          <a:xfrm>
            <a:off x="6187326" y="1157403"/>
            <a:ext cx="3105280" cy="15335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Tables on Storage Account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E4640CC-1E52-4023-95EB-89BD2D9E6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935" y="1311421"/>
            <a:ext cx="1106637" cy="110663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22E131-8B6B-4878-8362-479BDC91B58F}"/>
              </a:ext>
            </a:extLst>
          </p:cNvPr>
          <p:cNvSpPr/>
          <p:nvPr/>
        </p:nvSpPr>
        <p:spPr>
          <a:xfrm>
            <a:off x="7430691" y="1365308"/>
            <a:ext cx="1804796" cy="381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todo</a:t>
            </a:r>
            <a:r>
              <a:rPr lang="en-US" sz="1400" b="1" dirty="0">
                <a:solidFill>
                  <a:schemeClr val="bg1"/>
                </a:solidFill>
              </a:rPr>
              <a:t> table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2C9C05C-58BA-4467-B1FF-4E0F91BAE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3051" y="1222557"/>
            <a:ext cx="291675" cy="2916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A9B9481-776C-4B71-A023-7CA9FDDB9EE6}"/>
              </a:ext>
            </a:extLst>
          </p:cNvPr>
          <p:cNvSpPr txBox="1"/>
          <p:nvPr/>
        </p:nvSpPr>
        <p:spPr>
          <a:xfrm>
            <a:off x="3870844" y="1303131"/>
            <a:ext cx="2146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A container is created for</a:t>
            </a:r>
            <a:br>
              <a:rPr lang="en-US" sz="1200" b="1" dirty="0">
                <a:solidFill>
                  <a:srgbClr val="00B0F0"/>
                </a:solidFill>
              </a:rPr>
            </a:br>
            <a:r>
              <a:rPr lang="en-US" sz="1200" b="1" dirty="0">
                <a:solidFill>
                  <a:srgbClr val="00B0F0"/>
                </a:solidFill>
              </a:rPr>
              <a:t>- </a:t>
            </a:r>
            <a:r>
              <a:rPr lang="en-US" sz="1200" b="1" dirty="0" err="1">
                <a:solidFill>
                  <a:srgbClr val="00B0F0"/>
                </a:solidFill>
              </a:rPr>
              <a:t>todo</a:t>
            </a:r>
            <a:r>
              <a:rPr lang="en-US" sz="1200" b="1" dirty="0">
                <a:solidFill>
                  <a:srgbClr val="00B0F0"/>
                </a:solidFill>
              </a:rPr>
              <a:t> files</a:t>
            </a:r>
          </a:p>
          <a:p>
            <a:pPr marL="171450" indent="-171450">
              <a:buFontTx/>
              <a:buChar char="-"/>
            </a:pPr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sz="1200" b="1" dirty="0">
                <a:solidFill>
                  <a:srgbClr val="00B0F0"/>
                </a:solidFill>
              </a:rPr>
              <a:t>For each container  a specific RBAC defines the access rules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5CD25C-3639-473F-B2B7-631BA955D4B6}"/>
              </a:ext>
            </a:extLst>
          </p:cNvPr>
          <p:cNvSpPr txBox="1"/>
          <p:nvPr/>
        </p:nvSpPr>
        <p:spPr>
          <a:xfrm>
            <a:off x="9632010" y="1157403"/>
            <a:ext cx="2146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Those tables can be either stored on Azure Storage Account (Dev, Test) or Cosmos DB (Prod).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8D9CC2-B93F-44D1-95CD-4CE1C2A42E40}"/>
              </a:ext>
            </a:extLst>
          </p:cNvPr>
          <p:cNvSpPr/>
          <p:nvPr/>
        </p:nvSpPr>
        <p:spPr>
          <a:xfrm>
            <a:off x="6187326" y="3090723"/>
            <a:ext cx="3105280" cy="17086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Tables on </a:t>
            </a:r>
            <a:r>
              <a:rPr lang="en-US" sz="1400" b="1" dirty="0" err="1">
                <a:solidFill>
                  <a:schemeClr val="bg1"/>
                </a:solidFill>
              </a:rPr>
              <a:t>CosmosDB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2D69AE-6FAC-43B4-9862-22B9950033B3}"/>
              </a:ext>
            </a:extLst>
          </p:cNvPr>
          <p:cNvSpPr/>
          <p:nvPr/>
        </p:nvSpPr>
        <p:spPr>
          <a:xfrm>
            <a:off x="7430691" y="3298628"/>
            <a:ext cx="1804796" cy="381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todo</a:t>
            </a:r>
            <a:r>
              <a:rPr lang="en-US" sz="1400" b="1" dirty="0">
                <a:solidFill>
                  <a:schemeClr val="bg1"/>
                </a:solidFill>
              </a:rPr>
              <a:t> table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9896CA76-B222-41DB-BF06-33123C22E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3051" y="3155877"/>
            <a:ext cx="291675" cy="291675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7F402AC-6E88-45FD-AE52-7DE47FAEE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9087" y="3369228"/>
            <a:ext cx="1035764" cy="10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421</Words>
  <Application>Microsoft Office PowerPoint</Application>
  <PresentationFormat>Widescreen</PresentationFormat>
  <Paragraphs>158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mini-services Architectures Authentication/Authorization Storage/Database File format/Data models  REST API Dubcredit import Experience Dubcard export Experience </vt:lpstr>
      <vt:lpstr>Architecture for mini-services Frontend web pages on Azure Storage + Files on Azure Storage</vt:lpstr>
      <vt:lpstr>Minimal Architecture for the Web UI Azure App Service + Azure Function + Azure Storage (Tables + Files)+ Container Registry</vt:lpstr>
      <vt:lpstr>Minimal Architecture for the Web UI Azure App Service + Azure Function + Azure Storage + Container Registry + CosmosDB</vt:lpstr>
      <vt:lpstr>Authentication Architecture</vt:lpstr>
      <vt:lpstr>Files Storage +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Le Coquil</dc:creator>
  <cp:lastModifiedBy>Frédéric Le Coquil</cp:lastModifiedBy>
  <cp:revision>11</cp:revision>
  <dcterms:created xsi:type="dcterms:W3CDTF">2021-12-06T15:41:00Z</dcterms:created>
  <dcterms:modified xsi:type="dcterms:W3CDTF">2022-03-20T15:26:18Z</dcterms:modified>
</cp:coreProperties>
</file>