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87" r:id="rId2"/>
    <p:sldId id="8598" r:id="rId3"/>
    <p:sldId id="8602" r:id="rId4"/>
    <p:sldId id="8603" r:id="rId5"/>
    <p:sldId id="8604" r:id="rId6"/>
    <p:sldId id="8605" r:id="rId7"/>
    <p:sldId id="8606" r:id="rId8"/>
    <p:sldId id="8607" r:id="rId9"/>
    <p:sldId id="8589" r:id="rId10"/>
    <p:sldId id="8595" r:id="rId11"/>
    <p:sldId id="8591" r:id="rId12"/>
    <p:sldId id="8592" r:id="rId13"/>
    <p:sldId id="8596" r:id="rId14"/>
    <p:sldId id="85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D33F-882D-498C-9490-65647AC39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EA1C-4FB5-483E-BFD9-ABE1BB4B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E9CA-0534-44AD-9EC2-02BADD38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386D-5FCF-499E-AFEB-618F53D4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64E-9273-415B-BB41-9A614B3A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D5E2-C4A9-4BF1-AB55-80518689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5972C-7BDF-491B-9DA4-EF144BB1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0246-2FC8-4A07-96B5-0486D7A3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68A5-BA5F-40E6-A722-4694343C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5CE3-E987-4E4A-A4CE-B83ADBF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3E5C7-9E28-4281-8CDE-77D65421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852A-90C4-4A81-A43C-4123C468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BB9-925E-4C1F-AC1D-9D40E6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F5D4-F0D5-4930-AC99-C929B21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D031-85AF-4A57-9B57-4883F62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49B-0A24-4548-9C9D-F730039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746E-CF9E-431C-A6FF-7DC6CAC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76C0-C251-45B0-8DDF-CC8AA3A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7048-4BED-4947-BD39-622D3A8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4D37-2FEB-400D-A6FD-13D9CFA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32-CF92-4038-AE26-FDF6B28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22ED-4EA6-4F88-B8A8-DF4F4B6C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0E50-8F69-4DE5-BEEB-300CEDBE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7028-D160-4991-BD07-A760FA0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0364-B6F8-45A8-94CB-EF4E558B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8370-506B-4CC0-A344-46103BE8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9E15-F180-42A8-B695-4F65530F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C6E3-CC46-495A-87A2-C6820ED4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C58C3-E9EE-44DE-BE64-3F6291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D8A1E-91DB-48E3-886C-C05B15F3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25FD-9481-4847-A885-E2BD80F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FDD-A271-4EED-9406-DAAB375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E5243-814E-4576-A828-D216C97F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968-98A1-4EEC-8571-0AAAAC66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086D-2941-48E4-A1FF-362FBEB2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084C-3255-4CD1-B3E5-DDC20A0BA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0BAF2-61E6-4B36-A61A-8771AB62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00BA-CE51-46BF-BA3F-FF6A3E6E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7BB67-056B-433A-829D-4F91EA7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60C-74DB-4D60-B1B6-9483AE7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CB581-287E-4919-BAF5-8BAC7CFD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DB92-535D-4395-8484-2093E22E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35961-2AF9-4E60-B962-DDFCA8C1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2551-03DD-4FE4-8C77-3E9DA36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D0D38-27FC-4468-A28E-AA7DF2F3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FA4E-062A-4E86-9BE4-E86C5FA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14C-563D-41AA-9A1F-CC1E3A4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97AE-4C3F-4D90-82B1-5758FF6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EDF0-C233-4306-AAA6-C610EC2F4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7E21-30D4-46D4-B3FD-5DB0767E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A2FC4-705E-443F-91D6-3AEE9698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C091-B6D6-4899-9E47-24C66311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657-6E90-475C-8BBB-5E421D61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1197-C071-4B48-94EB-81A2F7C65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101A-C68D-4CD3-BF01-6F490721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8D95F-F5F1-4FBE-BAA0-E1304C8A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58B8-AE6E-4C44-B14B-8CB3D39B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9299-98AA-450C-BD78-F77583A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1BC39-2AEA-44E1-BD9A-BAE06F10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E13C-0F0E-407E-8075-0C367AC2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B2C0-E703-4CDB-8593-07909A523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FC23-5B53-4B48-8490-E8D8B77567E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9868-00C2-4D0A-9A6E-FF748AA2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45CE-DB5A-48EE-9FDA-9295ABACB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9545-382A-4CC5-905B-AD9DC080C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21" Type="http://schemas.openxmlformats.org/officeDocument/2006/relationships/image" Target="../media/image25.png"/><Relationship Id="rId7" Type="http://schemas.openxmlformats.org/officeDocument/2006/relationships/image" Target="../media/image18.svg"/><Relationship Id="rId12" Type="http://schemas.openxmlformats.org/officeDocument/2006/relationships/image" Target="../media/image7.pn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3.png"/><Relationship Id="rId10" Type="http://schemas.openxmlformats.org/officeDocument/2006/relationships/image" Target="../media/image21.sv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0.png"/><Relationship Id="rId14" Type="http://schemas.openxmlformats.org/officeDocument/2006/relationships/image" Target="../media/image24.svg"/><Relationship Id="rId22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3.png"/><Relationship Id="rId18" Type="http://schemas.openxmlformats.org/officeDocument/2006/relationships/image" Target="../media/image6.sv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16.svg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4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24" Type="http://schemas.openxmlformats.org/officeDocument/2006/relationships/image" Target="../media/image26.sv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23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4.svg"/><Relationship Id="rId22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30.svg"/><Relationship Id="rId2" Type="http://schemas.openxmlformats.org/officeDocument/2006/relationships/image" Target="../media/image22.pn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8.png"/><Relationship Id="rId10" Type="http://schemas.openxmlformats.org/officeDocument/2006/relationships/image" Target="../media/image28.svg"/><Relationship Id="rId4" Type="http://schemas.openxmlformats.org/officeDocument/2006/relationships/image" Target="../media/image6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30.svg"/><Relationship Id="rId2" Type="http://schemas.openxmlformats.org/officeDocument/2006/relationships/image" Target="../media/image22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6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1.png"/><Relationship Id="rId18" Type="http://schemas.openxmlformats.org/officeDocument/2006/relationships/image" Target="../media/image34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30.svg"/><Relationship Id="rId17" Type="http://schemas.openxmlformats.org/officeDocument/2006/relationships/image" Target="../media/image33.png"/><Relationship Id="rId2" Type="http://schemas.openxmlformats.org/officeDocument/2006/relationships/image" Target="../media/image22.pn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8.png"/><Relationship Id="rId10" Type="http://schemas.openxmlformats.org/officeDocument/2006/relationships/image" Target="../media/image28.svg"/><Relationship Id="rId4" Type="http://schemas.openxmlformats.org/officeDocument/2006/relationships/image" Target="../media/image6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1.png"/><Relationship Id="rId18" Type="http://schemas.openxmlformats.org/officeDocument/2006/relationships/image" Target="../media/image34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30.svg"/><Relationship Id="rId17" Type="http://schemas.openxmlformats.org/officeDocument/2006/relationships/image" Target="../media/image33.png"/><Relationship Id="rId2" Type="http://schemas.openxmlformats.org/officeDocument/2006/relationships/image" Target="../media/image22.pn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8.png"/><Relationship Id="rId10" Type="http://schemas.openxmlformats.org/officeDocument/2006/relationships/image" Target="../media/image28.svg"/><Relationship Id="rId4" Type="http://schemas.openxmlformats.org/officeDocument/2006/relationships/image" Target="../media/image6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9">
            <a:extLst>
              <a:ext uri="{FF2B5EF4-FFF2-40B4-BE49-F238E27FC236}">
                <a16:creationId xmlns:a16="http://schemas.microsoft.com/office/drawing/2014/main" id="{1B65E34D-434C-4417-A0C6-B600B420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38" y="2680369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Sharing Data REST API </a:t>
            </a:r>
            <a:b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Azure Data Share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3557494" y="1269541"/>
            <a:ext cx="2372492" cy="1542286"/>
            <a:chOff x="3557494" y="511894"/>
            <a:chExt cx="2372492" cy="15422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5422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31165" y="874202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85" y="1393873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6409552" y="3953273"/>
            <a:ext cx="2372492" cy="1949412"/>
            <a:chOff x="6331175" y="3021874"/>
            <a:chExt cx="2372492" cy="19494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NODE_ID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805586" y="3953273"/>
            <a:ext cx="2372492" cy="1949412"/>
            <a:chOff x="6331175" y="3021874"/>
            <a:chExt cx="2372492" cy="19494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NODE_ID B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7A07781-7436-46AF-A1E8-C1236A39F08A}"/>
              </a:ext>
            </a:extLst>
          </p:cNvPr>
          <p:cNvSpPr/>
          <p:nvPr/>
        </p:nvSpPr>
        <p:spPr>
          <a:xfrm>
            <a:off x="6183085" y="1522431"/>
            <a:ext cx="1606791" cy="1159809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B0F0"/>
                </a:solidFill>
              </a:rPr>
              <a:t>App Settings: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REFRESH_PERIOD=120</a:t>
            </a:r>
          </a:p>
          <a:p>
            <a:r>
              <a:rPr lang="en-US" sz="1000" dirty="0">
                <a:solidFill>
                  <a:srgbClr val="00B0F0"/>
                </a:solidFill>
              </a:rPr>
              <a:t>SHARE_NODE_LIST=[ ]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endParaRPr lang="en-US" sz="1200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A6C7275-CF78-4563-BE66-E2BA031AC9BA}"/>
              </a:ext>
            </a:extLst>
          </p:cNvPr>
          <p:cNvSpPr/>
          <p:nvPr/>
        </p:nvSpPr>
        <p:spPr>
          <a:xfrm>
            <a:off x="3270372" y="3973033"/>
            <a:ext cx="3016506" cy="2665241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B0F0"/>
                </a:solidFill>
              </a:rPr>
              <a:t>App Settings: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REFRESH_PERIOD=60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REGISTRY_URL_LIST=[URL1, URL2]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NODE_ID =COMPA</a:t>
            </a:r>
          </a:p>
          <a:p>
            <a:pPr fontAlgn="b"/>
            <a:r>
              <a:rPr lang="en-US" sz="900" dirty="0">
                <a:solidFill>
                  <a:srgbClr val="00B0F0"/>
                </a:solidFill>
              </a:rPr>
              <a:t>NODE_NAME=</a:t>
            </a:r>
            <a:r>
              <a:rPr lang="en-US" sz="900" dirty="0" err="1">
                <a:solidFill>
                  <a:srgbClr val="00B0F0"/>
                </a:solidFill>
              </a:rPr>
              <a:t>companyA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NODE_URL=http://companya.com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NODE_IDENTITY=“GUIDA”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DATASHARE_ACCOUNT_NAME=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DATASHARE_RESOURCE_GROUP_NAME=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DATASHARE_STORAGE_RESOURCE_GROUP_NAME=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DATASHARE_STORAGE_ACCOUNT_NAME=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DATASHARE_STORAGE_CONSUME_CONTAINER_NAME=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DATASHARE_STORAGE_CONSUME_FILE_NAME_FORMAT=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DATASHARE_STORAGE_CONSUME_FOLDER_FORMAT=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fontAlgn="b"/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DATASHARE_STORAGE_SHARE_CONTAINER_NAME=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DATASHARE_STORAGE_SHARE_FILE_NAME_FORMAT=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DATASHARE_STORAGE_SHARE_FOLDER_FORMAT=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1A2FD85-5C59-4D6A-8DA9-6C71641AB9D4}"/>
              </a:ext>
            </a:extLst>
          </p:cNvPr>
          <p:cNvSpPr/>
          <p:nvPr/>
        </p:nvSpPr>
        <p:spPr>
          <a:xfrm>
            <a:off x="8042975" y="1522431"/>
            <a:ext cx="2123790" cy="167374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ShareNodeInformation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name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NodeStatus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identity;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latest_registration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46" name="Title 9">
            <a:extLst>
              <a:ext uri="{FF2B5EF4-FFF2-40B4-BE49-F238E27FC236}">
                <a16:creationId xmlns:a16="http://schemas.microsoft.com/office/drawing/2014/main" id="{EDC8A90D-130F-4275-B1BF-8E22A6DD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Settings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1C69BEB-94C4-4C11-83DA-0CCC6EE05D1C}"/>
              </a:ext>
            </a:extLst>
          </p:cNvPr>
          <p:cNvSpPr/>
          <p:nvPr/>
        </p:nvSpPr>
        <p:spPr>
          <a:xfrm>
            <a:off x="8904718" y="3953272"/>
            <a:ext cx="3016506" cy="2665241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B0F0"/>
                </a:solidFill>
              </a:rPr>
              <a:t>App Settings: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REFRESH_PERIOD=60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REGISTRY_URL_LIST=[URL1, URL2]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NODE_ID=COMPB</a:t>
            </a:r>
          </a:p>
          <a:p>
            <a:pPr fontAlgn="b"/>
            <a:r>
              <a:rPr lang="en-US" sz="900" dirty="0">
                <a:solidFill>
                  <a:srgbClr val="00B0F0"/>
                </a:solidFill>
              </a:rPr>
              <a:t>NODE_NAME=</a:t>
            </a:r>
            <a:r>
              <a:rPr lang="en-US" sz="900" dirty="0" err="1">
                <a:solidFill>
                  <a:srgbClr val="00B0F0"/>
                </a:solidFill>
              </a:rPr>
              <a:t>companyB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NODE_URL=http://companyb.com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dirty="0">
                <a:solidFill>
                  <a:srgbClr val="00B0F0"/>
                </a:solidFill>
              </a:rPr>
              <a:t>NODE_IDENTITY=“GUIDB”</a:t>
            </a:r>
            <a:br>
              <a:rPr lang="en-US" sz="900" dirty="0">
                <a:solidFill>
                  <a:srgbClr val="00B0F0"/>
                </a:solidFill>
              </a:rPr>
            </a:b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DATASHARE_ACCOUNT_NAME=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DATASHARE_RESOURCE_GROUP_NAME=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DATASHARE_STORAGE_RESOURCE_GROUP_NAME=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DATASHARE_STORAGE_ACCOUNT_NAME=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DATASHARE_STORAGE_CONSUME_CONTAINER_NAME=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DATASHARE_STORAGE_CONSUME_FILE_NAME_FORMAT=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DATASHARE_STORAGE_CONSUME_FOLDER_FORMAT=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fontAlgn="b"/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DATASHARE_STORAGE_SHARE_CONTAINER_NAME=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DATASHARE_STORAGE_SHARE_FILE_NAME_FORMAT=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kern="1200" dirty="0">
                <a:solidFill>
                  <a:srgbClr val="00B0F0"/>
                </a:solidFill>
                <a:effectLst/>
              </a:rPr>
              <a:t>DATASHARE_STORAGE_SHARE_FOLDER_FORMAT=</a:t>
            </a:r>
            <a:endParaRPr lang="en-US" sz="900" b="0" i="0" u="none" strike="noStrike" dirty="0">
              <a:solidFill>
                <a:srgbClr val="00B0F0"/>
              </a:solidFill>
              <a:effectLst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011E49E-63DB-430E-B3FE-BF043B3F8BD3}"/>
              </a:ext>
            </a:extLst>
          </p:cNvPr>
          <p:cNvSpPr/>
          <p:nvPr/>
        </p:nvSpPr>
        <p:spPr>
          <a:xfrm>
            <a:off x="10412260" y="1522431"/>
            <a:ext cx="1773159" cy="1526055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Enum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NodeStatus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“online”;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“offline”;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“error”;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“Unknown”;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0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3557494" y="1269541"/>
            <a:ext cx="2372492" cy="1542286"/>
            <a:chOff x="3557494" y="511894"/>
            <a:chExt cx="2372492" cy="15422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5422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31165" y="874202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85" y="1393873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6409552" y="3953273"/>
            <a:ext cx="2372492" cy="1949412"/>
            <a:chOff x="6331175" y="3021874"/>
            <a:chExt cx="2372492" cy="19494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NODE_ID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805586" y="3953273"/>
            <a:ext cx="2372492" cy="1949412"/>
            <a:chOff x="6331175" y="3021874"/>
            <a:chExt cx="2372492" cy="19494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NODE_ID A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7A07781-7436-46AF-A1E8-C1236A39F08A}"/>
              </a:ext>
            </a:extLst>
          </p:cNvPr>
          <p:cNvSpPr/>
          <p:nvPr/>
        </p:nvSpPr>
        <p:spPr>
          <a:xfrm>
            <a:off x="7708566" y="1209896"/>
            <a:ext cx="1606791" cy="1159809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B0F0"/>
                </a:solidFill>
              </a:rPr>
              <a:t>App Settings: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REFRESH_PERIOD=120</a:t>
            </a:r>
          </a:p>
          <a:p>
            <a:r>
              <a:rPr lang="en-US" sz="1000" dirty="0">
                <a:solidFill>
                  <a:srgbClr val="00B0F0"/>
                </a:solidFill>
              </a:rPr>
              <a:t>SHARE_NODE_LIST=[COMPA </a:t>
            </a:r>
            <a:r>
              <a:rPr lang="en-US" sz="1000" dirty="0" err="1">
                <a:solidFill>
                  <a:srgbClr val="00B0F0"/>
                </a:solidFill>
              </a:rPr>
              <a:t>ShareNodeInformation</a:t>
            </a:r>
            <a:r>
              <a:rPr lang="en-US" sz="1000" dirty="0">
                <a:solidFill>
                  <a:srgbClr val="00B0F0"/>
                </a:solidFill>
              </a:rPr>
              <a:t>, COMPB </a:t>
            </a:r>
            <a:r>
              <a:rPr lang="en-US" sz="1000" dirty="0" err="1">
                <a:solidFill>
                  <a:srgbClr val="00B0F0"/>
                </a:solidFill>
              </a:rPr>
              <a:t>ShareNodeInformation</a:t>
            </a:r>
            <a:r>
              <a:rPr lang="en-US" sz="1000" dirty="0">
                <a:solidFill>
                  <a:srgbClr val="00B0F0"/>
                </a:solidFill>
              </a:rPr>
              <a:t> ]</a:t>
            </a:r>
          </a:p>
          <a:p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28C956A-7267-4FEF-BFCA-289D331EB32E}"/>
              </a:ext>
            </a:extLst>
          </p:cNvPr>
          <p:cNvSpPr/>
          <p:nvPr/>
        </p:nvSpPr>
        <p:spPr>
          <a:xfrm>
            <a:off x="8881400" y="4005635"/>
            <a:ext cx="2039149" cy="1689770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B0F0"/>
                </a:solidFill>
              </a:rPr>
              <a:t>App Settings: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REFRESH_PERIOD=60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REGISTRY_URL_LIST=[URL1, URL2]</a:t>
            </a:r>
          </a:p>
          <a:p>
            <a:r>
              <a:rPr lang="en-US" sz="1000" dirty="0">
                <a:solidFill>
                  <a:srgbClr val="00B0F0"/>
                </a:solidFill>
              </a:rPr>
              <a:t>NODE_ID=COMPB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NODE_NAME=</a:t>
            </a:r>
            <a:r>
              <a:rPr lang="en-US" sz="1000" dirty="0" err="1">
                <a:solidFill>
                  <a:srgbClr val="00B0F0"/>
                </a:solidFill>
              </a:rPr>
              <a:t>companyB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NODE_URL=http://companyb.com</a:t>
            </a:r>
          </a:p>
          <a:p>
            <a:r>
              <a:rPr lang="en-US" sz="1000" dirty="0">
                <a:solidFill>
                  <a:srgbClr val="00B0F0"/>
                </a:solidFill>
              </a:rPr>
              <a:t>NODE_IDENTITY=“GUIDB”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A6C7275-CF78-4563-BE66-E2BA031AC9BA}"/>
              </a:ext>
            </a:extLst>
          </p:cNvPr>
          <p:cNvSpPr/>
          <p:nvPr/>
        </p:nvSpPr>
        <p:spPr>
          <a:xfrm>
            <a:off x="3277434" y="4005634"/>
            <a:ext cx="2039149" cy="1689771"/>
          </a:xfrm>
          <a:prstGeom prst="flowChartProcess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B0F0"/>
                </a:solidFill>
              </a:rPr>
              <a:t>App Settings: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REFRESH_PERIOD=60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REGISTRY_URL_LIST=[URL1, URL2]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NODE_ID=COMPA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NODE_NAME=</a:t>
            </a:r>
            <a:r>
              <a:rPr lang="en-US" sz="1000" dirty="0" err="1">
                <a:solidFill>
                  <a:srgbClr val="00B0F0"/>
                </a:solidFill>
              </a:rPr>
              <a:t>companyA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NODE_URL=http://companya.com</a:t>
            </a:r>
            <a:br>
              <a:rPr lang="en-US" sz="1000" dirty="0">
                <a:solidFill>
                  <a:srgbClr val="00B0F0"/>
                </a:solidFill>
              </a:rPr>
            </a:br>
            <a:r>
              <a:rPr lang="en-US" sz="1000" dirty="0">
                <a:solidFill>
                  <a:srgbClr val="00B0F0"/>
                </a:solidFill>
              </a:rPr>
              <a:t>NODE_IDENTITY=“GUIDA”</a:t>
            </a:r>
          </a:p>
          <a:p>
            <a:endParaRPr lang="en-US" sz="1200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1A2FD85-5C59-4D6A-8DA9-6C71641AB9D4}"/>
              </a:ext>
            </a:extLst>
          </p:cNvPr>
          <p:cNvSpPr/>
          <p:nvPr/>
        </p:nvSpPr>
        <p:spPr>
          <a:xfrm>
            <a:off x="9563421" y="1203814"/>
            <a:ext cx="2123790" cy="167374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ShareNode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name;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identity;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94FCB3-F4D1-4D3E-B6AA-2509F3276C0A}"/>
              </a:ext>
            </a:extLst>
          </p:cNvPr>
          <p:cNvSpPr/>
          <p:nvPr/>
        </p:nvSpPr>
        <p:spPr>
          <a:xfrm>
            <a:off x="1976027" y="1976846"/>
            <a:ext cx="1577070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Initialization - Registration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61CF3-80FD-4C17-8003-6F5B6A695060}"/>
              </a:ext>
            </a:extLst>
          </p:cNvPr>
          <p:cNvSpPr txBox="1"/>
          <p:nvPr/>
        </p:nvSpPr>
        <p:spPr>
          <a:xfrm>
            <a:off x="1026471" y="1544823"/>
            <a:ext cx="184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/register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</a:t>
            </a:r>
            <a:r>
              <a:rPr lang="en-US" b="1" dirty="0" err="1">
                <a:solidFill>
                  <a:srgbClr val="00B0F0"/>
                </a:solidFill>
              </a:rPr>
              <a:t>ShareNode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95F6BBB-FFFF-4D9E-939C-89D21D0D212E}"/>
              </a:ext>
            </a:extLst>
          </p:cNvPr>
          <p:cNvSpPr/>
          <p:nvPr/>
        </p:nvSpPr>
        <p:spPr>
          <a:xfrm flipH="1">
            <a:off x="5962771" y="1973652"/>
            <a:ext cx="1497731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16B80-6843-472C-A8BA-3F51BF99EDBC}"/>
              </a:ext>
            </a:extLst>
          </p:cNvPr>
          <p:cNvSpPr txBox="1"/>
          <p:nvPr/>
        </p:nvSpPr>
        <p:spPr>
          <a:xfrm>
            <a:off x="5906668" y="1258057"/>
            <a:ext cx="184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/register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</a:t>
            </a:r>
            <a:r>
              <a:rPr lang="en-US" b="1" dirty="0" err="1">
                <a:solidFill>
                  <a:srgbClr val="00B0F0"/>
                </a:solidFill>
              </a:rPr>
              <a:t>ShareNode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59AAEB-190D-49CB-BE89-3A09CB065897}"/>
              </a:ext>
            </a:extLst>
          </p:cNvPr>
          <p:cNvSpPr/>
          <p:nvPr/>
        </p:nvSpPr>
        <p:spPr>
          <a:xfrm rot="1796164">
            <a:off x="1971691" y="3663074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60F9F8-5D51-4432-B86B-7F39731095FA}"/>
              </a:ext>
            </a:extLst>
          </p:cNvPr>
          <p:cNvSpPr/>
          <p:nvPr/>
        </p:nvSpPr>
        <p:spPr>
          <a:xfrm rot="1796164">
            <a:off x="7414747" y="3668132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CEF45-7AAF-49BD-8060-D1B4D387D459}"/>
              </a:ext>
            </a:extLst>
          </p:cNvPr>
          <p:cNvSpPr txBox="1"/>
          <p:nvPr/>
        </p:nvSpPr>
        <p:spPr>
          <a:xfrm>
            <a:off x="7733698" y="3473068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58127-AEB8-41FB-967F-1BF96EC3B119}"/>
              </a:ext>
            </a:extLst>
          </p:cNvPr>
          <p:cNvSpPr txBox="1"/>
          <p:nvPr/>
        </p:nvSpPr>
        <p:spPr>
          <a:xfrm>
            <a:off x="2191399" y="3431290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3C8C618-04D1-4536-849F-456712DDA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7611" y="5165863"/>
            <a:ext cx="246221" cy="24622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F98028D-ED7F-4363-B614-F759AE3E1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645" y="5165863"/>
            <a:ext cx="246221" cy="2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8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3557494" y="1269541"/>
            <a:ext cx="2372492" cy="1542286"/>
            <a:chOff x="3557494" y="511894"/>
            <a:chExt cx="2372492" cy="15422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5422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31165" y="874202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85" y="1393873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6409552" y="3953273"/>
            <a:ext cx="2372492" cy="1949412"/>
            <a:chOff x="6331175" y="3021874"/>
            <a:chExt cx="2372492" cy="19494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NODE_ID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805586" y="3953273"/>
            <a:ext cx="2372492" cy="1949412"/>
            <a:chOff x="6331175" y="3021874"/>
            <a:chExt cx="2372492" cy="19494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NODE_ID A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94FCB3-F4D1-4D3E-B6AA-2509F3276C0A}"/>
              </a:ext>
            </a:extLst>
          </p:cNvPr>
          <p:cNvSpPr/>
          <p:nvPr/>
        </p:nvSpPr>
        <p:spPr>
          <a:xfrm>
            <a:off x="1976027" y="1976846"/>
            <a:ext cx="1577070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61CF3-80FD-4C17-8003-6F5B6A695060}"/>
              </a:ext>
            </a:extLst>
          </p:cNvPr>
          <p:cNvSpPr txBox="1"/>
          <p:nvPr/>
        </p:nvSpPr>
        <p:spPr>
          <a:xfrm>
            <a:off x="410150" y="1441335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/nodes/{</a:t>
            </a:r>
            <a:r>
              <a:rPr lang="en-US" b="1" dirty="0" err="1">
                <a:solidFill>
                  <a:srgbClr val="00B0F0"/>
                </a:solidFill>
              </a:rPr>
              <a:t>node_id</a:t>
            </a:r>
            <a:r>
              <a:rPr lang="en-US" b="1" dirty="0">
                <a:solidFill>
                  <a:srgbClr val="00B0F0"/>
                </a:solidFill>
              </a:rPr>
              <a:t>}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 Body: Node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798872-5499-485F-A837-8A13091E1C4D}"/>
              </a:ext>
            </a:extLst>
          </p:cNvPr>
          <p:cNvSpPr/>
          <p:nvPr/>
        </p:nvSpPr>
        <p:spPr>
          <a:xfrm>
            <a:off x="375775" y="5292262"/>
            <a:ext cx="449310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46C75-6373-45AD-B06E-4F041276B4F5}"/>
              </a:ext>
            </a:extLst>
          </p:cNvPr>
          <p:cNvSpPr txBox="1"/>
          <p:nvPr/>
        </p:nvSpPr>
        <p:spPr>
          <a:xfrm>
            <a:off x="505328" y="5969838"/>
            <a:ext cx="3201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/share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Share</a:t>
            </a:r>
          </a:p>
          <a:p>
            <a:r>
              <a:rPr lang="en-US" b="1" dirty="0">
                <a:solidFill>
                  <a:srgbClr val="00B0F0"/>
                </a:solidFill>
              </a:rPr>
              <a:t>Response Body: </a:t>
            </a:r>
            <a:r>
              <a:rPr lang="en-US" b="1" dirty="0" err="1">
                <a:solidFill>
                  <a:srgbClr val="00B0F0"/>
                </a:solidFill>
              </a:rPr>
              <a:t>ShareResponse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05FF451-A3C3-488A-A149-F758010B8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7611" y="5165863"/>
            <a:ext cx="246221" cy="24622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DAF9A95-5B48-4FD9-8583-09DC5FD9C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019" y="5131940"/>
            <a:ext cx="246221" cy="246221"/>
          </a:xfrm>
          <a:prstGeom prst="rect">
            <a:avLst/>
          </a:prstGeom>
        </p:spPr>
      </p:pic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23B05B2-2E4E-4701-88F3-9E313FF66526}"/>
              </a:ext>
            </a:extLst>
          </p:cNvPr>
          <p:cNvSpPr/>
          <p:nvPr/>
        </p:nvSpPr>
        <p:spPr>
          <a:xfrm>
            <a:off x="6055010" y="2275972"/>
            <a:ext cx="2110521" cy="1600367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Dataset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resource_group_name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storage_account_name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container_name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folder_path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file_name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9C32B7FE-FF9C-4349-A8A8-907BFCA05C52}"/>
              </a:ext>
            </a:extLst>
          </p:cNvPr>
          <p:cNvSpPr/>
          <p:nvPr/>
        </p:nvSpPr>
        <p:spPr>
          <a:xfrm>
            <a:off x="269880" y="2321131"/>
            <a:ext cx="1606791" cy="107820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Node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identity;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AE766D6F-DAEC-4462-A529-B1D7B0DDE0FA}"/>
              </a:ext>
            </a:extLst>
          </p:cNvPr>
          <p:cNvSpPr/>
          <p:nvPr/>
        </p:nvSpPr>
        <p:spPr>
          <a:xfrm>
            <a:off x="3337688" y="3490562"/>
            <a:ext cx="2018555" cy="1111223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ShareRequest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F7D1987B-E80C-4922-ACAC-A382CD38872E}"/>
              </a:ext>
            </a:extLst>
          </p:cNvPr>
          <p:cNvSpPr/>
          <p:nvPr/>
        </p:nvSpPr>
        <p:spPr>
          <a:xfrm>
            <a:off x="4082197" y="4940707"/>
            <a:ext cx="2051155" cy="1796377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ShareResponse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4418D6D-5B3A-40B0-B327-2C46B33A7645}"/>
              </a:ext>
            </a:extLst>
          </p:cNvPr>
          <p:cNvSpPr/>
          <p:nvPr/>
        </p:nvSpPr>
        <p:spPr>
          <a:xfrm>
            <a:off x="9064596" y="2277443"/>
            <a:ext cx="1773159" cy="1308443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Error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int code;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 message;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source;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55716B7-477C-4E47-BE26-4D1FADA2F801}"/>
              </a:ext>
            </a:extLst>
          </p:cNvPr>
          <p:cNvSpPr/>
          <p:nvPr/>
        </p:nvSpPr>
        <p:spPr>
          <a:xfrm>
            <a:off x="9064596" y="5414714"/>
            <a:ext cx="1773159" cy="132237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Status 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start;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end;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int duration;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37D9F28-35E5-4DE9-AA1C-5F81C5230C5C}"/>
              </a:ext>
            </a:extLst>
          </p:cNvPr>
          <p:cNvSpPr/>
          <p:nvPr/>
        </p:nvSpPr>
        <p:spPr>
          <a:xfrm>
            <a:off x="9064596" y="3749637"/>
            <a:ext cx="1773159" cy="1526055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Enum Status 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“InProgress”;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“Pending”;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“Queued”;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“Failed”;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“succeeded”;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80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3557494" y="1269541"/>
            <a:ext cx="2372492" cy="1542286"/>
            <a:chOff x="3557494" y="511894"/>
            <a:chExt cx="2372492" cy="15422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5422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31165" y="874202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85" y="1393873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6409552" y="3953273"/>
            <a:ext cx="2372492" cy="1949412"/>
            <a:chOff x="6331175" y="3021874"/>
            <a:chExt cx="2372492" cy="19494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node_id</a:t>
              </a:r>
              <a:r>
                <a:rPr lang="en-US" sz="1400" b="1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805586" y="3953273"/>
            <a:ext cx="2372492" cy="1949412"/>
            <a:chOff x="6331175" y="3021874"/>
            <a:chExt cx="2372492" cy="19494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node_id</a:t>
              </a:r>
              <a:r>
                <a:rPr lang="en-US" sz="1400" b="1" dirty="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94FCB3-F4D1-4D3E-B6AA-2509F3276C0A}"/>
              </a:ext>
            </a:extLst>
          </p:cNvPr>
          <p:cNvSpPr/>
          <p:nvPr/>
        </p:nvSpPr>
        <p:spPr>
          <a:xfrm>
            <a:off x="1976027" y="1976846"/>
            <a:ext cx="1577070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Consuming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61CF3-80FD-4C17-8003-6F5B6A695060}"/>
              </a:ext>
            </a:extLst>
          </p:cNvPr>
          <p:cNvSpPr txBox="1"/>
          <p:nvPr/>
        </p:nvSpPr>
        <p:spPr>
          <a:xfrm>
            <a:off x="410150" y="1441335"/>
            <a:ext cx="240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/nodes/{</a:t>
            </a:r>
            <a:r>
              <a:rPr lang="en-US" b="1" dirty="0" err="1">
                <a:solidFill>
                  <a:srgbClr val="00B0F0"/>
                </a:solidFill>
              </a:rPr>
              <a:t>node_id</a:t>
            </a:r>
            <a:r>
              <a:rPr lang="en-US" b="1" dirty="0">
                <a:solidFill>
                  <a:srgbClr val="00B0F0"/>
                </a:solidFill>
              </a:rPr>
              <a:t>}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 Body: Node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798872-5499-485F-A837-8A13091E1C4D}"/>
              </a:ext>
            </a:extLst>
          </p:cNvPr>
          <p:cNvSpPr/>
          <p:nvPr/>
        </p:nvSpPr>
        <p:spPr>
          <a:xfrm>
            <a:off x="375775" y="5292262"/>
            <a:ext cx="449310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46C75-6373-45AD-B06E-4F041276B4F5}"/>
              </a:ext>
            </a:extLst>
          </p:cNvPr>
          <p:cNvSpPr txBox="1"/>
          <p:nvPr/>
        </p:nvSpPr>
        <p:spPr>
          <a:xfrm>
            <a:off x="505328" y="5969838"/>
            <a:ext cx="3201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/share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Share</a:t>
            </a:r>
          </a:p>
          <a:p>
            <a:r>
              <a:rPr lang="en-US" b="1" dirty="0">
                <a:solidFill>
                  <a:srgbClr val="00B0F0"/>
                </a:solidFill>
              </a:rPr>
              <a:t>Response Body: </a:t>
            </a:r>
            <a:r>
              <a:rPr lang="en-US" b="1" dirty="0" err="1">
                <a:solidFill>
                  <a:srgbClr val="00B0F0"/>
                </a:solidFill>
              </a:rPr>
              <a:t>ShareResponse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05FF451-A3C3-488A-A149-F758010B8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7611" y="5165863"/>
            <a:ext cx="246221" cy="24622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DAF9A95-5B48-4FD9-8583-09DC5FD9C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019" y="5131940"/>
            <a:ext cx="246221" cy="246221"/>
          </a:xfrm>
          <a:prstGeom prst="rect">
            <a:avLst/>
          </a:prstGeom>
        </p:spPr>
      </p:pic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08BEC55-D10F-4EB3-B477-9C256B81E243}"/>
              </a:ext>
            </a:extLst>
          </p:cNvPr>
          <p:cNvSpPr/>
          <p:nvPr/>
        </p:nvSpPr>
        <p:spPr>
          <a:xfrm>
            <a:off x="8150522" y="1472351"/>
            <a:ext cx="1773159" cy="1600367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Error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int code;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 message;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Error[] details;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26CE6BBE-020E-4AF2-9AAF-BB403519DB23}"/>
              </a:ext>
            </a:extLst>
          </p:cNvPr>
          <p:cNvSpPr/>
          <p:nvPr/>
        </p:nvSpPr>
        <p:spPr>
          <a:xfrm>
            <a:off x="9981248" y="1976846"/>
            <a:ext cx="1773159" cy="1207793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Status 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start;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end;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3DA24F-7678-40B5-9CFF-AE46F73C2E41}"/>
              </a:ext>
            </a:extLst>
          </p:cNvPr>
          <p:cNvSpPr/>
          <p:nvPr/>
        </p:nvSpPr>
        <p:spPr>
          <a:xfrm flipH="1">
            <a:off x="8782044" y="5292262"/>
            <a:ext cx="472847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65E8-10D8-4AFA-921D-FD047CCC1DF0}"/>
              </a:ext>
            </a:extLst>
          </p:cNvPr>
          <p:cNvSpPr txBox="1"/>
          <p:nvPr/>
        </p:nvSpPr>
        <p:spPr>
          <a:xfrm>
            <a:off x="9288470" y="5186439"/>
            <a:ext cx="26162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/consume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&amp;</a:t>
            </a:r>
          </a:p>
          <a:p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&amp; </a:t>
            </a:r>
            <a:r>
              <a:rPr lang="en-US" sz="1200" b="1" dirty="0" err="1">
                <a:solidFill>
                  <a:srgbClr val="00B0F0"/>
                </a:solidFill>
              </a:rPr>
              <a:t>invitation_id</a:t>
            </a:r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Response Body: 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         </a:t>
            </a:r>
            <a:r>
              <a:rPr lang="en-US" b="1" dirty="0" err="1">
                <a:solidFill>
                  <a:srgbClr val="00B0F0"/>
                </a:solidFill>
              </a:rPr>
              <a:t>ConsumeResponse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E0B372-3408-4B23-8109-4B282887628A}"/>
              </a:ext>
            </a:extLst>
          </p:cNvPr>
          <p:cNvSpPr/>
          <p:nvPr/>
        </p:nvSpPr>
        <p:spPr>
          <a:xfrm>
            <a:off x="9489561" y="3282515"/>
            <a:ext cx="2110521" cy="1717451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ConsumeResponse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8E2A9D-792F-4D0D-8F83-A9D00BB565C4}"/>
              </a:ext>
            </a:extLst>
          </p:cNvPr>
          <p:cNvSpPr/>
          <p:nvPr/>
        </p:nvSpPr>
        <p:spPr>
          <a:xfrm rot="1796164">
            <a:off x="9204702" y="6308696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08989B-812F-4B4C-96B7-FFD5A819ACDD}"/>
              </a:ext>
            </a:extLst>
          </p:cNvPr>
          <p:cNvSpPr txBox="1"/>
          <p:nvPr/>
        </p:nvSpPr>
        <p:spPr>
          <a:xfrm>
            <a:off x="9536268" y="6552789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D448C53-FEDE-4809-92C4-7ECCBADEFBB4}"/>
              </a:ext>
            </a:extLst>
          </p:cNvPr>
          <p:cNvSpPr/>
          <p:nvPr/>
        </p:nvSpPr>
        <p:spPr>
          <a:xfrm>
            <a:off x="269880" y="2321131"/>
            <a:ext cx="1606791" cy="107820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Node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identity;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FF098B7-1371-4AF4-B568-E0DF47ABFB10}"/>
              </a:ext>
            </a:extLst>
          </p:cNvPr>
          <p:cNvSpPr/>
          <p:nvPr/>
        </p:nvSpPr>
        <p:spPr>
          <a:xfrm>
            <a:off x="3553097" y="3001637"/>
            <a:ext cx="2018555" cy="1111223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ShareRequest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AFC9084-E045-43D2-8083-D2BD03BC7994}"/>
              </a:ext>
            </a:extLst>
          </p:cNvPr>
          <p:cNvSpPr/>
          <p:nvPr/>
        </p:nvSpPr>
        <p:spPr>
          <a:xfrm>
            <a:off x="4286422" y="3933874"/>
            <a:ext cx="2051155" cy="1467639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ShareResponse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DEAD2EE-8FFA-44C0-B779-D2F9EE41878C}"/>
              </a:ext>
            </a:extLst>
          </p:cNvPr>
          <p:cNvSpPr/>
          <p:nvPr/>
        </p:nvSpPr>
        <p:spPr>
          <a:xfrm>
            <a:off x="6055010" y="2275972"/>
            <a:ext cx="2110521" cy="1600367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Dataset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resource_group_name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storage_account_name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container_name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folder_path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file_name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307F45B-BBA5-4D3C-B191-85E766A524FE}"/>
              </a:ext>
            </a:extLst>
          </p:cNvPr>
          <p:cNvSpPr/>
          <p:nvPr/>
        </p:nvSpPr>
        <p:spPr>
          <a:xfrm flipH="1">
            <a:off x="3190007" y="5489029"/>
            <a:ext cx="472847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1AC0C-A0E4-462A-9BD4-06F46C7D5072}"/>
              </a:ext>
            </a:extLst>
          </p:cNvPr>
          <p:cNvSpPr txBox="1"/>
          <p:nvPr/>
        </p:nvSpPr>
        <p:spPr>
          <a:xfrm>
            <a:off x="3696433" y="5383206"/>
            <a:ext cx="22951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/share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&amp;</a:t>
            </a:r>
          </a:p>
          <a:p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&amp; …</a:t>
            </a:r>
          </a:p>
          <a:p>
            <a:r>
              <a:rPr lang="en-US" b="1" dirty="0">
                <a:solidFill>
                  <a:srgbClr val="00B0F0"/>
                </a:solidFill>
              </a:rPr>
              <a:t>Response Body: 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            </a:t>
            </a:r>
            <a:r>
              <a:rPr lang="en-US" b="1" dirty="0" err="1">
                <a:solidFill>
                  <a:srgbClr val="00B0F0"/>
                </a:solidFill>
              </a:rPr>
              <a:t>ShareResponse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C7C089-7354-4476-8B82-B1558DE8129F}"/>
              </a:ext>
            </a:extLst>
          </p:cNvPr>
          <p:cNvSpPr/>
          <p:nvPr/>
        </p:nvSpPr>
        <p:spPr>
          <a:xfrm rot="1796164">
            <a:off x="3612665" y="6505463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3557494" y="1269541"/>
            <a:ext cx="2372492" cy="1542286"/>
            <a:chOff x="3557494" y="511894"/>
            <a:chExt cx="2372492" cy="15422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5422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31165" y="874202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385" y="1393873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6409552" y="3953273"/>
            <a:ext cx="2372492" cy="1949412"/>
            <a:chOff x="6331175" y="3021874"/>
            <a:chExt cx="2372492" cy="19494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NODE_ID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805586" y="3953273"/>
            <a:ext cx="2372492" cy="1949412"/>
            <a:chOff x="6331175" y="3021874"/>
            <a:chExt cx="2372492" cy="194941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19494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NODE_ID A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239590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896893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310979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996580"/>
              <a:ext cx="237465" cy="237465"/>
            </a:xfrm>
            <a:prstGeom prst="rect">
              <a:avLst/>
            </a:prstGeom>
          </p:spPr>
        </p:pic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94FCB3-F4D1-4D3E-B6AA-2509F3276C0A}"/>
              </a:ext>
            </a:extLst>
          </p:cNvPr>
          <p:cNvSpPr/>
          <p:nvPr/>
        </p:nvSpPr>
        <p:spPr>
          <a:xfrm>
            <a:off x="1976027" y="1976846"/>
            <a:ext cx="1577070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61CF3-80FD-4C17-8003-6F5B6A695060}"/>
              </a:ext>
            </a:extLst>
          </p:cNvPr>
          <p:cNvSpPr txBox="1"/>
          <p:nvPr/>
        </p:nvSpPr>
        <p:spPr>
          <a:xfrm>
            <a:off x="410150" y="1441335"/>
            <a:ext cx="240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/nodes/{</a:t>
            </a:r>
            <a:r>
              <a:rPr lang="en-US" b="1" dirty="0" err="1">
                <a:solidFill>
                  <a:srgbClr val="00B0F0"/>
                </a:solidFill>
              </a:rPr>
              <a:t>node_id</a:t>
            </a:r>
            <a:r>
              <a:rPr lang="en-US" b="1" dirty="0">
                <a:solidFill>
                  <a:srgbClr val="00B0F0"/>
                </a:solidFill>
              </a:rPr>
              <a:t>}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 Body: Node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798872-5499-485F-A837-8A13091E1C4D}"/>
              </a:ext>
            </a:extLst>
          </p:cNvPr>
          <p:cNvSpPr/>
          <p:nvPr/>
        </p:nvSpPr>
        <p:spPr>
          <a:xfrm>
            <a:off x="375775" y="5292262"/>
            <a:ext cx="449310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46C75-6373-45AD-B06E-4F041276B4F5}"/>
              </a:ext>
            </a:extLst>
          </p:cNvPr>
          <p:cNvSpPr txBox="1"/>
          <p:nvPr/>
        </p:nvSpPr>
        <p:spPr>
          <a:xfrm>
            <a:off x="505328" y="5969838"/>
            <a:ext cx="3201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</a:t>
            </a:r>
            <a:r>
              <a:rPr lang="en-US" b="1" dirty="0" err="1">
                <a:solidFill>
                  <a:srgbClr val="00B0F0"/>
                </a:solidFill>
              </a:rPr>
              <a:t>shareconsume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Share</a:t>
            </a:r>
          </a:p>
          <a:p>
            <a:r>
              <a:rPr lang="en-US" b="1" dirty="0">
                <a:solidFill>
                  <a:srgbClr val="00B0F0"/>
                </a:solidFill>
              </a:rPr>
              <a:t>Response Body: </a:t>
            </a:r>
            <a:r>
              <a:rPr lang="en-US" b="1" dirty="0" err="1">
                <a:solidFill>
                  <a:srgbClr val="00B0F0"/>
                </a:solidFill>
              </a:rPr>
              <a:t>ShareResponse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05FF451-A3C3-488A-A149-F758010B8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7611" y="5165863"/>
            <a:ext cx="246221" cy="24622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DAF9A95-5B48-4FD9-8583-09DC5FD9C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7019" y="5131940"/>
            <a:ext cx="246221" cy="246221"/>
          </a:xfrm>
          <a:prstGeom prst="rect">
            <a:avLst/>
          </a:prstGeom>
        </p:spPr>
      </p:pic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08BEC55-D10F-4EB3-B477-9C256B81E243}"/>
              </a:ext>
            </a:extLst>
          </p:cNvPr>
          <p:cNvSpPr/>
          <p:nvPr/>
        </p:nvSpPr>
        <p:spPr>
          <a:xfrm>
            <a:off x="8896993" y="1248218"/>
            <a:ext cx="1773159" cy="1600367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Error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int code;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 message;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Error[] details;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26CE6BBE-020E-4AF2-9AAF-BB403519DB23}"/>
              </a:ext>
            </a:extLst>
          </p:cNvPr>
          <p:cNvSpPr/>
          <p:nvPr/>
        </p:nvSpPr>
        <p:spPr>
          <a:xfrm>
            <a:off x="9855991" y="1192671"/>
            <a:ext cx="1773159" cy="1207793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Status 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start;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end;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C62CB17-0AAD-4BB8-91C2-A215DE4B671B}"/>
              </a:ext>
            </a:extLst>
          </p:cNvPr>
          <p:cNvSpPr/>
          <p:nvPr/>
        </p:nvSpPr>
        <p:spPr>
          <a:xfrm>
            <a:off x="9654720" y="4149383"/>
            <a:ext cx="1974430" cy="1207792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Consume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E0B372-3408-4B23-8109-4B282887628A}"/>
              </a:ext>
            </a:extLst>
          </p:cNvPr>
          <p:cNvSpPr/>
          <p:nvPr/>
        </p:nvSpPr>
        <p:spPr>
          <a:xfrm>
            <a:off x="9668624" y="2149799"/>
            <a:ext cx="1974430" cy="1717451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ConsumeResponse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D448C53-FEDE-4809-92C4-7ECCBADEFBB4}"/>
              </a:ext>
            </a:extLst>
          </p:cNvPr>
          <p:cNvSpPr/>
          <p:nvPr/>
        </p:nvSpPr>
        <p:spPr>
          <a:xfrm>
            <a:off x="269880" y="2321131"/>
            <a:ext cx="1606791" cy="107820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Node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identity;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FF098B7-1371-4AF4-B568-E0DF47ABFB10}"/>
              </a:ext>
            </a:extLst>
          </p:cNvPr>
          <p:cNvSpPr/>
          <p:nvPr/>
        </p:nvSpPr>
        <p:spPr>
          <a:xfrm>
            <a:off x="3303747" y="4012518"/>
            <a:ext cx="2018555" cy="1111223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Share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AFC9084-E045-43D2-8083-D2BD03BC7994}"/>
              </a:ext>
            </a:extLst>
          </p:cNvPr>
          <p:cNvSpPr/>
          <p:nvPr/>
        </p:nvSpPr>
        <p:spPr>
          <a:xfrm>
            <a:off x="4338498" y="4126546"/>
            <a:ext cx="2051155" cy="1467639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ShareResponse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DEAD2EE-8FFA-44C0-B779-D2F9EE41878C}"/>
              </a:ext>
            </a:extLst>
          </p:cNvPr>
          <p:cNvSpPr/>
          <p:nvPr/>
        </p:nvSpPr>
        <p:spPr>
          <a:xfrm>
            <a:off x="6801519" y="1087732"/>
            <a:ext cx="2110521" cy="1600367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Dataset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resource_group_name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storage_account_name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container_name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folder_path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file_name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Sharing Consuming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FC6090-D227-4C5D-8787-3DE15731E15C}"/>
              </a:ext>
            </a:extLst>
          </p:cNvPr>
          <p:cNvSpPr/>
          <p:nvPr/>
        </p:nvSpPr>
        <p:spPr>
          <a:xfrm flipH="1">
            <a:off x="3181784" y="5341730"/>
            <a:ext cx="456325" cy="1483023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EFC87-CAE6-4357-8067-42D8D7BA59A7}"/>
              </a:ext>
            </a:extLst>
          </p:cNvPr>
          <p:cNvSpPr txBox="1"/>
          <p:nvPr/>
        </p:nvSpPr>
        <p:spPr>
          <a:xfrm>
            <a:off x="3702028" y="5579530"/>
            <a:ext cx="536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</a:t>
            </a:r>
            <a:r>
              <a:rPr lang="en-US" b="1" dirty="0" err="1">
                <a:solidFill>
                  <a:srgbClr val="00B0F0"/>
                </a:solidFill>
              </a:rPr>
              <a:t>shareconsume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&amp; </a:t>
            </a:r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&amp; </a:t>
            </a:r>
            <a:r>
              <a:rPr lang="en-US" sz="1200" b="1" dirty="0" err="1">
                <a:solidFill>
                  <a:srgbClr val="00B0F0"/>
                </a:solidFill>
              </a:rPr>
              <a:t>invitation_id</a:t>
            </a:r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Response Body: </a:t>
            </a:r>
            <a:r>
              <a:rPr lang="en-US" b="1" dirty="0" err="1">
                <a:solidFill>
                  <a:srgbClr val="00B0F0"/>
                </a:solidFill>
              </a:rPr>
              <a:t>ConsumeResponse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07B442E-B09C-4309-8C1A-39E2E523FF37}"/>
              </a:ext>
            </a:extLst>
          </p:cNvPr>
          <p:cNvSpPr/>
          <p:nvPr/>
        </p:nvSpPr>
        <p:spPr>
          <a:xfrm>
            <a:off x="2781088" y="2469125"/>
            <a:ext cx="760013" cy="1471370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21309-CFA9-4C2C-8B73-3603F61BB060}"/>
              </a:ext>
            </a:extLst>
          </p:cNvPr>
          <p:cNvSpPr txBox="1"/>
          <p:nvPr/>
        </p:nvSpPr>
        <p:spPr>
          <a:xfrm>
            <a:off x="2932153" y="2733195"/>
            <a:ext cx="31522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</a:t>
            </a:r>
            <a:r>
              <a:rPr lang="en-US" b="1" dirty="0" err="1">
                <a:solidFill>
                  <a:srgbClr val="00B0F0"/>
                </a:solidFill>
              </a:rPr>
              <a:t>shareconsume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  <a:r>
              <a:rPr lang="en-US" sz="1400" b="1" dirty="0" err="1">
                <a:solidFill>
                  <a:srgbClr val="00B0F0"/>
                </a:solidFill>
              </a:rPr>
              <a:t>provider_node_id</a:t>
            </a:r>
            <a:r>
              <a:rPr lang="en-US" sz="1400" b="1" dirty="0">
                <a:solidFill>
                  <a:srgbClr val="00B0F0"/>
                </a:solidFill>
              </a:rPr>
              <a:t> &amp;</a:t>
            </a:r>
          </a:p>
          <a:p>
            <a:r>
              <a:rPr lang="en-US" sz="1400" b="1" dirty="0">
                <a:solidFill>
                  <a:srgbClr val="00B0F0"/>
                </a:solidFill>
              </a:rPr>
              <a:t> </a:t>
            </a:r>
            <a:r>
              <a:rPr lang="en-US" sz="1400" b="1" dirty="0" err="1">
                <a:solidFill>
                  <a:srgbClr val="00B0F0"/>
                </a:solidFill>
              </a:rPr>
              <a:t>consumer_node_id</a:t>
            </a:r>
            <a:r>
              <a:rPr lang="en-US" sz="1400" b="1" dirty="0">
                <a:solidFill>
                  <a:srgbClr val="00B0F0"/>
                </a:solidFill>
              </a:rPr>
              <a:t> &amp; </a:t>
            </a:r>
            <a:r>
              <a:rPr lang="en-US" sz="1400" b="1" dirty="0" err="1">
                <a:solidFill>
                  <a:srgbClr val="00B0F0"/>
                </a:solidFill>
              </a:rPr>
              <a:t>invitation_id</a:t>
            </a:r>
            <a:endParaRPr lang="en-US" sz="1400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Response Body: </a:t>
            </a:r>
            <a:r>
              <a:rPr lang="en-US" sz="1400" b="1" dirty="0" err="1">
                <a:solidFill>
                  <a:srgbClr val="00B0F0"/>
                </a:solidFill>
              </a:rPr>
              <a:t>ConsumeResponse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11DA92-0037-486A-81D6-34C4F1257B3A}"/>
              </a:ext>
            </a:extLst>
          </p:cNvPr>
          <p:cNvSpPr/>
          <p:nvPr/>
        </p:nvSpPr>
        <p:spPr>
          <a:xfrm rot="1796164">
            <a:off x="3586215" y="6527045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F900B8-BB0E-4599-81EC-93FFAC201CFD}"/>
              </a:ext>
            </a:extLst>
          </p:cNvPr>
          <p:cNvSpPr txBox="1"/>
          <p:nvPr/>
        </p:nvSpPr>
        <p:spPr>
          <a:xfrm>
            <a:off x="4142830" y="6576725"/>
            <a:ext cx="1615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F910602-EF20-4D1B-B063-E443A7B4727C}"/>
              </a:ext>
            </a:extLst>
          </p:cNvPr>
          <p:cNvSpPr/>
          <p:nvPr/>
        </p:nvSpPr>
        <p:spPr>
          <a:xfrm rot="16391304" flipH="1" flipV="1">
            <a:off x="5698350" y="2789607"/>
            <a:ext cx="1343948" cy="937581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1615FB-F63E-4599-A6B0-1CFF747772DB}"/>
              </a:ext>
            </a:extLst>
          </p:cNvPr>
          <p:cNvSpPr txBox="1"/>
          <p:nvPr/>
        </p:nvSpPr>
        <p:spPr>
          <a:xfrm>
            <a:off x="6748039" y="2784843"/>
            <a:ext cx="2955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</a:t>
            </a:r>
            <a:r>
              <a:rPr lang="en-US" b="1" dirty="0" err="1">
                <a:solidFill>
                  <a:srgbClr val="00B0F0"/>
                </a:solidFill>
              </a:rPr>
              <a:t>consumeshare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&amp;</a:t>
            </a:r>
          </a:p>
          <a:p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&amp; </a:t>
            </a:r>
            <a:r>
              <a:rPr lang="en-US" sz="1200" b="1" dirty="0" err="1">
                <a:solidFill>
                  <a:srgbClr val="00B0F0"/>
                </a:solidFill>
              </a:rPr>
              <a:t>invitation_id</a:t>
            </a:r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Response Body: </a:t>
            </a:r>
            <a:r>
              <a:rPr lang="en-US" sz="1200" b="1" dirty="0" err="1">
                <a:solidFill>
                  <a:srgbClr val="00B0F0"/>
                </a:solidFill>
              </a:rPr>
              <a:t>ConsumeResponse</a:t>
            </a:r>
            <a:endParaRPr 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1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C9AB0F6-BB46-4719-B7AF-97B56DC3FF1C}"/>
              </a:ext>
            </a:extLst>
          </p:cNvPr>
          <p:cNvSpPr/>
          <p:nvPr/>
        </p:nvSpPr>
        <p:spPr>
          <a:xfrm>
            <a:off x="539945" y="1264644"/>
            <a:ext cx="11116347" cy="4617054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5CBD84-2848-451F-A259-4BB19FC6D4F7}"/>
              </a:ext>
            </a:extLst>
          </p:cNvPr>
          <p:cNvGrpSpPr/>
          <p:nvPr/>
        </p:nvGrpSpPr>
        <p:grpSpPr>
          <a:xfrm>
            <a:off x="10821178" y="5437367"/>
            <a:ext cx="1075469" cy="457201"/>
            <a:chOff x="8124046" y="3774182"/>
            <a:chExt cx="1075469" cy="457201"/>
          </a:xfrm>
        </p:grpSpPr>
        <p:pic>
          <p:nvPicPr>
            <p:cNvPr id="37" name="Picture 7" descr="Hey Azure Guy! -">
              <a:extLst>
                <a:ext uri="{FF2B5EF4-FFF2-40B4-BE49-F238E27FC236}">
                  <a16:creationId xmlns:a16="http://schemas.microsoft.com/office/drawing/2014/main" id="{67BE3572-0AC9-4D5C-A9D9-02CF56C96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A2BA57-2B9B-4F3F-8C22-8E5E3D442946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47AB77-4BFB-4922-93E7-FB53996C9465}"/>
              </a:ext>
            </a:extLst>
          </p:cNvPr>
          <p:cNvGrpSpPr/>
          <p:nvPr/>
        </p:nvGrpSpPr>
        <p:grpSpPr>
          <a:xfrm>
            <a:off x="10923625" y="1311816"/>
            <a:ext cx="815204" cy="1290193"/>
            <a:chOff x="10831462" y="349497"/>
            <a:chExt cx="815204" cy="129019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35823F-A718-4D68-AD0B-03767FCD4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3353B8-A26A-4B89-A6BD-BB9AB4332D91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5241D5F-7087-4D7B-A61B-E38D5B998A94}"/>
              </a:ext>
            </a:extLst>
          </p:cNvPr>
          <p:cNvSpPr/>
          <p:nvPr/>
        </p:nvSpPr>
        <p:spPr>
          <a:xfrm>
            <a:off x="9660333" y="5928870"/>
            <a:ext cx="2006054" cy="80977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Legend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E474D1-F30F-4E21-BC4F-B5FBD8DE7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61425" y="6219460"/>
            <a:ext cx="389292" cy="389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FC7B6B-6A40-4AE5-9D21-2C5D69C1B7BC}"/>
              </a:ext>
            </a:extLst>
          </p:cNvPr>
          <p:cNvSpPr txBox="1"/>
          <p:nvPr/>
        </p:nvSpPr>
        <p:spPr>
          <a:xfrm>
            <a:off x="10150582" y="6174340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8F99D91-9636-4005-8A78-9D507D69E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0306" y="6195098"/>
            <a:ext cx="454539" cy="454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3760D5-E843-4B91-B132-7306864ECA95}"/>
              </a:ext>
            </a:extLst>
          </p:cNvPr>
          <p:cNvSpPr txBox="1"/>
          <p:nvPr/>
        </p:nvSpPr>
        <p:spPr>
          <a:xfrm>
            <a:off x="11194378" y="6250681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5" name="Title 9">
            <a:extLst>
              <a:ext uri="{FF2B5EF4-FFF2-40B4-BE49-F238E27FC236}">
                <a16:creationId xmlns:a16="http://schemas.microsoft.com/office/drawing/2014/main" id="{54C116B3-B0EC-488D-870D-CA9B1C8C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45" y="413439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Sharing Nodes and Registry Server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0092C4-6EEE-42AC-9FF1-17112F1FADCD}"/>
              </a:ext>
            </a:extLst>
          </p:cNvPr>
          <p:cNvGrpSpPr/>
          <p:nvPr/>
        </p:nvGrpSpPr>
        <p:grpSpPr>
          <a:xfrm>
            <a:off x="6259522" y="3769307"/>
            <a:ext cx="2086960" cy="2029797"/>
            <a:chOff x="7780419" y="1980445"/>
            <a:chExt cx="2086960" cy="202979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6F1AEE-4432-4C91-BC91-73B837E50F82}"/>
                </a:ext>
              </a:extLst>
            </p:cNvPr>
            <p:cNvSpPr/>
            <p:nvPr/>
          </p:nvSpPr>
          <p:spPr>
            <a:xfrm>
              <a:off x="7780419" y="1980445"/>
              <a:ext cx="1921171" cy="20297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C8A7CA2-D6A0-4411-8247-94DA8317CEAF}"/>
                </a:ext>
              </a:extLst>
            </p:cNvPr>
            <p:cNvGrpSpPr/>
            <p:nvPr/>
          </p:nvGrpSpPr>
          <p:grpSpPr>
            <a:xfrm>
              <a:off x="8505868" y="1985182"/>
              <a:ext cx="1218124" cy="419227"/>
              <a:chOff x="5187434" y="2480631"/>
              <a:chExt cx="1218124" cy="419227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490D104-4E1B-4BB9-B473-5B0859E9E87C}"/>
                  </a:ext>
                </a:extLst>
              </p:cNvPr>
              <p:cNvSpPr txBox="1"/>
              <p:nvPr/>
            </p:nvSpPr>
            <p:spPr>
              <a:xfrm>
                <a:off x="5311143" y="2480631"/>
                <a:ext cx="1094415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Azure Subscription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Org C</a:t>
                </a:r>
              </a:p>
            </p:txBody>
          </p:sp>
          <p:pic>
            <p:nvPicPr>
              <p:cNvPr id="122" name="Picture 1">
                <a:extLst>
                  <a:ext uri="{FF2B5EF4-FFF2-40B4-BE49-F238E27FC236}">
                    <a16:creationId xmlns:a16="http://schemas.microsoft.com/office/drawing/2014/main" id="{06C20193-854E-420B-B53D-E0B3E0C88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434" y="2530468"/>
                <a:ext cx="290235" cy="369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576F6A-A15A-4342-AD4E-984826898B38}"/>
                </a:ext>
              </a:extLst>
            </p:cNvPr>
            <p:cNvGrpSpPr/>
            <p:nvPr/>
          </p:nvGrpSpPr>
          <p:grpSpPr>
            <a:xfrm>
              <a:off x="7947138" y="2466604"/>
              <a:ext cx="1816813" cy="1453565"/>
              <a:chOff x="6590163" y="3288406"/>
              <a:chExt cx="1816813" cy="1453565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D67ACDF-0109-4179-8BB8-D1281FA0A839}"/>
                  </a:ext>
                </a:extLst>
              </p:cNvPr>
              <p:cNvSpPr/>
              <p:nvPr/>
            </p:nvSpPr>
            <p:spPr>
              <a:xfrm>
                <a:off x="6906428" y="3428999"/>
                <a:ext cx="1305816" cy="1275583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30" name="Graphic 129">
                <a:extLst>
                  <a:ext uri="{FF2B5EF4-FFF2-40B4-BE49-F238E27FC236}">
                    <a16:creationId xmlns:a16="http://schemas.microsoft.com/office/drawing/2014/main" id="{43CC0BEE-B559-416B-8269-91C602CF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39458" y="3558248"/>
                <a:ext cx="389292" cy="389292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296F0AC-60E5-4B27-A898-C869EB5217D4}"/>
                  </a:ext>
                </a:extLst>
              </p:cNvPr>
              <p:cNvSpPr txBox="1"/>
              <p:nvPr/>
            </p:nvSpPr>
            <p:spPr>
              <a:xfrm>
                <a:off x="7328615" y="3513128"/>
                <a:ext cx="10783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Storage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Account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Source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Sink</a:t>
                </a:r>
              </a:p>
            </p:txBody>
          </p:sp>
          <p:pic>
            <p:nvPicPr>
              <p:cNvPr id="132" name="Graphic 131">
                <a:extLst>
                  <a:ext uri="{FF2B5EF4-FFF2-40B4-BE49-F238E27FC236}">
                    <a16:creationId xmlns:a16="http://schemas.microsoft.com/office/drawing/2014/main" id="{7F79AB27-C481-4E8D-A77A-A613079D4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8143" y="4143967"/>
                <a:ext cx="454539" cy="454539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D88AA30-F4E7-4245-9FA2-F50722FA4C8D}"/>
                  </a:ext>
                </a:extLst>
              </p:cNvPr>
              <p:cNvSpPr txBox="1"/>
              <p:nvPr/>
            </p:nvSpPr>
            <p:spPr>
              <a:xfrm>
                <a:off x="7442757" y="4187973"/>
                <a:ext cx="7694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Share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4D28DA54-4D11-4682-827C-D120B0976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235" y="3729910"/>
                <a:ext cx="194009" cy="194009"/>
              </a:xfrm>
              <a:prstGeom prst="rect">
                <a:avLst/>
              </a:prstGeom>
            </p:spPr>
          </p:pic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B4ACCBB-AE37-4D9D-AAB4-288D2B75166E}"/>
                  </a:ext>
                </a:extLst>
              </p:cNvPr>
              <p:cNvSpPr/>
              <p:nvPr/>
            </p:nvSpPr>
            <p:spPr>
              <a:xfrm rot="21088561" flipH="1">
                <a:off x="6590163" y="3864654"/>
                <a:ext cx="423983" cy="461149"/>
              </a:xfrm>
              <a:custGeom>
                <a:avLst/>
                <a:gdLst>
                  <a:gd name="connsiteX0" fmla="*/ 0 w 444256"/>
                  <a:gd name="connsiteY0" fmla="*/ 0 h 409303"/>
                  <a:gd name="connsiteX1" fmla="*/ 444137 w 444256"/>
                  <a:gd name="connsiteY1" fmla="*/ 191588 h 409303"/>
                  <a:gd name="connsiteX2" fmla="*/ 34835 w 444256"/>
                  <a:gd name="connsiteY2" fmla="*/ 409303 h 40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256" h="409303">
                    <a:moveTo>
                      <a:pt x="0" y="0"/>
                    </a:moveTo>
                    <a:cubicBezTo>
                      <a:pt x="219165" y="61685"/>
                      <a:pt x="438331" y="123371"/>
                      <a:pt x="444137" y="191588"/>
                    </a:cubicBezTo>
                    <a:cubicBezTo>
                      <a:pt x="449943" y="259805"/>
                      <a:pt x="242389" y="334554"/>
                      <a:pt x="34835" y="409303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2E8095-45BD-4142-BC34-467E908F5A50}"/>
                  </a:ext>
                </a:extLst>
              </p:cNvPr>
              <p:cNvSpPr txBox="1"/>
              <p:nvPr/>
            </p:nvSpPr>
            <p:spPr>
              <a:xfrm>
                <a:off x="6937675" y="3288406"/>
                <a:ext cx="95330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50000"/>
                      </a:schemeClr>
                    </a:solidFill>
                  </a:rPr>
                  <a:t>Sharing Node</a:t>
                </a:r>
              </a:p>
            </p:txBody>
          </p:sp>
        </p:grp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AE905A2-7B3E-4AA8-B6F7-4A1E6E7D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80604" y="2022932"/>
              <a:ext cx="286775" cy="286775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9F4F38-C9FC-4264-A970-932891893ABA}"/>
              </a:ext>
            </a:extLst>
          </p:cNvPr>
          <p:cNvGrpSpPr/>
          <p:nvPr/>
        </p:nvGrpSpPr>
        <p:grpSpPr>
          <a:xfrm>
            <a:off x="8429019" y="1739510"/>
            <a:ext cx="2086960" cy="2029797"/>
            <a:chOff x="7780419" y="1980445"/>
            <a:chExt cx="2086960" cy="2029797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4B71BB-6521-4549-9690-2E638871B12C}"/>
                </a:ext>
              </a:extLst>
            </p:cNvPr>
            <p:cNvSpPr/>
            <p:nvPr/>
          </p:nvSpPr>
          <p:spPr>
            <a:xfrm>
              <a:off x="7780419" y="1980445"/>
              <a:ext cx="1921171" cy="20297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8199C35-F1E1-4D58-BA44-0F0686A4F3E5}"/>
                </a:ext>
              </a:extLst>
            </p:cNvPr>
            <p:cNvGrpSpPr/>
            <p:nvPr/>
          </p:nvGrpSpPr>
          <p:grpSpPr>
            <a:xfrm>
              <a:off x="8505868" y="1985182"/>
              <a:ext cx="1218124" cy="419227"/>
              <a:chOff x="5187434" y="2480631"/>
              <a:chExt cx="1218124" cy="419227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634EE8A-665D-4489-B833-3F18527DB00E}"/>
                  </a:ext>
                </a:extLst>
              </p:cNvPr>
              <p:cNvSpPr txBox="1"/>
              <p:nvPr/>
            </p:nvSpPr>
            <p:spPr>
              <a:xfrm>
                <a:off x="5311143" y="2480631"/>
                <a:ext cx="1094415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Azure Subscription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Org D</a:t>
                </a:r>
              </a:p>
            </p:txBody>
          </p:sp>
          <p:pic>
            <p:nvPicPr>
              <p:cNvPr id="148" name="Picture 1">
                <a:extLst>
                  <a:ext uri="{FF2B5EF4-FFF2-40B4-BE49-F238E27FC236}">
                    <a16:creationId xmlns:a16="http://schemas.microsoft.com/office/drawing/2014/main" id="{ACF69BF6-54CA-40BF-93D7-D9CB2FC44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434" y="2530468"/>
                <a:ext cx="290235" cy="369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CC78CAD-EA81-42A9-9E15-F8A7A64B22C2}"/>
                </a:ext>
              </a:extLst>
            </p:cNvPr>
            <p:cNvGrpSpPr/>
            <p:nvPr/>
          </p:nvGrpSpPr>
          <p:grpSpPr>
            <a:xfrm>
              <a:off x="7947138" y="2466604"/>
              <a:ext cx="1816813" cy="1453565"/>
              <a:chOff x="6590163" y="3288406"/>
              <a:chExt cx="1816813" cy="1453565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3B6EC94-D99D-433F-AFB8-E8B7E5B75760}"/>
                  </a:ext>
                </a:extLst>
              </p:cNvPr>
              <p:cNvSpPr/>
              <p:nvPr/>
            </p:nvSpPr>
            <p:spPr>
              <a:xfrm>
                <a:off x="6906428" y="3428999"/>
                <a:ext cx="1305816" cy="1275583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38" name="Graphic 137">
                <a:extLst>
                  <a:ext uri="{FF2B5EF4-FFF2-40B4-BE49-F238E27FC236}">
                    <a16:creationId xmlns:a16="http://schemas.microsoft.com/office/drawing/2014/main" id="{7340AA9E-A53B-4A8C-8623-6693A1015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39458" y="3558248"/>
                <a:ext cx="389292" cy="389292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52A2558-5AE1-4145-82D5-C4BB22248DA5}"/>
                  </a:ext>
                </a:extLst>
              </p:cNvPr>
              <p:cNvSpPr txBox="1"/>
              <p:nvPr/>
            </p:nvSpPr>
            <p:spPr>
              <a:xfrm>
                <a:off x="7328615" y="3513128"/>
                <a:ext cx="10783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Storage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Account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Source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Sink</a:t>
                </a:r>
              </a:p>
            </p:txBody>
          </p:sp>
          <p:pic>
            <p:nvPicPr>
              <p:cNvPr id="142" name="Graphic 141">
                <a:extLst>
                  <a:ext uri="{FF2B5EF4-FFF2-40B4-BE49-F238E27FC236}">
                    <a16:creationId xmlns:a16="http://schemas.microsoft.com/office/drawing/2014/main" id="{85465187-5BFF-4A25-9091-659EA1061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8143" y="4143967"/>
                <a:ext cx="454539" cy="454539"/>
              </a:xfrm>
              <a:prstGeom prst="rect">
                <a:avLst/>
              </a:prstGeom>
            </p:spPr>
          </p:pic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037EB42-51F5-4CEA-A006-F5DC2D1376C3}"/>
                  </a:ext>
                </a:extLst>
              </p:cNvPr>
              <p:cNvSpPr txBox="1"/>
              <p:nvPr/>
            </p:nvSpPr>
            <p:spPr>
              <a:xfrm>
                <a:off x="7442757" y="4187973"/>
                <a:ext cx="7694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Share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4" name="Graphic 143">
                <a:extLst>
                  <a:ext uri="{FF2B5EF4-FFF2-40B4-BE49-F238E27FC236}">
                    <a16:creationId xmlns:a16="http://schemas.microsoft.com/office/drawing/2014/main" id="{970F7E05-8545-4BC0-9877-7E3F4F7F2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235" y="3729910"/>
                <a:ext cx="194009" cy="194009"/>
              </a:xfrm>
              <a:prstGeom prst="rect">
                <a:avLst/>
              </a:prstGeom>
            </p:spPr>
          </p:pic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3302FCB-CE79-4872-98E3-DD3EFD12BF42}"/>
                  </a:ext>
                </a:extLst>
              </p:cNvPr>
              <p:cNvSpPr/>
              <p:nvPr/>
            </p:nvSpPr>
            <p:spPr>
              <a:xfrm rot="21088561" flipH="1">
                <a:off x="6590163" y="3864654"/>
                <a:ext cx="423983" cy="461149"/>
              </a:xfrm>
              <a:custGeom>
                <a:avLst/>
                <a:gdLst>
                  <a:gd name="connsiteX0" fmla="*/ 0 w 444256"/>
                  <a:gd name="connsiteY0" fmla="*/ 0 h 409303"/>
                  <a:gd name="connsiteX1" fmla="*/ 444137 w 444256"/>
                  <a:gd name="connsiteY1" fmla="*/ 191588 h 409303"/>
                  <a:gd name="connsiteX2" fmla="*/ 34835 w 444256"/>
                  <a:gd name="connsiteY2" fmla="*/ 409303 h 40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256" h="409303">
                    <a:moveTo>
                      <a:pt x="0" y="0"/>
                    </a:moveTo>
                    <a:cubicBezTo>
                      <a:pt x="219165" y="61685"/>
                      <a:pt x="438331" y="123371"/>
                      <a:pt x="444137" y="191588"/>
                    </a:cubicBezTo>
                    <a:cubicBezTo>
                      <a:pt x="449943" y="259805"/>
                      <a:pt x="242389" y="334554"/>
                      <a:pt x="34835" y="409303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DF4A9A2-83E4-4557-9123-44B9A20572BD}"/>
                  </a:ext>
                </a:extLst>
              </p:cNvPr>
              <p:cNvSpPr txBox="1"/>
              <p:nvPr/>
            </p:nvSpPr>
            <p:spPr>
              <a:xfrm>
                <a:off x="6937675" y="3288406"/>
                <a:ext cx="95330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50000"/>
                      </a:schemeClr>
                    </a:solidFill>
                  </a:rPr>
                  <a:t>Sharing Node</a:t>
                </a:r>
              </a:p>
            </p:txBody>
          </p:sp>
        </p:grp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F9B49BC1-F116-4159-BF38-B2CA216E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80604" y="2022932"/>
              <a:ext cx="286775" cy="28677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662AA-C52F-435E-8AEE-19EF4A9E1FB7}"/>
              </a:ext>
            </a:extLst>
          </p:cNvPr>
          <p:cNvGrpSpPr/>
          <p:nvPr/>
        </p:nvGrpSpPr>
        <p:grpSpPr>
          <a:xfrm>
            <a:off x="1025510" y="1587110"/>
            <a:ext cx="1871469" cy="2029797"/>
            <a:chOff x="1025510" y="1587110"/>
            <a:chExt cx="1871469" cy="202979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08C277A-98D9-49AF-9A38-7F57472F2689}"/>
                </a:ext>
              </a:extLst>
            </p:cNvPr>
            <p:cNvSpPr/>
            <p:nvPr/>
          </p:nvSpPr>
          <p:spPr>
            <a:xfrm>
              <a:off x="1025510" y="1587110"/>
              <a:ext cx="1705680" cy="20297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6C2A4F4-1454-40CF-BE8D-599C6DC3D724}"/>
                </a:ext>
              </a:extLst>
            </p:cNvPr>
            <p:cNvGrpSpPr/>
            <p:nvPr/>
          </p:nvGrpSpPr>
          <p:grpSpPr>
            <a:xfrm>
              <a:off x="1535468" y="1591847"/>
              <a:ext cx="1218124" cy="419227"/>
              <a:chOff x="5187434" y="2480631"/>
              <a:chExt cx="1218124" cy="419227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27230E9-1919-476C-B0D2-18CB9D5D52EC}"/>
                  </a:ext>
                </a:extLst>
              </p:cNvPr>
              <p:cNvSpPr txBox="1"/>
              <p:nvPr/>
            </p:nvSpPr>
            <p:spPr>
              <a:xfrm>
                <a:off x="5311143" y="2480631"/>
                <a:ext cx="1094415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Azure Subscription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Org A</a:t>
                </a:r>
              </a:p>
            </p:txBody>
          </p:sp>
          <p:pic>
            <p:nvPicPr>
              <p:cNvPr id="169" name="Picture 1">
                <a:extLst>
                  <a:ext uri="{FF2B5EF4-FFF2-40B4-BE49-F238E27FC236}">
                    <a16:creationId xmlns:a16="http://schemas.microsoft.com/office/drawing/2014/main" id="{1EFFB783-A0FA-4DA8-BA35-B10B7FEB05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434" y="2530468"/>
                <a:ext cx="290235" cy="369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0C2D02-7C8D-4BB5-9190-B25EC2F35B8E}"/>
                </a:ext>
              </a:extLst>
            </p:cNvPr>
            <p:cNvGrpSpPr/>
            <p:nvPr/>
          </p:nvGrpSpPr>
          <p:grpSpPr>
            <a:xfrm>
              <a:off x="1146969" y="2006275"/>
              <a:ext cx="1564231" cy="1451937"/>
              <a:chOff x="1248566" y="1978567"/>
              <a:chExt cx="1564231" cy="145193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41EAD56-CD3A-469D-A815-E9060FD97C6A}"/>
                  </a:ext>
                </a:extLst>
              </p:cNvPr>
              <p:cNvSpPr/>
              <p:nvPr/>
            </p:nvSpPr>
            <p:spPr>
              <a:xfrm>
                <a:off x="1248566" y="2119160"/>
                <a:ext cx="1305816" cy="1275583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61" name="Graphic 160">
                <a:extLst>
                  <a:ext uri="{FF2B5EF4-FFF2-40B4-BE49-F238E27FC236}">
                    <a16:creationId xmlns:a16="http://schemas.microsoft.com/office/drawing/2014/main" id="{7030B32D-8A8E-4D7F-93DF-4AA813B66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08781" y="2218451"/>
                <a:ext cx="389292" cy="389292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C361BE0-5B41-4E1B-9669-30A1FFC155D8}"/>
                  </a:ext>
                </a:extLst>
              </p:cNvPr>
              <p:cNvSpPr txBox="1"/>
              <p:nvPr/>
            </p:nvSpPr>
            <p:spPr>
              <a:xfrm>
                <a:off x="1304080" y="2196704"/>
                <a:ext cx="10783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Storage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Account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Source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Sink</a:t>
                </a:r>
              </a:p>
            </p:txBody>
          </p:sp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F6523A01-BFB9-46EC-AAAF-B7FD84A91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84752" y="2796724"/>
                <a:ext cx="454539" cy="454539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A4F1BE3-DC21-4C8D-AF4A-553C068E17BA}"/>
                  </a:ext>
                </a:extLst>
              </p:cNvPr>
              <p:cNvSpPr txBox="1"/>
              <p:nvPr/>
            </p:nvSpPr>
            <p:spPr>
              <a:xfrm>
                <a:off x="1304184" y="2876506"/>
                <a:ext cx="7694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Share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65" name="Graphic 164">
                <a:extLst>
                  <a:ext uri="{FF2B5EF4-FFF2-40B4-BE49-F238E27FC236}">
                    <a16:creationId xmlns:a16="http://schemas.microsoft.com/office/drawing/2014/main" id="{FBB358E7-ECF3-4E59-92B1-887A6A8A1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82218" y="2491278"/>
                <a:ext cx="194009" cy="194009"/>
              </a:xfrm>
              <a:prstGeom prst="rect">
                <a:avLst/>
              </a:prstGeom>
            </p:spPr>
          </p:pic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2ED62E7-7612-41A8-BE99-861C2BE80234}"/>
                  </a:ext>
                </a:extLst>
              </p:cNvPr>
              <p:cNvSpPr/>
              <p:nvPr/>
            </p:nvSpPr>
            <p:spPr>
              <a:xfrm rot="21088561">
                <a:off x="2532841" y="2384463"/>
                <a:ext cx="279956" cy="461149"/>
              </a:xfrm>
              <a:custGeom>
                <a:avLst/>
                <a:gdLst>
                  <a:gd name="connsiteX0" fmla="*/ 0 w 444256"/>
                  <a:gd name="connsiteY0" fmla="*/ 0 h 409303"/>
                  <a:gd name="connsiteX1" fmla="*/ 444137 w 444256"/>
                  <a:gd name="connsiteY1" fmla="*/ 191588 h 409303"/>
                  <a:gd name="connsiteX2" fmla="*/ 34835 w 444256"/>
                  <a:gd name="connsiteY2" fmla="*/ 409303 h 40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256" h="409303">
                    <a:moveTo>
                      <a:pt x="0" y="0"/>
                    </a:moveTo>
                    <a:cubicBezTo>
                      <a:pt x="219165" y="61685"/>
                      <a:pt x="438331" y="123371"/>
                      <a:pt x="444137" y="191588"/>
                    </a:cubicBezTo>
                    <a:cubicBezTo>
                      <a:pt x="449943" y="259805"/>
                      <a:pt x="242389" y="334554"/>
                      <a:pt x="34835" y="409303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F84AC36-1ED0-4AEB-B5EC-3AF03DB103F0}"/>
                  </a:ext>
                </a:extLst>
              </p:cNvPr>
              <p:cNvSpPr txBox="1"/>
              <p:nvPr/>
            </p:nvSpPr>
            <p:spPr>
              <a:xfrm>
                <a:off x="1279813" y="1978567"/>
                <a:ext cx="95330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50000"/>
                      </a:schemeClr>
                    </a:solidFill>
                  </a:rPr>
                  <a:t>Sharing Node</a:t>
                </a:r>
              </a:p>
            </p:txBody>
          </p:sp>
        </p:grpSp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F0BF5136-671E-477E-8E2F-483E6CBC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10204" y="1629597"/>
              <a:ext cx="286775" cy="286775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CCF0089-C04E-4BB8-A09E-E64C0477CE3F}"/>
              </a:ext>
            </a:extLst>
          </p:cNvPr>
          <p:cNvGrpSpPr/>
          <p:nvPr/>
        </p:nvGrpSpPr>
        <p:grpSpPr>
          <a:xfrm>
            <a:off x="2878393" y="3705055"/>
            <a:ext cx="1871469" cy="2029797"/>
            <a:chOff x="1025510" y="1587110"/>
            <a:chExt cx="1871469" cy="2029797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80AA346-F1E2-4D81-BCB2-7F39B8F13117}"/>
                </a:ext>
              </a:extLst>
            </p:cNvPr>
            <p:cNvSpPr/>
            <p:nvPr/>
          </p:nvSpPr>
          <p:spPr>
            <a:xfrm>
              <a:off x="1025510" y="1587110"/>
              <a:ext cx="1705680" cy="20297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AB537EB-760D-492D-BD88-8BDC8FD5751A}"/>
                </a:ext>
              </a:extLst>
            </p:cNvPr>
            <p:cNvGrpSpPr/>
            <p:nvPr/>
          </p:nvGrpSpPr>
          <p:grpSpPr>
            <a:xfrm>
              <a:off x="1535468" y="1591847"/>
              <a:ext cx="1218124" cy="419227"/>
              <a:chOff x="5187434" y="2480631"/>
              <a:chExt cx="1218124" cy="419227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4E66462-8B49-4AF6-BA8A-F7E8C06B53FA}"/>
                  </a:ext>
                </a:extLst>
              </p:cNvPr>
              <p:cNvSpPr txBox="1"/>
              <p:nvPr/>
            </p:nvSpPr>
            <p:spPr>
              <a:xfrm>
                <a:off x="5311143" y="2480631"/>
                <a:ext cx="1094415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Azure Subscription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Org B</a:t>
                </a:r>
              </a:p>
            </p:txBody>
          </p:sp>
          <p:pic>
            <p:nvPicPr>
              <p:cNvPr id="199" name="Picture 1">
                <a:extLst>
                  <a:ext uri="{FF2B5EF4-FFF2-40B4-BE49-F238E27FC236}">
                    <a16:creationId xmlns:a16="http://schemas.microsoft.com/office/drawing/2014/main" id="{EB0ED9AC-7F5E-4467-B326-EE253446C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7434" y="2530468"/>
                <a:ext cx="290235" cy="369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DEEFBFC-1731-453C-A884-790A6D146EAA}"/>
                </a:ext>
              </a:extLst>
            </p:cNvPr>
            <p:cNvGrpSpPr/>
            <p:nvPr/>
          </p:nvGrpSpPr>
          <p:grpSpPr>
            <a:xfrm>
              <a:off x="1146969" y="2006275"/>
              <a:ext cx="1564231" cy="1451937"/>
              <a:chOff x="1248566" y="1978567"/>
              <a:chExt cx="1564231" cy="1451937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EDF595D-7F0F-4A04-A9DF-C22657726F9D}"/>
                  </a:ext>
                </a:extLst>
              </p:cNvPr>
              <p:cNvSpPr/>
              <p:nvPr/>
            </p:nvSpPr>
            <p:spPr>
              <a:xfrm>
                <a:off x="1248566" y="2119160"/>
                <a:ext cx="1305816" cy="1275583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1" name="Graphic 190">
                <a:extLst>
                  <a:ext uri="{FF2B5EF4-FFF2-40B4-BE49-F238E27FC236}">
                    <a16:creationId xmlns:a16="http://schemas.microsoft.com/office/drawing/2014/main" id="{A81D4E08-423C-40DC-8C4F-4A6C861BE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08781" y="2218451"/>
                <a:ext cx="389292" cy="389292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439DB41-D100-4593-885B-AB5A89ED3C6E}"/>
                  </a:ext>
                </a:extLst>
              </p:cNvPr>
              <p:cNvSpPr txBox="1"/>
              <p:nvPr/>
            </p:nvSpPr>
            <p:spPr>
              <a:xfrm>
                <a:off x="1304080" y="2196704"/>
                <a:ext cx="10783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Storage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Account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Source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Sink</a:t>
                </a:r>
              </a:p>
            </p:txBody>
          </p:sp>
          <p:pic>
            <p:nvPicPr>
              <p:cNvPr id="193" name="Graphic 192">
                <a:extLst>
                  <a:ext uri="{FF2B5EF4-FFF2-40B4-BE49-F238E27FC236}">
                    <a16:creationId xmlns:a16="http://schemas.microsoft.com/office/drawing/2014/main" id="{A16252E2-03F8-448C-80DB-0B391B791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84752" y="2796724"/>
                <a:ext cx="454539" cy="454539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EEA654D-4C8C-44B0-AC74-E5ADD7A9C445}"/>
                  </a:ext>
                </a:extLst>
              </p:cNvPr>
              <p:cNvSpPr txBox="1"/>
              <p:nvPr/>
            </p:nvSpPr>
            <p:spPr>
              <a:xfrm>
                <a:off x="1304184" y="2876506"/>
                <a:ext cx="76948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Data 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Share</a:t>
                </a:r>
                <a:b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95" name="Graphic 194">
                <a:extLst>
                  <a:ext uri="{FF2B5EF4-FFF2-40B4-BE49-F238E27FC236}">
                    <a16:creationId xmlns:a16="http://schemas.microsoft.com/office/drawing/2014/main" id="{AC44D9B2-6F7B-49F8-B35E-099B2C600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82218" y="2491278"/>
                <a:ext cx="194009" cy="194009"/>
              </a:xfrm>
              <a:prstGeom prst="rect">
                <a:avLst/>
              </a:prstGeom>
            </p:spPr>
          </p:pic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18C874CB-4EEF-4CDB-950C-5FCF6C8D5923}"/>
                  </a:ext>
                </a:extLst>
              </p:cNvPr>
              <p:cNvSpPr/>
              <p:nvPr/>
            </p:nvSpPr>
            <p:spPr>
              <a:xfrm rot="21088561">
                <a:off x="2532841" y="2384463"/>
                <a:ext cx="279956" cy="461149"/>
              </a:xfrm>
              <a:custGeom>
                <a:avLst/>
                <a:gdLst>
                  <a:gd name="connsiteX0" fmla="*/ 0 w 444256"/>
                  <a:gd name="connsiteY0" fmla="*/ 0 h 409303"/>
                  <a:gd name="connsiteX1" fmla="*/ 444137 w 444256"/>
                  <a:gd name="connsiteY1" fmla="*/ 191588 h 409303"/>
                  <a:gd name="connsiteX2" fmla="*/ 34835 w 444256"/>
                  <a:gd name="connsiteY2" fmla="*/ 409303 h 40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256" h="409303">
                    <a:moveTo>
                      <a:pt x="0" y="0"/>
                    </a:moveTo>
                    <a:cubicBezTo>
                      <a:pt x="219165" y="61685"/>
                      <a:pt x="438331" y="123371"/>
                      <a:pt x="444137" y="191588"/>
                    </a:cubicBezTo>
                    <a:cubicBezTo>
                      <a:pt x="449943" y="259805"/>
                      <a:pt x="242389" y="334554"/>
                      <a:pt x="34835" y="409303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D69A394-C335-4CF6-8984-7A1D428314B3}"/>
                  </a:ext>
                </a:extLst>
              </p:cNvPr>
              <p:cNvSpPr txBox="1"/>
              <p:nvPr/>
            </p:nvSpPr>
            <p:spPr>
              <a:xfrm>
                <a:off x="1279813" y="1978567"/>
                <a:ext cx="95330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2">
                        <a:lumMod val="50000"/>
                      </a:schemeClr>
                    </a:solidFill>
                  </a:rPr>
                  <a:t>Sharing Node</a:t>
                </a:r>
              </a:p>
            </p:txBody>
          </p:sp>
        </p:grpSp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25ECD421-42F3-49D5-ADEB-148BB37D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10204" y="1629597"/>
              <a:ext cx="286775" cy="28677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1D0971-05EA-4108-8B5C-33CE7A34EE4D}"/>
              </a:ext>
            </a:extLst>
          </p:cNvPr>
          <p:cNvGrpSpPr/>
          <p:nvPr/>
        </p:nvGrpSpPr>
        <p:grpSpPr>
          <a:xfrm>
            <a:off x="2503055" y="2815187"/>
            <a:ext cx="6547343" cy="2656229"/>
            <a:chOff x="2503055" y="2815187"/>
            <a:chExt cx="6547343" cy="265622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819E6A-15F6-4FC0-B19A-58E4A1B810E3}"/>
                </a:ext>
              </a:extLst>
            </p:cNvPr>
            <p:cNvSpPr/>
            <p:nvPr/>
          </p:nvSpPr>
          <p:spPr>
            <a:xfrm rot="5566842" flipH="1">
              <a:off x="5579879" y="-231349"/>
              <a:ext cx="423983" cy="6517055"/>
            </a:xfrm>
            <a:custGeom>
              <a:avLst/>
              <a:gdLst>
                <a:gd name="connsiteX0" fmla="*/ 0 w 444256"/>
                <a:gd name="connsiteY0" fmla="*/ 0 h 409303"/>
                <a:gd name="connsiteX1" fmla="*/ 444137 w 444256"/>
                <a:gd name="connsiteY1" fmla="*/ 191588 h 409303"/>
                <a:gd name="connsiteX2" fmla="*/ 34835 w 444256"/>
                <a:gd name="connsiteY2" fmla="*/ 409303 h 40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256" h="409303">
                  <a:moveTo>
                    <a:pt x="0" y="0"/>
                  </a:moveTo>
                  <a:cubicBezTo>
                    <a:pt x="219165" y="61685"/>
                    <a:pt x="438331" y="123371"/>
                    <a:pt x="444137" y="191588"/>
                  </a:cubicBezTo>
                  <a:cubicBezTo>
                    <a:pt x="449943" y="259805"/>
                    <a:pt x="242389" y="334554"/>
                    <a:pt x="34835" y="409303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32FE006-8AB1-4E97-97EE-E9186518F0F9}"/>
                </a:ext>
              </a:extLst>
            </p:cNvPr>
            <p:cNvSpPr/>
            <p:nvPr/>
          </p:nvSpPr>
          <p:spPr>
            <a:xfrm>
              <a:off x="2503055" y="3260436"/>
              <a:ext cx="2952610" cy="2149117"/>
            </a:xfrm>
            <a:custGeom>
              <a:avLst/>
              <a:gdLst>
                <a:gd name="connsiteX0" fmla="*/ 0 w 2952610"/>
                <a:gd name="connsiteY0" fmla="*/ 0 h 2149117"/>
                <a:gd name="connsiteX1" fmla="*/ 2807854 w 2952610"/>
                <a:gd name="connsiteY1" fmla="*/ 618837 h 2149117"/>
                <a:gd name="connsiteX2" fmla="*/ 2484581 w 2952610"/>
                <a:gd name="connsiteY2" fmla="*/ 2022764 h 2149117"/>
                <a:gd name="connsiteX3" fmla="*/ 1930400 w 2952610"/>
                <a:gd name="connsiteY3" fmla="*/ 1995055 h 214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610" h="2149117">
                  <a:moveTo>
                    <a:pt x="0" y="0"/>
                  </a:moveTo>
                  <a:cubicBezTo>
                    <a:pt x="1196878" y="140855"/>
                    <a:pt x="2393757" y="281710"/>
                    <a:pt x="2807854" y="618837"/>
                  </a:cubicBezTo>
                  <a:cubicBezTo>
                    <a:pt x="3221951" y="955964"/>
                    <a:pt x="2630823" y="1793394"/>
                    <a:pt x="2484581" y="2022764"/>
                  </a:cubicBezTo>
                  <a:cubicBezTo>
                    <a:pt x="2338339" y="2252134"/>
                    <a:pt x="2134369" y="2123594"/>
                    <a:pt x="1930400" y="1995055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8772AB-CCE5-46B8-B08A-B022335EFF61}"/>
                </a:ext>
              </a:extLst>
            </p:cNvPr>
            <p:cNvSpPr/>
            <p:nvPr/>
          </p:nvSpPr>
          <p:spPr>
            <a:xfrm>
              <a:off x="2530764" y="3131127"/>
              <a:ext cx="4276436" cy="2340289"/>
            </a:xfrm>
            <a:custGeom>
              <a:avLst/>
              <a:gdLst>
                <a:gd name="connsiteX0" fmla="*/ 0 w 4276436"/>
                <a:gd name="connsiteY0" fmla="*/ 0 h 2340289"/>
                <a:gd name="connsiteX1" fmla="*/ 3140363 w 4276436"/>
                <a:gd name="connsiteY1" fmla="*/ 471055 h 2340289"/>
                <a:gd name="connsiteX2" fmla="*/ 3445163 w 4276436"/>
                <a:gd name="connsiteY2" fmla="*/ 2152073 h 2340289"/>
                <a:gd name="connsiteX3" fmla="*/ 4276436 w 4276436"/>
                <a:gd name="connsiteY3" fmla="*/ 2299855 h 2340289"/>
                <a:gd name="connsiteX4" fmla="*/ 4276436 w 4276436"/>
                <a:gd name="connsiteY4" fmla="*/ 2299855 h 234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6436" h="2340289">
                  <a:moveTo>
                    <a:pt x="0" y="0"/>
                  </a:moveTo>
                  <a:cubicBezTo>
                    <a:pt x="1283084" y="56188"/>
                    <a:pt x="2566169" y="112376"/>
                    <a:pt x="3140363" y="471055"/>
                  </a:cubicBezTo>
                  <a:cubicBezTo>
                    <a:pt x="3714557" y="829734"/>
                    <a:pt x="3255818" y="1847273"/>
                    <a:pt x="3445163" y="2152073"/>
                  </a:cubicBezTo>
                  <a:cubicBezTo>
                    <a:pt x="3634508" y="2456873"/>
                    <a:pt x="4276436" y="2299855"/>
                    <a:pt x="4276436" y="2299855"/>
                  </a:cubicBezTo>
                  <a:lnTo>
                    <a:pt x="4276436" y="2299855"/>
                  </a:lnTo>
                </a:path>
              </a:pathLst>
            </a:custGeom>
            <a:noFill/>
            <a:ln w="38100"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C8BDCE5-F462-48FF-80C9-12C2C1AB2647}"/>
              </a:ext>
            </a:extLst>
          </p:cNvPr>
          <p:cNvSpPr/>
          <p:nvPr/>
        </p:nvSpPr>
        <p:spPr>
          <a:xfrm>
            <a:off x="1035757" y="3341581"/>
            <a:ext cx="953300" cy="275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share-rest-</a:t>
            </a:r>
            <a:r>
              <a:rPr lang="en-US" sz="1000" b="1" dirty="0" err="1">
                <a:solidFill>
                  <a:schemeClr val="bg1"/>
                </a:solidFill>
              </a:rPr>
              <a:t>api</a:t>
            </a:r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8E881-1756-42ED-A0B5-563B084C11E4}"/>
              </a:ext>
            </a:extLst>
          </p:cNvPr>
          <p:cNvSpPr/>
          <p:nvPr/>
        </p:nvSpPr>
        <p:spPr>
          <a:xfrm>
            <a:off x="2878393" y="5470286"/>
            <a:ext cx="953300" cy="275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share-rest-</a:t>
            </a:r>
            <a:r>
              <a:rPr lang="en-US" sz="1000" b="1" dirty="0" err="1">
                <a:solidFill>
                  <a:schemeClr val="bg1"/>
                </a:solidFill>
              </a:rPr>
              <a:t>api</a:t>
            </a:r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F255C0-4595-4DC3-8939-06882CD0A872}"/>
              </a:ext>
            </a:extLst>
          </p:cNvPr>
          <p:cNvSpPr/>
          <p:nvPr/>
        </p:nvSpPr>
        <p:spPr>
          <a:xfrm>
            <a:off x="6263174" y="5530180"/>
            <a:ext cx="953300" cy="275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share-rest-</a:t>
            </a:r>
            <a:r>
              <a:rPr lang="en-US" sz="1000" b="1" dirty="0" err="1">
                <a:solidFill>
                  <a:schemeClr val="bg1"/>
                </a:solidFill>
              </a:rPr>
              <a:t>api</a:t>
            </a:r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57247-7011-4236-B5A5-8B6D8647DC1E}"/>
              </a:ext>
            </a:extLst>
          </p:cNvPr>
          <p:cNvSpPr/>
          <p:nvPr/>
        </p:nvSpPr>
        <p:spPr>
          <a:xfrm>
            <a:off x="8439182" y="3502871"/>
            <a:ext cx="953300" cy="27532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share-rest-</a:t>
            </a:r>
            <a:r>
              <a:rPr lang="en-US" sz="1000" b="1" dirty="0" err="1">
                <a:solidFill>
                  <a:schemeClr val="bg1"/>
                </a:solidFill>
              </a:rPr>
              <a:t>api</a:t>
            </a:r>
            <a:endParaRPr lang="en-US" sz="1000" b="1" dirty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B2D9DF-0916-403D-ADC3-FE8671963138}"/>
              </a:ext>
            </a:extLst>
          </p:cNvPr>
          <p:cNvGrpSpPr/>
          <p:nvPr/>
        </p:nvGrpSpPr>
        <p:grpSpPr>
          <a:xfrm>
            <a:off x="5254013" y="1381156"/>
            <a:ext cx="1505642" cy="1090599"/>
            <a:chOff x="5254013" y="1381156"/>
            <a:chExt cx="1505642" cy="10905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AA9AA-2613-4960-A04B-2B9F6FE428FD}"/>
                </a:ext>
              </a:extLst>
            </p:cNvPr>
            <p:cNvGrpSpPr/>
            <p:nvPr/>
          </p:nvGrpSpPr>
          <p:grpSpPr>
            <a:xfrm>
              <a:off x="5254013" y="1381156"/>
              <a:ext cx="1505642" cy="1088701"/>
              <a:chOff x="5254013" y="1381156"/>
              <a:chExt cx="1505642" cy="1088701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D09F677-6DBB-4EC6-BF5A-2E8BEDC49E2D}"/>
                  </a:ext>
                </a:extLst>
              </p:cNvPr>
              <p:cNvSpPr/>
              <p:nvPr/>
            </p:nvSpPr>
            <p:spPr>
              <a:xfrm>
                <a:off x="5254013" y="1381157"/>
                <a:ext cx="1341934" cy="108870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41CD00B-C406-4E89-8027-093801AE3691}"/>
                  </a:ext>
                </a:extLst>
              </p:cNvPr>
              <p:cNvSpPr txBox="1"/>
              <p:nvPr/>
            </p:nvSpPr>
            <p:spPr>
              <a:xfrm>
                <a:off x="5504543" y="1381156"/>
                <a:ext cx="1094415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Azure Subscription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25000"/>
                      </a:schemeClr>
                    </a:solidFill>
                  </a:rPr>
                  <a:t>Registry </a:t>
                </a:r>
              </a:p>
            </p:txBody>
          </p:sp>
          <p:pic>
            <p:nvPicPr>
              <p:cNvPr id="141" name="Picture 1">
                <a:extLst>
                  <a:ext uri="{FF2B5EF4-FFF2-40B4-BE49-F238E27FC236}">
                    <a16:creationId xmlns:a16="http://schemas.microsoft.com/office/drawing/2014/main" id="{AE165CF0-2198-499A-A582-A66A9BA5A7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0834" y="1430993"/>
                <a:ext cx="290235" cy="369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E704F59-CC22-461A-A280-5585CC365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72880" y="1413375"/>
                <a:ext cx="286775" cy="286775"/>
              </a:xfrm>
              <a:prstGeom prst="rect">
                <a:avLst/>
              </a:prstGeom>
            </p:spPr>
          </p:pic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77692E6-8573-4C34-95C6-074FBE7108C4}"/>
                  </a:ext>
                </a:extLst>
              </p:cNvPr>
              <p:cNvGrpSpPr/>
              <p:nvPr/>
            </p:nvGrpSpPr>
            <p:grpSpPr>
              <a:xfrm>
                <a:off x="5706261" y="1725601"/>
                <a:ext cx="514149" cy="514149"/>
                <a:chOff x="2015433" y="3442233"/>
                <a:chExt cx="514149" cy="514149"/>
              </a:xfrm>
            </p:grpSpPr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7F69338C-054F-484D-827C-0FA0D171E8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5433" y="3442233"/>
                  <a:ext cx="514149" cy="514149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048CEB55-A689-4386-A1BB-FC526C2248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1583" y="3486980"/>
                  <a:ext cx="401051" cy="271938"/>
                </a:xfrm>
                <a:prstGeom prst="rect">
                  <a:avLst/>
                </a:prstGeom>
              </p:spPr>
            </p:pic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CCF40-0B39-45A3-83F9-246C51200236}"/>
                </a:ext>
              </a:extLst>
            </p:cNvPr>
            <p:cNvSpPr/>
            <p:nvPr/>
          </p:nvSpPr>
          <p:spPr>
            <a:xfrm>
              <a:off x="5257417" y="2196429"/>
              <a:ext cx="1094415" cy="2753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000" b="1" dirty="0" err="1">
                  <a:solidFill>
                    <a:schemeClr val="bg1"/>
                  </a:solidFill>
                </a:rPr>
                <a:t>api</a:t>
              </a:r>
              <a:endParaRPr lang="en-US" sz="10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54A4B52-E8C2-4F7C-8B53-5B9F0188BD9C}"/>
              </a:ext>
            </a:extLst>
          </p:cNvPr>
          <p:cNvSpPr/>
          <p:nvPr/>
        </p:nvSpPr>
        <p:spPr>
          <a:xfrm rot="4252874">
            <a:off x="3704019" y="1302800"/>
            <a:ext cx="382372" cy="2746931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3405964-7F0C-488F-8628-EC3D4B0708ED}"/>
              </a:ext>
            </a:extLst>
          </p:cNvPr>
          <p:cNvGrpSpPr/>
          <p:nvPr/>
        </p:nvGrpSpPr>
        <p:grpSpPr>
          <a:xfrm>
            <a:off x="9375667" y="3285777"/>
            <a:ext cx="942031" cy="738405"/>
            <a:chOff x="1718304" y="1337720"/>
            <a:chExt cx="942031" cy="738405"/>
          </a:xfrm>
        </p:grpSpPr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AC802214-F14D-4979-B7A2-A52D3D37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19D74D0-1CE7-4D04-A69C-C97E18B4CDA0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A40DA3F-25EB-415C-8360-E17215AECCF7}"/>
              </a:ext>
            </a:extLst>
          </p:cNvPr>
          <p:cNvGrpSpPr/>
          <p:nvPr/>
        </p:nvGrpSpPr>
        <p:grpSpPr>
          <a:xfrm>
            <a:off x="2533002" y="3257102"/>
            <a:ext cx="942031" cy="738405"/>
            <a:chOff x="1718304" y="1337720"/>
            <a:chExt cx="942031" cy="738405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139E7589-28E6-4D08-9916-BA0AA341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5B50172-0A39-4223-9346-1C1000AF12D8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C9AB0F6-BB46-4719-B7AF-97B56DC3FF1C}"/>
              </a:ext>
            </a:extLst>
          </p:cNvPr>
          <p:cNvSpPr/>
          <p:nvPr/>
        </p:nvSpPr>
        <p:spPr>
          <a:xfrm>
            <a:off x="1574417" y="1809135"/>
            <a:ext cx="9117930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5CBD84-2848-451F-A259-4BB19FC6D4F7}"/>
              </a:ext>
            </a:extLst>
          </p:cNvPr>
          <p:cNvGrpSpPr/>
          <p:nvPr/>
        </p:nvGrpSpPr>
        <p:grpSpPr>
          <a:xfrm>
            <a:off x="10087839" y="4721343"/>
            <a:ext cx="1075469" cy="457201"/>
            <a:chOff x="8124046" y="3774182"/>
            <a:chExt cx="1075469" cy="457201"/>
          </a:xfrm>
        </p:grpSpPr>
        <p:pic>
          <p:nvPicPr>
            <p:cNvPr id="37" name="Picture 7" descr="Hey Azure Guy! -">
              <a:extLst>
                <a:ext uri="{FF2B5EF4-FFF2-40B4-BE49-F238E27FC236}">
                  <a16:creationId xmlns:a16="http://schemas.microsoft.com/office/drawing/2014/main" id="{67BE3572-0AC9-4D5C-A9D9-02CF56C96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A2BA57-2B9B-4F3F-8C22-8E5E3D442946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C4F19E1-66B9-4F97-B90F-9F160F2574DE}"/>
              </a:ext>
            </a:extLst>
          </p:cNvPr>
          <p:cNvSpPr/>
          <p:nvPr/>
        </p:nvSpPr>
        <p:spPr>
          <a:xfrm>
            <a:off x="2426397" y="1976284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47AB77-4BFB-4922-93E7-FB53996C9465}"/>
              </a:ext>
            </a:extLst>
          </p:cNvPr>
          <p:cNvGrpSpPr/>
          <p:nvPr/>
        </p:nvGrpSpPr>
        <p:grpSpPr>
          <a:xfrm>
            <a:off x="1573554" y="1986137"/>
            <a:ext cx="815204" cy="1290193"/>
            <a:chOff x="10831462" y="349497"/>
            <a:chExt cx="815204" cy="129019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35823F-A718-4D68-AD0B-03767FCD4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3353B8-A26A-4B89-A6BD-BB9AB4332D91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66C24BAF-8D0D-4E06-98CA-E41596953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3090" y="3664814"/>
            <a:ext cx="440399" cy="44039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5F4AD8D-CD49-4FCF-B5FB-4179F4395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0" y="4236404"/>
            <a:ext cx="461560" cy="4615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1AF9169-5306-4EEF-AD7A-D059770F37C5}"/>
              </a:ext>
            </a:extLst>
          </p:cNvPr>
          <p:cNvGrpSpPr/>
          <p:nvPr/>
        </p:nvGrpSpPr>
        <p:grpSpPr>
          <a:xfrm>
            <a:off x="3566245" y="2672346"/>
            <a:ext cx="731292" cy="761219"/>
            <a:chOff x="4681081" y="1931719"/>
            <a:chExt cx="731292" cy="76121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4131FD79-844D-4A6E-AF9E-CA47D2E77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D65406-D44C-4001-B2D7-51508B5F880A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51676ED-CDCA-4925-93E5-7BA9D55B66CD}"/>
              </a:ext>
            </a:extLst>
          </p:cNvPr>
          <p:cNvSpPr/>
          <p:nvPr/>
        </p:nvSpPr>
        <p:spPr>
          <a:xfrm>
            <a:off x="2524984" y="2469856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F6BE2F-FDB3-471E-9420-D74E537C2541}"/>
              </a:ext>
            </a:extLst>
          </p:cNvPr>
          <p:cNvGrpSpPr/>
          <p:nvPr/>
        </p:nvGrpSpPr>
        <p:grpSpPr>
          <a:xfrm>
            <a:off x="4059603" y="2683587"/>
            <a:ext cx="1100002" cy="395199"/>
            <a:chOff x="3504764" y="3514501"/>
            <a:chExt cx="1100002" cy="395199"/>
          </a:xfrm>
        </p:grpSpPr>
        <p:pic>
          <p:nvPicPr>
            <p:cNvPr id="59" name="Picture 58" descr="Shape, icon&#10;&#10;Description automatically generated">
              <a:extLst>
                <a:ext uri="{FF2B5EF4-FFF2-40B4-BE49-F238E27FC236}">
                  <a16:creationId xmlns:a16="http://schemas.microsoft.com/office/drawing/2014/main" id="{91AABC6F-F6CE-49DF-B5A5-458ED4B1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CCEF210-2A85-4486-A684-ADC3CBEED121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share-rest-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FB611-029D-4885-B655-2FBD296744A1}"/>
              </a:ext>
            </a:extLst>
          </p:cNvPr>
          <p:cNvSpPr txBox="1"/>
          <p:nvPr/>
        </p:nvSpPr>
        <p:spPr>
          <a:xfrm>
            <a:off x="2549537" y="2342711"/>
            <a:ext cx="17565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Sharing Node Resource group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0F60AEB-EE41-4A2F-A58E-6C9B6E02864B}"/>
              </a:ext>
            </a:extLst>
          </p:cNvPr>
          <p:cNvGrpSpPr/>
          <p:nvPr/>
        </p:nvGrpSpPr>
        <p:grpSpPr>
          <a:xfrm>
            <a:off x="4124424" y="1981021"/>
            <a:ext cx="1218124" cy="419227"/>
            <a:chOff x="5187434" y="2480631"/>
            <a:chExt cx="1218124" cy="4192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B097E24-A805-4CD1-B94E-0C0024030D21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Org A</a:t>
              </a:r>
            </a:p>
          </p:txBody>
        </p:sp>
        <p:pic>
          <p:nvPicPr>
            <p:cNvPr id="64" name="Picture 1">
              <a:extLst>
                <a:ext uri="{FF2B5EF4-FFF2-40B4-BE49-F238E27FC236}">
                  <a16:creationId xmlns:a16="http://schemas.microsoft.com/office/drawing/2014/main" id="{09054AED-875C-4A88-A9AE-A40CCA40C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CF049E-4B7F-40D9-AB35-40E459F00F60}"/>
              </a:ext>
            </a:extLst>
          </p:cNvPr>
          <p:cNvGrpSpPr/>
          <p:nvPr/>
        </p:nvGrpSpPr>
        <p:grpSpPr>
          <a:xfrm>
            <a:off x="1574417" y="5286138"/>
            <a:ext cx="5269729" cy="809773"/>
            <a:chOff x="1442728" y="5236769"/>
            <a:chExt cx="5251344" cy="80977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241D5F-7087-4D7B-A61B-E38D5B998A94}"/>
                </a:ext>
              </a:extLst>
            </p:cNvPr>
            <p:cNvSpPr/>
            <p:nvPr/>
          </p:nvSpPr>
          <p:spPr>
            <a:xfrm>
              <a:off x="1442728" y="5236769"/>
              <a:ext cx="5251344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B1667CE4-E75F-4B52-8632-D08D8C465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60750" y="5494442"/>
              <a:ext cx="397434" cy="39743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8C0170-C13F-43D2-AFBD-A1C522E081A2}"/>
                </a:ext>
              </a:extLst>
            </p:cNvPr>
            <p:cNvSpPr txBox="1"/>
            <p:nvPr/>
          </p:nvSpPr>
          <p:spPr>
            <a:xfrm>
              <a:off x="4392408" y="5481730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8C5E2A48-9C5F-4D5E-AEB4-0E899BED9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90332" y="5528747"/>
              <a:ext cx="432499" cy="43249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179A255-DD43-4F7A-A4B3-D54DB8F4FEA1}"/>
                </a:ext>
              </a:extLst>
            </p:cNvPr>
            <p:cNvSpPr txBox="1"/>
            <p:nvPr/>
          </p:nvSpPr>
          <p:spPr>
            <a:xfrm>
              <a:off x="2645683" y="5534153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7385AE-A3D5-47CB-BC6A-3EB133F590F3}"/>
                </a:ext>
              </a:extLst>
            </p:cNvPr>
            <p:cNvSpPr txBox="1"/>
            <p:nvPr/>
          </p:nvSpPr>
          <p:spPr>
            <a:xfrm>
              <a:off x="1664550" y="554241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365A6F99-09D6-43DA-9E52-94EAA32D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58571" y="5487759"/>
              <a:ext cx="438486" cy="43848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BB6AE31-FF1A-4185-B35D-CCBA98F13F81}"/>
                </a:ext>
              </a:extLst>
            </p:cNvPr>
            <p:cNvSpPr txBox="1"/>
            <p:nvPr/>
          </p:nvSpPr>
          <p:spPr>
            <a:xfrm>
              <a:off x="3594516" y="5425511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74" name="Picture 73" descr="Shape, icon&#10;&#10;Description automatically generated">
              <a:extLst>
                <a:ext uri="{FF2B5EF4-FFF2-40B4-BE49-F238E27FC236}">
                  <a16:creationId xmlns:a16="http://schemas.microsoft.com/office/drawing/2014/main" id="{2495996B-09A9-43D1-8072-1569FA1F1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7608" y="5619360"/>
              <a:ext cx="231224" cy="246221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B6E474D1-F30F-4E21-BC4F-B5FBD8DE77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39184" y="5576728"/>
            <a:ext cx="389292" cy="389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FC7B6B-6A40-4AE5-9D21-2C5D69C1B7BC}"/>
              </a:ext>
            </a:extLst>
          </p:cNvPr>
          <p:cNvSpPr txBox="1"/>
          <p:nvPr/>
        </p:nvSpPr>
        <p:spPr>
          <a:xfrm>
            <a:off x="5328341" y="5531608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8F99D91-9636-4005-8A78-9D507D69E2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28065" y="5552366"/>
            <a:ext cx="454539" cy="454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3760D5-E843-4B91-B132-7306864ECA95}"/>
              </a:ext>
            </a:extLst>
          </p:cNvPr>
          <p:cNvSpPr txBox="1"/>
          <p:nvPr/>
        </p:nvSpPr>
        <p:spPr>
          <a:xfrm>
            <a:off x="6372137" y="5607949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BDBE9BA-A492-49CD-8C4A-670DE4C119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17696" y="3622692"/>
            <a:ext cx="389292" cy="389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D3F97E-37E5-45AA-83E6-DE09C4AF073D}"/>
              </a:ext>
            </a:extLst>
          </p:cNvPr>
          <p:cNvSpPr txBox="1"/>
          <p:nvPr/>
        </p:nvSpPr>
        <p:spPr>
          <a:xfrm>
            <a:off x="3950782" y="3640236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C4850AD-1FCA-4543-A3DE-0C05E3B2C3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46001" y="4163421"/>
            <a:ext cx="454539" cy="4545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C81EEC-0D47-4AE3-9D0B-C67F6C4854E3}"/>
              </a:ext>
            </a:extLst>
          </p:cNvPr>
          <p:cNvSpPr txBox="1"/>
          <p:nvPr/>
        </p:nvSpPr>
        <p:spPr>
          <a:xfrm>
            <a:off x="3903815" y="4201111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6F1AEE-4432-4C91-BC91-73B837E50F82}"/>
              </a:ext>
            </a:extLst>
          </p:cNvPr>
          <p:cNvSpPr/>
          <p:nvPr/>
        </p:nvSpPr>
        <p:spPr>
          <a:xfrm>
            <a:off x="7555987" y="1980445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866066-A973-4136-AB9D-46C791A66F7E}"/>
              </a:ext>
            </a:extLst>
          </p:cNvPr>
          <p:cNvGrpSpPr/>
          <p:nvPr/>
        </p:nvGrpSpPr>
        <p:grpSpPr>
          <a:xfrm>
            <a:off x="7734990" y="2736072"/>
            <a:ext cx="731292" cy="761219"/>
            <a:chOff x="4681081" y="1931719"/>
            <a:chExt cx="731292" cy="761219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9CBEDCA5-2266-4B22-9C3D-B58CD5006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DBE574-0D07-482B-86BB-2DA793163AD8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67ACDF-0109-4179-8BB8-D1281FA0A839}"/>
              </a:ext>
            </a:extLst>
          </p:cNvPr>
          <p:cNvSpPr/>
          <p:nvPr/>
        </p:nvSpPr>
        <p:spPr>
          <a:xfrm>
            <a:off x="7654574" y="2474017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60E2ED-32CF-40DF-97AE-4CCBB5A5CD79}"/>
              </a:ext>
            </a:extLst>
          </p:cNvPr>
          <p:cNvGrpSpPr/>
          <p:nvPr/>
        </p:nvGrpSpPr>
        <p:grpSpPr>
          <a:xfrm>
            <a:off x="8190903" y="2746627"/>
            <a:ext cx="1100002" cy="395199"/>
            <a:chOff x="3504764" y="3514501"/>
            <a:chExt cx="1100002" cy="395199"/>
          </a:xfrm>
        </p:grpSpPr>
        <p:pic>
          <p:nvPicPr>
            <p:cNvPr id="117" name="Picture 116" descr="Shape, icon&#10;&#10;Description automatically generated">
              <a:extLst>
                <a:ext uri="{FF2B5EF4-FFF2-40B4-BE49-F238E27FC236}">
                  <a16:creationId xmlns:a16="http://schemas.microsoft.com/office/drawing/2014/main" id="{976B75B8-BFB6-4DB5-B0D3-DB5A81B48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D29F6F7-E7DD-4330-BACC-022B6658560C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share-rest-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C8A7CA2-D6A0-4411-8247-94DA8317CEAF}"/>
              </a:ext>
            </a:extLst>
          </p:cNvPr>
          <p:cNvGrpSpPr/>
          <p:nvPr/>
        </p:nvGrpSpPr>
        <p:grpSpPr>
          <a:xfrm>
            <a:off x="9254014" y="1985182"/>
            <a:ext cx="1218124" cy="419227"/>
            <a:chOff x="5187434" y="2480631"/>
            <a:chExt cx="1218124" cy="41922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490D104-4E1B-4BB9-B473-5B0859E9E87C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Org B</a:t>
              </a:r>
            </a:p>
          </p:txBody>
        </p:sp>
        <p:pic>
          <p:nvPicPr>
            <p:cNvPr id="122" name="Picture 1">
              <a:extLst>
                <a:ext uri="{FF2B5EF4-FFF2-40B4-BE49-F238E27FC236}">
                  <a16:creationId xmlns:a16="http://schemas.microsoft.com/office/drawing/2014/main" id="{06C20193-854E-420B-B53D-E0B3E0C88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00CCD76-77FB-4391-899E-E491D3386F5B}"/>
              </a:ext>
            </a:extLst>
          </p:cNvPr>
          <p:cNvGrpSpPr/>
          <p:nvPr/>
        </p:nvGrpSpPr>
        <p:grpSpPr>
          <a:xfrm>
            <a:off x="6483364" y="2436680"/>
            <a:ext cx="1100002" cy="395199"/>
            <a:chOff x="3504764" y="3514501"/>
            <a:chExt cx="1100002" cy="395199"/>
          </a:xfrm>
        </p:grpSpPr>
        <p:pic>
          <p:nvPicPr>
            <p:cNvPr id="124" name="Picture 123" descr="Shape, icon&#10;&#10;Description automatically generated">
              <a:extLst>
                <a:ext uri="{FF2B5EF4-FFF2-40B4-BE49-F238E27FC236}">
                  <a16:creationId xmlns:a16="http://schemas.microsoft.com/office/drawing/2014/main" id="{428AE8EE-A3D2-44BA-802E-C89A9A556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7D9A10A-697E-4BC9-BDE1-453FDF6C2890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29" name="Picture 128" descr="Shape, icon&#10;&#10;Description automatically generated">
            <a:extLst>
              <a:ext uri="{FF2B5EF4-FFF2-40B4-BE49-F238E27FC236}">
                <a16:creationId xmlns:a16="http://schemas.microsoft.com/office/drawing/2014/main" id="{296D2790-0293-42BB-B867-7B263394BA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0353" y="3529505"/>
            <a:ext cx="231224" cy="246221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43CC0BEE-B559-416B-8269-91C602CFA3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87604" y="3558248"/>
            <a:ext cx="389292" cy="38929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5296F0AC-60E5-4B27-A898-C869EB5217D4}"/>
              </a:ext>
            </a:extLst>
          </p:cNvPr>
          <p:cNvSpPr txBox="1"/>
          <p:nvPr/>
        </p:nvSpPr>
        <p:spPr>
          <a:xfrm>
            <a:off x="8076761" y="3513128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7F79AB27-C481-4E8D-A77A-A613079D4B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16289" y="4143967"/>
            <a:ext cx="454539" cy="45453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D88AA30-F4E7-4245-9FA2-F50722FA4C8D}"/>
              </a:ext>
            </a:extLst>
          </p:cNvPr>
          <p:cNvSpPr txBox="1"/>
          <p:nvPr/>
        </p:nvSpPr>
        <p:spPr>
          <a:xfrm>
            <a:off x="8190903" y="4187973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D28DA54-4D11-4682-827C-D120B09767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38381" y="3729910"/>
            <a:ext cx="194009" cy="19400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9D8240E-3B7E-4BF2-9016-9B52CE600A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17368" y="3816233"/>
            <a:ext cx="194009" cy="194009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784CC5-9441-4DA7-A69B-7EB81600E4D9}"/>
              </a:ext>
            </a:extLst>
          </p:cNvPr>
          <p:cNvSpPr/>
          <p:nvPr/>
        </p:nvSpPr>
        <p:spPr>
          <a:xfrm>
            <a:off x="5146273" y="3939315"/>
            <a:ext cx="444256" cy="409303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4ACCBB-AE37-4D9D-AAB4-288D2B75166E}"/>
              </a:ext>
            </a:extLst>
          </p:cNvPr>
          <p:cNvSpPr/>
          <p:nvPr/>
        </p:nvSpPr>
        <p:spPr>
          <a:xfrm rot="21088561" flipH="1">
            <a:off x="7338309" y="3864654"/>
            <a:ext cx="423983" cy="461149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819E6A-15F6-4FC0-B19A-58E4A1B810E3}"/>
              </a:ext>
            </a:extLst>
          </p:cNvPr>
          <p:cNvSpPr/>
          <p:nvPr/>
        </p:nvSpPr>
        <p:spPr>
          <a:xfrm rot="5400000" flipH="1">
            <a:off x="6281948" y="2977863"/>
            <a:ext cx="423983" cy="2567485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29ACE18D-1FBD-418E-ABD1-BF629B99A4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72988" y="3516567"/>
            <a:ext cx="246221" cy="246221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E5F4AB47-910C-4325-AF4E-39E636348A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04672" y="3529504"/>
            <a:ext cx="246221" cy="246221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D09F677-6DBB-4EC6-BF5A-2E8BEDC49E2D}"/>
              </a:ext>
            </a:extLst>
          </p:cNvPr>
          <p:cNvSpPr/>
          <p:nvPr/>
        </p:nvSpPr>
        <p:spPr>
          <a:xfrm>
            <a:off x="5381579" y="1997043"/>
            <a:ext cx="2103535" cy="15283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CD00B-C406-4E89-8027-093801AE3691}"/>
              </a:ext>
            </a:extLst>
          </p:cNvPr>
          <p:cNvSpPr txBox="1"/>
          <p:nvPr/>
        </p:nvSpPr>
        <p:spPr>
          <a:xfrm>
            <a:off x="6393711" y="1997043"/>
            <a:ext cx="109441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Azure Subscription</a:t>
            </a:r>
          </a:p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Registry </a:t>
            </a:r>
          </a:p>
        </p:txBody>
      </p:sp>
      <p:pic>
        <p:nvPicPr>
          <p:cNvPr id="141" name="Picture 1">
            <a:extLst>
              <a:ext uri="{FF2B5EF4-FFF2-40B4-BE49-F238E27FC236}">
                <a16:creationId xmlns:a16="http://schemas.microsoft.com/office/drawing/2014/main" id="{AE165CF0-2198-499A-A582-A66A9BA5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02" y="2046880"/>
            <a:ext cx="290235" cy="3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3CEEEB6-BFDE-41C7-90EC-3C9E9914AF67}"/>
              </a:ext>
            </a:extLst>
          </p:cNvPr>
          <p:cNvGrpSpPr/>
          <p:nvPr/>
        </p:nvGrpSpPr>
        <p:grpSpPr>
          <a:xfrm>
            <a:off x="5334959" y="2031045"/>
            <a:ext cx="942031" cy="738405"/>
            <a:chOff x="1718304" y="1337720"/>
            <a:chExt cx="942031" cy="738405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E4E58B95-7688-4392-814B-030955C66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07314" y="1337720"/>
              <a:ext cx="481445" cy="48144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8820F6-8A00-45A1-916F-EC6A47469C6E}"/>
                </a:ext>
              </a:extLst>
            </p:cNvPr>
            <p:cNvSpPr txBox="1"/>
            <p:nvPr/>
          </p:nvSpPr>
          <p:spPr>
            <a:xfrm>
              <a:off x="1718304" y="1829904"/>
              <a:ext cx="9420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Web App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5E180C-48A1-49C9-8930-77773CEBC0B4}"/>
              </a:ext>
            </a:extLst>
          </p:cNvPr>
          <p:cNvGrpSpPr/>
          <p:nvPr/>
        </p:nvGrpSpPr>
        <p:grpSpPr>
          <a:xfrm>
            <a:off x="2559859" y="3968730"/>
            <a:ext cx="867636" cy="683209"/>
            <a:chOff x="1951327" y="2005919"/>
            <a:chExt cx="867636" cy="683209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FA790074-3793-4194-BC05-019FB039A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753100-4996-4B5D-B95E-C9B0C453FD8D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pic>
        <p:nvPicPr>
          <p:cNvPr id="57" name="Picture 56" descr="Shape, icon&#10;&#10;Description automatically generated">
            <a:extLst>
              <a:ext uri="{FF2B5EF4-FFF2-40B4-BE49-F238E27FC236}">
                <a16:creationId xmlns:a16="http://schemas.microsoft.com/office/drawing/2014/main" id="{2EB12157-73B1-4673-897C-82275964FB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3704" y="2321052"/>
            <a:ext cx="231224" cy="246221"/>
          </a:xfrm>
          <a:prstGeom prst="rect">
            <a:avLst/>
          </a:prstGeom>
        </p:spPr>
      </p:pic>
      <p:pic>
        <p:nvPicPr>
          <p:cNvPr id="22" name="Picture 21" descr="Shape, icon&#10;&#10;Description automatically generated">
            <a:extLst>
              <a:ext uri="{FF2B5EF4-FFF2-40B4-BE49-F238E27FC236}">
                <a16:creationId xmlns:a16="http://schemas.microsoft.com/office/drawing/2014/main" id="{9151A3FB-1BA9-4D8B-AF74-0F9856A2B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4785" y="3525344"/>
            <a:ext cx="231224" cy="246221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2061E78-8AE8-422A-B576-05DB2614ECC0}"/>
              </a:ext>
            </a:extLst>
          </p:cNvPr>
          <p:cNvGrpSpPr/>
          <p:nvPr/>
        </p:nvGrpSpPr>
        <p:grpSpPr>
          <a:xfrm>
            <a:off x="9395427" y="3972891"/>
            <a:ext cx="867636" cy="683209"/>
            <a:chOff x="1951327" y="2005919"/>
            <a:chExt cx="867636" cy="683209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59D9AC2-4B14-4DAA-99F5-FD0A0FCB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BF404D5-8F7B-46BA-B942-A52489E3C366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8FA87C-2626-4301-B4C4-4813793495DA}"/>
              </a:ext>
            </a:extLst>
          </p:cNvPr>
          <p:cNvGrpSpPr/>
          <p:nvPr/>
        </p:nvGrpSpPr>
        <p:grpSpPr>
          <a:xfrm>
            <a:off x="5386626" y="2859287"/>
            <a:ext cx="867636" cy="683209"/>
            <a:chOff x="1951327" y="2005919"/>
            <a:chExt cx="867636" cy="683209"/>
          </a:xfrm>
        </p:grpSpPr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F77ACE45-2F1F-4A16-ABE9-AB0FF1F4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1199ADF-161F-4832-ADF1-9B1CAB86283D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E806852-28AD-4DB9-B27E-6A9197CC5499}"/>
              </a:ext>
            </a:extLst>
          </p:cNvPr>
          <p:cNvGrpSpPr/>
          <p:nvPr/>
        </p:nvGrpSpPr>
        <p:grpSpPr>
          <a:xfrm>
            <a:off x="6697586" y="2789756"/>
            <a:ext cx="731292" cy="761219"/>
            <a:chOff x="4681081" y="1931719"/>
            <a:chExt cx="731292" cy="761219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9B06B669-D8CB-428C-AA8A-167DD687D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21C4B66-2E48-494E-8B03-78FFD87C3CE8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95" name="Title 9">
            <a:extLst>
              <a:ext uri="{FF2B5EF4-FFF2-40B4-BE49-F238E27FC236}">
                <a16:creationId xmlns:a16="http://schemas.microsoft.com/office/drawing/2014/main" id="{54C116B3-B0EC-488D-870D-CA9B1C8C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E8095-45BD-4142-BC34-467E908F5A50}"/>
              </a:ext>
            </a:extLst>
          </p:cNvPr>
          <p:cNvSpPr txBox="1"/>
          <p:nvPr/>
        </p:nvSpPr>
        <p:spPr>
          <a:xfrm>
            <a:off x="7675892" y="2355788"/>
            <a:ext cx="17565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Sharing Node 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64103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C9AB0F6-BB46-4719-B7AF-97B56DC3FF1C}"/>
              </a:ext>
            </a:extLst>
          </p:cNvPr>
          <p:cNvSpPr/>
          <p:nvPr/>
        </p:nvSpPr>
        <p:spPr>
          <a:xfrm>
            <a:off x="1574417" y="1809135"/>
            <a:ext cx="9117930" cy="3299462"/>
          </a:xfrm>
          <a:prstGeom prst="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5CBD84-2848-451F-A259-4BB19FC6D4F7}"/>
              </a:ext>
            </a:extLst>
          </p:cNvPr>
          <p:cNvGrpSpPr/>
          <p:nvPr/>
        </p:nvGrpSpPr>
        <p:grpSpPr>
          <a:xfrm>
            <a:off x="10087839" y="4721343"/>
            <a:ext cx="1075469" cy="457201"/>
            <a:chOff x="8124046" y="3774182"/>
            <a:chExt cx="1075469" cy="457201"/>
          </a:xfrm>
        </p:grpSpPr>
        <p:pic>
          <p:nvPicPr>
            <p:cNvPr id="37" name="Picture 7" descr="Hey Azure Guy! -">
              <a:extLst>
                <a:ext uri="{FF2B5EF4-FFF2-40B4-BE49-F238E27FC236}">
                  <a16:creationId xmlns:a16="http://schemas.microsoft.com/office/drawing/2014/main" id="{67BE3572-0AC9-4D5C-A9D9-02CF56C96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4" t="20807" r="18215" b="26131"/>
            <a:stretch/>
          </p:blipFill>
          <p:spPr bwMode="auto">
            <a:xfrm>
              <a:off x="8632118" y="3774182"/>
              <a:ext cx="567397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A2BA57-2B9B-4F3F-8C22-8E5E3D442946}"/>
                </a:ext>
              </a:extLst>
            </p:cNvPr>
            <p:cNvSpPr txBox="1"/>
            <p:nvPr/>
          </p:nvSpPr>
          <p:spPr>
            <a:xfrm>
              <a:off x="8124046" y="3951934"/>
              <a:ext cx="7026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Azure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C4F19E1-66B9-4F97-B90F-9F160F2574DE}"/>
              </a:ext>
            </a:extLst>
          </p:cNvPr>
          <p:cNvSpPr/>
          <p:nvPr/>
        </p:nvSpPr>
        <p:spPr>
          <a:xfrm>
            <a:off x="2426397" y="1976284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47AB77-4BFB-4922-93E7-FB53996C9465}"/>
              </a:ext>
            </a:extLst>
          </p:cNvPr>
          <p:cNvGrpSpPr/>
          <p:nvPr/>
        </p:nvGrpSpPr>
        <p:grpSpPr>
          <a:xfrm>
            <a:off x="1573554" y="1986137"/>
            <a:ext cx="815204" cy="1290193"/>
            <a:chOff x="10831462" y="349497"/>
            <a:chExt cx="815204" cy="129019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35823F-A718-4D68-AD0B-03767FCD4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816" y="349497"/>
              <a:ext cx="432497" cy="43249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3353B8-A26A-4B89-A6BD-BB9AB4332D91}"/>
                </a:ext>
              </a:extLst>
            </p:cNvPr>
            <p:cNvSpPr txBox="1"/>
            <p:nvPr/>
          </p:nvSpPr>
          <p:spPr>
            <a:xfrm>
              <a:off x="10831462" y="808693"/>
              <a:ext cx="81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Directory</a:t>
              </a:r>
              <a:b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66C24BAF-8D0D-4E06-98CA-E41596953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3090" y="3664814"/>
            <a:ext cx="440399" cy="44039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5F4AD8D-CD49-4FCF-B5FB-4179F43957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0" y="4236404"/>
            <a:ext cx="461560" cy="4615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1AF9169-5306-4EEF-AD7A-D059770F37C5}"/>
              </a:ext>
            </a:extLst>
          </p:cNvPr>
          <p:cNvGrpSpPr/>
          <p:nvPr/>
        </p:nvGrpSpPr>
        <p:grpSpPr>
          <a:xfrm>
            <a:off x="3566245" y="2672346"/>
            <a:ext cx="731292" cy="761219"/>
            <a:chOff x="4681081" y="1931719"/>
            <a:chExt cx="731292" cy="76121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4131FD79-844D-4A6E-AF9E-CA47D2E77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D65406-D44C-4001-B2D7-51508B5F880A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51676ED-CDCA-4925-93E5-7BA9D55B66CD}"/>
              </a:ext>
            </a:extLst>
          </p:cNvPr>
          <p:cNvSpPr/>
          <p:nvPr/>
        </p:nvSpPr>
        <p:spPr>
          <a:xfrm>
            <a:off x="2524984" y="2469856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F6BE2F-FDB3-471E-9420-D74E537C2541}"/>
              </a:ext>
            </a:extLst>
          </p:cNvPr>
          <p:cNvGrpSpPr/>
          <p:nvPr/>
        </p:nvGrpSpPr>
        <p:grpSpPr>
          <a:xfrm>
            <a:off x="4071130" y="2663665"/>
            <a:ext cx="1100002" cy="395199"/>
            <a:chOff x="3504764" y="3514501"/>
            <a:chExt cx="1100002" cy="395199"/>
          </a:xfrm>
        </p:grpSpPr>
        <p:pic>
          <p:nvPicPr>
            <p:cNvPr id="59" name="Picture 58" descr="Shape, icon&#10;&#10;Description automatically generated">
              <a:extLst>
                <a:ext uri="{FF2B5EF4-FFF2-40B4-BE49-F238E27FC236}">
                  <a16:creationId xmlns:a16="http://schemas.microsoft.com/office/drawing/2014/main" id="{91AABC6F-F6CE-49DF-B5A5-458ED4B1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CCEF210-2A85-4486-A684-ADC3CBEED121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share-rest-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EFB611-029D-4885-B655-2FBD296744A1}"/>
              </a:ext>
            </a:extLst>
          </p:cNvPr>
          <p:cNvSpPr txBox="1"/>
          <p:nvPr/>
        </p:nvSpPr>
        <p:spPr>
          <a:xfrm>
            <a:off x="2549537" y="2342711"/>
            <a:ext cx="17565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Sharing Node Resource group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0F60AEB-EE41-4A2F-A58E-6C9B6E02864B}"/>
              </a:ext>
            </a:extLst>
          </p:cNvPr>
          <p:cNvGrpSpPr/>
          <p:nvPr/>
        </p:nvGrpSpPr>
        <p:grpSpPr>
          <a:xfrm>
            <a:off x="4124424" y="1981021"/>
            <a:ext cx="1218124" cy="419227"/>
            <a:chOff x="5187434" y="2480631"/>
            <a:chExt cx="1218124" cy="4192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B097E24-A805-4CD1-B94E-0C0024030D21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Org A</a:t>
              </a:r>
            </a:p>
          </p:txBody>
        </p:sp>
        <p:pic>
          <p:nvPicPr>
            <p:cNvPr id="64" name="Picture 1">
              <a:extLst>
                <a:ext uri="{FF2B5EF4-FFF2-40B4-BE49-F238E27FC236}">
                  <a16:creationId xmlns:a16="http://schemas.microsoft.com/office/drawing/2014/main" id="{09054AED-875C-4A88-A9AE-A40CCA40C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CF049E-4B7F-40D9-AB35-40E459F00F60}"/>
              </a:ext>
            </a:extLst>
          </p:cNvPr>
          <p:cNvGrpSpPr/>
          <p:nvPr/>
        </p:nvGrpSpPr>
        <p:grpSpPr>
          <a:xfrm>
            <a:off x="1574417" y="5286138"/>
            <a:ext cx="5269729" cy="809773"/>
            <a:chOff x="1442728" y="5236769"/>
            <a:chExt cx="5251344" cy="80977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241D5F-7087-4D7B-A61B-E38D5B998A94}"/>
                </a:ext>
              </a:extLst>
            </p:cNvPr>
            <p:cNvSpPr/>
            <p:nvPr/>
          </p:nvSpPr>
          <p:spPr>
            <a:xfrm>
              <a:off x="1442728" y="5236769"/>
              <a:ext cx="5251344" cy="809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Legend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B1667CE4-E75F-4B52-8632-D08D8C465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60750" y="5494442"/>
              <a:ext cx="397434" cy="39743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8C0170-C13F-43D2-AFBD-A1C522E081A2}"/>
                </a:ext>
              </a:extLst>
            </p:cNvPr>
            <p:cNvSpPr txBox="1"/>
            <p:nvPr/>
          </p:nvSpPr>
          <p:spPr>
            <a:xfrm>
              <a:off x="4392408" y="5481730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8C5E2A48-9C5F-4D5E-AEB4-0E899BED9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90332" y="5528747"/>
              <a:ext cx="432499" cy="43249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179A255-DD43-4F7A-A4B3-D54DB8F4FEA1}"/>
                </a:ext>
              </a:extLst>
            </p:cNvPr>
            <p:cNvSpPr txBox="1"/>
            <p:nvPr/>
          </p:nvSpPr>
          <p:spPr>
            <a:xfrm>
              <a:off x="2645683" y="5534153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87385AE-A3D5-47CB-BC6A-3EB133F590F3}"/>
                </a:ext>
              </a:extLst>
            </p:cNvPr>
            <p:cNvSpPr txBox="1"/>
            <p:nvPr/>
          </p:nvSpPr>
          <p:spPr>
            <a:xfrm>
              <a:off x="1664550" y="5542415"/>
              <a:ext cx="769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Image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365A6F99-09D6-43DA-9E52-94EAA32D8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58571" y="5487759"/>
              <a:ext cx="438486" cy="43848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BB6AE31-FF1A-4185-B35D-CCBA98F13F81}"/>
                </a:ext>
              </a:extLst>
            </p:cNvPr>
            <p:cNvSpPr txBox="1"/>
            <p:nvPr/>
          </p:nvSpPr>
          <p:spPr>
            <a:xfrm>
              <a:off x="3594516" y="5425511"/>
              <a:ext cx="769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App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</a:t>
              </a:r>
              <a:b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Plan</a:t>
              </a:r>
            </a:p>
          </p:txBody>
        </p:sp>
        <p:pic>
          <p:nvPicPr>
            <p:cNvPr id="74" name="Picture 73" descr="Shape, icon&#10;&#10;Description automatically generated">
              <a:extLst>
                <a:ext uri="{FF2B5EF4-FFF2-40B4-BE49-F238E27FC236}">
                  <a16:creationId xmlns:a16="http://schemas.microsoft.com/office/drawing/2014/main" id="{2495996B-09A9-43D1-8072-1569FA1F1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17608" y="5619360"/>
              <a:ext cx="231224" cy="246221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B6E474D1-F30F-4E21-BC4F-B5FBD8DE77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39184" y="5576728"/>
            <a:ext cx="389292" cy="3892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FC7B6B-6A40-4AE5-9D21-2C5D69C1B7BC}"/>
              </a:ext>
            </a:extLst>
          </p:cNvPr>
          <p:cNvSpPr txBox="1"/>
          <p:nvPr/>
        </p:nvSpPr>
        <p:spPr>
          <a:xfrm>
            <a:off x="5328341" y="5531608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8F99D91-9636-4005-8A78-9D507D69E2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28065" y="5552366"/>
            <a:ext cx="454539" cy="454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3760D5-E843-4B91-B132-7306864ECA95}"/>
              </a:ext>
            </a:extLst>
          </p:cNvPr>
          <p:cNvSpPr txBox="1"/>
          <p:nvPr/>
        </p:nvSpPr>
        <p:spPr>
          <a:xfrm>
            <a:off x="6372137" y="5607949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BDBE9BA-A492-49CD-8C4A-670DE4C119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17696" y="3622692"/>
            <a:ext cx="389292" cy="3892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D3F97E-37E5-45AA-83E6-DE09C4AF073D}"/>
              </a:ext>
            </a:extLst>
          </p:cNvPr>
          <p:cNvSpPr txBox="1"/>
          <p:nvPr/>
        </p:nvSpPr>
        <p:spPr>
          <a:xfrm>
            <a:off x="3950782" y="3640236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C4850AD-1FCA-4543-A3DE-0C05E3B2C3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46001" y="4163421"/>
            <a:ext cx="454539" cy="4545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C81EEC-0D47-4AE3-9D0B-C67F6C4854E3}"/>
              </a:ext>
            </a:extLst>
          </p:cNvPr>
          <p:cNvSpPr txBox="1"/>
          <p:nvPr/>
        </p:nvSpPr>
        <p:spPr>
          <a:xfrm>
            <a:off x="3903815" y="4201111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C6F1AEE-4432-4C91-BC91-73B837E50F82}"/>
              </a:ext>
            </a:extLst>
          </p:cNvPr>
          <p:cNvSpPr/>
          <p:nvPr/>
        </p:nvSpPr>
        <p:spPr>
          <a:xfrm>
            <a:off x="7555987" y="1980445"/>
            <a:ext cx="2893749" cy="28639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866066-A973-4136-AB9D-46C791A66F7E}"/>
              </a:ext>
            </a:extLst>
          </p:cNvPr>
          <p:cNvGrpSpPr/>
          <p:nvPr/>
        </p:nvGrpSpPr>
        <p:grpSpPr>
          <a:xfrm>
            <a:off x="7734990" y="2736072"/>
            <a:ext cx="731292" cy="761219"/>
            <a:chOff x="4681081" y="1931719"/>
            <a:chExt cx="731292" cy="761219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9CBEDCA5-2266-4B22-9C3D-B58CD5006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DBE574-0D07-482B-86BB-2DA793163AD8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67ACDF-0109-4179-8BB8-D1281FA0A839}"/>
              </a:ext>
            </a:extLst>
          </p:cNvPr>
          <p:cNvSpPr/>
          <p:nvPr/>
        </p:nvSpPr>
        <p:spPr>
          <a:xfrm>
            <a:off x="7654574" y="2474017"/>
            <a:ext cx="2607082" cy="223056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60E2ED-32CF-40DF-97AE-4CCBB5A5CD79}"/>
              </a:ext>
            </a:extLst>
          </p:cNvPr>
          <p:cNvGrpSpPr/>
          <p:nvPr/>
        </p:nvGrpSpPr>
        <p:grpSpPr>
          <a:xfrm>
            <a:off x="8190903" y="2746627"/>
            <a:ext cx="1100002" cy="395199"/>
            <a:chOff x="3504764" y="3514501"/>
            <a:chExt cx="1100002" cy="395199"/>
          </a:xfrm>
        </p:grpSpPr>
        <p:pic>
          <p:nvPicPr>
            <p:cNvPr id="117" name="Picture 116" descr="Shape, icon&#10;&#10;Description automatically generated">
              <a:extLst>
                <a:ext uri="{FF2B5EF4-FFF2-40B4-BE49-F238E27FC236}">
                  <a16:creationId xmlns:a16="http://schemas.microsoft.com/office/drawing/2014/main" id="{976B75B8-BFB6-4DB5-B0D3-DB5A81B48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D29F6F7-E7DD-4330-BACC-022B6658560C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share-rest-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C8A7CA2-D6A0-4411-8247-94DA8317CEAF}"/>
              </a:ext>
            </a:extLst>
          </p:cNvPr>
          <p:cNvGrpSpPr/>
          <p:nvPr/>
        </p:nvGrpSpPr>
        <p:grpSpPr>
          <a:xfrm>
            <a:off x="9254014" y="1985182"/>
            <a:ext cx="1218124" cy="419227"/>
            <a:chOff x="5187434" y="2480631"/>
            <a:chExt cx="1218124" cy="41922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490D104-4E1B-4BB9-B473-5B0859E9E87C}"/>
                </a:ext>
              </a:extLst>
            </p:cNvPr>
            <p:cNvSpPr txBox="1"/>
            <p:nvPr/>
          </p:nvSpPr>
          <p:spPr>
            <a:xfrm>
              <a:off x="5311143" y="2480631"/>
              <a:ext cx="1094415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Azure Subscription</a:t>
              </a:r>
            </a:p>
            <a:p>
              <a:pPr algn="ctr"/>
              <a:r>
                <a:rPr lang="en-US" sz="800" dirty="0">
                  <a:solidFill>
                    <a:schemeClr val="bg2">
                      <a:lumMod val="25000"/>
                    </a:schemeClr>
                  </a:solidFill>
                </a:rPr>
                <a:t>Org B</a:t>
              </a:r>
            </a:p>
          </p:txBody>
        </p:sp>
        <p:pic>
          <p:nvPicPr>
            <p:cNvPr id="122" name="Picture 1">
              <a:extLst>
                <a:ext uri="{FF2B5EF4-FFF2-40B4-BE49-F238E27FC236}">
                  <a16:creationId xmlns:a16="http://schemas.microsoft.com/office/drawing/2014/main" id="{06C20193-854E-420B-B53D-E0B3E0C88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434" y="2530468"/>
              <a:ext cx="290235" cy="36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00CCD76-77FB-4391-899E-E491D3386F5B}"/>
              </a:ext>
            </a:extLst>
          </p:cNvPr>
          <p:cNvGrpSpPr/>
          <p:nvPr/>
        </p:nvGrpSpPr>
        <p:grpSpPr>
          <a:xfrm>
            <a:off x="6483364" y="2436680"/>
            <a:ext cx="1100002" cy="395199"/>
            <a:chOff x="3504764" y="3514501"/>
            <a:chExt cx="1100002" cy="395199"/>
          </a:xfrm>
        </p:grpSpPr>
        <p:pic>
          <p:nvPicPr>
            <p:cNvPr id="124" name="Picture 123" descr="Shape, icon&#10;&#10;Description automatically generated">
              <a:extLst>
                <a:ext uri="{FF2B5EF4-FFF2-40B4-BE49-F238E27FC236}">
                  <a16:creationId xmlns:a16="http://schemas.microsoft.com/office/drawing/2014/main" id="{428AE8EE-A3D2-44BA-802E-C89A9A556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11008" y="3514501"/>
              <a:ext cx="231224" cy="246221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7D9A10A-697E-4BC9-BDE1-453FDF6C2890}"/>
                </a:ext>
              </a:extLst>
            </p:cNvPr>
            <p:cNvSpPr txBox="1"/>
            <p:nvPr/>
          </p:nvSpPr>
          <p:spPr>
            <a:xfrm>
              <a:off x="3504764" y="3663479"/>
              <a:ext cx="11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registry-rest-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api</a:t>
              </a:r>
              <a:endParaRPr 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30" name="Graphic 129">
            <a:extLst>
              <a:ext uri="{FF2B5EF4-FFF2-40B4-BE49-F238E27FC236}">
                <a16:creationId xmlns:a16="http://schemas.microsoft.com/office/drawing/2014/main" id="{43CC0BEE-B559-416B-8269-91C602CFA3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87604" y="3558248"/>
            <a:ext cx="389292" cy="38929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5296F0AC-60E5-4B27-A898-C869EB5217D4}"/>
              </a:ext>
            </a:extLst>
          </p:cNvPr>
          <p:cNvSpPr txBox="1"/>
          <p:nvPr/>
        </p:nvSpPr>
        <p:spPr>
          <a:xfrm>
            <a:off x="8076761" y="3513128"/>
            <a:ext cx="7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7F79AB27-C481-4E8D-A77A-A613079D4B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16289" y="4143967"/>
            <a:ext cx="454539" cy="45453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D88AA30-F4E7-4245-9FA2-F50722FA4C8D}"/>
              </a:ext>
            </a:extLst>
          </p:cNvPr>
          <p:cNvSpPr txBox="1"/>
          <p:nvPr/>
        </p:nvSpPr>
        <p:spPr>
          <a:xfrm>
            <a:off x="8190903" y="4187973"/>
            <a:ext cx="769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Share</a:t>
            </a:r>
            <a:br>
              <a:rPr lang="en-US" sz="10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D28DA54-4D11-4682-827C-D120B09767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38381" y="3729910"/>
            <a:ext cx="194009" cy="19400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9D8240E-3B7E-4BF2-9016-9B52CE600A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17368" y="3816233"/>
            <a:ext cx="194009" cy="194009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784CC5-9441-4DA7-A69B-7EB81600E4D9}"/>
              </a:ext>
            </a:extLst>
          </p:cNvPr>
          <p:cNvSpPr/>
          <p:nvPr/>
        </p:nvSpPr>
        <p:spPr>
          <a:xfrm>
            <a:off x="5146273" y="3939315"/>
            <a:ext cx="444256" cy="409303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4ACCBB-AE37-4D9D-AAB4-288D2B75166E}"/>
              </a:ext>
            </a:extLst>
          </p:cNvPr>
          <p:cNvSpPr/>
          <p:nvPr/>
        </p:nvSpPr>
        <p:spPr>
          <a:xfrm rot="21088561" flipH="1">
            <a:off x="7338309" y="3864654"/>
            <a:ext cx="423983" cy="461149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819E6A-15F6-4FC0-B19A-58E4A1B810E3}"/>
              </a:ext>
            </a:extLst>
          </p:cNvPr>
          <p:cNvSpPr/>
          <p:nvPr/>
        </p:nvSpPr>
        <p:spPr>
          <a:xfrm rot="5400000" flipH="1">
            <a:off x="6281948" y="2977863"/>
            <a:ext cx="423983" cy="2567485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09F677-6DBB-4EC6-BF5A-2E8BEDC49E2D}"/>
              </a:ext>
            </a:extLst>
          </p:cNvPr>
          <p:cNvSpPr/>
          <p:nvPr/>
        </p:nvSpPr>
        <p:spPr>
          <a:xfrm>
            <a:off x="5381579" y="1997043"/>
            <a:ext cx="2103535" cy="15283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CD00B-C406-4E89-8027-093801AE3691}"/>
              </a:ext>
            </a:extLst>
          </p:cNvPr>
          <p:cNvSpPr txBox="1"/>
          <p:nvPr/>
        </p:nvSpPr>
        <p:spPr>
          <a:xfrm>
            <a:off x="6393711" y="1997043"/>
            <a:ext cx="109441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Azure Subscription</a:t>
            </a:r>
          </a:p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Registry </a:t>
            </a:r>
          </a:p>
        </p:txBody>
      </p:sp>
      <p:pic>
        <p:nvPicPr>
          <p:cNvPr id="141" name="Picture 1">
            <a:extLst>
              <a:ext uri="{FF2B5EF4-FFF2-40B4-BE49-F238E27FC236}">
                <a16:creationId xmlns:a16="http://schemas.microsoft.com/office/drawing/2014/main" id="{AE165CF0-2198-499A-A582-A66A9BA5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02" y="2046880"/>
            <a:ext cx="290235" cy="3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8FA87C-2626-4301-B4C4-4813793495DA}"/>
              </a:ext>
            </a:extLst>
          </p:cNvPr>
          <p:cNvGrpSpPr/>
          <p:nvPr/>
        </p:nvGrpSpPr>
        <p:grpSpPr>
          <a:xfrm>
            <a:off x="5386626" y="2859287"/>
            <a:ext cx="867636" cy="683209"/>
            <a:chOff x="1951327" y="2005919"/>
            <a:chExt cx="867636" cy="683209"/>
          </a:xfrm>
        </p:grpSpPr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F77ACE45-2F1F-4A16-ABE9-AB0FF1F4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29289" y="2005919"/>
              <a:ext cx="438486" cy="438486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1199ADF-161F-4832-ADF1-9B1CAB86283D}"/>
                </a:ext>
              </a:extLst>
            </p:cNvPr>
            <p:cNvSpPr txBox="1"/>
            <p:nvPr/>
          </p:nvSpPr>
          <p:spPr>
            <a:xfrm>
              <a:off x="1951327" y="2442907"/>
              <a:ext cx="8676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Service Plan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E806852-28AD-4DB9-B27E-6A9197CC5499}"/>
              </a:ext>
            </a:extLst>
          </p:cNvPr>
          <p:cNvGrpSpPr/>
          <p:nvPr/>
        </p:nvGrpSpPr>
        <p:grpSpPr>
          <a:xfrm>
            <a:off x="6697586" y="2789756"/>
            <a:ext cx="731292" cy="761219"/>
            <a:chOff x="4681081" y="1931719"/>
            <a:chExt cx="731292" cy="761219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9B06B669-D8CB-428C-AA8A-167DD687D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16741" y="1931719"/>
              <a:ext cx="353678" cy="353678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21C4B66-2E48-494E-8B03-78FFD87C3CE8}"/>
                </a:ext>
              </a:extLst>
            </p:cNvPr>
            <p:cNvSpPr txBox="1"/>
            <p:nvPr/>
          </p:nvSpPr>
          <p:spPr>
            <a:xfrm>
              <a:off x="4681081" y="2292828"/>
              <a:ext cx="731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Container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Registry</a:t>
              </a:r>
            </a:p>
          </p:txBody>
        </p:sp>
      </p:grpSp>
      <p:sp>
        <p:nvSpPr>
          <p:cNvPr id="95" name="Title 9">
            <a:extLst>
              <a:ext uri="{FF2B5EF4-FFF2-40B4-BE49-F238E27FC236}">
                <a16:creationId xmlns:a16="http://schemas.microsoft.com/office/drawing/2014/main" id="{54C116B3-B0EC-488D-870D-CA9B1C8C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E8095-45BD-4142-BC34-467E908F5A50}"/>
              </a:ext>
            </a:extLst>
          </p:cNvPr>
          <p:cNvSpPr txBox="1"/>
          <p:nvPr/>
        </p:nvSpPr>
        <p:spPr>
          <a:xfrm>
            <a:off x="7675892" y="2355788"/>
            <a:ext cx="17565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Sharing Node Resource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2A3657-69F5-4CBA-B01A-FB802DFF3687}"/>
              </a:ext>
            </a:extLst>
          </p:cNvPr>
          <p:cNvGrpSpPr/>
          <p:nvPr/>
        </p:nvGrpSpPr>
        <p:grpSpPr>
          <a:xfrm>
            <a:off x="2485468" y="3305842"/>
            <a:ext cx="1100002" cy="609717"/>
            <a:chOff x="2485468" y="3305842"/>
            <a:chExt cx="1100002" cy="6097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56A2A4-F949-49D0-80EF-A224898D05FA}"/>
                </a:ext>
              </a:extLst>
            </p:cNvPr>
            <p:cNvGrpSpPr/>
            <p:nvPr/>
          </p:nvGrpSpPr>
          <p:grpSpPr>
            <a:xfrm>
              <a:off x="2485468" y="3305842"/>
              <a:ext cx="1100002" cy="609717"/>
              <a:chOff x="2485468" y="3425915"/>
              <a:chExt cx="1100002" cy="609717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7BD9BE06-30F8-413D-A57C-FDC6BDF9F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786644" y="3425915"/>
                <a:ext cx="446144" cy="44614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370F72-8522-44B3-9A09-1A873A5745AF}"/>
                  </a:ext>
                </a:extLst>
              </p:cNvPr>
              <p:cNvSpPr txBox="1"/>
              <p:nvPr/>
            </p:nvSpPr>
            <p:spPr>
              <a:xfrm>
                <a:off x="2485468" y="3789411"/>
                <a:ext cx="1100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Azure Function</a:t>
                </a:r>
              </a:p>
            </p:txBody>
          </p:sp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337E522-7529-4B70-AAE7-54341397D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672988" y="3516567"/>
              <a:ext cx="246221" cy="246221"/>
            </a:xfrm>
            <a:prstGeom prst="rect">
              <a:avLst/>
            </a:prstGeom>
          </p:spPr>
        </p:pic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9E2970D5-B559-42B6-B114-43D2D4C41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84785" y="3525344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73E88B-DF8E-41C3-B4C0-7D89A3CDCB71}"/>
              </a:ext>
            </a:extLst>
          </p:cNvPr>
          <p:cNvGrpSpPr/>
          <p:nvPr/>
        </p:nvGrpSpPr>
        <p:grpSpPr>
          <a:xfrm>
            <a:off x="9165589" y="3280280"/>
            <a:ext cx="1100002" cy="609717"/>
            <a:chOff x="9165589" y="3280280"/>
            <a:chExt cx="1100002" cy="60971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F19A6AC-52C0-47B1-B2F2-9E3EBCB9DD54}"/>
                </a:ext>
              </a:extLst>
            </p:cNvPr>
            <p:cNvGrpSpPr/>
            <p:nvPr/>
          </p:nvGrpSpPr>
          <p:grpSpPr>
            <a:xfrm>
              <a:off x="9165589" y="3280280"/>
              <a:ext cx="1100002" cy="609717"/>
              <a:chOff x="2485468" y="3425915"/>
              <a:chExt cx="1100002" cy="609717"/>
            </a:xfrm>
          </p:grpSpPr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5CF7A015-B266-42A3-AECB-7FD047BD7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786644" y="3425915"/>
                <a:ext cx="446144" cy="446144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3BFEB6A-DAAD-4BDE-B5E5-570E1739D977}"/>
                  </a:ext>
                </a:extLst>
              </p:cNvPr>
              <p:cNvSpPr txBox="1"/>
              <p:nvPr/>
            </p:nvSpPr>
            <p:spPr>
              <a:xfrm>
                <a:off x="2485468" y="3789411"/>
                <a:ext cx="1100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Azure Function</a:t>
                </a:r>
              </a:p>
            </p:txBody>
          </p:sp>
        </p:grp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FFC6BFB-658E-4199-B323-FEB05C7C5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343654" y="3511106"/>
              <a:ext cx="246221" cy="246221"/>
            </a:xfrm>
            <a:prstGeom prst="rect">
              <a:avLst/>
            </a:prstGeom>
          </p:spPr>
        </p:pic>
        <p:pic>
          <p:nvPicPr>
            <p:cNvPr id="10" name="Picture 9" descr="Shape, icon&#10;&#10;Description automatically generated">
              <a:extLst>
                <a:ext uri="{FF2B5EF4-FFF2-40B4-BE49-F238E27FC236}">
                  <a16:creationId xmlns:a16="http://schemas.microsoft.com/office/drawing/2014/main" id="{5636E014-F282-43B1-B53C-844563959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5451" y="3519883"/>
              <a:ext cx="231224" cy="24622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54DB6-5DDF-46A9-9FDE-CF64F40A10C7}"/>
              </a:ext>
            </a:extLst>
          </p:cNvPr>
          <p:cNvGrpSpPr/>
          <p:nvPr/>
        </p:nvGrpSpPr>
        <p:grpSpPr>
          <a:xfrm>
            <a:off x="5280115" y="2212372"/>
            <a:ext cx="1100002" cy="609717"/>
            <a:chOff x="5280115" y="2212372"/>
            <a:chExt cx="1100002" cy="60971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ACEB227-A33A-43C6-BD6E-7E5096DB908E}"/>
                </a:ext>
              </a:extLst>
            </p:cNvPr>
            <p:cNvGrpSpPr/>
            <p:nvPr/>
          </p:nvGrpSpPr>
          <p:grpSpPr>
            <a:xfrm>
              <a:off x="5280115" y="2212372"/>
              <a:ext cx="1100002" cy="609717"/>
              <a:chOff x="2485468" y="3425915"/>
              <a:chExt cx="1100002" cy="609717"/>
            </a:xfrm>
          </p:grpSpPr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CAFDB461-38C1-4C4E-945A-4E3204F40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786644" y="3425915"/>
                <a:ext cx="446144" cy="446144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BF6FE89-F217-4972-ADF0-F24F1407895C}"/>
                  </a:ext>
                </a:extLst>
              </p:cNvPr>
              <p:cNvSpPr txBox="1"/>
              <p:nvPr/>
            </p:nvSpPr>
            <p:spPr>
              <a:xfrm>
                <a:off x="2485468" y="3789411"/>
                <a:ext cx="11000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50000"/>
                      </a:schemeClr>
                    </a:solidFill>
                  </a:rPr>
                  <a:t>Azure Function</a:t>
                </a:r>
              </a:p>
            </p:txBody>
          </p:sp>
        </p:grpSp>
        <p:pic>
          <p:nvPicPr>
            <p:cNvPr id="12" name="Picture 11" descr="Shape, icon&#10;&#10;Description automatically generated">
              <a:extLst>
                <a:ext uri="{FF2B5EF4-FFF2-40B4-BE49-F238E27FC236}">
                  <a16:creationId xmlns:a16="http://schemas.microsoft.com/office/drawing/2014/main" id="{63D33A5E-3028-4747-8763-D36DA6340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95026" y="2458291"/>
              <a:ext cx="231224" cy="246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48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4707030" y="1269541"/>
            <a:ext cx="2372492" cy="1968136"/>
            <a:chOff x="3557494" y="511894"/>
            <a:chExt cx="2372492" cy="19681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9681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21179" y="684051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9925" y="1173801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7559088" y="3953272"/>
            <a:ext cx="2372492" cy="2501033"/>
            <a:chOff x="6331175" y="3021873"/>
            <a:chExt cx="2372492" cy="25010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3"/>
              <a:ext cx="2372492" cy="25010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  <a:p>
              <a:pPr algn="ctr"/>
              <a:r>
                <a:rPr lang="en-US" sz="1400" b="1" dirty="0">
                  <a:solidFill>
                    <a:srgbClr val="00B0F0"/>
                  </a:solidFill>
                </a:rPr>
                <a:t>NODE-B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110283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767584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117016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876512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1955122" y="3953273"/>
            <a:ext cx="2372492" cy="2501032"/>
            <a:chOff x="6331175" y="3021874"/>
            <a:chExt cx="2372492" cy="250103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25010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  <a:p>
              <a:pPr algn="ctr"/>
              <a:r>
                <a:rPr lang="en-US" sz="1400" b="1" dirty="0">
                  <a:solidFill>
                    <a:srgbClr val="00B0F0"/>
                  </a:solidFill>
                </a:rPr>
                <a:t>NODE-A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110284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767059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135491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3823" y="3867274"/>
              <a:ext cx="237465" cy="237465"/>
            </a:xfrm>
            <a:prstGeom prst="rect">
              <a:avLst/>
            </a:prstGeom>
          </p:spPr>
        </p:pic>
      </p:grp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 Architecture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3C8C618-04D1-4536-849F-456712DDA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7147" y="5045791"/>
            <a:ext cx="246221" cy="24622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F98028D-ED7F-4363-B614-F759AE3E1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181" y="5064261"/>
            <a:ext cx="246221" cy="24622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31C8077A-81DB-4F77-9F0A-A57155F38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5523" y="2495558"/>
            <a:ext cx="250324" cy="25032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D256328-C9F2-4097-976E-F01134365F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8798" y="2266153"/>
            <a:ext cx="272550" cy="27255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BC1C12A-CA6F-413C-A1F3-2BACBE7AB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1237" y="2969181"/>
            <a:ext cx="272550" cy="2725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E0419DA-676C-4520-AC11-99AB45518F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6972" y="2700684"/>
            <a:ext cx="272550" cy="2725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7B18B70-A614-41DE-A230-6AF932AB9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9856" y="5544528"/>
            <a:ext cx="250324" cy="2503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8538DCD-21CB-436F-8B62-5051AD3FCF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131" y="5352066"/>
            <a:ext cx="272550" cy="2725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2B73767-0428-4AA8-B4C2-A281E3501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25570" y="6018151"/>
            <a:ext cx="272550" cy="272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A38972-D429-4DC3-8EE4-B50CF63256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1305" y="5749654"/>
            <a:ext cx="272550" cy="2725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C0C94E2-2C08-4BAC-9D99-EB67D4DB32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1937" y="5527098"/>
            <a:ext cx="250324" cy="25032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4389AD5-90E1-404D-A5A7-EC8A9DBA84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5212" y="5297693"/>
            <a:ext cx="272550" cy="2725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5547475-031C-40D0-A4E0-3D35CAC13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7651" y="6000721"/>
            <a:ext cx="272550" cy="27255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D4726E4-273A-4419-A80E-6B3A8B64AB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13386" y="5732224"/>
            <a:ext cx="272550" cy="27255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748626-AE5A-4550-9859-0DF1A2608736}"/>
              </a:ext>
            </a:extLst>
          </p:cNvPr>
          <p:cNvSpPr/>
          <p:nvPr/>
        </p:nvSpPr>
        <p:spPr>
          <a:xfrm>
            <a:off x="2517204" y="1607065"/>
            <a:ext cx="2214673" cy="2330400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C6BFA-29FF-425D-ABFF-8C5C9E98A4D4}"/>
              </a:ext>
            </a:extLst>
          </p:cNvPr>
          <p:cNvSpPr txBox="1"/>
          <p:nvPr/>
        </p:nvSpPr>
        <p:spPr>
          <a:xfrm>
            <a:off x="3173545" y="2929787"/>
            <a:ext cx="184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/register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</a:t>
            </a:r>
            <a:r>
              <a:rPr lang="en-US" b="1" dirty="0" err="1">
                <a:solidFill>
                  <a:srgbClr val="00B0F0"/>
                </a:solidFill>
              </a:rPr>
              <a:t>ShareNode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5A19F9-83BC-43E5-A1CF-BCC4F63AACA9}"/>
              </a:ext>
            </a:extLst>
          </p:cNvPr>
          <p:cNvSpPr/>
          <p:nvPr/>
        </p:nvSpPr>
        <p:spPr>
          <a:xfrm flipH="1">
            <a:off x="7112307" y="1973652"/>
            <a:ext cx="1497731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2B204-3474-4902-B973-49562AA7C9D3}"/>
              </a:ext>
            </a:extLst>
          </p:cNvPr>
          <p:cNvSpPr txBox="1"/>
          <p:nvPr/>
        </p:nvSpPr>
        <p:spPr>
          <a:xfrm>
            <a:off x="7056204" y="1258057"/>
            <a:ext cx="184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/register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</a:t>
            </a:r>
            <a:r>
              <a:rPr lang="en-US" b="1" dirty="0" err="1">
                <a:solidFill>
                  <a:srgbClr val="00B0F0"/>
                </a:solidFill>
              </a:rPr>
              <a:t>ShareNode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7E6A085-806F-4F81-AFBF-6F0DB467CDF6}"/>
              </a:ext>
            </a:extLst>
          </p:cNvPr>
          <p:cNvSpPr/>
          <p:nvPr/>
        </p:nvSpPr>
        <p:spPr>
          <a:xfrm rot="1796164">
            <a:off x="3121227" y="3663074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126145-E683-4A58-A43E-106ED57E9B0A}"/>
              </a:ext>
            </a:extLst>
          </p:cNvPr>
          <p:cNvSpPr/>
          <p:nvPr/>
        </p:nvSpPr>
        <p:spPr>
          <a:xfrm rot="1796164">
            <a:off x="8564283" y="3668132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AD9A3-625F-405E-9BEF-E330310255F5}"/>
              </a:ext>
            </a:extLst>
          </p:cNvPr>
          <p:cNvSpPr txBox="1"/>
          <p:nvPr/>
        </p:nvSpPr>
        <p:spPr>
          <a:xfrm>
            <a:off x="8883234" y="3473068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293FA4-8ADB-4D0E-A580-B672B3A8AD01}"/>
              </a:ext>
            </a:extLst>
          </p:cNvPr>
          <p:cNvSpPr/>
          <p:nvPr/>
        </p:nvSpPr>
        <p:spPr>
          <a:xfrm>
            <a:off x="3142976" y="1976846"/>
            <a:ext cx="1577070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CE3FAF-CD3D-4323-918E-3E963CDA272C}"/>
              </a:ext>
            </a:extLst>
          </p:cNvPr>
          <p:cNvSpPr txBox="1"/>
          <p:nvPr/>
        </p:nvSpPr>
        <p:spPr>
          <a:xfrm>
            <a:off x="1378216" y="1114493"/>
            <a:ext cx="282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/nodes/NODE-B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 : NODE-B identity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01EC68-816D-495A-B26C-7913AB8BE405}"/>
              </a:ext>
            </a:extLst>
          </p:cNvPr>
          <p:cNvSpPr/>
          <p:nvPr/>
        </p:nvSpPr>
        <p:spPr>
          <a:xfrm>
            <a:off x="375774" y="5292262"/>
            <a:ext cx="1579347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1B662-963E-4994-ABFC-6172611CC703}"/>
              </a:ext>
            </a:extLst>
          </p:cNvPr>
          <p:cNvSpPr txBox="1"/>
          <p:nvPr/>
        </p:nvSpPr>
        <p:spPr>
          <a:xfrm>
            <a:off x="469069" y="6224992"/>
            <a:ext cx="202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/share</a:t>
            </a:r>
          </a:p>
          <a:p>
            <a:r>
              <a:rPr lang="en-US" b="1" dirty="0">
                <a:solidFill>
                  <a:srgbClr val="00B0F0"/>
                </a:solidFill>
              </a:rPr>
              <a:t>Share with NODE-B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5578A0-6D0A-4585-A5B9-5ACC0E2A6C61}"/>
              </a:ext>
            </a:extLst>
          </p:cNvPr>
          <p:cNvSpPr/>
          <p:nvPr/>
        </p:nvSpPr>
        <p:spPr>
          <a:xfrm rot="5400000" flipH="1">
            <a:off x="5727698" y="2558585"/>
            <a:ext cx="423983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7D173D-E5EE-483F-8197-05311F1B1C45}"/>
              </a:ext>
            </a:extLst>
          </p:cNvPr>
          <p:cNvSpPr txBox="1"/>
          <p:nvPr/>
        </p:nvSpPr>
        <p:spPr>
          <a:xfrm>
            <a:off x="4405543" y="3634523"/>
            <a:ext cx="2966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Send Data Share</a:t>
            </a:r>
          </a:p>
          <a:p>
            <a:r>
              <a:rPr lang="en-US" b="1" dirty="0">
                <a:solidFill>
                  <a:srgbClr val="00B0F0"/>
                </a:solidFill>
              </a:rPr>
              <a:t>invitation to NODE-B identity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AF8F437-5C8C-48DB-9177-FA7DD5704A16}"/>
              </a:ext>
            </a:extLst>
          </p:cNvPr>
          <p:cNvSpPr/>
          <p:nvPr/>
        </p:nvSpPr>
        <p:spPr>
          <a:xfrm rot="5400000" flipH="1">
            <a:off x="5727698" y="2722735"/>
            <a:ext cx="423983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B43038-EDD0-46B8-9307-CF5CE9426954}"/>
              </a:ext>
            </a:extLst>
          </p:cNvPr>
          <p:cNvSpPr txBox="1"/>
          <p:nvPr/>
        </p:nvSpPr>
        <p:spPr>
          <a:xfrm>
            <a:off x="5698774" y="5711836"/>
            <a:ext cx="147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Receive Data</a:t>
            </a:r>
          </a:p>
          <a:p>
            <a:r>
              <a:rPr lang="en-US" b="1" dirty="0">
                <a:solidFill>
                  <a:srgbClr val="00B0F0"/>
                </a:solidFill>
              </a:rPr>
              <a:t>from NODE-A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AAC46DC-9423-4270-8E9B-2F76C03D87ED}"/>
              </a:ext>
            </a:extLst>
          </p:cNvPr>
          <p:cNvSpPr/>
          <p:nvPr/>
        </p:nvSpPr>
        <p:spPr>
          <a:xfrm rot="5400000">
            <a:off x="5673317" y="3296087"/>
            <a:ext cx="563225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C455891A-5C24-4556-8E50-CDA7221944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50450" y="5405326"/>
            <a:ext cx="356596" cy="356596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8841BF7-C438-4902-BA50-257A59C7711C}"/>
              </a:ext>
            </a:extLst>
          </p:cNvPr>
          <p:cNvSpPr/>
          <p:nvPr/>
        </p:nvSpPr>
        <p:spPr>
          <a:xfrm flipH="1">
            <a:off x="9945399" y="5335863"/>
            <a:ext cx="472847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B8CF5F-2D4F-42FD-9A05-9AB1A0E21BD6}"/>
              </a:ext>
            </a:extLst>
          </p:cNvPr>
          <p:cNvSpPr txBox="1"/>
          <p:nvPr/>
        </p:nvSpPr>
        <p:spPr>
          <a:xfrm>
            <a:off x="10434532" y="4961048"/>
            <a:ext cx="1597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/consume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invitation_id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171E187-D49D-42A1-8568-19FD92B935B6}"/>
              </a:ext>
            </a:extLst>
          </p:cNvPr>
          <p:cNvSpPr/>
          <p:nvPr/>
        </p:nvSpPr>
        <p:spPr>
          <a:xfrm rot="1796164">
            <a:off x="10368057" y="6352297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42E376-FACD-462C-A061-84E11AB79569}"/>
              </a:ext>
            </a:extLst>
          </p:cNvPr>
          <p:cNvSpPr txBox="1"/>
          <p:nvPr/>
        </p:nvSpPr>
        <p:spPr>
          <a:xfrm>
            <a:off x="10699623" y="6596390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</p:spTree>
    <p:extLst>
      <p:ext uri="{BB962C8B-B14F-4D97-AF65-F5344CB8AC3E}">
        <p14:creationId xmlns:p14="http://schemas.microsoft.com/office/powerpoint/2010/main" val="409096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4707030" y="1269541"/>
            <a:ext cx="2372492" cy="1968136"/>
            <a:chOff x="3557494" y="511894"/>
            <a:chExt cx="2372492" cy="19681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9681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21179" y="684051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9925" y="1173801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7559088" y="3953272"/>
            <a:ext cx="2372492" cy="2501033"/>
            <a:chOff x="6331175" y="3021873"/>
            <a:chExt cx="2372492" cy="25010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3"/>
              <a:ext cx="2372492" cy="25010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  <a:p>
              <a:pPr algn="ctr"/>
              <a:r>
                <a:rPr lang="en-US" sz="1400" b="1" dirty="0">
                  <a:solidFill>
                    <a:srgbClr val="00B0F0"/>
                  </a:solidFill>
                </a:rPr>
                <a:t>NODE-B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110283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767584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117016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876512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1955122" y="3953273"/>
            <a:ext cx="2372492" cy="2501032"/>
            <a:chOff x="6331175" y="3021874"/>
            <a:chExt cx="2372492" cy="250103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25010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  <a:p>
              <a:pPr algn="ctr"/>
              <a:r>
                <a:rPr lang="en-US" sz="1400" b="1" dirty="0">
                  <a:solidFill>
                    <a:srgbClr val="00B0F0"/>
                  </a:solidFill>
                </a:rPr>
                <a:t>NODE-A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110284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767059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135491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3823" y="3867274"/>
              <a:ext cx="237465" cy="237465"/>
            </a:xfrm>
            <a:prstGeom prst="rect">
              <a:avLst/>
            </a:prstGeom>
          </p:spPr>
        </p:pic>
      </p:grp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Node Registration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3C8C618-04D1-4536-849F-456712DDA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7147" y="5045791"/>
            <a:ext cx="246221" cy="24622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F98028D-ED7F-4363-B614-F759AE3E1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181" y="5064261"/>
            <a:ext cx="246221" cy="24622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31C8077A-81DB-4F77-9F0A-A57155F38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5523" y="2495558"/>
            <a:ext cx="250324" cy="25032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D256328-C9F2-4097-976E-F01134365F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8798" y="2266153"/>
            <a:ext cx="272550" cy="27255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BC1C12A-CA6F-413C-A1F3-2BACBE7AB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1237" y="2969181"/>
            <a:ext cx="272550" cy="2725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E0419DA-676C-4520-AC11-99AB45518F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6972" y="2700684"/>
            <a:ext cx="272550" cy="2725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7B18B70-A614-41DE-A230-6AF932AB9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9856" y="5544528"/>
            <a:ext cx="250324" cy="2503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8538DCD-21CB-436F-8B62-5051AD3FCF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131" y="5352066"/>
            <a:ext cx="272550" cy="2725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2B73767-0428-4AA8-B4C2-A281E3501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25570" y="6018151"/>
            <a:ext cx="272550" cy="272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A38972-D429-4DC3-8EE4-B50CF63256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1305" y="5749654"/>
            <a:ext cx="272550" cy="2725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C0C94E2-2C08-4BAC-9D99-EB67D4DB32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1937" y="5527098"/>
            <a:ext cx="250324" cy="25032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4389AD5-90E1-404D-A5A7-EC8A9DBA84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5212" y="5297693"/>
            <a:ext cx="272550" cy="2725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5547475-031C-40D0-A4E0-3D35CAC13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7651" y="6000721"/>
            <a:ext cx="272550" cy="27255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D4726E4-273A-4419-A80E-6B3A8B64AB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13386" y="5732224"/>
            <a:ext cx="272550" cy="27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BC6BFA-29FF-425D-ABFF-8C5C9E98A4D4}"/>
              </a:ext>
            </a:extLst>
          </p:cNvPr>
          <p:cNvSpPr txBox="1"/>
          <p:nvPr/>
        </p:nvSpPr>
        <p:spPr>
          <a:xfrm>
            <a:off x="3173545" y="2929787"/>
            <a:ext cx="184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/register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</a:t>
            </a:r>
            <a:r>
              <a:rPr lang="en-US" b="1" dirty="0" err="1">
                <a:solidFill>
                  <a:srgbClr val="00B0F0"/>
                </a:solidFill>
              </a:rPr>
              <a:t>ShareNode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5A19F9-83BC-43E5-A1CF-BCC4F63AACA9}"/>
              </a:ext>
            </a:extLst>
          </p:cNvPr>
          <p:cNvSpPr/>
          <p:nvPr/>
        </p:nvSpPr>
        <p:spPr>
          <a:xfrm flipH="1">
            <a:off x="7112307" y="1973652"/>
            <a:ext cx="1497731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2B204-3474-4902-B973-49562AA7C9D3}"/>
              </a:ext>
            </a:extLst>
          </p:cNvPr>
          <p:cNvSpPr txBox="1"/>
          <p:nvPr/>
        </p:nvSpPr>
        <p:spPr>
          <a:xfrm>
            <a:off x="7056204" y="1258057"/>
            <a:ext cx="184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/register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Body: </a:t>
            </a:r>
            <a:r>
              <a:rPr lang="en-US" b="1" dirty="0" err="1">
                <a:solidFill>
                  <a:srgbClr val="00B0F0"/>
                </a:solidFill>
              </a:rPr>
              <a:t>ShareNode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7E6A085-806F-4F81-AFBF-6F0DB467CDF6}"/>
              </a:ext>
            </a:extLst>
          </p:cNvPr>
          <p:cNvSpPr/>
          <p:nvPr/>
        </p:nvSpPr>
        <p:spPr>
          <a:xfrm rot="1796164">
            <a:off x="3121227" y="3663074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126145-E683-4A58-A43E-106ED57E9B0A}"/>
              </a:ext>
            </a:extLst>
          </p:cNvPr>
          <p:cNvSpPr/>
          <p:nvPr/>
        </p:nvSpPr>
        <p:spPr>
          <a:xfrm rot="1796164">
            <a:off x="8564283" y="3668132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AD9A3-625F-405E-9BEF-E330310255F5}"/>
              </a:ext>
            </a:extLst>
          </p:cNvPr>
          <p:cNvSpPr txBox="1"/>
          <p:nvPr/>
        </p:nvSpPr>
        <p:spPr>
          <a:xfrm>
            <a:off x="8883234" y="3473068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4293FA4-8ADB-4D0E-A580-B672B3A8AD01}"/>
              </a:ext>
            </a:extLst>
          </p:cNvPr>
          <p:cNvSpPr/>
          <p:nvPr/>
        </p:nvSpPr>
        <p:spPr>
          <a:xfrm>
            <a:off x="3142976" y="1976846"/>
            <a:ext cx="1577070" cy="1968137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8CCFD0-F3F3-4A52-8BAE-145ABC21C3A4}"/>
              </a:ext>
            </a:extLst>
          </p:cNvPr>
          <p:cNvSpPr/>
          <p:nvPr/>
        </p:nvSpPr>
        <p:spPr>
          <a:xfrm>
            <a:off x="2213181" y="1460099"/>
            <a:ext cx="2515642" cy="1159145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6332A1-286B-438F-820C-2ED538FC5839}"/>
              </a:ext>
            </a:extLst>
          </p:cNvPr>
          <p:cNvSpPr txBox="1"/>
          <p:nvPr/>
        </p:nvSpPr>
        <p:spPr>
          <a:xfrm>
            <a:off x="1745656" y="923772"/>
            <a:ext cx="210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/nodes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Response: Node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D72D7C-0704-47F5-B96D-26D5FF081B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93957" y="2187627"/>
            <a:ext cx="954664" cy="9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0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4707030" y="1269541"/>
            <a:ext cx="2372492" cy="1968136"/>
            <a:chOff x="3557494" y="511894"/>
            <a:chExt cx="2372492" cy="19681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9681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21179" y="684051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9925" y="1173801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7559088" y="3953272"/>
            <a:ext cx="2372492" cy="2501033"/>
            <a:chOff x="6331175" y="3021873"/>
            <a:chExt cx="2372492" cy="25010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3"/>
              <a:ext cx="2372492" cy="25010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  <a:p>
              <a:pPr algn="ctr"/>
              <a:r>
                <a:rPr lang="en-US" sz="1400" b="1" dirty="0">
                  <a:solidFill>
                    <a:srgbClr val="00B0F0"/>
                  </a:solidFill>
                </a:rPr>
                <a:t>NODE-B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110283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767584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117016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876512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1955122" y="3953273"/>
            <a:ext cx="2372492" cy="2501032"/>
            <a:chOff x="6331175" y="3021874"/>
            <a:chExt cx="2372492" cy="250103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25010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  <a:p>
              <a:pPr algn="ctr"/>
              <a:r>
                <a:rPr lang="en-US" sz="1400" b="1" dirty="0">
                  <a:solidFill>
                    <a:srgbClr val="00B0F0"/>
                  </a:solidFill>
                </a:rPr>
                <a:t>NODE-A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110284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767059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135491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3823" y="3867274"/>
              <a:ext cx="237465" cy="237465"/>
            </a:xfrm>
            <a:prstGeom prst="rect">
              <a:avLst/>
            </a:prstGeom>
          </p:spPr>
        </p:pic>
      </p:grp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Datashare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Scenario 1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3C8C618-04D1-4536-849F-456712DDA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7147" y="5045791"/>
            <a:ext cx="246221" cy="24622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F98028D-ED7F-4363-B614-F759AE3E1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181" y="5012012"/>
            <a:ext cx="246221" cy="24622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31C8077A-81DB-4F77-9F0A-A57155F38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5523" y="2495558"/>
            <a:ext cx="250324" cy="25032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D256328-C9F2-4097-976E-F01134365F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8798" y="2266153"/>
            <a:ext cx="272550" cy="27255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BC1C12A-CA6F-413C-A1F3-2BACBE7AB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1237" y="2969181"/>
            <a:ext cx="272550" cy="2725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E0419DA-676C-4520-AC11-99AB45518F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6972" y="2700684"/>
            <a:ext cx="272550" cy="2725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7B18B70-A614-41DE-A230-6AF932AB9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9856" y="5544528"/>
            <a:ext cx="250324" cy="2503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8538DCD-21CB-436F-8B62-5051AD3FCF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131" y="5352066"/>
            <a:ext cx="272550" cy="2725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2B73767-0428-4AA8-B4C2-A281E3501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25570" y="6018151"/>
            <a:ext cx="272550" cy="272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A38972-D429-4DC3-8EE4-B50CF63256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1305" y="5749654"/>
            <a:ext cx="272550" cy="2725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C0C94E2-2C08-4BAC-9D99-EB67D4DB32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1937" y="5527098"/>
            <a:ext cx="250324" cy="25032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4389AD5-90E1-404D-A5A7-EC8A9DBA84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5212" y="5297693"/>
            <a:ext cx="272550" cy="2725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5547475-031C-40D0-A4E0-3D35CAC13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7651" y="6000721"/>
            <a:ext cx="272550" cy="27255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D4726E4-273A-4419-A80E-6B3A8B64AB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13386" y="5732224"/>
            <a:ext cx="272550" cy="27255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748626-AE5A-4550-9859-0DF1A2608736}"/>
              </a:ext>
            </a:extLst>
          </p:cNvPr>
          <p:cNvSpPr/>
          <p:nvPr/>
        </p:nvSpPr>
        <p:spPr>
          <a:xfrm>
            <a:off x="2517204" y="1607065"/>
            <a:ext cx="2214673" cy="2330400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CE3FAF-CD3D-4323-918E-3E963CDA272C}"/>
              </a:ext>
            </a:extLst>
          </p:cNvPr>
          <p:cNvSpPr txBox="1"/>
          <p:nvPr/>
        </p:nvSpPr>
        <p:spPr>
          <a:xfrm>
            <a:off x="1378216" y="1114493"/>
            <a:ext cx="282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/nodes/NODE-B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 : NODE-B identity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01EC68-816D-495A-B26C-7913AB8BE405}"/>
              </a:ext>
            </a:extLst>
          </p:cNvPr>
          <p:cNvSpPr/>
          <p:nvPr/>
        </p:nvSpPr>
        <p:spPr>
          <a:xfrm>
            <a:off x="375774" y="5240013"/>
            <a:ext cx="1579347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1B662-963E-4994-ABFC-6172611CC703}"/>
              </a:ext>
            </a:extLst>
          </p:cNvPr>
          <p:cNvSpPr txBox="1"/>
          <p:nvPr/>
        </p:nvSpPr>
        <p:spPr>
          <a:xfrm>
            <a:off x="469069" y="6172743"/>
            <a:ext cx="2028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/share</a:t>
            </a:r>
          </a:p>
          <a:p>
            <a:r>
              <a:rPr lang="en-US" b="1" dirty="0">
                <a:solidFill>
                  <a:srgbClr val="00B0F0"/>
                </a:solidFill>
              </a:rPr>
              <a:t>Share with NODE-B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5578A0-6D0A-4585-A5B9-5ACC0E2A6C61}"/>
              </a:ext>
            </a:extLst>
          </p:cNvPr>
          <p:cNvSpPr/>
          <p:nvPr/>
        </p:nvSpPr>
        <p:spPr>
          <a:xfrm rot="5400000" flipH="1">
            <a:off x="5727698" y="2558585"/>
            <a:ext cx="423983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7D173D-E5EE-483F-8197-05311F1B1C45}"/>
              </a:ext>
            </a:extLst>
          </p:cNvPr>
          <p:cNvSpPr txBox="1"/>
          <p:nvPr/>
        </p:nvSpPr>
        <p:spPr>
          <a:xfrm>
            <a:off x="4405543" y="3634523"/>
            <a:ext cx="2966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Send Data Share</a:t>
            </a:r>
          </a:p>
          <a:p>
            <a:r>
              <a:rPr lang="en-US" b="1" dirty="0">
                <a:solidFill>
                  <a:srgbClr val="00B0F0"/>
                </a:solidFill>
              </a:rPr>
              <a:t>invitation to NODE-B identity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AF8F437-5C8C-48DB-9177-FA7DD5704A16}"/>
              </a:ext>
            </a:extLst>
          </p:cNvPr>
          <p:cNvSpPr/>
          <p:nvPr/>
        </p:nvSpPr>
        <p:spPr>
          <a:xfrm rot="5400000" flipH="1">
            <a:off x="5727698" y="2722735"/>
            <a:ext cx="423983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B43038-EDD0-46B8-9307-CF5CE9426954}"/>
              </a:ext>
            </a:extLst>
          </p:cNvPr>
          <p:cNvSpPr txBox="1"/>
          <p:nvPr/>
        </p:nvSpPr>
        <p:spPr>
          <a:xfrm>
            <a:off x="5698774" y="5711836"/>
            <a:ext cx="147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Receive Data</a:t>
            </a:r>
          </a:p>
          <a:p>
            <a:r>
              <a:rPr lang="en-US" b="1" dirty="0">
                <a:solidFill>
                  <a:srgbClr val="00B0F0"/>
                </a:solidFill>
              </a:rPr>
              <a:t>from NODE-A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AAC46DC-9423-4270-8E9B-2F76C03D87ED}"/>
              </a:ext>
            </a:extLst>
          </p:cNvPr>
          <p:cNvSpPr/>
          <p:nvPr/>
        </p:nvSpPr>
        <p:spPr>
          <a:xfrm rot="5400000">
            <a:off x="5673317" y="3296087"/>
            <a:ext cx="563225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C455891A-5C24-4556-8E50-CDA7221944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50450" y="5405326"/>
            <a:ext cx="356596" cy="356596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8841BF7-C438-4902-BA50-257A59C7711C}"/>
              </a:ext>
            </a:extLst>
          </p:cNvPr>
          <p:cNvSpPr/>
          <p:nvPr/>
        </p:nvSpPr>
        <p:spPr>
          <a:xfrm flipH="1">
            <a:off x="9945399" y="5335863"/>
            <a:ext cx="472847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B8CF5F-2D4F-42FD-9A05-9AB1A0E21BD6}"/>
              </a:ext>
            </a:extLst>
          </p:cNvPr>
          <p:cNvSpPr txBox="1"/>
          <p:nvPr/>
        </p:nvSpPr>
        <p:spPr>
          <a:xfrm>
            <a:off x="10434532" y="4961048"/>
            <a:ext cx="1597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/consume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invitation_id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171E187-D49D-42A1-8568-19FD92B935B6}"/>
              </a:ext>
            </a:extLst>
          </p:cNvPr>
          <p:cNvSpPr/>
          <p:nvPr/>
        </p:nvSpPr>
        <p:spPr>
          <a:xfrm rot="1796164">
            <a:off x="10368057" y="6352297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42E376-FACD-462C-A061-84E11AB79569}"/>
              </a:ext>
            </a:extLst>
          </p:cNvPr>
          <p:cNvSpPr txBox="1"/>
          <p:nvPr/>
        </p:nvSpPr>
        <p:spPr>
          <a:xfrm>
            <a:off x="10699623" y="6596390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CA35103-25EA-489F-8A0E-82A0E86B5A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9723" y="4257507"/>
            <a:ext cx="954664" cy="9546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3AE699F-A4C3-4251-9535-3EAD0CD44B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24672" y="3997432"/>
            <a:ext cx="954664" cy="9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6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C63CD76-235A-4C6D-BCDE-43D834526748}"/>
              </a:ext>
            </a:extLst>
          </p:cNvPr>
          <p:cNvGrpSpPr/>
          <p:nvPr/>
        </p:nvGrpSpPr>
        <p:grpSpPr>
          <a:xfrm>
            <a:off x="4707030" y="1269541"/>
            <a:ext cx="2372492" cy="1968136"/>
            <a:chOff x="3557494" y="511894"/>
            <a:chExt cx="2372492" cy="19681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BCB3A9-EAF0-495F-83E8-E527D98A2EC2}"/>
                </a:ext>
              </a:extLst>
            </p:cNvPr>
            <p:cNvSpPr/>
            <p:nvPr/>
          </p:nvSpPr>
          <p:spPr>
            <a:xfrm>
              <a:off x="3557494" y="511894"/>
              <a:ext cx="2372492" cy="19681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35DC6A-90E3-4A96-9D3E-AECE90DB9187}"/>
                </a:ext>
              </a:extLst>
            </p:cNvPr>
            <p:cNvSpPr/>
            <p:nvPr/>
          </p:nvSpPr>
          <p:spPr>
            <a:xfrm>
              <a:off x="3921179" y="684051"/>
              <a:ext cx="1601832" cy="6128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registry-rest-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Shape, icon&#10;&#10;Description automatically generated">
              <a:extLst>
                <a:ext uri="{FF2B5EF4-FFF2-40B4-BE49-F238E27FC236}">
                  <a16:creationId xmlns:a16="http://schemas.microsoft.com/office/drawing/2014/main" id="{6FD01CD1-CB08-4AC7-B345-2D40497B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9925" y="1173801"/>
              <a:ext cx="231224" cy="2462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6DCD9-C99F-4499-AA1B-547F1E3A94A8}"/>
              </a:ext>
            </a:extLst>
          </p:cNvPr>
          <p:cNvGrpSpPr/>
          <p:nvPr/>
        </p:nvGrpSpPr>
        <p:grpSpPr>
          <a:xfrm>
            <a:off x="7559088" y="3953272"/>
            <a:ext cx="2372492" cy="2501033"/>
            <a:chOff x="6331175" y="3021873"/>
            <a:chExt cx="2372492" cy="25010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46D478-33BC-472D-A5E1-B68094FEC1CE}"/>
                </a:ext>
              </a:extLst>
            </p:cNvPr>
            <p:cNvSpPr/>
            <p:nvPr/>
          </p:nvSpPr>
          <p:spPr>
            <a:xfrm>
              <a:off x="6331175" y="3021873"/>
              <a:ext cx="2372492" cy="25010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  <a:p>
              <a:pPr algn="ctr"/>
              <a:r>
                <a:rPr lang="en-US" sz="1400" b="1" dirty="0">
                  <a:solidFill>
                    <a:srgbClr val="00B0F0"/>
                  </a:solidFill>
                </a:rPr>
                <a:t>NODE-B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1C9FB8-5CAE-48CE-8B23-CB7532D4D718}"/>
                </a:ext>
              </a:extLst>
            </p:cNvPr>
            <p:cNvSpPr/>
            <p:nvPr/>
          </p:nvSpPr>
          <p:spPr>
            <a:xfrm>
              <a:off x="6704846" y="3110283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AAA01F-7C89-476D-9E3E-0E68872C84DF}"/>
                </a:ext>
              </a:extLst>
            </p:cNvPr>
            <p:cNvSpPr/>
            <p:nvPr/>
          </p:nvSpPr>
          <p:spPr>
            <a:xfrm>
              <a:off x="6704846" y="3767584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0B6946E4-4352-4AE8-ABDC-41EFE78A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117016"/>
              <a:ext cx="231224" cy="24622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B51946C-E23B-4498-980E-E02F2859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4587" y="3876512"/>
              <a:ext cx="237465" cy="237465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E804AE-849A-40D1-949F-2497BE7AE0EA}"/>
              </a:ext>
            </a:extLst>
          </p:cNvPr>
          <p:cNvGrpSpPr/>
          <p:nvPr/>
        </p:nvGrpSpPr>
        <p:grpSpPr>
          <a:xfrm>
            <a:off x="1955122" y="3953273"/>
            <a:ext cx="2372492" cy="2501032"/>
            <a:chOff x="6331175" y="3021874"/>
            <a:chExt cx="2372492" cy="250103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6EE0EF8-1C22-4B39-8262-E72CE1DAA81A}"/>
                </a:ext>
              </a:extLst>
            </p:cNvPr>
            <p:cNvSpPr/>
            <p:nvPr/>
          </p:nvSpPr>
          <p:spPr>
            <a:xfrm>
              <a:off x="6331175" y="3021874"/>
              <a:ext cx="2372492" cy="25010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endParaRPr lang="en-US" sz="9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Function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App Service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Container Instance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Azure Kubernetes Service</a:t>
              </a:r>
            </a:p>
            <a:p>
              <a:pPr algn="ctr"/>
              <a:r>
                <a:rPr lang="en-US" sz="1400" b="1" dirty="0">
                  <a:solidFill>
                    <a:srgbClr val="00B0F0"/>
                  </a:solidFill>
                </a:rPr>
                <a:t>NODE-A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7EBE847-7585-4FE0-B9E4-94053FAD857B}"/>
                </a:ext>
              </a:extLst>
            </p:cNvPr>
            <p:cNvSpPr/>
            <p:nvPr/>
          </p:nvSpPr>
          <p:spPr>
            <a:xfrm>
              <a:off x="6704846" y="3110284"/>
              <a:ext cx="1601832" cy="11645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share-rest-</a:t>
              </a:r>
              <a:r>
                <a:rPr lang="en-US" sz="1400" b="1" dirty="0" err="1">
                  <a:solidFill>
                    <a:schemeClr val="bg1"/>
                  </a:solidFill>
                </a:rPr>
                <a:t>api</a:t>
              </a:r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F21E9FC-7D92-438B-BF2E-A83D35711EAD}"/>
                </a:ext>
              </a:extLst>
            </p:cNvPr>
            <p:cNvSpPr/>
            <p:nvPr/>
          </p:nvSpPr>
          <p:spPr>
            <a:xfrm>
              <a:off x="6704846" y="3767059"/>
              <a:ext cx="1601832" cy="507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Share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Library</a:t>
              </a:r>
            </a:p>
          </p:txBody>
        </p:sp>
        <p:pic>
          <p:nvPicPr>
            <p:cNvPr id="141" name="Picture 140" descr="Shape, icon&#10;&#10;Description automatically generated">
              <a:extLst>
                <a:ext uri="{FF2B5EF4-FFF2-40B4-BE49-F238E27FC236}">
                  <a16:creationId xmlns:a16="http://schemas.microsoft.com/office/drawing/2014/main" id="{3BA1F682-FC43-4930-A301-07B65BE3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066" y="4135491"/>
              <a:ext cx="231224" cy="24622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C157287C-C096-4507-AB29-C1E181F2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3823" y="3867274"/>
              <a:ext cx="237465" cy="237465"/>
            </a:xfrm>
            <a:prstGeom prst="rect">
              <a:avLst/>
            </a:prstGeom>
          </p:spPr>
        </p:pic>
      </p:grpSp>
      <p:sp>
        <p:nvSpPr>
          <p:cNvPr id="23" name="Title 9">
            <a:extLst>
              <a:ext uri="{FF2B5EF4-FFF2-40B4-BE49-F238E27FC236}">
                <a16:creationId xmlns:a16="http://schemas.microsoft.com/office/drawing/2014/main" id="{A83D8A81-CE4C-4F73-B569-07B8701F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Datashare</a:t>
            </a:r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Scenario 2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3C8C618-04D1-4536-849F-456712DDA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7147" y="5045791"/>
            <a:ext cx="246221" cy="24622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F98028D-ED7F-4363-B614-F759AE3E1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181" y="5064261"/>
            <a:ext cx="246221" cy="24622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31C8077A-81DB-4F77-9F0A-A57155F38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5523" y="2495558"/>
            <a:ext cx="250324" cy="250324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D256328-C9F2-4097-976E-F01134365F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8798" y="2266153"/>
            <a:ext cx="272550" cy="27255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BC1C12A-CA6F-413C-A1F3-2BACBE7AB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1237" y="2969181"/>
            <a:ext cx="272550" cy="2725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E0419DA-676C-4520-AC11-99AB45518F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6972" y="2700684"/>
            <a:ext cx="272550" cy="2725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7B18B70-A614-41DE-A230-6AF932AB9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9856" y="5544528"/>
            <a:ext cx="250324" cy="2503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8538DCD-21CB-436F-8B62-5051AD3FCF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131" y="5352066"/>
            <a:ext cx="272550" cy="2725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2B73767-0428-4AA8-B4C2-A281E3501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25570" y="6018151"/>
            <a:ext cx="272550" cy="272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A38972-D429-4DC3-8EE4-B50CF63256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1305" y="5749654"/>
            <a:ext cx="272550" cy="2725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C0C94E2-2C08-4BAC-9D99-EB67D4DB32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1937" y="5527098"/>
            <a:ext cx="250324" cy="25032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4389AD5-90E1-404D-A5A7-EC8A9DBA84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5212" y="5297693"/>
            <a:ext cx="272550" cy="2725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5547475-031C-40D0-A4E0-3D35CAC13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7651" y="6000721"/>
            <a:ext cx="272550" cy="27255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D4726E4-273A-4419-A80E-6B3A8B64AB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13386" y="5732224"/>
            <a:ext cx="272550" cy="27255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748626-AE5A-4550-9859-0DF1A2608736}"/>
              </a:ext>
            </a:extLst>
          </p:cNvPr>
          <p:cNvSpPr/>
          <p:nvPr/>
        </p:nvSpPr>
        <p:spPr>
          <a:xfrm>
            <a:off x="3322622" y="1607065"/>
            <a:ext cx="1409255" cy="2330400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CE3FAF-CD3D-4323-918E-3E963CDA272C}"/>
              </a:ext>
            </a:extLst>
          </p:cNvPr>
          <p:cNvSpPr txBox="1"/>
          <p:nvPr/>
        </p:nvSpPr>
        <p:spPr>
          <a:xfrm>
            <a:off x="1912918" y="1502846"/>
            <a:ext cx="208711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</a:t>
            </a:r>
            <a:r>
              <a:rPr lang="en-US" b="1" dirty="0" err="1">
                <a:solidFill>
                  <a:srgbClr val="00B0F0"/>
                </a:solidFill>
              </a:rPr>
              <a:t>shareconsume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invitation_id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Response: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ConsumeResponse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01EC68-816D-495A-B26C-7913AB8BE405}"/>
              </a:ext>
            </a:extLst>
          </p:cNvPr>
          <p:cNvSpPr/>
          <p:nvPr/>
        </p:nvSpPr>
        <p:spPr>
          <a:xfrm>
            <a:off x="583962" y="4962297"/>
            <a:ext cx="1371159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1B662-963E-4994-ABFC-6172611CC703}"/>
              </a:ext>
            </a:extLst>
          </p:cNvPr>
          <p:cNvSpPr txBox="1"/>
          <p:nvPr/>
        </p:nvSpPr>
        <p:spPr>
          <a:xfrm>
            <a:off x="-19226" y="6286151"/>
            <a:ext cx="22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POST /</a:t>
            </a:r>
            <a:r>
              <a:rPr lang="en-US" b="1" dirty="0" err="1">
                <a:solidFill>
                  <a:srgbClr val="00B0F0"/>
                </a:solidFill>
              </a:rPr>
              <a:t>shareconsume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Share with NODE-B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5578A0-6D0A-4585-A5B9-5ACC0E2A6C61}"/>
              </a:ext>
            </a:extLst>
          </p:cNvPr>
          <p:cNvSpPr/>
          <p:nvPr/>
        </p:nvSpPr>
        <p:spPr>
          <a:xfrm rot="5400000" flipH="1">
            <a:off x="5711701" y="2377264"/>
            <a:ext cx="423983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7D173D-E5EE-483F-8197-05311F1B1C45}"/>
              </a:ext>
            </a:extLst>
          </p:cNvPr>
          <p:cNvSpPr txBox="1"/>
          <p:nvPr/>
        </p:nvSpPr>
        <p:spPr>
          <a:xfrm>
            <a:off x="4422345" y="3438302"/>
            <a:ext cx="2966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Send Data Share</a:t>
            </a:r>
          </a:p>
          <a:p>
            <a:r>
              <a:rPr lang="en-US" b="1" dirty="0">
                <a:solidFill>
                  <a:srgbClr val="00B0F0"/>
                </a:solidFill>
              </a:rPr>
              <a:t>invitation to NODE-B identity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AF8F437-5C8C-48DB-9177-FA7DD5704A16}"/>
              </a:ext>
            </a:extLst>
          </p:cNvPr>
          <p:cNvSpPr/>
          <p:nvPr/>
        </p:nvSpPr>
        <p:spPr>
          <a:xfrm rot="5400000" flipH="1">
            <a:off x="5669893" y="2498210"/>
            <a:ext cx="423983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B43038-EDD0-46B8-9307-CF5CE9426954}"/>
              </a:ext>
            </a:extLst>
          </p:cNvPr>
          <p:cNvSpPr txBox="1"/>
          <p:nvPr/>
        </p:nvSpPr>
        <p:spPr>
          <a:xfrm>
            <a:off x="4853849" y="4399045"/>
            <a:ext cx="147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Receive Data</a:t>
            </a:r>
          </a:p>
          <a:p>
            <a:r>
              <a:rPr lang="en-US" b="1" dirty="0">
                <a:solidFill>
                  <a:srgbClr val="00B0F0"/>
                </a:solidFill>
              </a:rPr>
              <a:t>from NODE-A</a:t>
            </a:r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AAC46DC-9423-4270-8E9B-2F76C03D87ED}"/>
              </a:ext>
            </a:extLst>
          </p:cNvPr>
          <p:cNvSpPr/>
          <p:nvPr/>
        </p:nvSpPr>
        <p:spPr>
          <a:xfrm rot="5400000">
            <a:off x="5657077" y="3005840"/>
            <a:ext cx="563225" cy="3986136"/>
          </a:xfrm>
          <a:custGeom>
            <a:avLst/>
            <a:gdLst>
              <a:gd name="connsiteX0" fmla="*/ 0 w 444256"/>
              <a:gd name="connsiteY0" fmla="*/ 0 h 409303"/>
              <a:gd name="connsiteX1" fmla="*/ 444137 w 444256"/>
              <a:gd name="connsiteY1" fmla="*/ 191588 h 409303"/>
              <a:gd name="connsiteX2" fmla="*/ 34835 w 444256"/>
              <a:gd name="connsiteY2" fmla="*/ 409303 h 40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56" h="409303">
                <a:moveTo>
                  <a:pt x="0" y="0"/>
                </a:moveTo>
                <a:cubicBezTo>
                  <a:pt x="219165" y="61685"/>
                  <a:pt x="438331" y="123371"/>
                  <a:pt x="444137" y="191588"/>
                </a:cubicBezTo>
                <a:cubicBezTo>
                  <a:pt x="449943" y="259805"/>
                  <a:pt x="242389" y="334554"/>
                  <a:pt x="34835" y="40930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C455891A-5C24-4556-8E50-CDA7221944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0177" y="4851268"/>
            <a:ext cx="356596" cy="356596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8841BF7-C438-4902-BA50-257A59C7711C}"/>
              </a:ext>
            </a:extLst>
          </p:cNvPr>
          <p:cNvSpPr/>
          <p:nvPr/>
        </p:nvSpPr>
        <p:spPr>
          <a:xfrm flipH="1">
            <a:off x="4333046" y="5382106"/>
            <a:ext cx="472847" cy="1285556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B8CF5F-2D4F-42FD-9A05-9AB1A0E21BD6}"/>
              </a:ext>
            </a:extLst>
          </p:cNvPr>
          <p:cNvSpPr txBox="1"/>
          <p:nvPr/>
        </p:nvSpPr>
        <p:spPr>
          <a:xfrm>
            <a:off x="5425354" y="5257937"/>
            <a:ext cx="208711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</a:t>
            </a:r>
            <a:r>
              <a:rPr lang="en-US" b="1" dirty="0" err="1">
                <a:solidFill>
                  <a:srgbClr val="00B0F0"/>
                </a:solidFill>
              </a:rPr>
              <a:t>shareconsume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invitation_id</a:t>
            </a:r>
            <a:endParaRPr lang="en-US" sz="1200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Response: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ConsumeResponse</a:t>
            </a:r>
            <a:endParaRPr lang="en-US" sz="1200" b="1" dirty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171E187-D49D-42A1-8568-19FD92B935B6}"/>
              </a:ext>
            </a:extLst>
          </p:cNvPr>
          <p:cNvSpPr/>
          <p:nvPr/>
        </p:nvSpPr>
        <p:spPr>
          <a:xfrm rot="1796164">
            <a:off x="4755704" y="6398540"/>
            <a:ext cx="500547" cy="358527"/>
          </a:xfrm>
          <a:custGeom>
            <a:avLst/>
            <a:gdLst>
              <a:gd name="connsiteX0" fmla="*/ 256053 w 1050699"/>
              <a:gd name="connsiteY0" fmla="*/ 799480 h 799480"/>
              <a:gd name="connsiteX1" fmla="*/ 47047 w 1050699"/>
              <a:gd name="connsiteY1" fmla="*/ 120211 h 799480"/>
              <a:gd name="connsiteX2" fmla="*/ 1048533 w 1050699"/>
              <a:gd name="connsiteY2" fmla="*/ 59251 h 799480"/>
              <a:gd name="connsiteX3" fmla="*/ 334430 w 1050699"/>
              <a:gd name="connsiteY3" fmla="*/ 747229 h 799480"/>
              <a:gd name="connsiteX4" fmla="*/ 334430 w 1050699"/>
              <a:gd name="connsiteY4" fmla="*/ 747229 h 79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699" h="799480">
                <a:moveTo>
                  <a:pt x="256053" y="799480"/>
                </a:moveTo>
                <a:cubicBezTo>
                  <a:pt x="85510" y="521531"/>
                  <a:pt x="-85033" y="243582"/>
                  <a:pt x="47047" y="120211"/>
                </a:cubicBezTo>
                <a:cubicBezTo>
                  <a:pt x="179127" y="-3160"/>
                  <a:pt x="1000636" y="-45252"/>
                  <a:pt x="1048533" y="59251"/>
                </a:cubicBezTo>
                <a:cubicBezTo>
                  <a:pt x="1096430" y="163754"/>
                  <a:pt x="334430" y="747229"/>
                  <a:pt x="334430" y="747229"/>
                </a:cubicBezTo>
                <a:lnTo>
                  <a:pt x="334430" y="747229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42E376-FACD-462C-A061-84E11AB79569}"/>
              </a:ext>
            </a:extLst>
          </p:cNvPr>
          <p:cNvSpPr txBox="1"/>
          <p:nvPr/>
        </p:nvSpPr>
        <p:spPr>
          <a:xfrm>
            <a:off x="4327206" y="6623629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REFRESH_PERIOD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71DF5E-4881-49F4-B7A9-64E4F82DDADE}"/>
              </a:ext>
            </a:extLst>
          </p:cNvPr>
          <p:cNvSpPr/>
          <p:nvPr/>
        </p:nvSpPr>
        <p:spPr>
          <a:xfrm rot="5400000">
            <a:off x="7331456" y="2320020"/>
            <a:ext cx="1409255" cy="1913124"/>
          </a:xfrm>
          <a:custGeom>
            <a:avLst/>
            <a:gdLst>
              <a:gd name="connsiteX0" fmla="*/ 26944 w 1577070"/>
              <a:gd name="connsiteY0" fmla="*/ 1968137 h 1968137"/>
              <a:gd name="connsiteX1" fmla="*/ 209824 w 1577070"/>
              <a:gd name="connsiteY1" fmla="*/ 478971 h 1968137"/>
              <a:gd name="connsiteX2" fmla="*/ 1577070 w 1577070"/>
              <a:gd name="connsiteY2" fmla="*/ 0 h 1968137"/>
              <a:gd name="connsiteX3" fmla="*/ 1577070 w 1577070"/>
              <a:gd name="connsiteY3" fmla="*/ 0 h 196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070" h="1968137">
                <a:moveTo>
                  <a:pt x="26944" y="1968137"/>
                </a:moveTo>
                <a:cubicBezTo>
                  <a:pt x="-10793" y="1387565"/>
                  <a:pt x="-48530" y="806994"/>
                  <a:pt x="209824" y="478971"/>
                </a:cubicBezTo>
                <a:cubicBezTo>
                  <a:pt x="468178" y="150948"/>
                  <a:pt x="1577070" y="0"/>
                  <a:pt x="1577070" y="0"/>
                </a:cubicBezTo>
                <a:lnTo>
                  <a:pt x="1577070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DD3C3-BCD5-4EAD-84AA-557CC0193B9D}"/>
              </a:ext>
            </a:extLst>
          </p:cNvPr>
          <p:cNvSpPr txBox="1"/>
          <p:nvPr/>
        </p:nvSpPr>
        <p:spPr>
          <a:xfrm>
            <a:off x="8836443" y="1755051"/>
            <a:ext cx="208768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GET /</a:t>
            </a:r>
            <a:r>
              <a:rPr lang="en-US" b="1" dirty="0" err="1">
                <a:solidFill>
                  <a:srgbClr val="00B0F0"/>
                </a:solidFill>
              </a:rPr>
              <a:t>consumeshare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Params: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provider_node_id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consumer_node_id</a:t>
            </a:r>
            <a:r>
              <a:rPr lang="en-US" sz="1200" b="1" dirty="0">
                <a:solidFill>
                  <a:srgbClr val="00B0F0"/>
                </a:solidFill>
              </a:rPr>
              <a:t> 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invitation_id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Response: </a:t>
            </a:r>
          </a:p>
          <a:p>
            <a:r>
              <a:rPr lang="en-US" sz="1200" b="1" dirty="0" err="1">
                <a:solidFill>
                  <a:srgbClr val="00B0F0"/>
                </a:solidFill>
              </a:rPr>
              <a:t>ConsumeResponse</a:t>
            </a:r>
            <a:endParaRPr lang="en-US" sz="1200" b="1" dirty="0">
              <a:solidFill>
                <a:srgbClr val="00B0F0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7BB3F2C-BD2C-47F7-87A6-35B7BD49B5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961" y="4081474"/>
            <a:ext cx="954664" cy="9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1A2FD85-5C59-4D6A-8DA9-6C71641AB9D4}"/>
              </a:ext>
            </a:extLst>
          </p:cNvPr>
          <p:cNvSpPr/>
          <p:nvPr/>
        </p:nvSpPr>
        <p:spPr>
          <a:xfrm>
            <a:off x="469069" y="1337363"/>
            <a:ext cx="2123790" cy="167374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ShareNode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identity;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latest_registration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46" name="Title 9">
            <a:extLst>
              <a:ext uri="{FF2B5EF4-FFF2-40B4-BE49-F238E27FC236}">
                <a16:creationId xmlns:a16="http://schemas.microsoft.com/office/drawing/2014/main" id="{EDC8A90D-130F-4275-B1BF-8E22A6DD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9" y="403694"/>
            <a:ext cx="10921834" cy="55530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BC403CD-F911-41D8-AA4C-ABE5DC81693F}"/>
              </a:ext>
            </a:extLst>
          </p:cNvPr>
          <p:cNvSpPr/>
          <p:nvPr/>
        </p:nvSpPr>
        <p:spPr>
          <a:xfrm>
            <a:off x="2797575" y="2598003"/>
            <a:ext cx="2110521" cy="1600367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Dataset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resource_group_name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storage_account_name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container_name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folder_path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file_name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06812B9C-1FE5-43B7-8C46-DE5BF769191F}"/>
              </a:ext>
            </a:extLst>
          </p:cNvPr>
          <p:cNvSpPr/>
          <p:nvPr/>
        </p:nvSpPr>
        <p:spPr>
          <a:xfrm>
            <a:off x="2797575" y="1337363"/>
            <a:ext cx="1606791" cy="107820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Node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identity;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55A49956-659E-43EC-A56B-C52DF78CAAFE}"/>
              </a:ext>
            </a:extLst>
          </p:cNvPr>
          <p:cNvSpPr/>
          <p:nvPr/>
        </p:nvSpPr>
        <p:spPr>
          <a:xfrm>
            <a:off x="2830279" y="4322188"/>
            <a:ext cx="2018555" cy="1111223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ShareRequest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8F14642D-D0D0-495C-B418-ED04FD3B513E}"/>
              </a:ext>
            </a:extLst>
          </p:cNvPr>
          <p:cNvSpPr/>
          <p:nvPr/>
        </p:nvSpPr>
        <p:spPr>
          <a:xfrm>
            <a:off x="6997311" y="1320546"/>
            <a:ext cx="2051155" cy="1717451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ShareResponse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A83F1620-2949-44BC-B576-2A58797EA259}"/>
              </a:ext>
            </a:extLst>
          </p:cNvPr>
          <p:cNvSpPr/>
          <p:nvPr/>
        </p:nvSpPr>
        <p:spPr>
          <a:xfrm>
            <a:off x="5088843" y="1323939"/>
            <a:ext cx="1773159" cy="1308443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Error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int code;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 message;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source;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2ACAD131-12D8-4D80-BEFE-751672D8AD2B}"/>
              </a:ext>
            </a:extLst>
          </p:cNvPr>
          <p:cNvSpPr/>
          <p:nvPr/>
        </p:nvSpPr>
        <p:spPr>
          <a:xfrm>
            <a:off x="6997312" y="3125059"/>
            <a:ext cx="2073876" cy="1717451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ConsumeResponse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A9996F6C-8586-470F-BDCA-83664629D670}"/>
              </a:ext>
            </a:extLst>
          </p:cNvPr>
          <p:cNvSpPr/>
          <p:nvPr/>
        </p:nvSpPr>
        <p:spPr>
          <a:xfrm>
            <a:off x="7033855" y="4986667"/>
            <a:ext cx="2037332" cy="161443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ShareConsumeResponse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Dataset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Error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415D535D-9AB3-49EB-9431-AC48D2244420}"/>
              </a:ext>
            </a:extLst>
          </p:cNvPr>
          <p:cNvSpPr/>
          <p:nvPr/>
        </p:nvSpPr>
        <p:spPr>
          <a:xfrm>
            <a:off x="5088843" y="4461210"/>
            <a:ext cx="1773159" cy="1322370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StatusDetails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Status  status;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start;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date end;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int duration;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202BC6E2-9263-4A48-B288-205F163A6999}"/>
              </a:ext>
            </a:extLst>
          </p:cNvPr>
          <p:cNvSpPr/>
          <p:nvPr/>
        </p:nvSpPr>
        <p:spPr>
          <a:xfrm>
            <a:off x="5088843" y="2796133"/>
            <a:ext cx="1773159" cy="1526055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Enum Status 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“InProgress”;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“Pending”;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“Queued”;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“Failed”;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 string “succeeded”;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88EE7AF0-DA2B-4CD2-ADB8-3380023980DC}"/>
              </a:ext>
            </a:extLst>
          </p:cNvPr>
          <p:cNvSpPr/>
          <p:nvPr/>
        </p:nvSpPr>
        <p:spPr>
          <a:xfrm>
            <a:off x="2830278" y="5494642"/>
            <a:ext cx="2018555" cy="1207792"/>
          </a:xfrm>
          <a:prstGeom prst="flowChartProcess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</a:rPr>
              <a:t>ConsumeRequest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 Model: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provider_node_id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consumer_node_id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string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invitation_id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752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2599</Words>
  <Application>Microsoft Office PowerPoint</Application>
  <PresentationFormat>Widescreen</PresentationFormat>
  <Paragraphs>843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Semibold</vt:lpstr>
      <vt:lpstr>Office Theme</vt:lpstr>
      <vt:lpstr>Sharing Data REST API  using Azure Data Share</vt:lpstr>
      <vt:lpstr>Sharing Nodes and Registry Server</vt:lpstr>
      <vt:lpstr>Azure Architecture</vt:lpstr>
      <vt:lpstr>Azure Architecture</vt:lpstr>
      <vt:lpstr>Software Architecture</vt:lpstr>
      <vt:lpstr>Node Registration</vt:lpstr>
      <vt:lpstr>Datashare Scenario 1</vt:lpstr>
      <vt:lpstr>Datashare Scenario 2</vt:lpstr>
      <vt:lpstr>Models</vt:lpstr>
      <vt:lpstr>Settings</vt:lpstr>
      <vt:lpstr>Initialization - Registration</vt:lpstr>
      <vt:lpstr>Sharing</vt:lpstr>
      <vt:lpstr>Consuming</vt:lpstr>
      <vt:lpstr>Sharing Consuming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Le Coquil</dc:creator>
  <cp:lastModifiedBy>Frédéric Le Coquil</cp:lastModifiedBy>
  <cp:revision>22</cp:revision>
  <dcterms:created xsi:type="dcterms:W3CDTF">2021-12-06T15:41:00Z</dcterms:created>
  <dcterms:modified xsi:type="dcterms:W3CDTF">2021-12-19T09:45:23Z</dcterms:modified>
</cp:coreProperties>
</file>