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61" r:id="rId3"/>
    <p:sldId id="269" r:id="rId4"/>
    <p:sldId id="266" r:id="rId5"/>
    <p:sldId id="272" r:id="rId6"/>
    <p:sldId id="273" r:id="rId7"/>
    <p:sldId id="274" r:id="rId8"/>
    <p:sldId id="259" r:id="rId9"/>
    <p:sldId id="264" r:id="rId10"/>
    <p:sldId id="265" r:id="rId11"/>
    <p:sldId id="267" r:id="rId12"/>
    <p:sldId id="271" r:id="rId13"/>
    <p:sldId id="268" r:id="rId14"/>
    <p:sldId id="275" r:id="rId15"/>
  </p:sldIdLst>
  <p:sldSz cx="12192000" cy="6858000"/>
  <p:notesSz cx="6858000" cy="9144000"/>
  <p:embeddedFontLst>
    <p:embeddedFont>
      <p:font typeface="微软雅黑" panose="020B0503020204020204" pitchFamily="34" charset="-122"/>
      <p:regular r:id="rId16"/>
      <p:bold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>
      <a:defRPr lang="zh-CN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62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信息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57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与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29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74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7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59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74" r:id="rId3"/>
    <p:sldLayoutId id="2147483675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git-scm.com/download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email@youremail.co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52279" y="2033749"/>
            <a:ext cx="4225833" cy="132343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8000" b="1" dirty="0" err="1" smtClean="0">
                <a:solidFill>
                  <a:schemeClr val="bg1"/>
                </a:solidFill>
              </a:rPr>
              <a:t>Git</a:t>
            </a:r>
            <a:r>
              <a:rPr lang="zh-CN" altLang="en-US" sz="8000" b="1" dirty="0">
                <a:solidFill>
                  <a:schemeClr val="bg1"/>
                </a:solidFill>
              </a:rPr>
              <a:t> </a:t>
            </a:r>
            <a:r>
              <a:rPr lang="zh-CN" altLang="en-US" sz="8000" b="1" dirty="0" smtClean="0">
                <a:solidFill>
                  <a:schemeClr val="bg1"/>
                </a:solidFill>
              </a:rPr>
              <a:t>简 介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95008" y="5620147"/>
            <a:ext cx="2133913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软件工程第三小组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52126" y="4178984"/>
            <a:ext cx="1826137" cy="107721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小组成员：黄学雯</a:t>
            </a:r>
            <a:endParaRPr lang="en-US" altLang="zh-CN" sz="1600" dirty="0" smtClean="0">
              <a:solidFill>
                <a:srgbClr val="FFFFFF"/>
              </a:solidFill>
            </a:endParaRPr>
          </a:p>
          <a:p>
            <a:pPr algn="r"/>
            <a:r>
              <a:rPr lang="zh-CN" altLang="en-US" sz="1600" dirty="0">
                <a:solidFill>
                  <a:srgbClr val="FFFFFF"/>
                </a:solidFill>
              </a:rPr>
              <a:t>陈梦</a:t>
            </a:r>
            <a:r>
              <a:rPr lang="zh-CN" altLang="en-US" sz="1600" dirty="0" smtClean="0">
                <a:solidFill>
                  <a:srgbClr val="FFFFFF"/>
                </a:solidFill>
              </a:rPr>
              <a:t>烦</a:t>
            </a:r>
            <a:endParaRPr lang="en-US" altLang="zh-CN" sz="1600" dirty="0" smtClean="0">
              <a:solidFill>
                <a:srgbClr val="FFFFFF"/>
              </a:solidFill>
            </a:endParaRPr>
          </a:p>
          <a:p>
            <a:pPr algn="r"/>
            <a:r>
              <a:rPr lang="zh-CN" altLang="en-US" sz="1600" dirty="0" smtClean="0">
                <a:solidFill>
                  <a:srgbClr val="FFFFFF"/>
                </a:solidFill>
              </a:rPr>
              <a:t>沈晓麟</a:t>
            </a:r>
            <a:endParaRPr lang="en-US" altLang="zh-CN" sz="1600" dirty="0" smtClean="0">
              <a:solidFill>
                <a:srgbClr val="FFFFFF"/>
              </a:solidFill>
            </a:endParaRPr>
          </a:p>
          <a:p>
            <a:pPr algn="r"/>
            <a:r>
              <a:rPr lang="zh-CN" altLang="en-US" sz="1600" dirty="0" smtClean="0">
                <a:solidFill>
                  <a:srgbClr val="FFFFFF"/>
                </a:solidFill>
              </a:rPr>
              <a:t> 林铭 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342557" y="5528588"/>
            <a:ext cx="552451" cy="552451"/>
            <a:chOff x="3937978" y="5180856"/>
            <a:chExt cx="552450" cy="552450"/>
          </a:xfrm>
        </p:grpSpPr>
        <p:sp>
          <p:nvSpPr>
            <p:cNvPr id="12" name="椭圆 11"/>
            <p:cNvSpPr/>
            <p:nvPr/>
          </p:nvSpPr>
          <p:spPr>
            <a:xfrm>
              <a:off x="3937978" y="5180856"/>
              <a:ext cx="552450" cy="5524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38"/>
            <p:cNvGrpSpPr/>
            <p:nvPr/>
          </p:nvGrpSpPr>
          <p:grpSpPr>
            <a:xfrm>
              <a:off x="4022991" y="5324161"/>
              <a:ext cx="348415" cy="24798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18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1011445 h 1083469"/>
                  <a:gd name="connsiteX6" fmla="*/ 977729 w 1147085"/>
                  <a:gd name="connsiteY6" fmla="*/ 857154 h 1083469"/>
                  <a:gd name="connsiteX7" fmla="*/ 977729 w 1147085"/>
                  <a:gd name="connsiteY7" fmla="*/ 916854 h 1083469"/>
                  <a:gd name="connsiteX8" fmla="*/ 123825 w 1147085"/>
                  <a:gd name="connsiteY8" fmla="*/ 1083469 h 1083469"/>
                  <a:gd name="connsiteX9" fmla="*/ 0 w 1147085"/>
                  <a:gd name="connsiteY9" fmla="*/ 114300 h 1083469"/>
                  <a:gd name="connsiteX10" fmla="*/ 1090612 w 1147085"/>
                  <a:gd name="connsiteY10" fmla="*/ 0 h 108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9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0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2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807" y="1456566"/>
            <a:ext cx="2722418" cy="272241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39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64342" y="1508506"/>
            <a:ext cx="3611444" cy="4583200"/>
            <a:chOff x="406306" y="2717043"/>
            <a:chExt cx="2500311" cy="360000"/>
          </a:xfrm>
        </p:grpSpPr>
        <p:sp>
          <p:nvSpPr>
            <p:cNvPr id="6" name="矩形 5"/>
            <p:cNvSpPr/>
            <p:nvPr/>
          </p:nvSpPr>
          <p:spPr>
            <a:xfrm>
              <a:off x="406306" y="2717043"/>
              <a:ext cx="2500311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46536" y="2739140"/>
              <a:ext cx="1619431" cy="48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</a:rPr>
                <a:t>创建新的仓库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53590" y="1508506"/>
            <a:ext cx="3542726" cy="4583200"/>
            <a:chOff x="406306" y="2717043"/>
            <a:chExt cx="2500311" cy="360000"/>
          </a:xfrm>
        </p:grpSpPr>
        <p:sp>
          <p:nvSpPr>
            <p:cNvPr id="11" name="矩形 10"/>
            <p:cNvSpPr/>
            <p:nvPr/>
          </p:nvSpPr>
          <p:spPr>
            <a:xfrm>
              <a:off x="406306" y="2717043"/>
              <a:ext cx="2500311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60456" y="2739093"/>
              <a:ext cx="1397424" cy="48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</a:rPr>
                <a:t>添加与提交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279652" y="1508491"/>
            <a:ext cx="3530276" cy="4583198"/>
            <a:chOff x="406306" y="2717043"/>
            <a:chExt cx="2500311" cy="360000"/>
          </a:xfrm>
        </p:grpSpPr>
        <p:sp>
          <p:nvSpPr>
            <p:cNvPr id="15" name="矩形 14"/>
            <p:cNvSpPr/>
            <p:nvPr/>
          </p:nvSpPr>
          <p:spPr>
            <a:xfrm>
              <a:off x="406306" y="2717043"/>
              <a:ext cx="2500311" cy="36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82440" y="2739093"/>
              <a:ext cx="1148041" cy="41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</a:rPr>
                <a:t>推送改动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71298" y="231616"/>
            <a:ext cx="2856490" cy="584775"/>
            <a:chOff x="493006" y="224297"/>
            <a:chExt cx="2856490" cy="584776"/>
          </a:xfrm>
        </p:grpSpPr>
        <p:sp>
          <p:nvSpPr>
            <p:cNvPr id="23" name="文本框 22"/>
            <p:cNvSpPr txBox="1"/>
            <p:nvPr/>
          </p:nvSpPr>
          <p:spPr>
            <a:xfrm>
              <a:off x="830858" y="224297"/>
              <a:ext cx="251863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err="1" smtClean="0">
                  <a:solidFill>
                    <a:srgbClr val="FFFFFF"/>
                  </a:solidFill>
                </a:rPr>
                <a:t>Git</a:t>
              </a:r>
              <a:r>
                <a:rPr lang="en-US" altLang="zh-CN" sz="3200" dirty="0" smtClean="0">
                  <a:solidFill>
                    <a:srgbClr val="FFFFFF"/>
                  </a:solidFill>
                </a:rPr>
                <a:t> </a:t>
              </a:r>
              <a:r>
                <a:rPr lang="zh-CN" altLang="en-US" sz="3200" dirty="0" smtClean="0">
                  <a:solidFill>
                    <a:srgbClr val="FFFFFF"/>
                  </a:solidFill>
                </a:rPr>
                <a:t>基本操作</a:t>
              </a:r>
              <a:endParaRPr lang="zh-CN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927279" y="2604911"/>
            <a:ext cx="3139189" cy="2169823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创建新的文件夹，打开，然后执行</a:t>
            </a:r>
            <a:endParaRPr lang="en-US" altLang="zh-CN" sz="1600" dirty="0" smtClean="0">
              <a:solidFill>
                <a:srgbClr val="FFFFFF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zh-CN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 err="1" smtClean="0">
                <a:latin typeface="+mn-ea"/>
              </a:rPr>
              <a:t>git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en-US" altLang="zh-CN" b="1" dirty="0" err="1" smtClean="0">
                <a:latin typeface="+mn-ea"/>
              </a:rPr>
              <a:t>init</a:t>
            </a:r>
            <a:endParaRPr lang="en-US" altLang="zh-CN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20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创建新的</a:t>
            </a:r>
            <a:r>
              <a:rPr lang="en-US" altLang="zh-CN" dirty="0" err="1" smtClean="0">
                <a:solidFill>
                  <a:srgbClr val="FFFFFF"/>
                </a:solidFill>
                <a:latin typeface="+mn-ea"/>
              </a:rPr>
              <a:t>git</a:t>
            </a:r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仓库</a:t>
            </a:r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582542" y="2366496"/>
            <a:ext cx="3284821" cy="2773065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FFFFFF"/>
                </a:solidFill>
                <a:latin typeface="+mn-ea"/>
              </a:rPr>
              <a:t>将改动添加到缓存区，使用</a:t>
            </a:r>
            <a:endParaRPr lang="en-US" altLang="zh-CN" sz="1600" b="1" dirty="0" smtClean="0">
              <a:solidFill>
                <a:srgbClr val="FFFFFF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zh-CN" b="1" dirty="0" err="1" smtClean="0">
                <a:latin typeface="+mn-ea"/>
              </a:rPr>
              <a:t>Git</a:t>
            </a:r>
            <a:r>
              <a:rPr lang="en-US" altLang="zh-CN" b="1" dirty="0" smtClean="0">
                <a:latin typeface="+mn-ea"/>
              </a:rPr>
              <a:t> add &lt;filename&gt;</a:t>
            </a:r>
          </a:p>
          <a:p>
            <a:pPr algn="ctr">
              <a:lnSpc>
                <a:spcPct val="130000"/>
              </a:lnSpc>
            </a:pPr>
            <a:r>
              <a:rPr lang="en-US" altLang="zh-CN" b="1" dirty="0" err="1" smtClean="0">
                <a:latin typeface="+mn-ea"/>
              </a:rPr>
              <a:t>Git</a:t>
            </a:r>
            <a:r>
              <a:rPr lang="en-US" altLang="zh-CN" b="1" dirty="0" smtClean="0">
                <a:latin typeface="+mn-ea"/>
              </a:rPr>
              <a:t> add </a:t>
            </a:r>
            <a:r>
              <a:rPr lang="zh-CN" altLang="en-US" b="1" dirty="0" smtClean="0">
                <a:latin typeface="+mn-ea"/>
              </a:rPr>
              <a:t>*（添加全部）</a:t>
            </a:r>
            <a:endParaRPr lang="en-US" altLang="zh-CN" b="1" dirty="0" smtClean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FFFFFF"/>
                </a:solidFill>
                <a:latin typeface="+mn-ea"/>
              </a:rPr>
              <a:t>使用如下命令将实际改动提交</a:t>
            </a:r>
            <a:endParaRPr lang="en-US" altLang="zh-CN" sz="1600" b="1" dirty="0" smtClean="0">
              <a:solidFill>
                <a:srgbClr val="FFFFFF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600" b="1" dirty="0" err="1" smtClean="0">
                <a:latin typeface="+mn-ea"/>
              </a:rPr>
              <a:t>Git</a:t>
            </a:r>
            <a:r>
              <a:rPr lang="en-US" altLang="zh-CN" sz="1600" b="1" dirty="0" smtClean="0">
                <a:latin typeface="+mn-ea"/>
              </a:rPr>
              <a:t> commit –m “</a:t>
            </a:r>
            <a:r>
              <a:rPr lang="zh-CN" altLang="en-US" sz="1600" b="1" dirty="0" smtClean="0">
                <a:latin typeface="+mn-ea"/>
              </a:rPr>
              <a:t>代码提交信息</a:t>
            </a:r>
            <a:r>
              <a:rPr lang="en-US" altLang="zh-CN" sz="1600" b="1" dirty="0" smtClean="0">
                <a:latin typeface="+mn-ea"/>
              </a:rPr>
              <a:t>”</a:t>
            </a:r>
          </a:p>
          <a:p>
            <a:pPr algn="just">
              <a:lnSpc>
                <a:spcPct val="130000"/>
              </a:lnSpc>
            </a:pPr>
            <a:endParaRPr lang="en-US" altLang="zh-CN" dirty="0">
              <a:solidFill>
                <a:srgbClr val="FFFFFF"/>
              </a:solidFill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FFFFFF"/>
                </a:solidFill>
                <a:latin typeface="+mn-ea"/>
              </a:rPr>
              <a:t>你的改动已经提交到了 </a:t>
            </a:r>
            <a:r>
              <a:rPr lang="en-US" altLang="zh-CN" sz="1600" b="1" dirty="0" smtClean="0">
                <a:solidFill>
                  <a:srgbClr val="FFFFFF"/>
                </a:solidFill>
                <a:latin typeface="+mn-ea"/>
              </a:rPr>
              <a:t>HEAD</a:t>
            </a:r>
            <a:r>
              <a:rPr lang="zh-CN" altLang="en-US" sz="1600" b="1" dirty="0" smtClean="0">
                <a:solidFill>
                  <a:srgbClr val="FFFFFF"/>
                </a:solidFill>
                <a:latin typeface="+mn-ea"/>
              </a:rPr>
              <a:t>，但是还没提交到远程仓库</a:t>
            </a:r>
            <a:endParaRPr lang="zh-CN" altLang="en-US" sz="16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402378" y="2366496"/>
            <a:ext cx="3278760" cy="3293207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FFFFFF"/>
                </a:solidFill>
                <a:latin typeface="+mn-ea"/>
              </a:rPr>
              <a:t>你的改动现在已将在本地的仓库的</a:t>
            </a:r>
            <a:r>
              <a:rPr lang="en-US" altLang="zh-CN" sz="1600" b="1" dirty="0" smtClean="0">
                <a:solidFill>
                  <a:srgbClr val="FFFFFF"/>
                </a:solidFill>
                <a:latin typeface="+mn-ea"/>
              </a:rPr>
              <a:t>HEAD</a:t>
            </a:r>
            <a:r>
              <a:rPr lang="zh-CN" altLang="en-US" sz="1600" b="1" dirty="0" smtClean="0">
                <a:solidFill>
                  <a:srgbClr val="FFFFFF"/>
                </a:solidFill>
                <a:latin typeface="+mn-ea"/>
              </a:rPr>
              <a:t>，执行如下操作将改动提交到远端仓库：</a:t>
            </a:r>
            <a:endParaRPr lang="en-US" altLang="zh-CN" sz="1600" b="1" dirty="0" smtClean="0">
              <a:solidFill>
                <a:srgbClr val="FFFFFF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 err="1" smtClean="0">
                <a:latin typeface="+mn-ea"/>
              </a:rPr>
              <a:t>git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smtClean="0">
                <a:latin typeface="+mn-ea"/>
              </a:rPr>
              <a:t>remote add origin </a:t>
            </a:r>
            <a:r>
              <a:rPr lang="en-US" altLang="zh-CN" sz="1600" b="1" dirty="0" smtClean="0">
                <a:latin typeface="+mn-ea"/>
                <a:hlinkClick r:id="rId2"/>
              </a:rPr>
              <a:t>git@github.com</a:t>
            </a:r>
            <a:r>
              <a:rPr lang="en-US" altLang="zh-CN" sz="1600" b="1" dirty="0" smtClean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github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用户名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 smtClean="0">
                <a:latin typeface="+mn-ea"/>
              </a:rPr>
              <a:t>name.git</a:t>
            </a:r>
            <a:endParaRPr lang="en-US" altLang="zh-CN" sz="1600" dirty="0">
              <a:solidFill>
                <a:srgbClr val="FFFFFF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 err="1">
                <a:latin typeface="+mn-ea"/>
              </a:rPr>
              <a:t>g</a:t>
            </a:r>
            <a:r>
              <a:rPr lang="en-US" altLang="zh-CN" sz="1600" b="1" dirty="0" err="1" smtClean="0">
                <a:latin typeface="+mn-ea"/>
              </a:rPr>
              <a:t>it</a:t>
            </a:r>
            <a:r>
              <a:rPr lang="en-US" altLang="zh-CN" sz="1600" b="1" dirty="0" smtClean="0">
                <a:latin typeface="+mn-ea"/>
              </a:rPr>
              <a:t> push –u  origin master</a:t>
            </a:r>
          </a:p>
          <a:p>
            <a:pPr>
              <a:lnSpc>
                <a:spcPct val="130000"/>
              </a:lnSpc>
            </a:pPr>
            <a:endParaRPr lang="en-US" altLang="zh-CN" sz="1600" b="1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+mn-ea"/>
              </a:rPr>
              <a:t>可以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</a:rPr>
              <a:t>把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</a:rPr>
              <a:t>master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</a:rPr>
              <a:t>换为你想要推送的任何分支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68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81"/>
          <p:cNvSpPr txBox="1"/>
          <p:nvPr/>
        </p:nvSpPr>
        <p:spPr>
          <a:xfrm>
            <a:off x="8574353" y="250456"/>
            <a:ext cx="2864728" cy="3231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500" b="1" dirty="0">
                <a:solidFill>
                  <a:schemeClr val="accent4"/>
                </a:solidFill>
                <a:latin typeface="+mn-ea"/>
              </a:rPr>
              <a:t>在此处添加小标题</a:t>
            </a:r>
          </a:p>
        </p:txBody>
      </p:sp>
      <p:sp>
        <p:nvSpPr>
          <p:cNvPr id="18" name="TextBox 82"/>
          <p:cNvSpPr txBox="1"/>
          <p:nvPr/>
        </p:nvSpPr>
        <p:spPr>
          <a:xfrm>
            <a:off x="1056579" y="1095764"/>
            <a:ext cx="10019252" cy="4613890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100">
                <a:latin typeface="+mn-ea"/>
              </a:defRPr>
            </a:lvl1pPr>
          </a:lstStyle>
          <a:p>
            <a:r>
              <a:rPr lang="zh-CN" altLang="en-US" sz="1800" dirty="0" smtClean="0">
                <a:solidFill>
                  <a:srgbClr val="FFFFFF"/>
                </a:solidFill>
              </a:rPr>
              <a:t>分支是用来将特性开发绝缘开来的。在你创建仓库的时候，</a:t>
            </a:r>
            <a:r>
              <a:rPr lang="en-US" altLang="zh-CN" sz="1800" dirty="0" smtClean="0">
                <a:solidFill>
                  <a:srgbClr val="FFFFFF"/>
                </a:solidFill>
              </a:rPr>
              <a:t>master</a:t>
            </a:r>
            <a:r>
              <a:rPr lang="zh-CN" altLang="en-US" sz="1800" dirty="0" smtClean="0">
                <a:solidFill>
                  <a:srgbClr val="FFFFFF"/>
                </a:solidFill>
              </a:rPr>
              <a:t>是“默认的”。在其他分支上进行开发，完成后再将它们合并到主分支上</a:t>
            </a:r>
            <a:endParaRPr lang="en-US" altLang="zh-CN" sz="1800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1800" dirty="0">
                <a:solidFill>
                  <a:srgbClr val="FFFFFF"/>
                </a:solidFill>
              </a:rPr>
              <a:t>创建一个叫做“</a:t>
            </a:r>
            <a:r>
              <a:rPr lang="en-US" altLang="zh-CN" sz="1800" dirty="0" err="1">
                <a:solidFill>
                  <a:srgbClr val="FFFFFF"/>
                </a:solidFill>
              </a:rPr>
              <a:t>feature_x</a:t>
            </a:r>
            <a:r>
              <a:rPr lang="en-US" altLang="zh-CN" sz="1800" dirty="0">
                <a:solidFill>
                  <a:srgbClr val="FFFFFF"/>
                </a:solidFill>
              </a:rPr>
              <a:t>”</a:t>
            </a:r>
            <a:r>
              <a:rPr lang="zh-CN" altLang="en-US" sz="1800" dirty="0">
                <a:solidFill>
                  <a:srgbClr val="FFFFFF"/>
                </a:solidFill>
              </a:rPr>
              <a:t>的分支，并切换过去：</a:t>
            </a:r>
          </a:p>
          <a:p>
            <a:pPr algn="ctr"/>
            <a:r>
              <a:rPr lang="en-US" altLang="zh-CN" sz="1800" b="1" dirty="0" err="1">
                <a:solidFill>
                  <a:srgbClr val="FFFF00"/>
                </a:solidFill>
              </a:rPr>
              <a:t>git</a:t>
            </a:r>
            <a:r>
              <a:rPr lang="en-US" altLang="zh-CN" sz="1800" b="1" dirty="0">
                <a:solidFill>
                  <a:srgbClr val="FFFF00"/>
                </a:solidFill>
              </a:rPr>
              <a:t> checkout -b </a:t>
            </a:r>
            <a:r>
              <a:rPr lang="en-US" altLang="zh-CN" sz="1800" b="1" dirty="0" err="1">
                <a:solidFill>
                  <a:srgbClr val="FFFF00"/>
                </a:solidFill>
              </a:rPr>
              <a:t>feature_x</a:t>
            </a:r>
            <a:endParaRPr lang="en-US" altLang="zh-CN" sz="1800" b="1" dirty="0">
              <a:solidFill>
                <a:srgbClr val="FFFF00"/>
              </a:solidFill>
            </a:endParaRPr>
          </a:p>
          <a:p>
            <a:pPr algn="ctr"/>
            <a:r>
              <a:rPr lang="en-US" altLang="zh-CN" sz="1800" dirty="0">
                <a:solidFill>
                  <a:srgbClr val="FFFFFF"/>
                </a:solidFill>
              </a:rPr>
              <a:t> </a:t>
            </a:r>
            <a:r>
              <a:rPr lang="zh-CN" altLang="en-US" sz="1800" dirty="0">
                <a:solidFill>
                  <a:srgbClr val="FFFFFF"/>
                </a:solidFill>
              </a:rPr>
              <a:t>切换回主分支：</a:t>
            </a:r>
          </a:p>
          <a:p>
            <a:pPr algn="ctr"/>
            <a:r>
              <a:rPr lang="en-US" altLang="zh-CN" sz="1800" b="1" dirty="0" err="1">
                <a:solidFill>
                  <a:srgbClr val="FFFF00"/>
                </a:solidFill>
              </a:rPr>
              <a:t>git</a:t>
            </a:r>
            <a:r>
              <a:rPr lang="en-US" altLang="zh-CN" sz="1800" b="1" dirty="0">
                <a:solidFill>
                  <a:srgbClr val="FFFF00"/>
                </a:solidFill>
              </a:rPr>
              <a:t> checkout master</a:t>
            </a:r>
          </a:p>
          <a:p>
            <a:pPr algn="ctr"/>
            <a:r>
              <a:rPr lang="en-US" altLang="zh-CN" sz="1800" dirty="0">
                <a:solidFill>
                  <a:srgbClr val="FFFFFF"/>
                </a:solidFill>
              </a:rPr>
              <a:t> </a:t>
            </a:r>
            <a:r>
              <a:rPr lang="zh-CN" altLang="en-US" sz="1800" dirty="0">
                <a:solidFill>
                  <a:srgbClr val="FFFFFF"/>
                </a:solidFill>
              </a:rPr>
              <a:t>再把新建的分支删掉：</a:t>
            </a:r>
          </a:p>
          <a:p>
            <a:pPr algn="ctr"/>
            <a:r>
              <a:rPr lang="en-US" altLang="zh-CN" sz="1800" b="1" dirty="0" err="1">
                <a:solidFill>
                  <a:srgbClr val="FFFF00"/>
                </a:solidFill>
              </a:rPr>
              <a:t>git</a:t>
            </a:r>
            <a:r>
              <a:rPr lang="en-US" altLang="zh-CN" sz="1800" b="1" dirty="0">
                <a:solidFill>
                  <a:srgbClr val="FFFF00"/>
                </a:solidFill>
              </a:rPr>
              <a:t> branch -d </a:t>
            </a:r>
            <a:r>
              <a:rPr lang="en-US" altLang="zh-CN" sz="1800" b="1" dirty="0" err="1" smtClean="0">
                <a:solidFill>
                  <a:srgbClr val="FFFF00"/>
                </a:solidFill>
              </a:rPr>
              <a:t>feature_x</a:t>
            </a:r>
            <a:endParaRPr lang="en-US" altLang="zh-CN" sz="1800" b="1" dirty="0" smtClean="0">
              <a:solidFill>
                <a:srgbClr val="FFFF00"/>
              </a:solidFill>
            </a:endParaRPr>
          </a:p>
          <a:p>
            <a:pPr algn="ctr"/>
            <a:endParaRPr lang="en-US" altLang="zh-CN" sz="1800" b="1" dirty="0">
              <a:solidFill>
                <a:srgbClr val="FFFF00"/>
              </a:solidFill>
            </a:endParaRPr>
          </a:p>
          <a:p>
            <a:pPr algn="ctr"/>
            <a:r>
              <a:rPr lang="en-US" altLang="zh-CN" sz="1800" dirty="0">
                <a:solidFill>
                  <a:srgbClr val="FFFFFF"/>
                </a:solidFill>
              </a:rPr>
              <a:t> </a:t>
            </a:r>
            <a:r>
              <a:rPr lang="zh-CN" altLang="en-US" sz="1800" dirty="0">
                <a:solidFill>
                  <a:srgbClr val="FFFFFF"/>
                </a:solidFill>
              </a:rPr>
              <a:t>除非你将分支推送到远端仓库，不然该分支就是 不为他人所见的：</a:t>
            </a:r>
          </a:p>
          <a:p>
            <a:pPr algn="ctr"/>
            <a:r>
              <a:rPr lang="en-US" altLang="zh-CN" sz="1800" b="1" dirty="0" err="1">
                <a:solidFill>
                  <a:srgbClr val="FFFF00"/>
                </a:solidFill>
              </a:rPr>
              <a:t>git</a:t>
            </a:r>
            <a:r>
              <a:rPr lang="en-US" altLang="zh-CN" sz="1800" b="1" dirty="0">
                <a:solidFill>
                  <a:srgbClr val="FFFF00"/>
                </a:solidFill>
              </a:rPr>
              <a:t> push origin &lt;branch&gt; </a:t>
            </a:r>
            <a:endParaRPr lang="zh-CN" altLang="en-US" sz="1800" b="1" dirty="0">
              <a:solidFill>
                <a:srgbClr val="FFFF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71298" y="231616"/>
            <a:ext cx="1343255" cy="584775"/>
            <a:chOff x="493006" y="224297"/>
            <a:chExt cx="1343255" cy="584776"/>
          </a:xfrm>
        </p:grpSpPr>
        <p:sp>
          <p:nvSpPr>
            <p:cNvPr id="30" name="文本框 29"/>
            <p:cNvSpPr txBox="1"/>
            <p:nvPr/>
          </p:nvSpPr>
          <p:spPr>
            <a:xfrm>
              <a:off x="830858" y="224297"/>
              <a:ext cx="100540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FFFFFF"/>
                  </a:solidFill>
                </a:rPr>
                <a:t>分支</a:t>
              </a:r>
              <a:endParaRPr lang="zh-CN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2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2433" y="1107583"/>
            <a:ext cx="9144000" cy="486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要更新你的本地仓库至最新改动，执行：</a:t>
            </a:r>
            <a:br>
              <a:rPr lang="zh-CN" altLang="en-US" b="1" dirty="0">
                <a:solidFill>
                  <a:schemeClr val="bg1"/>
                </a:solidFill>
              </a:rPr>
            </a:br>
            <a:r>
              <a:rPr lang="en-US" altLang="zh-CN" b="1" dirty="0" err="1">
                <a:solidFill>
                  <a:srgbClr val="FFFF00"/>
                </a:solidFill>
              </a:rPr>
              <a:t>git</a:t>
            </a:r>
            <a:r>
              <a:rPr lang="en-US" altLang="zh-CN" b="1" dirty="0">
                <a:solidFill>
                  <a:srgbClr val="FFFF00"/>
                </a:solidFill>
              </a:rPr>
              <a:t> pull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以在你的工作目录中 获取（</a:t>
            </a:r>
            <a:r>
              <a:rPr lang="en-US" altLang="zh-CN" b="1" dirty="0">
                <a:solidFill>
                  <a:schemeClr val="bg1"/>
                </a:solidFill>
              </a:rPr>
              <a:t>fetch</a:t>
            </a:r>
            <a:r>
              <a:rPr lang="zh-CN" altLang="en-US" b="1" dirty="0">
                <a:solidFill>
                  <a:schemeClr val="bg1"/>
                </a:solidFill>
              </a:rPr>
              <a:t>） 并 合并（</a:t>
            </a:r>
            <a:r>
              <a:rPr lang="en-US" altLang="zh-CN" b="1" dirty="0">
                <a:solidFill>
                  <a:schemeClr val="bg1"/>
                </a:solidFill>
              </a:rPr>
              <a:t>merge</a:t>
            </a:r>
            <a:r>
              <a:rPr lang="zh-CN" altLang="en-US" b="1" dirty="0">
                <a:solidFill>
                  <a:schemeClr val="bg1"/>
                </a:solidFill>
              </a:rPr>
              <a:t>） 远端的改动。</a:t>
            </a: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 要合并其他分支到你的当前分支（例如 </a:t>
            </a:r>
            <a:r>
              <a:rPr lang="en-US" altLang="zh-CN" b="1" dirty="0">
                <a:solidFill>
                  <a:schemeClr val="bg1"/>
                </a:solidFill>
              </a:rPr>
              <a:t>master</a:t>
            </a:r>
            <a:r>
              <a:rPr lang="zh-CN" altLang="en-US" b="1" dirty="0">
                <a:solidFill>
                  <a:schemeClr val="bg1"/>
                </a:solidFill>
              </a:rPr>
              <a:t>），执行：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rgbClr val="FFFF00"/>
                </a:solidFill>
              </a:rPr>
              <a:t>git</a:t>
            </a:r>
            <a:r>
              <a:rPr lang="en-US" altLang="zh-CN" b="1" dirty="0">
                <a:solidFill>
                  <a:srgbClr val="FFFF00"/>
                </a:solidFill>
              </a:rPr>
              <a:t> merge &lt;branch&gt;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两种情况下，</a:t>
            </a:r>
            <a:r>
              <a:rPr lang="en-US" altLang="zh-CN" b="1" dirty="0" err="1">
                <a:solidFill>
                  <a:schemeClr val="bg1"/>
                </a:solidFill>
              </a:rPr>
              <a:t>git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都会尝试去自动合并改动。不幸的是，自动合并并非次次都能成功，并可能导致 冲突（</a:t>
            </a:r>
            <a:r>
              <a:rPr lang="en-US" altLang="zh-CN" b="1" dirty="0">
                <a:solidFill>
                  <a:schemeClr val="bg1"/>
                </a:solidFill>
              </a:rPr>
              <a:t>conflicts</a:t>
            </a:r>
            <a:r>
              <a:rPr lang="zh-CN" altLang="en-US" b="1" dirty="0">
                <a:solidFill>
                  <a:schemeClr val="bg1"/>
                </a:solidFill>
              </a:rPr>
              <a:t>）。 这时候就需要你修改这些文件来人肉合并这些 冲突（</a:t>
            </a:r>
            <a:r>
              <a:rPr lang="en-US" altLang="zh-CN" b="1" dirty="0">
                <a:solidFill>
                  <a:schemeClr val="bg1"/>
                </a:solidFill>
              </a:rPr>
              <a:t>conflicts</a:t>
            </a:r>
            <a:r>
              <a:rPr lang="zh-CN" altLang="en-US" b="1" dirty="0">
                <a:solidFill>
                  <a:schemeClr val="bg1"/>
                </a:solidFill>
              </a:rPr>
              <a:t>） 了。改完之后，你需要执行如下命令以将它们标记为合并成功：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rgbClr val="FFFF00"/>
                </a:solidFill>
              </a:rPr>
              <a:t>git</a:t>
            </a:r>
            <a:r>
              <a:rPr lang="en-US" altLang="zh-CN" b="1" dirty="0">
                <a:solidFill>
                  <a:srgbClr val="FFFF00"/>
                </a:solidFill>
              </a:rPr>
              <a:t> add &lt;filename&gt;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在合并改动之前，也可以使用如下命令查看：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rgbClr val="FFFF00"/>
                </a:solidFill>
              </a:rPr>
              <a:t>git</a:t>
            </a:r>
            <a:r>
              <a:rPr lang="en-US" altLang="zh-CN" b="1" dirty="0">
                <a:solidFill>
                  <a:srgbClr val="FFFF00"/>
                </a:solidFill>
              </a:rPr>
              <a:t> diff &lt;</a:t>
            </a:r>
            <a:r>
              <a:rPr lang="en-US" altLang="zh-CN" b="1" dirty="0" err="1">
                <a:solidFill>
                  <a:srgbClr val="FFFF00"/>
                </a:solidFill>
              </a:rPr>
              <a:t>source_branch</a:t>
            </a:r>
            <a:r>
              <a:rPr lang="en-US" altLang="zh-CN" b="1" dirty="0">
                <a:solidFill>
                  <a:srgbClr val="FFFF00"/>
                </a:solidFill>
              </a:rPr>
              <a:t>&gt; &lt;</a:t>
            </a:r>
            <a:r>
              <a:rPr lang="en-US" altLang="zh-CN" b="1" dirty="0" err="1">
                <a:solidFill>
                  <a:srgbClr val="FFFF00"/>
                </a:solidFill>
              </a:rPr>
              <a:t>target_branch</a:t>
            </a:r>
            <a:r>
              <a:rPr lang="en-US" altLang="zh-CN" b="1" dirty="0">
                <a:solidFill>
                  <a:srgbClr val="FFFF00"/>
                </a:solidFill>
              </a:rPr>
              <a:t>&gt;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1298" y="231616"/>
            <a:ext cx="2574362" cy="584775"/>
            <a:chOff x="493006" y="224297"/>
            <a:chExt cx="2574362" cy="584776"/>
          </a:xfrm>
        </p:grpSpPr>
        <p:sp>
          <p:nvSpPr>
            <p:cNvPr id="4" name="文本框 3"/>
            <p:cNvSpPr txBox="1"/>
            <p:nvPr/>
          </p:nvSpPr>
          <p:spPr>
            <a:xfrm>
              <a:off x="830858" y="224297"/>
              <a:ext cx="223651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</a:rPr>
                <a:t>更新与合并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441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2"/>
          <p:cNvSpPr txBox="1"/>
          <p:nvPr/>
        </p:nvSpPr>
        <p:spPr>
          <a:xfrm>
            <a:off x="1728928" y="1397155"/>
            <a:ext cx="8265078" cy="2092879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100"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假如你做错事（自然，这是不可能的），你可以使用如下命令替换掉本地改动：</a:t>
            </a:r>
          </a:p>
          <a:p>
            <a:pPr algn="ctr">
              <a:lnSpc>
                <a:spcPct val="130000"/>
              </a:lnSpc>
            </a:pPr>
            <a:r>
              <a:rPr lang="en-US" altLang="zh-CN" sz="2000" b="1" dirty="0" err="1"/>
              <a:t>git</a:t>
            </a:r>
            <a:r>
              <a:rPr lang="en-US" altLang="zh-CN" sz="2000" b="1" dirty="0"/>
              <a:t> checkout -- &lt;filename&gt;</a:t>
            </a:r>
          </a:p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rgbClr val="FFFFFF"/>
                </a:solidFill>
              </a:rPr>
              <a:t> </a:t>
            </a:r>
            <a:r>
              <a:rPr lang="zh-CN" altLang="en-US" sz="2000" dirty="0">
                <a:solidFill>
                  <a:srgbClr val="FFFFFF"/>
                </a:solidFill>
              </a:rPr>
              <a:t>此命令会使用 </a:t>
            </a:r>
            <a:r>
              <a:rPr lang="en-US" altLang="zh-CN" sz="2000" dirty="0">
                <a:solidFill>
                  <a:srgbClr val="FFFFFF"/>
                </a:solidFill>
              </a:rPr>
              <a:t>HEAD </a:t>
            </a:r>
            <a:r>
              <a:rPr lang="zh-CN" altLang="en-US" sz="2000" dirty="0">
                <a:solidFill>
                  <a:srgbClr val="FFFFFF"/>
                </a:solidFill>
              </a:rPr>
              <a:t>中的最新内容替换掉你的工作目录中的文件。已添加到缓存区的改动，以及新文件，都不受影响。 </a:t>
            </a:r>
          </a:p>
        </p:txBody>
      </p:sp>
      <p:sp>
        <p:nvSpPr>
          <p:cNvPr id="17" name="TextBox 82"/>
          <p:cNvSpPr txBox="1"/>
          <p:nvPr/>
        </p:nvSpPr>
        <p:spPr>
          <a:xfrm>
            <a:off x="2524762" y="4028125"/>
            <a:ext cx="7296175" cy="1532725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100"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800" dirty="0">
                <a:solidFill>
                  <a:srgbClr val="FFFFFF"/>
                </a:solidFill>
              </a:rPr>
              <a:t>假如你想要丢弃你所有的本地改动与提交，可以到服务器上获取最新的版本并将你本地主分支指向到它</a:t>
            </a:r>
            <a:r>
              <a:rPr lang="zh-CN" altLang="en-US" sz="1800" dirty="0" smtClean="0">
                <a:solidFill>
                  <a:srgbClr val="FFFFFF"/>
                </a:solidFill>
              </a:rPr>
              <a:t>：</a:t>
            </a:r>
            <a:endParaRPr lang="en-US" altLang="zh-CN" sz="1800" dirty="0" smtClean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endParaRPr lang="zh-CN" altLang="en-US" sz="1800" dirty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1800" b="1" dirty="0" err="1"/>
              <a:t>git</a:t>
            </a:r>
            <a:r>
              <a:rPr lang="en-US" altLang="zh-CN" sz="1800" b="1" dirty="0"/>
              <a:t> fetch origin</a:t>
            </a:r>
            <a:endParaRPr lang="zh-CN" altLang="en-US" sz="1800" b="1" dirty="0"/>
          </a:p>
        </p:txBody>
      </p:sp>
      <p:grpSp>
        <p:nvGrpSpPr>
          <p:cNvPr id="23" name="组合 22"/>
          <p:cNvGrpSpPr/>
          <p:nvPr/>
        </p:nvGrpSpPr>
        <p:grpSpPr>
          <a:xfrm>
            <a:off x="471298" y="188944"/>
            <a:ext cx="2940208" cy="670120"/>
            <a:chOff x="493006" y="181625"/>
            <a:chExt cx="2940208" cy="670121"/>
          </a:xfrm>
        </p:grpSpPr>
        <p:sp>
          <p:nvSpPr>
            <p:cNvPr id="24" name="文本框 23"/>
            <p:cNvSpPr txBox="1"/>
            <p:nvPr/>
          </p:nvSpPr>
          <p:spPr>
            <a:xfrm>
              <a:off x="786336" y="181625"/>
              <a:ext cx="2646878" cy="67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3200" b="1" dirty="0">
                  <a:solidFill>
                    <a:schemeClr val="bg1"/>
                  </a:solidFill>
                </a:rPr>
                <a:t>替换本地改动</a:t>
              </a:r>
              <a:endParaRPr lang="zh-CN" altLang="en-US" sz="3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577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298" y="157750"/>
            <a:ext cx="2220746" cy="732508"/>
            <a:chOff x="493006" y="150431"/>
            <a:chExt cx="2220746" cy="732509"/>
          </a:xfrm>
        </p:grpSpPr>
        <p:sp>
          <p:nvSpPr>
            <p:cNvPr id="3" name="文本框 2"/>
            <p:cNvSpPr txBox="1"/>
            <p:nvPr/>
          </p:nvSpPr>
          <p:spPr>
            <a:xfrm>
              <a:off x="887611" y="150431"/>
              <a:ext cx="1826141" cy="732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3200" b="1" dirty="0" smtClean="0">
                  <a:solidFill>
                    <a:schemeClr val="bg1"/>
                  </a:solidFill>
                </a:rPr>
                <a:t>版本回退</a:t>
              </a:r>
              <a:endParaRPr lang="zh-CN" altLang="en-US" sz="3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249250" y="1468191"/>
            <a:ext cx="900233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版本控制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系统肯定有某个命令可以告诉我们历史记录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，在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</a:rPr>
              <a:t>Git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中我们用如下命令查看</a:t>
            </a:r>
            <a:endParaRPr lang="en-US" altLang="zh-CN" sz="24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CN" sz="2400" b="1" dirty="0" err="1" smtClean="0">
                <a:solidFill>
                  <a:srgbClr val="FFFF00"/>
                </a:solidFill>
                <a:latin typeface="+mn-ea"/>
              </a:rPr>
              <a:t>git</a:t>
            </a:r>
            <a:r>
              <a:rPr lang="en-US" altLang="zh-CN" sz="2400" b="1" dirty="0" smtClean="0">
                <a:solidFill>
                  <a:srgbClr val="FFFF00"/>
                </a:solidFill>
                <a:latin typeface="+mn-ea"/>
              </a:rPr>
              <a:t> log</a:t>
            </a:r>
          </a:p>
          <a:p>
            <a:pPr algn="ctr"/>
            <a:endParaRPr lang="en-US" altLang="zh-CN" sz="2400" b="1" dirty="0" smtClean="0">
              <a:solidFill>
                <a:srgbClr val="FFFF00"/>
              </a:solidFill>
              <a:latin typeface="+mn-ea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要把当前版本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“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</a:rPr>
              <a:t>A”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回退到上一个版本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“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</a:rPr>
              <a:t>B”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，就可以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使用命令</a:t>
            </a:r>
            <a:endParaRPr lang="en-US" altLang="zh-CN" sz="24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zh-CN" sz="24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CN" sz="2400" b="1" dirty="0" err="1" smtClean="0">
                <a:solidFill>
                  <a:srgbClr val="FFFF00"/>
                </a:solidFill>
                <a:latin typeface="+mn-ea"/>
              </a:rPr>
              <a:t>git</a:t>
            </a:r>
            <a:r>
              <a:rPr lang="en-US" altLang="zh-CN" sz="2400" b="1" dirty="0" smtClean="0">
                <a:solidFill>
                  <a:srgbClr val="FFFF00"/>
                </a:solidFill>
                <a:latin typeface="+mn-ea"/>
              </a:rPr>
              <a:t> reset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</a:rPr>
              <a:t>--hard HEAD</a:t>
            </a:r>
            <a:r>
              <a:rPr lang="en-US" altLang="zh-CN" sz="2400" b="1" dirty="0" smtClean="0">
                <a:solidFill>
                  <a:srgbClr val="FFFF00"/>
                </a:solidFill>
                <a:latin typeface="+mn-ea"/>
              </a:rPr>
              <a:t>^</a:t>
            </a:r>
          </a:p>
          <a:p>
            <a:pPr algn="ctr"/>
            <a:endParaRPr lang="zh-CN" altLang="en-US" sz="24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017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12192000" cy="1380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592743" y="-114033"/>
            <a:ext cx="6794648" cy="1569660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zh-CN" altLang="en-US" sz="96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6" name="矩形 15"/>
          <p:cNvSpPr/>
          <p:nvPr/>
        </p:nvSpPr>
        <p:spPr>
          <a:xfrm>
            <a:off x="1566000" y="2447925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98214" y="2484760"/>
            <a:ext cx="455575" cy="64633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1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14576" y="2607870"/>
            <a:ext cx="1723545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关于版本控制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66000" y="3712085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98214" y="3748920"/>
            <a:ext cx="455575" cy="64633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2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14576" y="3872030"/>
            <a:ext cx="2295817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什么是</a:t>
            </a:r>
            <a:r>
              <a:rPr lang="en-US" altLang="zh-CN" sz="2000" dirty="0" err="1" smtClean="0">
                <a:solidFill>
                  <a:srgbClr val="FFFFFF"/>
                </a:solidFill>
                <a:latin typeface="+mn-ea"/>
              </a:rPr>
              <a:t>Git</a:t>
            </a:r>
            <a:r>
              <a:rPr lang="en-US" altLang="zh-CN" sz="2000" dirty="0" smtClean="0">
                <a:solidFill>
                  <a:srgbClr val="FFFFFF"/>
                </a:solidFill>
                <a:latin typeface="+mn-ea"/>
              </a:rPr>
              <a:t>/</a:t>
            </a:r>
            <a:r>
              <a:rPr lang="en-US" altLang="zh-CN" sz="2000" dirty="0" err="1" smtClean="0">
                <a:solidFill>
                  <a:srgbClr val="FFFFFF"/>
                </a:solidFill>
                <a:latin typeface="+mn-ea"/>
              </a:rPr>
              <a:t>GitHub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66000" y="4976245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98214" y="5013080"/>
            <a:ext cx="455575" cy="64633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3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14576" y="5136190"/>
            <a:ext cx="1061505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 err="1" smtClean="0">
                <a:solidFill>
                  <a:srgbClr val="FFFFFF"/>
                </a:solidFill>
                <a:latin typeface="+mn-ea"/>
              </a:rPr>
              <a:t>GitHub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04775" y="2447925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36988" y="2484760"/>
            <a:ext cx="455575" cy="64633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4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753351" y="2607870"/>
            <a:ext cx="1053489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 err="1" smtClean="0">
                <a:solidFill>
                  <a:srgbClr val="FFFFFF"/>
                </a:solidFill>
                <a:latin typeface="+mn-ea"/>
              </a:rPr>
              <a:t>Git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安装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04775" y="3712085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36988" y="3748920"/>
            <a:ext cx="455575" cy="64633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5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753351" y="3872030"/>
            <a:ext cx="1898273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en-US" altLang="zh-CN" sz="2000" dirty="0" err="1" smtClean="0">
                <a:solidFill>
                  <a:srgbClr val="FFFFFF"/>
                </a:solidFill>
                <a:latin typeface="+mn-ea"/>
              </a:rPr>
              <a:t>Git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的基本操作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45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95364" y="1246908"/>
            <a:ext cx="3374853" cy="4893645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分布式版本控制系统（ </a:t>
            </a:r>
            <a:r>
              <a:rPr lang="en-US" altLang="zh-CN" sz="1600" b="1" dirty="0">
                <a:solidFill>
                  <a:schemeClr val="bg1"/>
                </a:solidFill>
              </a:rPr>
              <a:t>Distributed Version Control System</a:t>
            </a:r>
            <a:r>
              <a:rPr lang="zh-CN" altLang="en-US" sz="1600" b="1" dirty="0">
                <a:solidFill>
                  <a:schemeClr val="bg1"/>
                </a:solidFill>
              </a:rPr>
              <a:t>，简称 </a:t>
            </a:r>
            <a:r>
              <a:rPr lang="en-US" altLang="zh-CN" sz="1600" b="1" dirty="0">
                <a:solidFill>
                  <a:schemeClr val="bg1"/>
                </a:solidFill>
              </a:rPr>
              <a:t>DVCS 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）。</a:t>
            </a:r>
            <a:r>
              <a:rPr lang="zh-CN" altLang="en-US" sz="1600" b="1" dirty="0">
                <a:solidFill>
                  <a:schemeClr val="bg1"/>
                </a:solidFill>
              </a:rPr>
              <a:t>在这类系统中，像 </a:t>
            </a:r>
            <a:r>
              <a:rPr lang="en-US" altLang="zh-CN" sz="1600" b="1" dirty="0" err="1">
                <a:solidFill>
                  <a:schemeClr val="bg1"/>
                </a:solidFill>
              </a:rPr>
              <a:t>Git</a:t>
            </a:r>
            <a:r>
              <a:rPr lang="zh-CN" altLang="en-US" sz="1600" b="1" dirty="0">
                <a:solidFill>
                  <a:schemeClr val="bg1"/>
                </a:solidFill>
              </a:rPr>
              <a:t>，</a:t>
            </a:r>
            <a:r>
              <a:rPr lang="en-US" altLang="zh-CN" sz="1600" b="1" dirty="0">
                <a:solidFill>
                  <a:schemeClr val="bg1"/>
                </a:solidFill>
              </a:rPr>
              <a:t>Mercurial</a:t>
            </a:r>
            <a:r>
              <a:rPr lang="zh-CN" altLang="en-US" sz="1600" b="1" dirty="0">
                <a:solidFill>
                  <a:schemeClr val="bg1"/>
                </a:solidFill>
              </a:rPr>
              <a:t>，</a:t>
            </a:r>
            <a:r>
              <a:rPr lang="en-US" altLang="zh-CN" sz="1600" b="1" dirty="0">
                <a:solidFill>
                  <a:schemeClr val="bg1"/>
                </a:solidFill>
              </a:rPr>
              <a:t>Bazaar </a:t>
            </a:r>
            <a:r>
              <a:rPr lang="zh-CN" altLang="en-US" sz="1600" b="1" dirty="0">
                <a:solidFill>
                  <a:schemeClr val="bg1"/>
                </a:solidFill>
              </a:rPr>
              <a:t>以及 </a:t>
            </a:r>
            <a:r>
              <a:rPr lang="en-US" altLang="zh-CN" sz="1600" b="1" dirty="0" err="1">
                <a:solidFill>
                  <a:schemeClr val="bg1"/>
                </a:solidFill>
              </a:rPr>
              <a:t>Darcs</a:t>
            </a:r>
            <a:r>
              <a:rPr lang="en-US" altLang="zh-CN" sz="1600" b="1" dirty="0">
                <a:solidFill>
                  <a:schemeClr val="bg1"/>
                </a:solidFill>
              </a:rPr>
              <a:t> </a:t>
            </a:r>
            <a:r>
              <a:rPr lang="zh-CN" altLang="en-US" sz="1600" b="1" dirty="0">
                <a:solidFill>
                  <a:schemeClr val="bg1"/>
                </a:solidFill>
              </a:rPr>
              <a:t>等，客户端并不只提取最新版本的文件快照，而是把原始的代码仓库完整地镜像下来。这么一来，任何一处协同工作用的服务器发生故障，事后都可以用任何一个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镜像</a:t>
            </a:r>
            <a:r>
              <a:rPr lang="zh-CN" altLang="en-US" sz="1600" b="1" dirty="0">
                <a:solidFill>
                  <a:schemeClr val="bg1"/>
                </a:solidFill>
              </a:rPr>
              <a:t>出来的本地仓库恢复。因为每一次的提取操作，实际上都是一次对代码仓库的完整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备份。</a:t>
            </a:r>
            <a:r>
              <a:rPr lang="zh-CN" altLang="en-US" sz="1600" b="1" dirty="0">
                <a:solidFill>
                  <a:schemeClr val="bg1"/>
                </a:solidFill>
              </a:rPr>
              <a:t>分布式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没有</a:t>
            </a:r>
            <a:r>
              <a:rPr lang="zh-CN" altLang="en-US" sz="1600" b="1" dirty="0">
                <a:solidFill>
                  <a:schemeClr val="bg1"/>
                </a:solidFill>
              </a:rPr>
              <a:t>服务端</a:t>
            </a:r>
            <a:r>
              <a:rPr lang="en-US" altLang="zh-CN" sz="1600" b="1" dirty="0">
                <a:solidFill>
                  <a:schemeClr val="bg1"/>
                </a:solidFill>
              </a:rPr>
              <a:t>/</a:t>
            </a:r>
            <a:r>
              <a:rPr lang="zh-CN" altLang="en-US" sz="1600" b="1" dirty="0">
                <a:solidFill>
                  <a:schemeClr val="bg1"/>
                </a:solidFill>
              </a:rPr>
              <a:t>客户端的概念，每台机器都是一个服务器。也就是说，在分布式本版控制系统中，每台机器都有一份代码，并且有代码的版本信息。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1298" y="245470"/>
            <a:ext cx="4071029" cy="584775"/>
            <a:chOff x="493006" y="238151"/>
            <a:chExt cx="4071029" cy="584776"/>
          </a:xfrm>
        </p:grpSpPr>
        <p:sp>
          <p:nvSpPr>
            <p:cNvPr id="22" name="文本框 21"/>
            <p:cNvSpPr txBox="1"/>
            <p:nvPr/>
          </p:nvSpPr>
          <p:spPr>
            <a:xfrm>
              <a:off x="686050" y="238151"/>
              <a:ext cx="387798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FFFFFF"/>
                  </a:solidFill>
                </a:rPr>
                <a:t>分布式版本控制系统</a:t>
              </a:r>
              <a:endParaRPr lang="zh-CN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72" y="245470"/>
            <a:ext cx="5514109" cy="62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0199" y="2831869"/>
            <a:ext cx="11045711" cy="7096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200"/>
          </a:p>
        </p:txBody>
      </p:sp>
      <p:sp>
        <p:nvSpPr>
          <p:cNvPr id="3" name="矩形 2"/>
          <p:cNvSpPr/>
          <p:nvPr/>
        </p:nvSpPr>
        <p:spPr>
          <a:xfrm>
            <a:off x="560199" y="3541557"/>
            <a:ext cx="11045711" cy="7096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200"/>
          </a:p>
        </p:txBody>
      </p:sp>
      <p:grpSp>
        <p:nvGrpSpPr>
          <p:cNvPr id="6" name="组合 5"/>
          <p:cNvGrpSpPr/>
          <p:nvPr/>
        </p:nvGrpSpPr>
        <p:grpSpPr>
          <a:xfrm>
            <a:off x="6448465" y="3022554"/>
            <a:ext cx="708574" cy="400110"/>
            <a:chOff x="7600428" y="789960"/>
            <a:chExt cx="539151" cy="304443"/>
          </a:xfrm>
        </p:grpSpPr>
        <p:sp>
          <p:nvSpPr>
            <p:cNvPr id="7" name="文本框 6"/>
            <p:cNvSpPr txBox="1"/>
            <p:nvPr/>
          </p:nvSpPr>
          <p:spPr>
            <a:xfrm>
              <a:off x="7600428" y="789960"/>
              <a:ext cx="416168" cy="304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000" b="1" dirty="0" err="1" smtClean="0">
                  <a:solidFill>
                    <a:schemeClr val="bg1"/>
                  </a:solidFill>
                </a:rPr>
                <a:t>Git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V="1">
              <a:off x="8016597" y="839808"/>
              <a:ext cx="132091" cy="11387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28665" y="3753071"/>
            <a:ext cx="1194185" cy="400110"/>
            <a:chOff x="6454082" y="797208"/>
            <a:chExt cx="908653" cy="304443"/>
          </a:xfrm>
        </p:grpSpPr>
        <p:sp>
          <p:nvSpPr>
            <p:cNvPr id="10" name="文本框 9"/>
            <p:cNvSpPr txBox="1"/>
            <p:nvPr/>
          </p:nvSpPr>
          <p:spPr>
            <a:xfrm>
              <a:off x="6562353" y="797208"/>
              <a:ext cx="800382" cy="304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chemeClr val="bg1"/>
                  </a:solidFill>
                </a:rPr>
                <a:t>GitHub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 flipH="1" flipV="1">
              <a:off x="6444972" y="839808"/>
              <a:ext cx="132091" cy="1138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71298" y="231616"/>
            <a:ext cx="3901648" cy="584775"/>
            <a:chOff x="493006" y="224297"/>
            <a:chExt cx="3901648" cy="584776"/>
          </a:xfrm>
        </p:grpSpPr>
        <p:sp>
          <p:nvSpPr>
            <p:cNvPr id="21" name="文本框 20"/>
            <p:cNvSpPr txBox="1"/>
            <p:nvPr/>
          </p:nvSpPr>
          <p:spPr>
            <a:xfrm>
              <a:off x="830858" y="224297"/>
              <a:ext cx="356379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</a:rPr>
                <a:t>什么是</a:t>
              </a:r>
              <a:r>
                <a:rPr lang="en-US" altLang="zh-CN" sz="3200" dirty="0" err="1" smtClean="0">
                  <a:solidFill>
                    <a:schemeClr val="bg1"/>
                  </a:solidFill>
                </a:rPr>
                <a:t>Git</a:t>
              </a:r>
              <a:r>
                <a:rPr lang="en-US" altLang="zh-CN" sz="3200" dirty="0" smtClean="0">
                  <a:solidFill>
                    <a:schemeClr val="bg1"/>
                  </a:solidFill>
                </a:rPr>
                <a:t>/</a:t>
              </a:r>
              <a:r>
                <a:rPr lang="en-US" altLang="zh-CN" sz="3200" dirty="0" err="1" smtClean="0">
                  <a:solidFill>
                    <a:schemeClr val="bg1"/>
                  </a:solidFill>
                </a:rPr>
                <a:t>GitHub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00685" y="1130168"/>
            <a:ext cx="5641679" cy="1292660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 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是一个分布式版本控制工具，它的作者 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Linus Torvalds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是这样给我们介绍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 —— The stupid content tracker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（傻瓜式的内容跟踪器）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425725" y="4836210"/>
            <a:ext cx="5838019" cy="1292660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 err="1">
                <a:solidFill>
                  <a:schemeClr val="bg1"/>
                </a:solidFill>
              </a:rPr>
              <a:t>GitHub</a:t>
            </a:r>
            <a:r>
              <a:rPr lang="zh-CN" altLang="en-US" sz="2000" dirty="0">
                <a:solidFill>
                  <a:schemeClr val="bg1"/>
                </a:solidFill>
              </a:rPr>
              <a:t>（网址 </a:t>
            </a:r>
            <a:r>
              <a:rPr lang="en-US" altLang="zh-CN" sz="2000" dirty="0">
                <a:solidFill>
                  <a:schemeClr val="bg1"/>
                </a:solidFill>
                <a:hlinkClick r:id="rId2"/>
              </a:rPr>
              <a:t>https://github.com/</a:t>
            </a:r>
            <a:r>
              <a:rPr lang="zh-CN" altLang="en-US" sz="2000" dirty="0">
                <a:solidFill>
                  <a:schemeClr val="bg1"/>
                </a:solidFill>
              </a:rPr>
              <a:t>）是一个面向开源及私有软件项目的托管平台，因为只支持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</a:rPr>
              <a:t>作为唯一的版本库格式进行托管，故名</a:t>
            </a:r>
            <a:r>
              <a:rPr lang="en-US" altLang="zh-CN" sz="2000" dirty="0" err="1">
                <a:solidFill>
                  <a:schemeClr val="bg1"/>
                </a:solidFill>
              </a:rPr>
              <a:t>GitHub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05" y="873854"/>
            <a:ext cx="4762500" cy="19907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16" y="2831869"/>
            <a:ext cx="3874632" cy="387463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29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9150" y="1500358"/>
            <a:ext cx="569246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创建</a:t>
            </a:r>
            <a:r>
              <a:rPr lang="en-US" altLang="zh-CN" b="1" dirty="0" err="1">
                <a:solidFill>
                  <a:schemeClr val="bg1"/>
                </a:solidFill>
              </a:rPr>
              <a:t>GitHub</a:t>
            </a:r>
            <a:r>
              <a:rPr lang="zh-CN" altLang="en-US" b="1" dirty="0" smtClean="0">
                <a:solidFill>
                  <a:schemeClr val="bg1"/>
                </a:solidFill>
              </a:rPr>
              <a:t>账号：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的注册页面非常简洁，只有登录</a:t>
            </a:r>
            <a:r>
              <a:rPr lang="en-US" altLang="zh-CN" dirty="0">
                <a:solidFill>
                  <a:schemeClr val="bg1"/>
                </a:solidFill>
              </a:rPr>
              <a:t>ID</a:t>
            </a:r>
            <a:r>
              <a:rPr lang="zh-CN" altLang="en-US" dirty="0">
                <a:solidFill>
                  <a:schemeClr val="bg1"/>
                </a:solidFill>
              </a:rPr>
              <a:t>，邮件地址和口令需要输入</a:t>
            </a:r>
            <a:r>
              <a:rPr lang="zh-CN" altLang="en-US" dirty="0" smtClean="0">
                <a:solidFill>
                  <a:schemeClr val="bg1"/>
                </a:solidFill>
              </a:rPr>
              <a:t>。要</a:t>
            </a:r>
            <a:r>
              <a:rPr lang="zh-CN" altLang="en-US" dirty="0">
                <a:solidFill>
                  <a:schemeClr val="bg1"/>
                </a:solidFill>
              </a:rPr>
              <a:t>注意的是每个邮件地址只能注册一次。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979" y="412038"/>
            <a:ext cx="3771900" cy="34385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71298" y="231616"/>
            <a:ext cx="3143428" cy="584775"/>
            <a:chOff x="493006" y="224297"/>
            <a:chExt cx="3143428" cy="584776"/>
          </a:xfrm>
        </p:grpSpPr>
        <p:sp>
          <p:nvSpPr>
            <p:cNvPr id="5" name="文本框 4"/>
            <p:cNvSpPr txBox="1"/>
            <p:nvPr/>
          </p:nvSpPr>
          <p:spPr>
            <a:xfrm>
              <a:off x="830858" y="224297"/>
              <a:ext cx="280557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err="1" smtClean="0">
                  <a:solidFill>
                    <a:schemeClr val="bg1"/>
                  </a:solidFill>
                </a:rPr>
                <a:t>GitHub</a:t>
              </a:r>
              <a:r>
                <a:rPr lang="zh-CN" altLang="en-US" sz="3200" dirty="0" smtClean="0">
                  <a:solidFill>
                    <a:schemeClr val="bg1"/>
                  </a:solidFill>
                </a:rPr>
                <a:t>的使用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50" y="3301362"/>
            <a:ext cx="2343150" cy="495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50" y="4198513"/>
            <a:ext cx="3267075" cy="225742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3709664" y="4812770"/>
            <a:ext cx="1983347" cy="40185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963834">
            <a:off x="2199334" y="3980655"/>
            <a:ext cx="3493403" cy="40185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0045" y="4533363"/>
            <a:ext cx="30651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登录后点击网页上如图的图标可创建新的仓库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8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034" y="934192"/>
            <a:ext cx="9163318" cy="568125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71298" y="231616"/>
            <a:ext cx="4784903" cy="584775"/>
            <a:chOff x="493006" y="224297"/>
            <a:chExt cx="4784903" cy="584776"/>
          </a:xfrm>
        </p:grpSpPr>
        <p:sp>
          <p:nvSpPr>
            <p:cNvPr id="4" name="文本框 3"/>
            <p:cNvSpPr txBox="1"/>
            <p:nvPr/>
          </p:nvSpPr>
          <p:spPr>
            <a:xfrm>
              <a:off x="830858" y="224297"/>
              <a:ext cx="444705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err="1" smtClean="0">
                  <a:solidFill>
                    <a:schemeClr val="bg1"/>
                  </a:solidFill>
                </a:rPr>
                <a:t>GitHub</a:t>
              </a:r>
              <a:r>
                <a:rPr lang="zh-CN" altLang="en-US" sz="3200" dirty="0" smtClean="0">
                  <a:solidFill>
                    <a:schemeClr val="bg1"/>
                  </a:solidFill>
                </a:rPr>
                <a:t>简单的网页操作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39" y="3345517"/>
            <a:ext cx="4180335" cy="3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71298" y="231616"/>
            <a:ext cx="3553797" cy="584775"/>
            <a:chOff x="493006" y="224297"/>
            <a:chExt cx="3553797" cy="584776"/>
          </a:xfrm>
        </p:grpSpPr>
        <p:sp>
          <p:nvSpPr>
            <p:cNvPr id="4" name="文本框 3"/>
            <p:cNvSpPr txBox="1"/>
            <p:nvPr/>
          </p:nvSpPr>
          <p:spPr>
            <a:xfrm>
              <a:off x="830858" y="224297"/>
              <a:ext cx="321594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err="1" smtClean="0">
                  <a:solidFill>
                    <a:schemeClr val="bg1"/>
                  </a:solidFill>
                </a:rPr>
                <a:t>GitHub</a:t>
              </a:r>
              <a:r>
                <a:rPr lang="zh-CN" altLang="en-US" sz="3200" dirty="0" smtClean="0">
                  <a:solidFill>
                    <a:schemeClr val="bg1"/>
                  </a:solidFill>
                </a:rPr>
                <a:t>的</a:t>
              </a:r>
              <a:r>
                <a:rPr lang="zh-CN" altLang="en-US" sz="3200" dirty="0">
                  <a:solidFill>
                    <a:schemeClr val="bg1"/>
                  </a:solidFill>
                </a:rPr>
                <a:t>客户端</a:t>
              </a: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169903" y="412038"/>
            <a:ext cx="69052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GitHub</a:t>
            </a:r>
            <a:r>
              <a:rPr lang="zh-CN" altLang="en-US" dirty="0" smtClean="0">
                <a:solidFill>
                  <a:schemeClr val="bg1"/>
                </a:solidFill>
              </a:rPr>
              <a:t>图形化的客户端界面：下载对应版本的客户端安装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01" y="1027132"/>
            <a:ext cx="95440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471296" y="1581794"/>
            <a:ext cx="4821139" cy="155427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安装</a:t>
            </a:r>
            <a:r>
              <a:rPr lang="en-US" altLang="zh-CN" dirty="0" err="1" smtClean="0">
                <a:solidFill>
                  <a:schemeClr val="bg1"/>
                </a:solidFill>
              </a:rPr>
              <a:t>Git</a:t>
            </a:r>
            <a:r>
              <a:rPr lang="zh-CN" altLang="en-US" dirty="0" smtClean="0">
                <a:solidFill>
                  <a:schemeClr val="bg1"/>
                </a:solidFill>
              </a:rPr>
              <a:t>的方式和简单，</a:t>
            </a:r>
            <a:r>
              <a:rPr lang="en-US" altLang="zh-CN" dirty="0" err="1">
                <a:solidFill>
                  <a:schemeClr val="bg1"/>
                </a:solidFill>
              </a:rPr>
              <a:t>msysgit</a:t>
            </a:r>
            <a:r>
              <a:rPr lang="zh-CN" altLang="en-US" dirty="0">
                <a:solidFill>
                  <a:schemeClr val="bg1"/>
                </a:solidFill>
              </a:rPr>
              <a:t>是</a:t>
            </a:r>
            <a:r>
              <a:rPr lang="en-US" altLang="zh-CN" dirty="0">
                <a:solidFill>
                  <a:schemeClr val="bg1"/>
                </a:solidFill>
              </a:rPr>
              <a:t>Windows</a:t>
            </a:r>
            <a:r>
              <a:rPr lang="zh-CN" altLang="en-US" dirty="0">
                <a:solidFill>
                  <a:schemeClr val="bg1"/>
                </a:solidFill>
              </a:rPr>
              <a:t>版的</a:t>
            </a:r>
            <a:r>
              <a:rPr lang="en-US" altLang="zh-CN" dirty="0" err="1" smtClean="0">
                <a:solidFill>
                  <a:schemeClr val="bg1"/>
                </a:solidFill>
              </a:rPr>
              <a:t>Git</a:t>
            </a:r>
            <a:r>
              <a:rPr lang="zh-CN" altLang="en-US" dirty="0" smtClean="0">
                <a:solidFill>
                  <a:schemeClr val="bg1"/>
                </a:solidFill>
              </a:rPr>
              <a:t>，只需到该网址下，点击下载</a:t>
            </a:r>
            <a:r>
              <a:rPr lang="en-US" altLang="zh-CN" dirty="0" smtClean="0">
                <a:solidFill>
                  <a:schemeClr val="bg1"/>
                </a:solidFill>
              </a:rPr>
              <a:t>Windows</a:t>
            </a:r>
            <a:r>
              <a:rPr lang="zh-CN" altLang="en-US" dirty="0" smtClean="0">
                <a:solidFill>
                  <a:schemeClr val="bg1"/>
                </a:solidFill>
              </a:rPr>
              <a:t>版本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altLang="zh-CN" dirty="0">
                <a:solidFill>
                  <a:schemeClr val="bg1"/>
                </a:solidFill>
                <a:hlinkClick r:id="rId2"/>
              </a:rPr>
              <a:t>://www.git-scm.com/download</a:t>
            </a:r>
            <a:r>
              <a:rPr lang="en-US" altLang="zh-CN" dirty="0" smtClean="0">
                <a:solidFill>
                  <a:schemeClr val="bg1"/>
                </a:solidFill>
                <a:hlinkClick r:id="rId2"/>
              </a:rPr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然后按默认选项安装即可。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471298" y="231616"/>
            <a:ext cx="4929173" cy="584775"/>
            <a:chOff x="493006" y="224297"/>
            <a:chExt cx="4929173" cy="584776"/>
          </a:xfrm>
        </p:grpSpPr>
        <p:sp>
          <p:nvSpPr>
            <p:cNvPr id="62" name="文本框 61"/>
            <p:cNvSpPr txBox="1"/>
            <p:nvPr/>
          </p:nvSpPr>
          <p:spPr>
            <a:xfrm>
              <a:off x="830858" y="224297"/>
              <a:ext cx="459132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Windows</a:t>
              </a:r>
              <a:r>
                <a:rPr lang="zh-CN" altLang="en-US" sz="3200" dirty="0">
                  <a:solidFill>
                    <a:schemeClr val="bg1"/>
                  </a:solidFill>
                </a:rPr>
                <a:t>系统上安装</a:t>
              </a:r>
              <a:r>
                <a:rPr lang="en-US" altLang="zh-CN" sz="3200" dirty="0" err="1">
                  <a:solidFill>
                    <a:schemeClr val="bg1"/>
                  </a:solidFill>
                </a:rPr>
                <a:t>Git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471" y="214333"/>
            <a:ext cx="6581775" cy="457200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567819" y="4890655"/>
            <a:ext cx="4821139" cy="67710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安装完成之后右击鼠标可以看到出现了两个多的选项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564" y="2933720"/>
            <a:ext cx="4057650" cy="37052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996545" y="4364182"/>
            <a:ext cx="1694813" cy="526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8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5486401" y="4642314"/>
            <a:ext cx="6827893" cy="105721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just" defTabSz="914400">
              <a:lnSpc>
                <a:spcPct val="130000"/>
              </a:lnSpc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、设置</a:t>
            </a:r>
            <a:r>
              <a:rPr lang="en-US" altLang="zh-CN" sz="1800" b="1" dirty="0" err="1">
                <a:solidFill>
                  <a:schemeClr val="bg1"/>
                </a:solidFill>
                <a:latin typeface="微软雅黑" panose="020B0503020204020204" pitchFamily="34" charset="-122"/>
              </a:rPr>
              <a:t>Git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信息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4"/>
                </a:solidFill>
              </a:rPr>
              <a:t>$ </a:t>
            </a:r>
            <a:r>
              <a:rPr lang="en-US" altLang="zh-CN" dirty="0" err="1">
                <a:solidFill>
                  <a:schemeClr val="accent4"/>
                </a:solidFill>
              </a:rPr>
              <a:t>git</a:t>
            </a:r>
            <a:r>
              <a:rPr lang="en-US" altLang="zh-CN" dirty="0">
                <a:solidFill>
                  <a:schemeClr val="accent4"/>
                </a:solidFill>
              </a:rPr>
              <a:t> </a:t>
            </a:r>
            <a:r>
              <a:rPr lang="en-US" altLang="zh-CN" dirty="0" err="1">
                <a:solidFill>
                  <a:schemeClr val="accent4"/>
                </a:solidFill>
              </a:rPr>
              <a:t>config</a:t>
            </a:r>
            <a:r>
              <a:rPr lang="en-US" altLang="zh-CN" dirty="0">
                <a:solidFill>
                  <a:schemeClr val="accent4"/>
                </a:solidFill>
              </a:rPr>
              <a:t> --global user.name </a:t>
            </a:r>
            <a:r>
              <a:rPr lang="en-US" altLang="zh-CN" dirty="0" smtClean="0">
                <a:solidFill>
                  <a:schemeClr val="accent4"/>
                </a:solidFill>
              </a:rPr>
              <a:t>“</a:t>
            </a:r>
            <a:r>
              <a:rPr lang="en-US" altLang="zh-CN" dirty="0" err="1" smtClean="0">
                <a:solidFill>
                  <a:schemeClr val="accent4"/>
                </a:solidFill>
              </a:rPr>
              <a:t>fleecmf</a:t>
            </a:r>
            <a:r>
              <a:rPr lang="en-US" altLang="zh-CN" dirty="0" smtClean="0">
                <a:solidFill>
                  <a:schemeClr val="accent4"/>
                </a:solidFill>
              </a:rPr>
              <a:t>"</a:t>
            </a:r>
            <a:endParaRPr lang="en-US" altLang="zh-CN" dirty="0">
              <a:solidFill>
                <a:schemeClr val="accent4"/>
              </a:solidFill>
            </a:endParaRPr>
          </a:p>
          <a:p>
            <a:r>
              <a:rPr lang="en-US" altLang="zh-CN" dirty="0">
                <a:solidFill>
                  <a:schemeClr val="accent4"/>
                </a:solidFill>
              </a:rPr>
              <a:t>$ </a:t>
            </a:r>
            <a:r>
              <a:rPr lang="en-US" altLang="zh-CN" dirty="0" err="1">
                <a:solidFill>
                  <a:schemeClr val="accent4"/>
                </a:solidFill>
              </a:rPr>
              <a:t>git</a:t>
            </a:r>
            <a:r>
              <a:rPr lang="en-US" altLang="zh-CN" dirty="0">
                <a:solidFill>
                  <a:schemeClr val="accent4"/>
                </a:solidFill>
              </a:rPr>
              <a:t> </a:t>
            </a:r>
            <a:r>
              <a:rPr lang="en-US" altLang="zh-CN" dirty="0" err="1">
                <a:solidFill>
                  <a:schemeClr val="accent4"/>
                </a:solidFill>
              </a:rPr>
              <a:t>config</a:t>
            </a:r>
            <a:r>
              <a:rPr lang="en-US" altLang="zh-CN" dirty="0">
                <a:solidFill>
                  <a:schemeClr val="accent4"/>
                </a:solidFill>
              </a:rPr>
              <a:t> --global </a:t>
            </a:r>
            <a:r>
              <a:rPr lang="en-US" altLang="zh-CN" dirty="0" err="1">
                <a:solidFill>
                  <a:schemeClr val="accent4"/>
                </a:solidFill>
              </a:rPr>
              <a:t>user.email</a:t>
            </a:r>
            <a:r>
              <a:rPr lang="en-US" altLang="zh-CN" dirty="0">
                <a:solidFill>
                  <a:schemeClr val="accent4"/>
                </a:solidFill>
              </a:rPr>
              <a:t> </a:t>
            </a:r>
            <a:r>
              <a:rPr lang="en-US" altLang="zh-CN" dirty="0" err="1" smtClean="0">
                <a:solidFill>
                  <a:schemeClr val="accent4"/>
                </a:solidFill>
              </a:rPr>
              <a:t>fleecmf</a:t>
            </a:r>
            <a:r>
              <a:rPr lang="en-US" altLang="zh-CN" dirty="0" smtClean="0">
                <a:solidFill>
                  <a:schemeClr val="accent4"/>
                </a:solidFill>
              </a:rPr>
              <a:t>@ </a:t>
            </a:r>
            <a:r>
              <a:rPr lang="en-US" altLang="zh-CN" dirty="0">
                <a:solidFill>
                  <a:schemeClr val="accent4"/>
                </a:solidFill>
              </a:rPr>
              <a:t>example.com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1297" y="2889021"/>
            <a:ext cx="6673618" cy="67710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>
                <a:solidFill>
                  <a:schemeClr val="accent4"/>
                </a:solidFill>
                <a:latin typeface="+mn-ea"/>
              </a:rPr>
              <a:t>创建新的</a:t>
            </a:r>
            <a:r>
              <a:rPr lang="en-US" altLang="zh-CN" dirty="0" err="1" smtClean="0">
                <a:solidFill>
                  <a:schemeClr val="accent4"/>
                </a:solidFill>
                <a:latin typeface="+mn-ea"/>
              </a:rPr>
              <a:t>ssh</a:t>
            </a:r>
            <a:r>
              <a:rPr lang="en-US" altLang="zh-CN" dirty="0" smtClean="0">
                <a:solidFill>
                  <a:schemeClr val="accent4"/>
                </a:solidFill>
                <a:latin typeface="+mn-ea"/>
              </a:rPr>
              <a:t>-key</a:t>
            </a:r>
            <a:r>
              <a:rPr lang="zh-CN" altLang="en-US" dirty="0" smtClean="0">
                <a:solidFill>
                  <a:schemeClr val="accent4"/>
                </a:solidFill>
                <a:latin typeface="+mn-ea"/>
              </a:rPr>
              <a:t>：</a:t>
            </a:r>
            <a:endParaRPr lang="en-US" altLang="zh-CN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zh-CN" dirty="0" smtClean="0">
                <a:solidFill>
                  <a:schemeClr val="accent4"/>
                </a:solidFill>
                <a:latin typeface="+mn-ea"/>
              </a:rPr>
              <a:t>$ </a:t>
            </a:r>
            <a:r>
              <a:rPr lang="en-US" altLang="zh-CN" dirty="0" err="1" smtClean="0">
                <a:solidFill>
                  <a:schemeClr val="accent4"/>
                </a:solidFill>
                <a:latin typeface="+mn-ea"/>
              </a:rPr>
              <a:t>ssh-keygen</a:t>
            </a:r>
            <a:r>
              <a:rPr lang="en-US" altLang="zh-CN" dirty="0" smtClean="0">
                <a:solidFill>
                  <a:schemeClr val="accent4"/>
                </a:solidFill>
                <a:latin typeface="+mn-ea"/>
              </a:rPr>
              <a:t> –t </a:t>
            </a:r>
            <a:r>
              <a:rPr lang="en-US" altLang="zh-CN" dirty="0" err="1" smtClean="0">
                <a:solidFill>
                  <a:schemeClr val="accent4"/>
                </a:solidFill>
                <a:latin typeface="+mn-ea"/>
              </a:rPr>
              <a:t>rsa</a:t>
            </a:r>
            <a:r>
              <a:rPr lang="en-US" altLang="zh-CN" dirty="0" smtClean="0">
                <a:solidFill>
                  <a:schemeClr val="accent4"/>
                </a:solidFill>
                <a:latin typeface="+mn-ea"/>
              </a:rPr>
              <a:t> –C “your </a:t>
            </a:r>
            <a:r>
              <a:rPr lang="en-US" altLang="zh-CN" dirty="0" smtClean="0">
                <a:solidFill>
                  <a:schemeClr val="accent4"/>
                </a:solidFill>
                <a:latin typeface="+mn-ea"/>
                <a:hlinkClick r:id="rId2"/>
              </a:rPr>
              <a:t>email@youremail.com</a:t>
            </a:r>
            <a:r>
              <a:rPr lang="en-US" altLang="zh-CN" dirty="0" smtClean="0">
                <a:solidFill>
                  <a:schemeClr val="accent4"/>
                </a:solidFill>
                <a:latin typeface="+mn-ea"/>
              </a:rPr>
              <a:t>”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471298" y="231616"/>
            <a:ext cx="2742678" cy="584775"/>
            <a:chOff x="493006" y="224297"/>
            <a:chExt cx="2742678" cy="584776"/>
          </a:xfrm>
        </p:grpSpPr>
        <p:sp>
          <p:nvSpPr>
            <p:cNvPr id="31" name="文本框 30"/>
            <p:cNvSpPr txBox="1"/>
            <p:nvPr/>
          </p:nvSpPr>
          <p:spPr>
            <a:xfrm>
              <a:off x="830858" y="224297"/>
              <a:ext cx="240482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err="1" smtClean="0">
                  <a:solidFill>
                    <a:srgbClr val="FFFFFF"/>
                  </a:solidFill>
                </a:rPr>
                <a:t>Git</a:t>
              </a:r>
              <a:r>
                <a:rPr lang="zh-CN" altLang="en-US" sz="3200" dirty="0" smtClean="0">
                  <a:solidFill>
                    <a:srgbClr val="FFFFFF"/>
                  </a:solidFill>
                </a:rPr>
                <a:t>基本配置</a:t>
              </a:r>
              <a:endParaRPr lang="zh-CN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3" name="文本框 25"/>
          <p:cNvSpPr txBox="1"/>
          <p:nvPr/>
        </p:nvSpPr>
        <p:spPr>
          <a:xfrm>
            <a:off x="664342" y="1006321"/>
            <a:ext cx="4475694" cy="2031323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、设置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</a:rPr>
              <a:t>ssh</a:t>
            </a:r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-keygen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</a:rPr>
              <a:t/>
            </a:r>
            <a:b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</a:rPr>
            </a:b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</a:rPr>
              <a:t>（主要是给github这类网络上的用， OSC上面是这样解释为什么需要SSH的：使用SSH公钥可以让你在你的电脑</a:t>
            </a:r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</a:rPr>
              <a:t>GitHub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</a:rPr>
              <a:t>/</a:t>
            </a:r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Git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</a:rPr>
              <a:t>@OSC通讯的时候使用安全连接（git的remote要使用SSH地址） ）。</a:t>
            </a:r>
            <a:b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</a:rPr>
            </a:br>
            <a:endParaRPr lang="zh-CN" altLang="zh-CN" b="1" dirty="0">
              <a:solidFill>
                <a:schemeClr val="bg1"/>
              </a:solidFill>
            </a:endParaRPr>
          </a:p>
        </p:txBody>
      </p:sp>
      <p:sp>
        <p:nvSpPr>
          <p:cNvPr id="34" name="文本框 25"/>
          <p:cNvSpPr txBox="1"/>
          <p:nvPr/>
        </p:nvSpPr>
        <p:spPr>
          <a:xfrm>
            <a:off x="642928" y="5127061"/>
            <a:ext cx="4497108" cy="1172627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</a:rPr>
              <a:t>登陆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</a:rPr>
              <a:t>github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</a:rPr>
              <a:t>——Account Settings——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</a:rPr>
              <a:t>左侧“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</a:rPr>
              <a:t>SSH Keys”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</a:rPr>
              <a:t>Add SSH key”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</a:rPr>
              <a:t>，打开生成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</a:rPr>
              <a:t>id_rsa.pub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</a:rPr>
              <a:t>，复制里面内容。</a:t>
            </a:r>
          </a:p>
        </p:txBody>
      </p:sp>
      <p:sp>
        <p:nvSpPr>
          <p:cNvPr id="35" name="文本框 25"/>
          <p:cNvSpPr txBox="1"/>
          <p:nvPr/>
        </p:nvSpPr>
        <p:spPr>
          <a:xfrm>
            <a:off x="664342" y="3659337"/>
            <a:ext cx="4475694" cy="1172627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、根据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</a:rPr>
              <a:t>提示输入密码，输入确认密码，回车。打开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</a:rPr>
              <a:t>everything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</a:rPr>
              <a:t>，搜索“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</a:rPr>
              <a:t>.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</a:rPr>
              <a:t>ssh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</a:rPr>
              <a:t>”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</a:rPr>
              <a:t>文件夹，备份的你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</a:rPr>
              <a:t>key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844" y="318258"/>
            <a:ext cx="70294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版权信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</TotalTime>
  <Words>855</Words>
  <Application>Microsoft Office PowerPoint</Application>
  <PresentationFormat>宽屏</PresentationFormat>
  <Paragraphs>101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微软雅黑</vt:lpstr>
      <vt:lpstr>Arial</vt:lpstr>
      <vt:lpstr>Century Gothic</vt:lpstr>
      <vt:lpstr>版权信息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PLUS</dc:creator>
  <cp:lastModifiedBy>flee</cp:lastModifiedBy>
  <cp:revision>76</cp:revision>
  <dcterms:created xsi:type="dcterms:W3CDTF">2014-12-24T03:19:07Z</dcterms:created>
  <dcterms:modified xsi:type="dcterms:W3CDTF">2015-09-16T14:43:45Z</dcterms:modified>
</cp:coreProperties>
</file>