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2"/>
      <p:bold r:id="rId23"/>
      <p:italic r:id="rId24"/>
      <p:boldItalic r:id="rId25"/>
    </p:embeddedFont>
    <p:embeddedFont>
      <p:font typeface="Proxima Nova Semibold" panose="020005060300000200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2D8ED-5809-4C25-A25F-5A7DD5CDC4FD}">
  <a:tblStyle styleId="{76C2D8ED-5809-4C25-A25F-5A7DD5CDC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3"/>
    <p:restoredTop sz="72024"/>
  </p:normalViewPr>
  <p:slideViewPr>
    <p:cSldViewPr snapToGrid="0">
      <p:cViewPr varScale="1">
        <p:scale>
          <a:sx n="94" d="100"/>
          <a:sy n="94" d="100"/>
        </p:scale>
        <p:origin x="15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F9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E3-474F-A203-CC2B4B80983D}"/>
              </c:ext>
            </c:extLst>
          </c:dPt>
          <c:dPt>
            <c:idx val="1"/>
            <c:invertIfNegative val="0"/>
            <c:bubble3D val="0"/>
            <c:spPr>
              <a:solidFill>
                <a:srgbClr val="F9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E3-474F-A203-CC2B4B80983D}"/>
              </c:ext>
            </c:extLst>
          </c:dPt>
          <c:dPt>
            <c:idx val="2"/>
            <c:invertIfNegative val="0"/>
            <c:bubble3D val="0"/>
            <c:spPr>
              <a:solidFill>
                <a:srgbClr val="00C0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EE3-474F-A203-CC2B4B80983D}"/>
              </c:ext>
            </c:extLst>
          </c:dPt>
          <c:dPt>
            <c:idx val="3"/>
            <c:invertIfNegative val="0"/>
            <c:bubble3D val="0"/>
            <c:spPr>
              <a:solidFill>
                <a:srgbClr val="00C0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EE3-474F-A203-CC2B4B80983D}"/>
              </c:ext>
            </c:extLst>
          </c:dPt>
          <c:cat>
            <c:strRef>
              <c:f>Sheet1!$A$1:$D$1</c:f>
              <c:strCache>
                <c:ptCount val="4"/>
                <c:pt idx="0">
                  <c:v>LHQ</c:v>
                </c:pt>
                <c:pt idx="1">
                  <c:v>Weight (LHQ)</c:v>
                </c:pt>
                <c:pt idx="2">
                  <c:v>HHQ</c:v>
                </c:pt>
                <c:pt idx="3">
                  <c:v>Weight (HHQ)</c:v>
                </c:pt>
              </c:strCache>
            </c:strRef>
          </c:cat>
          <c:val>
            <c:numRef>
              <c:f>Sheet1!$A$2:$D$2</c:f>
              <c:numCache>
                <c:formatCode>General</c:formatCode>
                <c:ptCount val="4"/>
                <c:pt idx="0">
                  <c:v>1588</c:v>
                </c:pt>
                <c:pt idx="1">
                  <c:v>1588</c:v>
                </c:pt>
                <c:pt idx="2">
                  <c:v>612</c:v>
                </c:pt>
                <c:pt idx="3">
                  <c:v>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E3-474F-A203-CC2B4B809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59223760"/>
        <c:axId val="1259225440"/>
      </c:barChart>
      <c:catAx>
        <c:axId val="125922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25440"/>
        <c:crosses val="autoZero"/>
        <c:auto val="1"/>
        <c:lblAlgn val="ctr"/>
        <c:lblOffset val="100"/>
        <c:noMultiLvlLbl val="0"/>
      </c:catAx>
      <c:valAx>
        <c:axId val="125922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2376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9766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9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E-8545-9492-B94AEF5B87A9}"/>
              </c:ext>
            </c:extLst>
          </c:dPt>
          <c:dPt>
            <c:idx val="1"/>
            <c:invertIfNegative val="0"/>
            <c:bubble3D val="0"/>
            <c:spPr>
              <a:solidFill>
                <a:srgbClr val="F976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E-8545-9492-B94AEF5B87A9}"/>
              </c:ext>
            </c:extLst>
          </c:dPt>
          <c:dPt>
            <c:idx val="2"/>
            <c:invertIfNegative val="0"/>
            <c:bubble3D val="0"/>
            <c:spPr>
              <a:solidFill>
                <a:srgbClr val="00C0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E-8545-9492-B94AEF5B87A9}"/>
              </c:ext>
            </c:extLst>
          </c:dPt>
          <c:dPt>
            <c:idx val="3"/>
            <c:invertIfNegative val="0"/>
            <c:bubble3D val="0"/>
            <c:spPr>
              <a:solidFill>
                <a:srgbClr val="00C0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E-8545-9492-B94AEF5B87A9}"/>
              </c:ext>
            </c:extLst>
          </c:dPt>
          <c:cat>
            <c:strRef>
              <c:f>Sheet1!$F$1:$I$1</c:f>
              <c:strCache>
                <c:ptCount val="4"/>
                <c:pt idx="0">
                  <c:v>LHQ</c:v>
                </c:pt>
                <c:pt idx="1">
                  <c:v>Weight (LHQ)</c:v>
                </c:pt>
                <c:pt idx="2">
                  <c:v>HHQ</c:v>
                </c:pt>
                <c:pt idx="3">
                  <c:v>Weight (HHQ)</c:v>
                </c:pt>
              </c:strCache>
            </c:strRef>
          </c:cat>
          <c:val>
            <c:numRef>
              <c:f>Sheet1!$F$2:$I$2</c:f>
              <c:numCache>
                <c:formatCode>General</c:formatCode>
                <c:ptCount val="4"/>
                <c:pt idx="0">
                  <c:v>1588</c:v>
                </c:pt>
                <c:pt idx="1">
                  <c:v>1100</c:v>
                </c:pt>
                <c:pt idx="2">
                  <c:v>612</c:v>
                </c:pt>
                <c:pt idx="3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9CE-8545-9492-B94AEF5B8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59223760"/>
        <c:axId val="1259225440"/>
      </c:barChart>
      <c:catAx>
        <c:axId val="1259223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25440"/>
        <c:crosses val="autoZero"/>
        <c:auto val="1"/>
        <c:lblAlgn val="ctr"/>
        <c:lblOffset val="100"/>
        <c:noMultiLvlLbl val="0"/>
      </c:catAx>
      <c:valAx>
        <c:axId val="125922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23760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Within Cluster Sum of Squared Errors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670945157526253E-2"/>
          <c:y val="0.15427350427350428"/>
          <c:w val="0.94865810968494746"/>
          <c:h val="0.70897435897435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R2</c:v>
                </c:pt>
              </c:strCache>
            </c:strRef>
          </c:tx>
          <c:spPr>
            <a:ln w="19050" cap="rnd">
              <a:solidFill>
                <a:srgbClr val="00C0C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rgbClr val="00C0C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yVal>
            <c:numRef>
              <c:f>Sheet2!$B$2:$B$7</c:f>
              <c:numCache>
                <c:formatCode>General</c:formatCode>
                <c:ptCount val="6"/>
                <c:pt idx="0">
                  <c:v>3537.72</c:v>
                </c:pt>
                <c:pt idx="1">
                  <c:v>2919.48</c:v>
                </c:pt>
                <c:pt idx="2">
                  <c:v>2871.71</c:v>
                </c:pt>
                <c:pt idx="3">
                  <c:v>2762.59</c:v>
                </c:pt>
                <c:pt idx="4">
                  <c:v>2632.37</c:v>
                </c:pt>
                <c:pt idx="5">
                  <c:v>2365.77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3B-4E4D-A887-EB731AC41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3860064"/>
        <c:axId val="1303458112"/>
      </c:scatterChart>
      <c:valAx>
        <c:axId val="1303860064"/>
        <c:scaling>
          <c:orientation val="minMax"/>
          <c:max val="8"/>
          <c:min val="0"/>
        </c:scaling>
        <c:delete val="1"/>
        <c:axPos val="b"/>
        <c:majorTickMark val="out"/>
        <c:minorTickMark val="none"/>
        <c:tickLblPos val="nextTo"/>
        <c:crossAx val="1303458112"/>
        <c:crosses val="autoZero"/>
        <c:crossBetween val="midCat"/>
      </c:valAx>
      <c:valAx>
        <c:axId val="1303458112"/>
        <c:scaling>
          <c:orientation val="minMax"/>
          <c:max val="3600"/>
          <c:min val="2300"/>
        </c:scaling>
        <c:delete val="1"/>
        <c:axPos val="l"/>
        <c:numFmt formatCode="General" sourceLinked="1"/>
        <c:majorTickMark val="none"/>
        <c:minorTickMark val="none"/>
        <c:tickLblPos val="nextTo"/>
        <c:crossAx val="1303860064"/>
        <c:crosses val="autoZero"/>
        <c:crossBetween val="midCat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Good afternoon!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My name is Francisco and I am pleased to present to you my analysis on the effect of perceived quality and satisfaction on Hospital 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Rating.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Naïve Bayes was not suitable because of the absence of numerical attributes of the dataset.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Having mortality rate above the national average increases the probability of HHQ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This indicates that the hospital is capable of treating terminal patients.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More satisfaction, readmission and patient </a:t>
            </a:r>
            <a:r>
              <a:rPr lang="en" dirty="0" err="1"/>
              <a:t>experienc</a:t>
            </a:r>
            <a:r>
              <a:rPr lang="en-CA" dirty="0"/>
              <a:t>e</a:t>
            </a:r>
            <a:r>
              <a:rPr lang="en" dirty="0"/>
              <a:t> increases probability of HHQ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log(</a:t>
            </a:r>
            <a:r>
              <a:rPr lang="en" dirty="0" err="1"/>
              <a:t>prob</a:t>
            </a:r>
            <a:r>
              <a:rPr lang="en" dirty="0"/>
              <a:t> of churn)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Positively related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32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number of cluster at 3 offered the highest information gain.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Although the within cluster sum of squared errors decreased at the 7</a:t>
            </a:r>
            <a:r>
              <a:rPr lang="en-CA" baseline="30000" dirty="0"/>
              <a:t>th</a:t>
            </a:r>
            <a:r>
              <a:rPr lang="en-CA" dirty="0"/>
              <a:t> cluster, the explanation of cluster suffers and does not translate to actionable items.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Based on post-predictive analysis, I’ve identified three segments.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Further eliminated Dataset based on the previous 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Prediction = attributes of hospitals that will be high quality</a:t>
            </a:r>
            <a:endParaRPr dirty="0"/>
          </a:p>
          <a:p>
            <a: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Post prediction = attributes of hospitals that are high quality.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Tertiary Care Capacity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All the patients are pooling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But ultimately, when </a:t>
            </a:r>
            <a:r>
              <a:rPr lang="en-C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u</a:t>
            </a:r>
            <a:r>
              <a:rPr lang="en-C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sed correctly, analytics tools can lower health care costs, reduce wait times, increase patient access, and unlock capacity with the infrastructure that’s already in place.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Increasing OR utilization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Slashing infusion center wait times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Streamlining ED operations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- ED to inpatient-bed transfer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Accelerated discharge planning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complexity in evaluating the efficacy of a health care system due to a combination of scientific, technological, economic, and epidemiological imperatives. As such, the common proxy for quality of hospital care is the patients’ ratings of their hospital [2]. The perceived quality and satisfaction of patients is of particular importance as it can be a salient indicator used to draw detailed contextual descriptions of hospital’s different components to identify patterns that may have an impact on other outcomes of a health care system</a:t>
            </a:r>
            <a:r>
              <a:rPr lang="en-CA" dirty="0">
                <a:effectLst/>
              </a:rPr>
              <a:t> </a:t>
            </a: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 : recall on True instances, accuracy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ClassBalancing</a:t>
            </a:r>
            <a:endParaRPr lang="en-CA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 dirty="0"/>
              <a:t>SMOTE or ROSE could have been chosen; however, the low true instances required that the weighting be changed.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CA" dirty="0"/>
              <a:t>Patient Experience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CA" dirty="0"/>
              <a:t>Safety of Care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en-CA" dirty="0"/>
              <a:t>Readmission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BinarySplit</a:t>
            </a:r>
            <a:r>
              <a:rPr lang="en-CA" dirty="0"/>
              <a:t> was used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801152" y="2918400"/>
            <a:ext cx="3541696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Jae Yong (Francisco) Lee</a:t>
            </a:r>
            <a:endParaRPr dirty="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11950" y="1256700"/>
            <a:ext cx="87201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Effect of Perceived Quality and</a:t>
            </a:r>
            <a:endParaRPr sz="3000" dirty="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Satisfaction on Hospital Rating</a:t>
            </a:r>
            <a:endParaRPr sz="3000" dirty="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04350" y="1762950"/>
            <a:ext cx="2264100" cy="1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Not suitable</a:t>
            </a: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Limitations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021500" y="1762950"/>
            <a:ext cx="3429900" cy="1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Discretize numeric variables</a:t>
            </a:r>
            <a:endParaRPr sz="1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AutoNum type="arabicPeriod"/>
            </a:pPr>
            <a:r>
              <a:rPr lang="en" sz="14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Density Function</a:t>
            </a:r>
            <a:endParaRPr sz="14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536100" y="2220450"/>
            <a:ext cx="485400" cy="2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689875" y="2069400"/>
            <a:ext cx="21345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Loss of Information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067125" y="2220450"/>
            <a:ext cx="485400" cy="2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10575" y="1593175"/>
            <a:ext cx="3938344" cy="27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Mortality</a:t>
            </a:r>
          </a:p>
          <a:p>
            <a:pPr marL="596900" lvl="1" indent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probability of HHQ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More Satisfaction, Readmission, and Patient Experience</a:t>
            </a:r>
          </a:p>
          <a:p>
            <a:pPr marL="596900" lvl="1" indent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probability of HHQ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4338350" y="453375"/>
            <a:ext cx="4353900" cy="4205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" sz="1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u="sng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Final Model Summary</a:t>
            </a:r>
            <a:endParaRPr u="sng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15000"/>
              </a:lnSpc>
            </a:pPr>
            <a:r>
              <a:rPr lang="en-CA" sz="1100" dirty="0">
                <a:solidFill>
                  <a:srgbClr val="FFFFFF"/>
                </a:solidFill>
              </a:rPr>
              <a:t>Odds Ratios...</a:t>
            </a:r>
          </a:p>
          <a:p>
            <a:pPr lvl="0">
              <a:lnSpc>
                <a:spcPct val="115000"/>
              </a:lnSpc>
            </a:pPr>
            <a:r>
              <a:rPr lang="en-CA" sz="1100" dirty="0">
                <a:solidFill>
                  <a:srgbClr val="FFFFFF"/>
                </a:solidFill>
              </a:rPr>
              <a:t>                                              Class</a:t>
            </a:r>
          </a:p>
          <a:p>
            <a:pPr lvl="0">
              <a:lnSpc>
                <a:spcPct val="115000"/>
              </a:lnSpc>
            </a:pPr>
            <a:r>
              <a:rPr lang="en-CA" sz="1100" dirty="0">
                <a:solidFill>
                  <a:srgbClr val="FFFFFF"/>
                </a:solidFill>
              </a:rPr>
              <a:t>Variable                                        HHQ</a:t>
            </a:r>
          </a:p>
          <a:p>
            <a:pPr lvl="0">
              <a:lnSpc>
                <a:spcPct val="115000"/>
              </a:lnSpc>
            </a:pPr>
            <a:r>
              <a:rPr lang="en-CA" sz="1100" dirty="0">
                <a:solidFill>
                  <a:srgbClr val="FFFFFF"/>
                </a:solidFill>
              </a:rPr>
              <a:t>===================================================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h_mortality</a:t>
            </a:r>
            <a:r>
              <a:rPr lang="en-CA" sz="1100" dirty="0">
                <a:solidFill>
                  <a:srgbClr val="FFFFFF"/>
                </a:solidFill>
              </a:rPr>
              <a:t>=Same as the national average     0.7994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h_mortality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=Above the national average      12.4041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h_mortality</a:t>
            </a:r>
            <a:r>
              <a:rPr lang="en-CA" sz="1100" dirty="0">
                <a:solidFill>
                  <a:srgbClr val="FFFFFF"/>
                </a:solidFill>
              </a:rPr>
              <a:t>=Below the national average       0.0362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h_soc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=Above the national average             7.7909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h_soc</a:t>
            </a:r>
            <a:r>
              <a:rPr lang="en-CA" sz="1100" dirty="0">
                <a:solidFill>
                  <a:srgbClr val="FFFFFF"/>
                </a:solidFill>
              </a:rPr>
              <a:t>=Same as the national average           0.7639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h_soc</a:t>
            </a:r>
            <a:r>
              <a:rPr lang="en-CA" sz="1100" dirty="0">
                <a:solidFill>
                  <a:srgbClr val="FFFFFF"/>
                </a:solidFill>
              </a:rPr>
              <a:t>=Below the national average               0.08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h_ra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=Above the national average               9.052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h_ra</a:t>
            </a:r>
            <a:r>
              <a:rPr lang="en-CA" sz="1100" dirty="0">
                <a:solidFill>
                  <a:srgbClr val="FFFFFF"/>
                </a:solidFill>
              </a:rPr>
              <a:t>=Below the national average              0.0626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h_ra</a:t>
            </a:r>
            <a:r>
              <a:rPr lang="en-CA" sz="1100" dirty="0">
                <a:solidFill>
                  <a:srgbClr val="FFFFFF"/>
                </a:solidFill>
              </a:rPr>
              <a:t>=Same as the national average            0.9357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h_pex</a:t>
            </a:r>
            <a:r>
              <a:rPr lang="en-CA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=Above the national average             7.7946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h_pex</a:t>
            </a:r>
            <a:r>
              <a:rPr lang="en-CA" sz="1100" dirty="0">
                <a:solidFill>
                  <a:srgbClr val="FFFFFF"/>
                </a:solidFill>
              </a:rPr>
              <a:t>=Same as the national average           0.6781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h_pex</a:t>
            </a:r>
            <a:r>
              <a:rPr lang="en-CA" sz="1100" dirty="0">
                <a:solidFill>
                  <a:srgbClr val="FFFFFF"/>
                </a:solidFill>
              </a:rPr>
              <a:t>=Below the national average             0.1414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h_toc</a:t>
            </a:r>
            <a:r>
              <a:rPr lang="en-CA" sz="1100" dirty="0">
                <a:solidFill>
                  <a:srgbClr val="FFFFFF"/>
                </a:solidFill>
              </a:rPr>
              <a:t>=Below the national average             0.7872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h_toc</a:t>
            </a:r>
            <a:r>
              <a:rPr lang="en-CA" sz="1100" dirty="0">
                <a:solidFill>
                  <a:srgbClr val="FFFFFF"/>
                </a:solidFill>
              </a:rPr>
              <a:t>=Same as the national average           0.9767</a:t>
            </a:r>
          </a:p>
          <a:p>
            <a:pPr lvl="0">
              <a:lnSpc>
                <a:spcPct val="115000"/>
              </a:lnSpc>
            </a:pPr>
            <a:r>
              <a:rPr lang="en-CA" sz="1100" dirty="0" err="1">
                <a:solidFill>
                  <a:srgbClr val="FFFFFF"/>
                </a:solidFill>
              </a:rPr>
              <a:t>h_toc</a:t>
            </a:r>
            <a:r>
              <a:rPr lang="en-CA" sz="1100" dirty="0">
                <a:solidFill>
                  <a:srgbClr val="FFFFFF"/>
                </a:solidFill>
              </a:rPr>
              <a:t>=Above the national average             1.3474</a:t>
            </a:r>
          </a:p>
          <a:p>
            <a:pPr lvl="0">
              <a:lnSpc>
                <a:spcPct val="115000"/>
              </a:lnSpc>
            </a:pPr>
            <a:endParaRPr lang="en-CA" sz="1100" dirty="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28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Post-Prediction Analysis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304350" y="1762950"/>
            <a:ext cx="31638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6750" y="1657425"/>
            <a:ext cx="3163800" cy="12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K = 3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B7107F-2643-AD49-A933-CBD4AB8E2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392729"/>
              </p:ext>
            </p:extLst>
          </p:nvPr>
        </p:nvGraphicFramePr>
        <p:xfrm>
          <a:off x="2892696" y="633753"/>
          <a:ext cx="6251304" cy="3697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2" name="Shape 172"/>
          <p:cNvSpPr/>
          <p:nvPr/>
        </p:nvSpPr>
        <p:spPr>
          <a:xfrm>
            <a:off x="4147669" y="2156534"/>
            <a:ext cx="766774" cy="830431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A75CD-ECDF-D044-9CF7-11F683FA095E}"/>
              </a:ext>
            </a:extLst>
          </p:cNvPr>
          <p:cNvSpPr txBox="1"/>
          <p:nvPr/>
        </p:nvSpPr>
        <p:spPr>
          <a:xfrm>
            <a:off x="3564303" y="4021560"/>
            <a:ext cx="51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2             3           4              5             6              7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AF397-CF4D-264D-9F88-8BDD237947D7}"/>
              </a:ext>
            </a:extLst>
          </p:cNvPr>
          <p:cNvSpPr txBox="1"/>
          <p:nvPr/>
        </p:nvSpPr>
        <p:spPr>
          <a:xfrm>
            <a:off x="4991470" y="4355858"/>
            <a:ext cx="205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314450" y="1510500"/>
            <a:ext cx="6515100" cy="212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Hospitals with Tertiary Care Capacity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Mortality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Hospitals with Patient Relations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Satisfaction of Care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Hospitals with Patient Management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↑</a:t>
            </a: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Readmission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Conclusions and Recommendations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Shape 189"/>
          <p:cNvGraphicFramePr/>
          <p:nvPr>
            <p:extLst>
              <p:ext uri="{D42A27DB-BD31-4B8C-83A1-F6EECF244321}">
                <p14:modId xmlns:p14="http://schemas.microsoft.com/office/powerpoint/2010/main" val="1105607634"/>
              </p:ext>
            </p:extLst>
          </p:nvPr>
        </p:nvGraphicFramePr>
        <p:xfrm>
          <a:off x="535088" y="630650"/>
          <a:ext cx="8238625" cy="3523575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1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Accuracy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Precision (True)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Recall (True)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ROC Area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Decision Tree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87.49%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84.4%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91.8%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0.911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(on full dataset with classification threshold = 0.5)</a:t>
                      </a:r>
                      <a:endParaRPr b="1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86.89%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85.6%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88.5%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0.943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6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(on further eliminated dataset)</a:t>
                      </a:r>
                      <a:endParaRPr b="1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87.85%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85.3%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91.5%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0.944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0" name="Shape 190"/>
          <p:cNvGraphicFramePr/>
          <p:nvPr>
            <p:extLst>
              <p:ext uri="{D42A27DB-BD31-4B8C-83A1-F6EECF244321}">
                <p14:modId xmlns:p14="http://schemas.microsoft.com/office/powerpoint/2010/main" val="3261471398"/>
              </p:ext>
            </p:extLst>
          </p:nvPr>
        </p:nvGraphicFramePr>
        <p:xfrm>
          <a:off x="535087" y="3011053"/>
          <a:ext cx="8238625" cy="1129523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19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952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(on further eliminated dataset)</a:t>
                      </a:r>
                    </a:p>
                  </a:txBody>
                  <a:tcPr marL="91425" marR="91425" marT="91425" marB="91425">
                    <a:lnL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Shape 195"/>
          <p:cNvGraphicFramePr/>
          <p:nvPr>
            <p:extLst>
              <p:ext uri="{D42A27DB-BD31-4B8C-83A1-F6EECF244321}">
                <p14:modId xmlns:p14="http://schemas.microsoft.com/office/powerpoint/2010/main" val="4002914282"/>
              </p:ext>
            </p:extLst>
          </p:nvPr>
        </p:nvGraphicFramePr>
        <p:xfrm>
          <a:off x="1534500" y="672638"/>
          <a:ext cx="6387450" cy="3605925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1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B4A7D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Tertiary Care Capacity</a:t>
                      </a:r>
                      <a:endParaRPr b="1" dirty="0">
                        <a:solidFill>
                          <a:srgbClr val="B4A7D6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 b="1" dirty="0">
                          <a:solidFill>
                            <a:srgbClr val="E06666"/>
                          </a:solidFill>
                          <a:latin typeface="Proxima Nova"/>
                          <a:sym typeface="Proxima Nova"/>
                        </a:rPr>
                        <a:t>Patient Relations</a:t>
                      </a:r>
                      <a:endParaRPr b="1" dirty="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solidFill>
                            <a:srgbClr val="9FC5E8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Patient Management</a:t>
                      </a:r>
                      <a:endParaRPr sz="1800" b="1" dirty="0">
                        <a:solidFill>
                          <a:srgbClr val="9FC5E8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●</a:t>
                      </a: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Problems on pooling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●</a:t>
                      </a: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Satisfaction</a:t>
                      </a:r>
                      <a:endParaRPr dirty="0"/>
                    </a:p>
                    <a:p>
                      <a:pPr marL="0" lvl="0" indent="0" rtl="0"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sz="1200" b="1" dirty="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●  </a:t>
                      </a: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Communication</a:t>
                      </a:r>
                      <a:endParaRPr sz="1200" b="1" dirty="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rtl="0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" name="Shape 196"/>
          <p:cNvSpPr txBox="1"/>
          <p:nvPr/>
        </p:nvSpPr>
        <p:spPr>
          <a:xfrm>
            <a:off x="1634100" y="2039625"/>
            <a:ext cx="1912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Technical Analysis</a:t>
            </a:r>
            <a:endParaRPr sz="1200" b="1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Surveys</a:t>
            </a:r>
            <a:endParaRPr dirty="0"/>
          </a:p>
        </p:txBody>
      </p:sp>
      <p:sp>
        <p:nvSpPr>
          <p:cNvPr id="197" name="Shape 197"/>
          <p:cNvSpPr txBox="1"/>
          <p:nvPr/>
        </p:nvSpPr>
        <p:spPr>
          <a:xfrm>
            <a:off x="5792800" y="2173500"/>
            <a:ext cx="18129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→    Audit current     </a:t>
            </a:r>
            <a:endParaRPr sz="1200" b="1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patient plan</a:t>
            </a:r>
            <a:endParaRPr sz="1200" b="1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3979900" y="2039625"/>
            <a:ext cx="18129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50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→    Loyalty Plans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4177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Importance of Hospital Overall Quality Prediction Model</a:t>
            </a:r>
            <a:endParaRPr sz="2400" dirty="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60561" y="1115534"/>
            <a:ext cx="5622878" cy="379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46825" y="1877625"/>
            <a:ext cx="53427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 b="1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Questions?</a:t>
            </a:r>
            <a:endParaRPr sz="7200" b="1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893879" y="1398285"/>
            <a:ext cx="3678121" cy="234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 b="1" dirty="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Hospital Quality?</a:t>
            </a:r>
            <a:endParaRPr sz="6000" b="1" dirty="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B72C7B-63B5-344C-BB4B-6402BCDA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8814" y="1718309"/>
            <a:ext cx="1706881" cy="1706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Preparation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Shape 72"/>
          <p:cNvGraphicFramePr/>
          <p:nvPr>
            <p:extLst>
              <p:ext uri="{D42A27DB-BD31-4B8C-83A1-F6EECF244321}">
                <p14:modId xmlns:p14="http://schemas.microsoft.com/office/powerpoint/2010/main" val="3898424437"/>
              </p:ext>
            </p:extLst>
          </p:nvPr>
        </p:nvGraphicFramePr>
        <p:xfrm>
          <a:off x="680750" y="156850"/>
          <a:ext cx="3891250" cy="475452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46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 Overall Rating</a:t>
                      </a:r>
                      <a:endParaRPr b="1" dirty="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Provider ID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Name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Address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City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State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ZIP Code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County Name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 Number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Quantitative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Type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Hospital Ownership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3" name="Shape 73"/>
          <p:cNvGraphicFramePr/>
          <p:nvPr>
            <p:extLst>
              <p:ext uri="{D42A27DB-BD31-4B8C-83A1-F6EECF244321}">
                <p14:modId xmlns:p14="http://schemas.microsoft.com/office/powerpoint/2010/main" val="615677920"/>
              </p:ext>
            </p:extLst>
          </p:nvPr>
        </p:nvGraphicFramePr>
        <p:xfrm>
          <a:off x="4627750" y="156850"/>
          <a:ext cx="3891250" cy="3962100"/>
        </p:xfrm>
        <a:graphic>
          <a:graphicData uri="http://schemas.openxmlformats.org/drawingml/2006/table">
            <a:tbl>
              <a:tblPr>
                <a:noFill/>
                <a:tableStyleId>{76C2D8ED-5809-4C25-A25F-5A7DD5CDC4FD}</a:tableStyleId>
              </a:tblPr>
              <a:tblGrid>
                <a:gridCol w="246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Emergency Services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Meets </a:t>
                      </a:r>
                      <a:r>
                        <a:rPr lang="en-CA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EHR</a:t>
                      </a: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criteria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Mortality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Safety of care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Readmission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Patient experience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Effectiveness of care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Timeliness of care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Efficient use of imaging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dirty="0">
                        <a:solidFill>
                          <a:schemeClr val="accent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738830"/>
            <a:ext cx="2833500" cy="199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Eliminate attributes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-CA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Provider ID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-CA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Hospital Name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-CA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-CA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Footnote attributes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2833500" cy="16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-CA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Emergency Services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3C7270-24D1-FF42-A8F9-2C589C94B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1648"/>
              </p:ext>
            </p:extLst>
          </p:nvPr>
        </p:nvGraphicFramePr>
        <p:xfrm>
          <a:off x="3500214" y="738830"/>
          <a:ext cx="5052971" cy="3665832"/>
        </p:xfrm>
        <a:graphic>
          <a:graphicData uri="http://schemas.openxmlformats.org/drawingml/2006/table">
            <a:tbl>
              <a:tblPr firstRow="1" firstCol="1" bandRow="1">
                <a:tableStyleId>{76C2D8ED-5809-4C25-A25F-5A7DD5CDC4FD}</a:tableStyleId>
              </a:tblPr>
              <a:tblGrid>
                <a:gridCol w="982297">
                  <a:extLst>
                    <a:ext uri="{9D8B030D-6E8A-4147-A177-3AD203B41FA5}">
                      <a16:colId xmlns:a16="http://schemas.microsoft.com/office/drawing/2014/main" val="3388766073"/>
                    </a:ext>
                  </a:extLst>
                </a:gridCol>
                <a:gridCol w="1980441">
                  <a:extLst>
                    <a:ext uri="{9D8B030D-6E8A-4147-A177-3AD203B41FA5}">
                      <a16:colId xmlns:a16="http://schemas.microsoft.com/office/drawing/2014/main" val="2154879272"/>
                    </a:ext>
                  </a:extLst>
                </a:gridCol>
                <a:gridCol w="602055">
                  <a:extLst>
                    <a:ext uri="{9D8B030D-6E8A-4147-A177-3AD203B41FA5}">
                      <a16:colId xmlns:a16="http://schemas.microsoft.com/office/drawing/2014/main" val="367790550"/>
                    </a:ext>
                  </a:extLst>
                </a:gridCol>
                <a:gridCol w="1488178">
                  <a:extLst>
                    <a:ext uri="{9D8B030D-6E8A-4147-A177-3AD203B41FA5}">
                      <a16:colId xmlns:a16="http://schemas.microsoft.com/office/drawing/2014/main" val="2586113332"/>
                    </a:ext>
                  </a:extLst>
                </a:gridCol>
              </a:tblGrid>
              <a:tr h="6296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Attributes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Kruskal-Wallis chi-squared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df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P-value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6445054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h_mortality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136.15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2070714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h_soc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453.12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246012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h_ra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673.62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8129026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h_pex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719.14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857719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h_eoc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79.619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9972282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h_toc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173.25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&lt; 2.2e-16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318510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h_imaging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11.624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0.002992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8326250"/>
                  </a:ext>
                </a:extLst>
              </a:tr>
              <a:tr h="6296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h_ownership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69.485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8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6.222e-12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697598"/>
                  </a:ext>
                </a:extLst>
              </a:tr>
              <a:tr h="300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 err="1">
                          <a:solidFill>
                            <a:srgbClr val="00B0F0"/>
                          </a:solidFill>
                          <a:effectLst/>
                        </a:rPr>
                        <a:t>h_es</a:t>
                      </a:r>
                      <a:endParaRPr lang="en-CA" sz="1100" b="1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0.053771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CA" sz="110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0.8166</a:t>
                      </a:r>
                      <a:endParaRPr lang="en-CA" sz="11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30493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6425" y="2107676"/>
            <a:ext cx="26274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Imbalanced Class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roxima Nova"/>
              <a:buChar char="○"/>
            </a:pPr>
            <a:r>
              <a:rPr lang="en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Class balancing</a:t>
            </a:r>
            <a:endParaRPr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499327" y="2465249"/>
            <a:ext cx="551100" cy="213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E2E4BD4-3B84-C645-987D-6B9B709D8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198735"/>
              </p:ext>
            </p:extLst>
          </p:nvPr>
        </p:nvGraphicFramePr>
        <p:xfrm>
          <a:off x="2936657" y="716018"/>
          <a:ext cx="2140932" cy="371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D25B554-0EF3-264B-81B5-385B96766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092409"/>
              </p:ext>
            </p:extLst>
          </p:nvPr>
        </p:nvGraphicFramePr>
        <p:xfrm>
          <a:off x="6445426" y="716019"/>
          <a:ext cx="2140931" cy="371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198600" y="2082054"/>
            <a:ext cx="27468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No missing values</a:t>
            </a:r>
            <a:endParaRPr sz="1800" dirty="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outliers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2156100" y="2133450"/>
            <a:ext cx="4831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Predictive Modeling/Classification</a:t>
            </a:r>
            <a:endParaRPr sz="2400">
              <a:solidFill>
                <a:srgbClr val="EFEFE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4091675" y="447825"/>
            <a:ext cx="4281375" cy="4043475"/>
            <a:chOff x="4091675" y="447825"/>
            <a:chExt cx="4281375" cy="4043475"/>
          </a:xfrm>
        </p:grpSpPr>
        <p:sp>
          <p:nvSpPr>
            <p:cNvPr id="105" name="Shape 105"/>
            <p:cNvSpPr/>
            <p:nvPr/>
          </p:nvSpPr>
          <p:spPr>
            <a:xfrm>
              <a:off x="6408077" y="447825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Patient Experience</a:t>
              </a:r>
              <a:endParaRPr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416004" y="1599144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Safety of Care</a:t>
              </a:r>
              <a:endParaRPr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7592300" y="1598900"/>
              <a:ext cx="648600" cy="611100"/>
            </a:xfrm>
            <a:prstGeom prst="flowChart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latin typeface="Proxima Nova"/>
                  <a:ea typeface="Proxima Nova"/>
                  <a:cs typeface="Proxima Nova"/>
                  <a:sym typeface="Proxima Nova"/>
                </a:rPr>
                <a:t>HHQ</a:t>
              </a:r>
              <a:endParaRPr sz="900" b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256575" y="265455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latin typeface="Proxima Nova"/>
                  <a:ea typeface="Proxima Nova"/>
                  <a:cs typeface="Proxima Nova"/>
                  <a:sym typeface="Proxima Nova"/>
                </a:rPr>
                <a:t>HHQ</a:t>
              </a:r>
              <a:endParaRPr sz="900" b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4740283" y="2735259"/>
              <a:ext cx="1071000" cy="412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Proxima Nova"/>
                  <a:ea typeface="Proxima Nova"/>
                  <a:cs typeface="Proxima Nova"/>
                  <a:sym typeface="Proxima Nova"/>
                </a:rPr>
                <a:t>Readmission</a:t>
              </a:r>
              <a:endParaRPr b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0" name="Shape 110"/>
            <p:cNvCxnSpPr>
              <a:stCxn id="105" idx="2"/>
              <a:endCxn id="107" idx="0"/>
            </p:cNvCxnSpPr>
            <p:nvPr/>
          </p:nvCxnSpPr>
          <p:spPr>
            <a:xfrm rot="-5400000" flipH="1">
              <a:off x="7060727" y="743175"/>
              <a:ext cx="738600" cy="9729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Shape 111"/>
            <p:cNvCxnSpPr>
              <a:stCxn id="106" idx="0"/>
              <a:endCxn id="105" idx="2"/>
            </p:cNvCxnSpPr>
            <p:nvPr/>
          </p:nvCxnSpPr>
          <p:spPr>
            <a:xfrm rot="-5400000">
              <a:off x="6078104" y="733644"/>
              <a:ext cx="738900" cy="9921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Shape 112"/>
            <p:cNvCxnSpPr/>
            <p:nvPr/>
          </p:nvCxnSpPr>
          <p:spPr>
            <a:xfrm rot="-5400000" flipH="1">
              <a:off x="5944725" y="2058750"/>
              <a:ext cx="642900" cy="629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Shape 113"/>
            <p:cNvCxnSpPr>
              <a:stCxn id="109" idx="0"/>
              <a:endCxn id="106" idx="2"/>
            </p:cNvCxnSpPr>
            <p:nvPr/>
          </p:nvCxnSpPr>
          <p:spPr>
            <a:xfrm rot="-5400000">
              <a:off x="5251783" y="2035659"/>
              <a:ext cx="723600" cy="6756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Shape 114"/>
            <p:cNvSpPr/>
            <p:nvPr/>
          </p:nvSpPr>
          <p:spPr>
            <a:xfrm>
              <a:off x="5811275" y="388020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latin typeface="Proxima Nova"/>
                  <a:ea typeface="Proxima Nova"/>
                  <a:cs typeface="Proxima Nova"/>
                  <a:sym typeface="Proxima Nova"/>
                </a:rPr>
                <a:t>HHQ</a:t>
              </a:r>
              <a:endParaRPr sz="900" b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4091675" y="3880200"/>
              <a:ext cx="648600" cy="61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latin typeface="Proxima Nova"/>
                  <a:ea typeface="Proxima Nova"/>
                  <a:cs typeface="Proxima Nova"/>
                  <a:sym typeface="Proxima Nova"/>
                </a:rPr>
                <a:t>LHQ</a:t>
              </a:r>
              <a:endParaRPr sz="900" b="1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6" name="Shape 116"/>
            <p:cNvCxnSpPr>
              <a:stCxn id="115" idx="0"/>
              <a:endCxn id="109" idx="2"/>
            </p:cNvCxnSpPr>
            <p:nvPr/>
          </p:nvCxnSpPr>
          <p:spPr>
            <a:xfrm rot="-5400000">
              <a:off x="4479725" y="3084150"/>
              <a:ext cx="732300" cy="859800"/>
            </a:xfrm>
            <a:prstGeom prst="bentConnector3">
              <a:avLst>
                <a:gd name="adj1" fmla="val 5000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Shape 117"/>
            <p:cNvCxnSpPr>
              <a:stCxn id="114" idx="0"/>
              <a:endCxn id="109" idx="2"/>
            </p:cNvCxnSpPr>
            <p:nvPr/>
          </p:nvCxnSpPr>
          <p:spPr>
            <a:xfrm rot="5400000" flipH="1">
              <a:off x="5339525" y="3084150"/>
              <a:ext cx="732300" cy="859800"/>
            </a:xfrm>
            <a:prstGeom prst="bentConnector3">
              <a:avLst>
                <a:gd name="adj1" fmla="val 50007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5416004" y="942075"/>
              <a:ext cx="1347271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&lt; National Average </a:t>
              </a:r>
              <a:endParaRPr dirty="0"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7005828" y="933200"/>
              <a:ext cx="1367222" cy="3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&gt;= National Average</a:t>
              </a:r>
              <a:endParaRPr dirty="0"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04350" y="1762950"/>
            <a:ext cx="31638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5" name="Shape 125"/>
          <p:cNvGrpSpPr/>
          <p:nvPr/>
        </p:nvGrpSpPr>
        <p:grpSpPr>
          <a:xfrm>
            <a:off x="4230600" y="579175"/>
            <a:ext cx="2018675" cy="2458675"/>
            <a:chOff x="4230600" y="579175"/>
            <a:chExt cx="2018675" cy="2458675"/>
          </a:xfrm>
        </p:grpSpPr>
        <p:sp>
          <p:nvSpPr>
            <p:cNvPr id="126" name="Shape 126"/>
            <p:cNvSpPr/>
            <p:nvPr/>
          </p:nvSpPr>
          <p:spPr>
            <a:xfrm>
              <a:off x="5907875" y="579175"/>
              <a:ext cx="341400" cy="18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934075" y="1706700"/>
              <a:ext cx="341400" cy="18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30600" y="2854850"/>
              <a:ext cx="341400" cy="183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Shape 118">
            <a:extLst>
              <a:ext uri="{FF2B5EF4-FFF2-40B4-BE49-F238E27FC236}">
                <a16:creationId xmlns:a16="http://schemas.microsoft.com/office/drawing/2014/main" id="{0B8B0BE5-7ABA-264F-9A54-18CF4D08C57D}"/>
              </a:ext>
            </a:extLst>
          </p:cNvPr>
          <p:cNvSpPr txBox="1"/>
          <p:nvPr/>
        </p:nvSpPr>
        <p:spPr>
          <a:xfrm>
            <a:off x="4542879" y="2067159"/>
            <a:ext cx="1347271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 National Average </a:t>
            </a:r>
            <a:endParaRPr dirty="0"/>
          </a:p>
        </p:txBody>
      </p:sp>
      <p:sp>
        <p:nvSpPr>
          <p:cNvPr id="28" name="Shape 118">
            <a:extLst>
              <a:ext uri="{FF2B5EF4-FFF2-40B4-BE49-F238E27FC236}">
                <a16:creationId xmlns:a16="http://schemas.microsoft.com/office/drawing/2014/main" id="{12E505E4-EB83-DB49-92D3-E1F691A9ED45}"/>
              </a:ext>
            </a:extLst>
          </p:cNvPr>
          <p:cNvSpPr txBox="1"/>
          <p:nvPr/>
        </p:nvSpPr>
        <p:spPr>
          <a:xfrm>
            <a:off x="6003451" y="2068716"/>
            <a:ext cx="1347271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&gt;= National Average </a:t>
            </a:r>
            <a:endParaRPr dirty="0"/>
          </a:p>
        </p:txBody>
      </p:sp>
      <p:sp>
        <p:nvSpPr>
          <p:cNvPr id="29" name="Shape 118">
            <a:extLst>
              <a:ext uri="{FF2B5EF4-FFF2-40B4-BE49-F238E27FC236}">
                <a16:creationId xmlns:a16="http://schemas.microsoft.com/office/drawing/2014/main" id="{9982D716-8AE2-BF4E-818E-795A4158DFE1}"/>
              </a:ext>
            </a:extLst>
          </p:cNvPr>
          <p:cNvSpPr txBox="1"/>
          <p:nvPr/>
        </p:nvSpPr>
        <p:spPr>
          <a:xfrm>
            <a:off x="3867254" y="3186680"/>
            <a:ext cx="1347271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 National Average </a:t>
            </a:r>
            <a:endParaRPr dirty="0"/>
          </a:p>
        </p:txBody>
      </p:sp>
      <p:sp>
        <p:nvSpPr>
          <p:cNvPr id="30" name="Shape 118">
            <a:extLst>
              <a:ext uri="{FF2B5EF4-FFF2-40B4-BE49-F238E27FC236}">
                <a16:creationId xmlns:a16="http://schemas.microsoft.com/office/drawing/2014/main" id="{199CCFA3-EF6B-624C-9AE3-ED0C0E4886FE}"/>
              </a:ext>
            </a:extLst>
          </p:cNvPr>
          <p:cNvSpPr txBox="1"/>
          <p:nvPr/>
        </p:nvSpPr>
        <p:spPr>
          <a:xfrm>
            <a:off x="5290465" y="3182369"/>
            <a:ext cx="1347271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&gt;= National Average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895</Words>
  <Application>Microsoft Macintosh PowerPoint</Application>
  <PresentationFormat>On-screen Show (16:9)</PresentationFormat>
  <Paragraphs>230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Proxima Nova</vt:lpstr>
      <vt:lpstr>Proxima Nova Semibold</vt:lpstr>
      <vt:lpstr>Times New Roman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Importance of Hospital Overall Quality Prediction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Jae Yong Lee</cp:lastModifiedBy>
  <cp:revision>29</cp:revision>
  <dcterms:modified xsi:type="dcterms:W3CDTF">2018-12-07T22:03:16Z</dcterms:modified>
</cp:coreProperties>
</file>