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  <p:embeddedFont>
      <p:font typeface="Proxima Nova Semibold"/>
      <p:regular r:id="rId31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6C2D8ED-5809-4C25-A25F-5A7DD5CDC4FD}">
  <a:tblStyle styleId="{76C2D8ED-5809-4C25-A25F-5A7DD5CDC4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Semibold-regular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33" Type="http://schemas.openxmlformats.org/officeDocument/2006/relationships/font" Target="fonts/ProximaNovaSemibold-boldItalic.fntdata"/><Relationship Id="rId10" Type="http://schemas.openxmlformats.org/officeDocument/2006/relationships/slide" Target="slides/slide4.xml"/><Relationship Id="rId32" Type="http://schemas.openxmlformats.org/officeDocument/2006/relationships/font" Target="fonts/ProximaNovaSemibo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the # -&gt; lower deviance -&gt; better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(change/drop in deviance)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each 1 at a time -&gt; large drop, lowers ambiguity in data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Being an international plan subscriber increases the probability of churn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More day, evening, night or international minutes or more customer service calls increases probability of churn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log(prob of churn)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Positively related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Prediction = attributes of customers who will churn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Post prediction = attributes of customers who churned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Acquiring a new customer is anywhere from five to 25 times more expensive than retaining an existing one.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customer retention rates by 5% increases profits by 25% to 95%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https://www.forentrepreneurs.com/why-churn-is-critical-in-saas/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https://hbr.org/2014/10/the-value-of-keeping-the-right-customers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https://www.quora.com/Why-is-churn-so-important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etric : recall on True instances, accuracy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par(mfrow=c(3,3), bg = rgb(33/255,33/255,33/255), fg = "white", col.axis = "White", col.lab = "White", col.main = "white")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 = "#b4a7d6", col = "#e06666", col = "#9fc5e8"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6750425" y="3928025"/>
            <a:ext cx="21597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Hee Jeong</a:t>
            </a:r>
            <a:endParaRPr>
              <a:solidFill>
                <a:srgbClr val="EFEFE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Meng Xu Zhao (Elaine)</a:t>
            </a:r>
            <a:endParaRPr>
              <a:solidFill>
                <a:srgbClr val="EFEFE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Kyung Ahn (Sarah)</a:t>
            </a:r>
            <a:endParaRPr>
              <a:solidFill>
                <a:srgbClr val="EFEFE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Jae Yong Lee (Francisco)</a:t>
            </a:r>
            <a:endParaRPr>
              <a:solidFill>
                <a:srgbClr val="EFEFE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211950" y="1256700"/>
            <a:ext cx="8720100" cy="16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FEFE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Effect of Perceived Quality and</a:t>
            </a:r>
            <a:endParaRPr sz="3000">
              <a:solidFill>
                <a:srgbClr val="EFEFE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FEFE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Satisfaction on Customer Churn</a:t>
            </a:r>
            <a:endParaRPr sz="3000">
              <a:solidFill>
                <a:srgbClr val="EFEFE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304350" y="1762950"/>
            <a:ext cx="2264100" cy="11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Naive Bayes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○"/>
            </a:pPr>
            <a:r>
              <a:rPr b="1" lang="en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Not suitable</a:t>
            </a: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Limitations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021500" y="1762950"/>
            <a:ext cx="3429900" cy="11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Treatment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AutoNum type="arabicPeriod"/>
            </a:pPr>
            <a:r>
              <a:rPr lang="en" sz="14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Discretize numeric variables</a:t>
            </a:r>
            <a:endParaRPr sz="14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AutoNum type="arabicPeriod"/>
            </a:pPr>
            <a:r>
              <a:rPr lang="en" sz="14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Probability Density Function</a:t>
            </a:r>
            <a:endParaRPr sz="14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2536100" y="2220450"/>
            <a:ext cx="485400" cy="21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689875" y="2069400"/>
            <a:ext cx="21345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Loss of Information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6067125" y="2220450"/>
            <a:ext cx="485400" cy="21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198725" y="1510775"/>
            <a:ext cx="3163800" cy="26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Logistic Regression</a:t>
            </a:r>
            <a:endParaRPr sz="6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TOP 3 most-relevant features: 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Char char="■"/>
            </a:pPr>
            <a:r>
              <a:rPr b="1" lang="en" sz="12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Intl.Plans(Yes)</a:t>
            </a:r>
            <a:endParaRPr b="1" sz="12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Char char="■"/>
            </a:pPr>
            <a:r>
              <a:rPr b="1" lang="en" sz="12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Day.Mins</a:t>
            </a:r>
            <a:endParaRPr b="1" sz="12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Char char="■"/>
            </a:pPr>
            <a:r>
              <a:rPr b="1" lang="en" sz="12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CustServ.Calls</a:t>
            </a:r>
            <a:endParaRPr b="1" sz="6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Remove non-significant (large p-values) attributes for final model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3759900" y="734850"/>
            <a:ext cx="4766400" cy="3955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u="sng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Analysis of Deviance Table</a:t>
            </a:r>
            <a:endParaRPr u="sng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                      Df   Deviance Resid.  Df Resid. Dev         Pr(&gt;Chi)    </a:t>
            </a:r>
            <a:endParaRPr sz="11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NULL                                                     2302     1867.4              </a:t>
            </a:r>
            <a:endParaRPr sz="11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Account.Length  1      0.395                  2301     1867.0     </a:t>
            </a:r>
            <a:r>
              <a:rPr lang="en" sz="1100">
                <a:solidFill>
                  <a:srgbClr val="FFFFFF"/>
                </a:solidFill>
                <a:highlight>
                  <a:srgbClr val="9FC5E8"/>
                </a:highlight>
              </a:rPr>
              <a:t>0.5298190</a:t>
            </a:r>
            <a:r>
              <a:rPr lang="en" sz="1100">
                <a:solidFill>
                  <a:srgbClr val="FFFFFF"/>
                </a:solidFill>
                <a:highlight>
                  <a:srgbClr val="3C78D8"/>
                </a:highlight>
              </a:rPr>
              <a:t> </a:t>
            </a:r>
            <a:r>
              <a:rPr lang="en" sz="1100">
                <a:solidFill>
                  <a:srgbClr val="FFFFFF"/>
                </a:solidFill>
              </a:rPr>
              <a:t>   </a:t>
            </a:r>
            <a:endParaRPr sz="11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highlight>
                  <a:srgbClr val="E06666"/>
                </a:highlight>
              </a:rPr>
              <a:t>Int.l.Plan             1     128.485 </a:t>
            </a:r>
            <a:r>
              <a:rPr lang="en" sz="1100">
                <a:solidFill>
                  <a:srgbClr val="FFFFFF"/>
                </a:solidFill>
                <a:highlight>
                  <a:schemeClr val="lt1"/>
                </a:highlight>
              </a:rPr>
              <a:t>              </a:t>
            </a:r>
            <a:r>
              <a:rPr lang="en" sz="1100">
                <a:solidFill>
                  <a:srgbClr val="FFFFFF"/>
                </a:solidFill>
              </a:rPr>
              <a:t>2300     1738.5     &lt; 2.2e-16 ***</a:t>
            </a:r>
            <a:endParaRPr sz="11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VMail.Plan          1     33.488                 2299     1705.0     7.172e-09 ***</a:t>
            </a:r>
            <a:endParaRPr sz="11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VMail.Message   1     1.301                   2298     1703.7     </a:t>
            </a:r>
            <a:r>
              <a:rPr lang="en" sz="1100">
                <a:solidFill>
                  <a:srgbClr val="FFFFFF"/>
                </a:solidFill>
                <a:highlight>
                  <a:srgbClr val="A4C2F4"/>
                </a:highlight>
              </a:rPr>
              <a:t>0.2539644</a:t>
            </a:r>
            <a:r>
              <a:rPr lang="en" sz="1100">
                <a:solidFill>
                  <a:srgbClr val="FFFFFF"/>
                </a:solidFill>
                <a:highlight>
                  <a:srgbClr val="00FFFF"/>
                </a:highlight>
              </a:rPr>
              <a:t>    </a:t>
            </a:r>
            <a:endParaRPr sz="1100">
              <a:solidFill>
                <a:srgbClr val="FFFFFF"/>
              </a:solidFill>
              <a:highlight>
                <a:srgbClr val="00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highlight>
                  <a:srgbClr val="E06666"/>
                </a:highlight>
              </a:rPr>
              <a:t>Day.Mins             1     130.707</a:t>
            </a:r>
            <a:r>
              <a:rPr lang="en" sz="1100">
                <a:solidFill>
                  <a:srgbClr val="FFFFFF"/>
                </a:solidFill>
              </a:rPr>
              <a:t>               2297     1573.0     &lt; 2.2e-16 ***</a:t>
            </a:r>
            <a:endParaRPr sz="11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Day.Calls             1     0.359                   2296     1572.6     </a:t>
            </a:r>
            <a:r>
              <a:rPr lang="en" sz="1100">
                <a:solidFill>
                  <a:srgbClr val="FFFFFF"/>
                </a:solidFill>
                <a:highlight>
                  <a:srgbClr val="9FC5E8"/>
                </a:highlight>
              </a:rPr>
              <a:t>0.5492140</a:t>
            </a:r>
            <a:r>
              <a:rPr lang="en" sz="1100">
                <a:solidFill>
                  <a:srgbClr val="FFFFFF"/>
                </a:solidFill>
                <a:highlight>
                  <a:srgbClr val="00FFFF"/>
                </a:highlight>
              </a:rPr>
              <a:t> </a:t>
            </a:r>
            <a:r>
              <a:rPr lang="en" sz="1100">
                <a:solidFill>
                  <a:srgbClr val="FFFFFF"/>
                </a:solidFill>
              </a:rPr>
              <a:t>   </a:t>
            </a:r>
            <a:endParaRPr sz="11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Eve.Mins             1     18.681                 2295     1554.0     1.545e-05 ***</a:t>
            </a:r>
            <a:endParaRPr sz="11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Eve.Calls             1     0.002                   2294     1554.0     </a:t>
            </a:r>
            <a:r>
              <a:rPr lang="en" sz="1100">
                <a:solidFill>
                  <a:srgbClr val="FFFFFF"/>
                </a:solidFill>
                <a:highlight>
                  <a:srgbClr val="9FC5E8"/>
                </a:highlight>
              </a:rPr>
              <a:t>0.9686894 </a:t>
            </a:r>
            <a:r>
              <a:rPr lang="en" sz="1100">
                <a:solidFill>
                  <a:srgbClr val="FFFFFF"/>
                </a:solidFill>
              </a:rPr>
              <a:t>   </a:t>
            </a:r>
            <a:endParaRPr sz="11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Night.Mins           1     5.482                   2293     1548.5     0.0192164 *  </a:t>
            </a:r>
            <a:endParaRPr sz="11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Night.Calls           1     2.222                  2292      1546.2     </a:t>
            </a:r>
            <a:r>
              <a:rPr lang="en" sz="1100">
                <a:solidFill>
                  <a:srgbClr val="FFFFFF"/>
                </a:solidFill>
                <a:highlight>
                  <a:srgbClr val="9FC5E8"/>
                </a:highlight>
              </a:rPr>
              <a:t>0.1360864</a:t>
            </a:r>
            <a:r>
              <a:rPr lang="en" sz="1100">
                <a:solidFill>
                  <a:srgbClr val="FFFFFF"/>
                </a:solidFill>
              </a:rPr>
              <a:t>    </a:t>
            </a:r>
            <a:endParaRPr sz="11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Intl.Mins               1    11.874                  2291     1534.4    0.0005692 ***</a:t>
            </a:r>
            <a:endParaRPr sz="11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Intl.Calls               1   14.783                  2290     1519.6     0.0001206 ***</a:t>
            </a:r>
            <a:endParaRPr sz="11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highlight>
                  <a:srgbClr val="E06666"/>
                </a:highlight>
              </a:rPr>
              <a:t>CustServ.Calls     1   94.003 </a:t>
            </a:r>
            <a:r>
              <a:rPr lang="en" sz="1100">
                <a:solidFill>
                  <a:srgbClr val="FFFFFF"/>
                </a:solidFill>
              </a:rPr>
              <a:t>                 2289      1425.6     &lt; 2.2e-16 ***</a:t>
            </a:r>
            <a:endParaRPr sz="11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---</a:t>
            </a:r>
            <a:endParaRPr sz="11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Signif. codes:  0 ‘***’ 0.001 ‘**’ 0.01 ‘*’ 0.05 ‘.’ 0.1 ‘ ’ 1</a:t>
            </a:r>
            <a:endParaRPr sz="11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44" name="Shape 144"/>
          <p:cNvGrpSpPr/>
          <p:nvPr/>
        </p:nvGrpSpPr>
        <p:grpSpPr>
          <a:xfrm>
            <a:off x="8198425" y="1675651"/>
            <a:ext cx="327875" cy="1748789"/>
            <a:chOff x="8233725" y="1703050"/>
            <a:chExt cx="327875" cy="1705137"/>
          </a:xfrm>
        </p:grpSpPr>
        <p:sp>
          <p:nvSpPr>
            <p:cNvPr id="145" name="Shape 145"/>
            <p:cNvSpPr/>
            <p:nvPr/>
          </p:nvSpPr>
          <p:spPr>
            <a:xfrm>
              <a:off x="8233725" y="1703050"/>
              <a:ext cx="322750" cy="1705137"/>
            </a:xfrm>
            <a:custGeom>
              <a:pathLst>
                <a:path extrusionOk="0" h="68397" w="12910">
                  <a:moveTo>
                    <a:pt x="0" y="0"/>
                  </a:moveTo>
                  <a:lnTo>
                    <a:pt x="12910" y="0"/>
                  </a:lnTo>
                  <a:lnTo>
                    <a:pt x="12910" y="68397"/>
                  </a:lnTo>
                  <a:lnTo>
                    <a:pt x="3571" y="68397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46" name="Shape 146"/>
            <p:cNvCxnSpPr/>
            <p:nvPr/>
          </p:nvCxnSpPr>
          <p:spPr>
            <a:xfrm rot="10800000">
              <a:off x="8247475" y="2266150"/>
              <a:ext cx="30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Shape 147"/>
            <p:cNvCxnSpPr/>
            <p:nvPr/>
          </p:nvCxnSpPr>
          <p:spPr>
            <a:xfrm rot="10800000">
              <a:off x="8252600" y="2657850"/>
              <a:ext cx="30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Shape 148"/>
            <p:cNvCxnSpPr/>
            <p:nvPr/>
          </p:nvCxnSpPr>
          <p:spPr>
            <a:xfrm rot="10800000">
              <a:off x="8240600" y="3017325"/>
              <a:ext cx="30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Shape 149"/>
            <p:cNvCxnSpPr/>
            <p:nvPr/>
          </p:nvCxnSpPr>
          <p:spPr>
            <a:xfrm rot="10800000">
              <a:off x="8240600" y="3408175"/>
              <a:ext cx="309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0" name="Shape 150"/>
          <p:cNvGrpSpPr/>
          <p:nvPr/>
        </p:nvGrpSpPr>
        <p:grpSpPr>
          <a:xfrm>
            <a:off x="2839675" y="1886175"/>
            <a:ext cx="920225" cy="2135675"/>
            <a:chOff x="2863575" y="1881600"/>
            <a:chExt cx="920225" cy="2135675"/>
          </a:xfrm>
        </p:grpSpPr>
        <p:cxnSp>
          <p:nvCxnSpPr>
            <p:cNvPr id="151" name="Shape 151"/>
            <p:cNvCxnSpPr/>
            <p:nvPr/>
          </p:nvCxnSpPr>
          <p:spPr>
            <a:xfrm rot="10800000">
              <a:off x="2863575" y="2712450"/>
              <a:ext cx="5700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52" name="Shape 152"/>
            <p:cNvGrpSpPr/>
            <p:nvPr/>
          </p:nvGrpSpPr>
          <p:grpSpPr>
            <a:xfrm>
              <a:off x="3433575" y="1881600"/>
              <a:ext cx="350225" cy="2135675"/>
              <a:chOff x="3433575" y="1867875"/>
              <a:chExt cx="350225" cy="2135675"/>
            </a:xfrm>
          </p:grpSpPr>
          <p:sp>
            <p:nvSpPr>
              <p:cNvPr id="153" name="Shape 153"/>
              <p:cNvSpPr/>
              <p:nvPr/>
            </p:nvSpPr>
            <p:spPr>
              <a:xfrm>
                <a:off x="3433575" y="1867875"/>
                <a:ext cx="350225" cy="2135675"/>
              </a:xfrm>
              <a:custGeom>
                <a:pathLst>
                  <a:path extrusionOk="0" h="85427" w="14009">
                    <a:moveTo>
                      <a:pt x="14009" y="0"/>
                    </a:moveTo>
                    <a:lnTo>
                      <a:pt x="0" y="0"/>
                    </a:lnTo>
                    <a:lnTo>
                      <a:pt x="0" y="85427"/>
                    </a:lnTo>
                    <a:lnTo>
                      <a:pt x="13734" y="85427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154" name="Shape 154"/>
              <p:cNvCxnSpPr/>
              <p:nvPr/>
            </p:nvCxnSpPr>
            <p:spPr>
              <a:xfrm>
                <a:off x="3436938" y="2472150"/>
                <a:ext cx="343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210575" y="1593175"/>
            <a:ext cx="3531900" cy="27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Logistic Regression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International plan subscriber    </a:t>
            </a:r>
            <a:r>
              <a:rPr lang="en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↑</a:t>
            </a: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probability of churn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More Day, Evening, Night, International Minutes or more Customer service calls             </a:t>
            </a:r>
            <a:r>
              <a:rPr lang="en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↑</a:t>
            </a: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probability of churn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4338350" y="453375"/>
            <a:ext cx="4353900" cy="42054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</a:t>
            </a: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lang="en" u="sng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Final Model Summary</a:t>
            </a:r>
            <a:endParaRPr u="sng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Coefficients:</a:t>
            </a:r>
            <a:endParaRPr sz="11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                       Estimate    Std. Error    z value   Pr(&gt;|z|)    </a:t>
            </a:r>
            <a:endParaRPr sz="11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(Intercept)         -8.644025    0.634054  -13.633   &lt; 2e-16 ***</a:t>
            </a:r>
            <a:endParaRPr sz="11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5"/>
                </a:solidFill>
              </a:rPr>
              <a:t>Int.l.Planyes</a:t>
            </a:r>
            <a:r>
              <a:rPr lang="en" sz="1100">
                <a:solidFill>
                  <a:srgbClr val="FFFFFF"/>
                </a:solidFill>
              </a:rPr>
              <a:t>      1.969735     0.176672  11.149     &lt; 2e-16 ***</a:t>
            </a:r>
            <a:endParaRPr sz="11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VMail.Planyes   -1.142282    0.189063  -6.042     1.52e-09 ***</a:t>
            </a:r>
            <a:endParaRPr sz="11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5"/>
                </a:solidFill>
              </a:rPr>
              <a:t>Day.Mins</a:t>
            </a:r>
            <a:r>
              <a:rPr lang="en" sz="1100">
                <a:solidFill>
                  <a:srgbClr val="FFFFFF"/>
                </a:solidFill>
              </a:rPr>
              <a:t>           0.014999     0.001340  11.193     &lt; 2e-16 ***</a:t>
            </a:r>
            <a:endParaRPr sz="11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5"/>
                </a:solidFill>
              </a:rPr>
              <a:t>Eve.Mins</a:t>
            </a:r>
            <a:r>
              <a:rPr lang="en" sz="1100">
                <a:solidFill>
                  <a:srgbClr val="FFFFFF"/>
                </a:solidFill>
              </a:rPr>
              <a:t>           0.007695     0.001415   5.438      5.39e-08 ***</a:t>
            </a:r>
            <a:endParaRPr sz="11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5"/>
                </a:solidFill>
              </a:rPr>
              <a:t>Night.Mins</a:t>
            </a:r>
            <a:r>
              <a:rPr lang="en" sz="1100">
                <a:solidFill>
                  <a:srgbClr val="FFFFFF"/>
                </a:solidFill>
              </a:rPr>
              <a:t>         0.004730     0.001350   3.503      0.000461 ***</a:t>
            </a:r>
            <a:endParaRPr sz="11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5"/>
                </a:solidFill>
              </a:rPr>
              <a:t>Intl.Mins</a:t>
            </a:r>
            <a:r>
              <a:rPr lang="en" sz="1100">
                <a:solidFill>
                  <a:srgbClr val="FFFFFF"/>
                </a:solidFill>
              </a:rPr>
              <a:t>             0.091873     0.025035   3.670      0.000243 ***</a:t>
            </a:r>
            <a:endParaRPr sz="11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Intl.Calls            -0.116794     0.032231  -3.624     0.000291 ***</a:t>
            </a:r>
            <a:endParaRPr sz="11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5"/>
                </a:solidFill>
              </a:rPr>
              <a:t>CustServ.Calls</a:t>
            </a:r>
            <a:r>
              <a:rPr lang="en" sz="1100">
                <a:solidFill>
                  <a:srgbClr val="FFFFFF"/>
                </a:solidFill>
              </a:rPr>
              <a:t>  0.471927      0.052752   8.946     &lt; 2e-16 ***</a:t>
            </a:r>
            <a:endParaRPr sz="11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---</a:t>
            </a:r>
            <a:endParaRPr sz="11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Signif. codes:  0 ‘***’ 0.001 ‘**’ 0.01 ‘*’ 0.05 ‘.’ 0.1 ‘ ’ 1</a:t>
            </a:r>
            <a:endParaRPr sz="11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(Dispersion parameter for binomial family taken to be 1)</a:t>
            </a:r>
            <a:endParaRPr sz="11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Null deviance: 1867.4  on 2302  degrees of freedom</a:t>
            </a:r>
            <a:endParaRPr sz="11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Residual deviance: 1426.6  on 2294  degrees of freedom</a:t>
            </a:r>
            <a:endParaRPr sz="11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AIC: 1444.6</a:t>
            </a:r>
            <a:endParaRPr sz="11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2156100" y="2133450"/>
            <a:ext cx="48318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Post-Prediction Analysis</a:t>
            </a:r>
            <a:endParaRPr sz="2400">
              <a:solidFill>
                <a:srgbClr val="EFEFE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304350" y="1762950"/>
            <a:ext cx="31638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K-Means Clustering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550" y="152400"/>
            <a:ext cx="5371049" cy="462696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4668175" y="2334825"/>
            <a:ext cx="667500" cy="6675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6750" y="1657425"/>
            <a:ext cx="3163800" cy="1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K = 3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297475" y="1510488"/>
            <a:ext cx="3163800" cy="212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Customer Service Callers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↑</a:t>
            </a: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Customer service Calls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↓</a:t>
            </a: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Calling minutes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Heavy Users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↑</a:t>
            </a: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Calling minutes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Voicemail Users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↑</a:t>
            </a: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Voicemail Usage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450" y="779225"/>
            <a:ext cx="5570299" cy="35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2156100" y="2133450"/>
            <a:ext cx="48318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Conclusions and Recommendations</a:t>
            </a:r>
            <a:endParaRPr sz="2400">
              <a:solidFill>
                <a:srgbClr val="EFEFE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Shape 189"/>
          <p:cNvGraphicFramePr/>
          <p:nvPr/>
        </p:nvGraphicFramePr>
        <p:xfrm>
          <a:off x="535088" y="63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{76C2D8ED-5809-4C25-A25F-5A7DD5CDC4FD}</a:tableStyleId>
              </a:tblPr>
              <a:tblGrid>
                <a:gridCol w="1943025"/>
                <a:gridCol w="1573900"/>
                <a:gridCol w="1573900"/>
                <a:gridCol w="1573900"/>
                <a:gridCol w="1573900"/>
              </a:tblGrid>
              <a:tr h="4287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Accuracy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Precision (True)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Recall (True)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ROC Area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5899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Decision Tree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81.24%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80.13%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83.08%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82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Logistic Regression (on full dataset with classification threshold = 0.5)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86.6%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61.2%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21.9</a:t>
                      </a: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%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0.814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66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Logistic Regression (on down-sampling dataset)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78.1%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79.4%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75.9%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0.832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0" name="Shape 190"/>
          <p:cNvGraphicFramePr/>
          <p:nvPr/>
        </p:nvGraphicFramePr>
        <p:xfrm>
          <a:off x="535088" y="105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{76C2D8ED-5809-4C25-A25F-5A7DD5CDC4FD}</a:tableStyleId>
              </a:tblPr>
              <a:tblGrid>
                <a:gridCol w="1943025"/>
                <a:gridCol w="1573900"/>
                <a:gridCol w="1573900"/>
                <a:gridCol w="1573900"/>
                <a:gridCol w="1573900"/>
              </a:tblGrid>
              <a:tr h="589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Decision Tree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81.24%</a:t>
                      </a:r>
                      <a:endParaRPr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80.13%</a:t>
                      </a:r>
                      <a:endParaRPr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83.08%</a:t>
                      </a:r>
                      <a:endParaRPr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Shape 195"/>
          <p:cNvGraphicFramePr/>
          <p:nvPr/>
        </p:nvGraphicFramePr>
        <p:xfrm>
          <a:off x="1534500" y="672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{76C2D8ED-5809-4C25-A25F-5A7DD5CDC4FD}</a:tableStyleId>
              </a:tblPr>
              <a:tblGrid>
                <a:gridCol w="2129150"/>
                <a:gridCol w="2129150"/>
                <a:gridCol w="2129150"/>
              </a:tblGrid>
              <a:tr h="857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800">
                          <a:solidFill>
                            <a:srgbClr val="B4A7D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Customer Service Callers</a:t>
                      </a:r>
                      <a:endParaRPr b="1">
                        <a:solidFill>
                          <a:srgbClr val="B4A7D6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1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800">
                          <a:solidFill>
                            <a:srgbClr val="E0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Heavy Users</a:t>
                      </a:r>
                      <a:endParaRPr b="1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9FC5E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Voicemail Users</a:t>
                      </a:r>
                      <a:endParaRPr b="1" sz="1800">
                        <a:solidFill>
                          <a:srgbClr val="9FC5E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●</a:t>
                      </a: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 </a:t>
                      </a: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Problems on Calling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   ●</a:t>
                      </a: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 </a:t>
                      </a: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High bill</a:t>
                      </a:r>
                      <a:endParaRPr/>
                    </a:p>
                    <a:p>
                      <a:pPr indent="0" lvl="0" marL="0" rtl="0"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endParaRPr b="1" sz="1200">
                        <a:solidFill>
                          <a:schemeClr val="accent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   ●</a:t>
                      </a: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 </a:t>
                      </a: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Expensive voicemail    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      plan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●  </a:t>
                      </a: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Lack of functionality 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      &amp; quality</a:t>
                      </a:r>
                      <a:endParaRPr b="1" sz="1200">
                        <a:solidFill>
                          <a:schemeClr val="accent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" name="Shape 196"/>
          <p:cNvSpPr txBox="1"/>
          <p:nvPr/>
        </p:nvSpPr>
        <p:spPr>
          <a:xfrm>
            <a:off x="1634100" y="2039625"/>
            <a:ext cx="19128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→  Technical Analysis</a:t>
            </a:r>
            <a:endParaRPr b="1" sz="12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500"/>
              </a:spcBef>
              <a:spcAft>
                <a:spcPts val="500"/>
              </a:spcAft>
              <a:buNone/>
            </a:pPr>
            <a:r>
              <a:rPr b="1" lang="en" sz="12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→  Surveys</a:t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6019450" y="2918625"/>
            <a:ext cx="1812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→    Audit current     </a:t>
            </a:r>
            <a:endParaRPr b="1" sz="12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voicemail plan</a:t>
            </a:r>
            <a:endParaRPr b="1" sz="12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3979900" y="2039625"/>
            <a:ext cx="18129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500"/>
              </a:spcAft>
              <a:buNone/>
            </a:pPr>
            <a:r>
              <a:rPr b="1" lang="en" sz="12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 →    Discount Plans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Churn Prediction Model</a:t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9325" y="1170125"/>
            <a:ext cx="307917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398725"/>
            <a:ext cx="5448325" cy="2961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1146825" y="1877625"/>
            <a:ext cx="3152100" cy="12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72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Churn</a:t>
            </a:r>
            <a:r>
              <a:rPr b="1" lang="en" sz="72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b="1" sz="72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b="0" l="0" r="30685" t="0"/>
          <a:stretch/>
        </p:blipFill>
        <p:spPr>
          <a:xfrm>
            <a:off x="4856425" y="1785325"/>
            <a:ext cx="2325800" cy="16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 rotWithShape="1">
          <a:blip r:embed="rId4">
            <a:alphaModFix/>
          </a:blip>
          <a:srcRect b="0" l="67911" r="0" t="0"/>
          <a:stretch/>
        </p:blipFill>
        <p:spPr>
          <a:xfrm>
            <a:off x="7182232" y="1785325"/>
            <a:ext cx="1076650" cy="16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6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6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1146825" y="1877625"/>
            <a:ext cx="5342700" cy="12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72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Questions?</a:t>
            </a:r>
            <a:endParaRPr b="1" sz="72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2156100" y="2133450"/>
            <a:ext cx="48318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Data Preparation</a:t>
            </a:r>
            <a:endParaRPr sz="2400">
              <a:solidFill>
                <a:srgbClr val="EFEFE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Shape 72"/>
          <p:cNvGraphicFramePr/>
          <p:nvPr/>
        </p:nvGraphicFramePr>
        <p:xfrm>
          <a:off x="680750" y="15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{76C2D8ED-5809-4C25-A25F-5A7DD5CDC4FD}</a:tableStyleId>
              </a:tblPr>
              <a:tblGrid>
                <a:gridCol w="2467500"/>
                <a:gridCol w="1423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Attributes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Type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Churn</a:t>
                      </a:r>
                      <a:endParaRPr b="1">
                        <a:solidFill>
                          <a:schemeClr val="accent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Nominal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State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Nominal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Account Length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Quantitative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Area Code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Nominal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Phone Number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Nominal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International Plan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Nominal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Voicemail Plan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Nominal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No. of Voicemail Messages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Quantitative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No. of Call Customer Service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Quantitative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Total Day Min.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Quantitative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Total Day Calls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Quantitative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3" name="Shape 73"/>
          <p:cNvGraphicFramePr/>
          <p:nvPr/>
        </p:nvGraphicFramePr>
        <p:xfrm>
          <a:off x="4627750" y="15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{76C2D8ED-5809-4C25-A25F-5A7DD5CDC4FD}</a:tableStyleId>
              </a:tblPr>
              <a:tblGrid>
                <a:gridCol w="2467500"/>
                <a:gridCol w="1423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Attributes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Type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Total Day Charge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Quantitative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Total Evening Min.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Quantitative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Total Evening Calls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Quantitative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Total Evening Charge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Quantitative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Total Night Min.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Quantitative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Total Night Calls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Quantitative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Total Night Charge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Quantitative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Total International Min.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Quantitative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Total International Calls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Quantitative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Total International Charge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Quantitative</a:t>
                      </a:r>
                      <a:endParaRPr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984175"/>
            <a:ext cx="28335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Eliminate attributes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Area Code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Phone Number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State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Voicemail Plan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2571750"/>
            <a:ext cx="2833500" cy="16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Correlation Plot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Day Charge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Evening Charge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Night Charge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International Charge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600" y="152400"/>
            <a:ext cx="5562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263625" y="2057800"/>
            <a:ext cx="2627400" cy="14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Imbalanced Class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Downsampling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5571375" y="2410100"/>
            <a:ext cx="551100" cy="21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3425" y="1070738"/>
            <a:ext cx="2375551" cy="3002014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4875" y="1070750"/>
            <a:ext cx="2375549" cy="30020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440475" y="1975800"/>
            <a:ext cx="2746800" cy="1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Normal d</a:t>
            </a: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istribution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No missing values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Remove outliers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825" y="657675"/>
            <a:ext cx="6017625" cy="36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2156100" y="2133450"/>
            <a:ext cx="48318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Predictive Modeling/Classification</a:t>
            </a:r>
            <a:endParaRPr sz="2400">
              <a:solidFill>
                <a:srgbClr val="EFEFE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Shape 104"/>
          <p:cNvGrpSpPr/>
          <p:nvPr/>
        </p:nvGrpSpPr>
        <p:grpSpPr>
          <a:xfrm>
            <a:off x="4091675" y="447825"/>
            <a:ext cx="4149225" cy="4043475"/>
            <a:chOff x="4091675" y="447825"/>
            <a:chExt cx="4149225" cy="4043475"/>
          </a:xfrm>
        </p:grpSpPr>
        <p:sp>
          <p:nvSpPr>
            <p:cNvPr id="105" name="Shape 105"/>
            <p:cNvSpPr/>
            <p:nvPr/>
          </p:nvSpPr>
          <p:spPr>
            <a:xfrm>
              <a:off x="6408077" y="447825"/>
              <a:ext cx="1071000" cy="412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International</a:t>
              </a:r>
              <a:r>
                <a:rPr b="1" lang="en" sz="1000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Plan</a:t>
              </a:r>
              <a:endParaRPr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5416004" y="1599144"/>
              <a:ext cx="1071000" cy="412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Customer Service Calls</a:t>
              </a:r>
              <a:endParaRPr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7592300" y="1598900"/>
              <a:ext cx="648600" cy="611100"/>
            </a:xfrm>
            <a:prstGeom prst="flowChartConnector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Proxima Nova"/>
                  <a:ea typeface="Proxima Nova"/>
                  <a:cs typeface="Proxima Nova"/>
                  <a:sym typeface="Proxima Nova"/>
                </a:rPr>
                <a:t>True</a:t>
              </a:r>
              <a:endParaRPr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6256575" y="2654550"/>
              <a:ext cx="648600" cy="611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Proxima Nova"/>
                  <a:ea typeface="Proxima Nova"/>
                  <a:cs typeface="Proxima Nova"/>
                  <a:sym typeface="Proxima Nova"/>
                </a:rPr>
                <a:t>True</a:t>
              </a:r>
              <a:endParaRPr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4740283" y="2735259"/>
              <a:ext cx="1071000" cy="412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Proxima Nova"/>
                  <a:ea typeface="Proxima Nova"/>
                  <a:cs typeface="Proxima Nova"/>
                  <a:sym typeface="Proxima Nova"/>
                </a:rPr>
                <a:t>Day Minutes</a:t>
              </a:r>
              <a:endParaRPr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110" name="Shape 110"/>
            <p:cNvCxnSpPr>
              <a:stCxn id="105" idx="2"/>
              <a:endCxn id="107" idx="0"/>
            </p:cNvCxnSpPr>
            <p:nvPr/>
          </p:nvCxnSpPr>
          <p:spPr>
            <a:xfrm flipH="1" rot="-5400000">
              <a:off x="7060727" y="743175"/>
              <a:ext cx="738600" cy="972900"/>
            </a:xfrm>
            <a:prstGeom prst="bentConnector3">
              <a:avLst>
                <a:gd fmla="val 49998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" name="Shape 111"/>
            <p:cNvCxnSpPr>
              <a:stCxn id="106" idx="0"/>
              <a:endCxn id="105" idx="2"/>
            </p:cNvCxnSpPr>
            <p:nvPr/>
          </p:nvCxnSpPr>
          <p:spPr>
            <a:xfrm rot="-5400000">
              <a:off x="6078104" y="733644"/>
              <a:ext cx="738900" cy="992100"/>
            </a:xfrm>
            <a:prstGeom prst="bentConnector3">
              <a:avLst>
                <a:gd fmla="val 49997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" name="Shape 112"/>
            <p:cNvCxnSpPr/>
            <p:nvPr/>
          </p:nvCxnSpPr>
          <p:spPr>
            <a:xfrm flipH="1" rot="-5400000">
              <a:off x="5944725" y="2058750"/>
              <a:ext cx="642900" cy="6294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" name="Shape 113"/>
            <p:cNvCxnSpPr>
              <a:stCxn id="109" idx="0"/>
              <a:endCxn id="106" idx="2"/>
            </p:cNvCxnSpPr>
            <p:nvPr/>
          </p:nvCxnSpPr>
          <p:spPr>
            <a:xfrm rot="-5400000">
              <a:off x="5251783" y="2035659"/>
              <a:ext cx="723600" cy="675600"/>
            </a:xfrm>
            <a:prstGeom prst="bentConnector3">
              <a:avLst>
                <a:gd fmla="val 50001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4" name="Shape 114"/>
            <p:cNvSpPr/>
            <p:nvPr/>
          </p:nvSpPr>
          <p:spPr>
            <a:xfrm>
              <a:off x="5811275" y="3880200"/>
              <a:ext cx="648600" cy="611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Proxima Nova"/>
                  <a:ea typeface="Proxima Nova"/>
                  <a:cs typeface="Proxima Nova"/>
                  <a:sym typeface="Proxima Nova"/>
                </a:rPr>
                <a:t>True</a:t>
              </a:r>
              <a:endParaRPr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4091675" y="3880200"/>
              <a:ext cx="648600" cy="611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Proxima Nova"/>
                  <a:ea typeface="Proxima Nova"/>
                  <a:cs typeface="Proxima Nova"/>
                  <a:sym typeface="Proxima Nova"/>
                </a:rPr>
                <a:t>False</a:t>
              </a:r>
              <a:endParaRPr b="1" sz="9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116" name="Shape 116"/>
            <p:cNvCxnSpPr>
              <a:stCxn id="115" idx="0"/>
              <a:endCxn id="109" idx="2"/>
            </p:cNvCxnSpPr>
            <p:nvPr/>
          </p:nvCxnSpPr>
          <p:spPr>
            <a:xfrm rot="-5400000">
              <a:off x="4479725" y="3084150"/>
              <a:ext cx="732300" cy="859800"/>
            </a:xfrm>
            <a:prstGeom prst="bentConnector3">
              <a:avLst>
                <a:gd fmla="val 50007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" name="Shape 117"/>
            <p:cNvCxnSpPr>
              <a:stCxn id="114" idx="0"/>
              <a:endCxn id="109" idx="2"/>
            </p:cNvCxnSpPr>
            <p:nvPr/>
          </p:nvCxnSpPr>
          <p:spPr>
            <a:xfrm flipH="1" rot="5400000">
              <a:off x="5339525" y="3084150"/>
              <a:ext cx="732300" cy="859800"/>
            </a:xfrm>
            <a:prstGeom prst="bentConnector3">
              <a:avLst>
                <a:gd fmla="val 50007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8" name="Shape 118"/>
            <p:cNvSpPr txBox="1"/>
            <p:nvPr/>
          </p:nvSpPr>
          <p:spPr>
            <a:xfrm>
              <a:off x="6256575" y="942075"/>
              <a:ext cx="506700" cy="3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False</a:t>
              </a:r>
              <a:endParaRPr/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7176675" y="942075"/>
              <a:ext cx="506700" cy="3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True</a:t>
              </a:r>
              <a:endParaRPr/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5374050" y="2050325"/>
              <a:ext cx="506700" cy="3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&lt;= 3</a:t>
              </a:r>
              <a:endParaRPr/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6012850" y="2050325"/>
              <a:ext cx="506700" cy="3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&gt; 3</a:t>
              </a:r>
              <a:endParaRPr/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4467875" y="3228750"/>
              <a:ext cx="756000" cy="3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&lt;= 221.8</a:t>
              </a:r>
              <a:endParaRPr/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5337250" y="3268725"/>
              <a:ext cx="675600" cy="2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&gt; 221.8</a:t>
              </a:r>
              <a:endParaRPr/>
            </a:p>
          </p:txBody>
        </p:sp>
      </p:grpSp>
      <p:sp>
        <p:nvSpPr>
          <p:cNvPr id="124" name="Shape 124"/>
          <p:cNvSpPr txBox="1"/>
          <p:nvPr>
            <p:ph idx="1" type="body"/>
          </p:nvPr>
        </p:nvSpPr>
        <p:spPr>
          <a:xfrm>
            <a:off x="304350" y="1762950"/>
            <a:ext cx="3163800" cy="1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Decision Tree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25" name="Shape 125"/>
          <p:cNvGrpSpPr/>
          <p:nvPr/>
        </p:nvGrpSpPr>
        <p:grpSpPr>
          <a:xfrm>
            <a:off x="4230600" y="579175"/>
            <a:ext cx="2018675" cy="2458675"/>
            <a:chOff x="4230600" y="579175"/>
            <a:chExt cx="2018675" cy="2458675"/>
          </a:xfrm>
        </p:grpSpPr>
        <p:sp>
          <p:nvSpPr>
            <p:cNvPr id="126" name="Shape 126"/>
            <p:cNvSpPr/>
            <p:nvPr/>
          </p:nvSpPr>
          <p:spPr>
            <a:xfrm>
              <a:off x="5907875" y="579175"/>
              <a:ext cx="341400" cy="183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4934075" y="1706700"/>
              <a:ext cx="341400" cy="183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4230600" y="2854850"/>
              <a:ext cx="341400" cy="183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