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EDBE58D-D520-4DDF-8358-D215C56539DC}" type="datetimeFigureOut">
              <a:rPr lang="en-US" smtClean="0"/>
              <a:pPr/>
              <a:t>3/20/2015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875CFA3-675D-4354-A0D5-F4E83B4FA36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DBE58D-D520-4DDF-8358-D215C56539DC}" type="datetimeFigureOut">
              <a:rPr lang="en-US" smtClean="0"/>
              <a:pPr/>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DBE58D-D520-4DDF-8358-D215C56539DC}" type="datetimeFigureOut">
              <a:rPr lang="en-US" smtClean="0"/>
              <a:pPr/>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DBE58D-D520-4DDF-8358-D215C56539DC}" type="datetimeFigureOut">
              <a:rPr lang="en-US" smtClean="0"/>
              <a:pPr/>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DBE58D-D520-4DDF-8358-D215C56539DC}" type="datetimeFigureOut">
              <a:rPr lang="en-US" smtClean="0"/>
              <a:pPr/>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875CFA3-675D-4354-A0D5-F4E83B4FA3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DBE58D-D520-4DDF-8358-D215C56539DC}" type="datetimeFigureOut">
              <a:rPr lang="en-US" smtClean="0"/>
              <a:pPr/>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DBE58D-D520-4DDF-8358-D215C56539DC}" type="datetimeFigureOut">
              <a:rPr lang="en-US" smtClean="0"/>
              <a:pPr/>
              <a:t>3/20/2015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DBE58D-D520-4DDF-8358-D215C56539DC}" type="datetimeFigureOut">
              <a:rPr lang="en-US" smtClean="0"/>
              <a:pPr/>
              <a:t>3/20/2015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BE58D-D520-4DDF-8358-D215C56539DC}" type="datetimeFigureOut">
              <a:rPr lang="en-US" smtClean="0"/>
              <a:pPr/>
              <a:t>3/20/2015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DBE58D-D520-4DDF-8358-D215C56539DC}" type="datetimeFigureOut">
              <a:rPr lang="en-US" smtClean="0"/>
              <a:pPr/>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DBE58D-D520-4DDF-8358-D215C56539DC}" type="datetimeFigureOut">
              <a:rPr lang="en-US" smtClean="0"/>
              <a:pPr/>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5CFA3-675D-4354-A0D5-F4E83B4FA3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EDBE58D-D520-4DDF-8358-D215C56539DC}" type="datetimeFigureOut">
              <a:rPr lang="en-US" smtClean="0"/>
              <a:pPr/>
              <a:t>3/20/2015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875CFA3-675D-4354-A0D5-F4E83B4FA36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Cognos Macros</a:t>
            </a:r>
            <a:endParaRPr lang="en-US" dirty="0"/>
          </a:p>
        </p:txBody>
      </p:sp>
      <p:sp>
        <p:nvSpPr>
          <p:cNvPr id="3" name="Subtitle 2"/>
          <p:cNvSpPr>
            <a:spLocks noGrp="1"/>
          </p:cNvSpPr>
          <p:nvPr>
            <p:ph type="subTitle" idx="1"/>
          </p:nvPr>
        </p:nvSpPr>
        <p:spPr/>
        <p:txBody>
          <a:bodyPr/>
          <a:lstStyle/>
          <a:p>
            <a:r>
              <a:rPr lang="en-US" dirty="0" smtClean="0"/>
              <a:t>3-15-2013</a:t>
            </a:r>
          </a:p>
          <a:p>
            <a:r>
              <a:rPr lang="en-US" dirty="0" smtClean="0"/>
              <a:t>Bryan Mack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 Syntax (optional prompts)</a:t>
            </a:r>
            <a:endParaRPr lang="en-US" dirty="0"/>
          </a:p>
        </p:txBody>
      </p:sp>
      <p:sp>
        <p:nvSpPr>
          <p:cNvPr id="3" name="Content Placeholder 2"/>
          <p:cNvSpPr>
            <a:spLocks noGrp="1"/>
          </p:cNvSpPr>
          <p:nvPr>
            <p:ph idx="1"/>
          </p:nvPr>
        </p:nvSpPr>
        <p:spPr/>
        <p:txBody>
          <a:bodyPr/>
          <a:lstStyle/>
          <a:p>
            <a:pPr>
              <a:buNone/>
            </a:pPr>
            <a:r>
              <a:rPr lang="en-US" dirty="0" smtClean="0"/>
              <a:t>As we know, when optional prompts exist, ignoring the prompt ignores the filter altogether.  However, if you have a macro embedded, it will assume you selected nothing and give you incorrect results.  </a:t>
            </a:r>
          </a:p>
          <a:p>
            <a:pPr>
              <a:buNone/>
            </a:pPr>
            <a:endParaRPr lang="en-US" dirty="0" smtClean="0"/>
          </a:p>
          <a:p>
            <a:pPr>
              <a:buNone/>
            </a:pPr>
            <a:r>
              <a:rPr lang="en-US" dirty="0" smtClean="0"/>
              <a:t>You have to “trick” Cognos into treating a Macro like an optional prompt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 Syntax (optional prompts)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Method #1</a:t>
            </a:r>
          </a:p>
          <a:p>
            <a:pPr>
              <a:buNone/>
            </a:pPr>
            <a:r>
              <a:rPr lang="en-US" dirty="0" smtClean="0"/>
              <a:t>and (</a:t>
            </a:r>
          </a:p>
          <a:p>
            <a:pPr>
              <a:buNone/>
            </a:pPr>
            <a:r>
              <a:rPr lang="en-US" dirty="0" smtClean="0"/>
              <a:t>  &lt;field&gt; IN              (#</a:t>
            </a:r>
            <a:r>
              <a:rPr lang="en-US" dirty="0" err="1" smtClean="0"/>
              <a:t>promptmany</a:t>
            </a:r>
            <a:r>
              <a:rPr lang="en-US" dirty="0" smtClean="0"/>
              <a:t>('</a:t>
            </a:r>
            <a:r>
              <a:rPr lang="en-US" dirty="0" err="1" smtClean="0"/>
              <a:t>parm_carrier','string',sq</a:t>
            </a:r>
            <a:r>
              <a:rPr lang="en-US" dirty="0" smtClean="0"/>
              <a:t>('</a:t>
            </a:r>
            <a:r>
              <a:rPr lang="en-US" dirty="0" err="1" smtClean="0"/>
              <a:t>NotSelected</a:t>
            </a:r>
            <a:r>
              <a:rPr lang="en-US" dirty="0" smtClean="0"/>
              <a:t>'))#)</a:t>
            </a:r>
          </a:p>
          <a:p>
            <a:pPr>
              <a:buNone/>
            </a:pPr>
            <a:r>
              <a:rPr lang="en-US" dirty="0" smtClean="0"/>
              <a:t>      OR</a:t>
            </a:r>
          </a:p>
          <a:p>
            <a:pPr>
              <a:buNone/>
            </a:pPr>
            <a:r>
              <a:rPr lang="en-US" dirty="0" smtClean="0"/>
              <a:t>        ('</a:t>
            </a:r>
            <a:r>
              <a:rPr lang="en-US" dirty="0" err="1" smtClean="0"/>
              <a:t>NotSelected</a:t>
            </a:r>
            <a:r>
              <a:rPr lang="en-US" dirty="0" smtClean="0"/>
              <a:t>') in (#</a:t>
            </a:r>
            <a:r>
              <a:rPr lang="en-US" dirty="0" err="1" smtClean="0"/>
              <a:t>promptmany</a:t>
            </a:r>
            <a:r>
              <a:rPr lang="en-US" dirty="0" smtClean="0"/>
              <a:t>('</a:t>
            </a:r>
            <a:r>
              <a:rPr lang="en-US" dirty="0" err="1" smtClean="0"/>
              <a:t>parm_carrier','string',sq</a:t>
            </a:r>
            <a:r>
              <a:rPr lang="en-US" dirty="0" smtClean="0"/>
              <a:t>('</a:t>
            </a:r>
            <a:r>
              <a:rPr lang="en-US" dirty="0" err="1" smtClean="0"/>
              <a:t>NotSelected</a:t>
            </a:r>
            <a:r>
              <a:rPr lang="en-US" dirty="0" smtClean="0"/>
              <a:t>'))#)</a:t>
            </a:r>
          </a:p>
          <a:p>
            <a:pPr>
              <a:buNone/>
            </a:pPr>
            <a:r>
              <a:rPr lang="en-US" dirty="0" smtClean="0"/>
              <a:t>           )</a:t>
            </a:r>
          </a:p>
          <a:p>
            <a:endParaRPr lang="en-US" dirty="0" smtClean="0"/>
          </a:p>
          <a:p>
            <a:r>
              <a:rPr lang="en-US" b="1" dirty="0" smtClean="0"/>
              <a:t>Method #2</a:t>
            </a:r>
            <a:r>
              <a:rPr lang="en-US" dirty="0" smtClean="0"/>
              <a:t/>
            </a:r>
            <a:br>
              <a:rPr lang="en-US" dirty="0" smtClean="0"/>
            </a:br>
            <a:r>
              <a:rPr lang="en-US" dirty="0" smtClean="0"/>
              <a:t> </a:t>
            </a:r>
            <a:br>
              <a:rPr lang="en-US" dirty="0" smtClean="0"/>
            </a:br>
            <a:r>
              <a:rPr lang="en-US" dirty="0" smtClean="0"/>
              <a:t>&lt;field&gt; </a:t>
            </a:r>
            <a:r>
              <a:rPr lang="en-US" smtClean="0"/>
              <a:t>IN </a:t>
            </a:r>
            <a:r>
              <a:rPr lang="en-US" dirty="0" smtClean="0"/>
              <a:t> </a:t>
            </a:r>
          </a:p>
          <a:p>
            <a:r>
              <a:rPr lang="en-US" dirty="0" smtClean="0"/>
              <a:t>             (#</a:t>
            </a:r>
            <a:r>
              <a:rPr lang="en-US" dirty="0" err="1" smtClean="0"/>
              <a:t>promptmany</a:t>
            </a:r>
            <a:r>
              <a:rPr lang="en-US" dirty="0" smtClean="0"/>
              <a:t>('</a:t>
            </a:r>
            <a:r>
              <a:rPr lang="en-US" dirty="0" err="1" smtClean="0"/>
              <a:t>parm_carrier','string</a:t>
            </a:r>
            <a:r>
              <a:rPr lang="en-US" dirty="0" smtClean="0"/>
              <a:t>',’&lt;field&gt;’)#)</a:t>
            </a:r>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Macro Syntax (Cognos date prompts)</a:t>
            </a:r>
            <a:endParaRPr lang="en-US" sz="3200" dirty="0"/>
          </a:p>
        </p:txBody>
      </p:sp>
      <p:sp>
        <p:nvSpPr>
          <p:cNvPr id="3" name="Content Placeholder 2"/>
          <p:cNvSpPr>
            <a:spLocks noGrp="1"/>
          </p:cNvSpPr>
          <p:nvPr>
            <p:ph idx="1"/>
          </p:nvPr>
        </p:nvSpPr>
        <p:spPr/>
        <p:txBody>
          <a:bodyPr/>
          <a:lstStyle/>
          <a:p>
            <a:pPr>
              <a:buNone/>
            </a:pPr>
            <a:r>
              <a:rPr lang="en-US" dirty="0" smtClean="0"/>
              <a:t>&lt;field&gt; = </a:t>
            </a:r>
            <a:r>
              <a:rPr lang="en-US" dirty="0" err="1" smtClean="0"/>
              <a:t>to_timestamp</a:t>
            </a:r>
            <a:r>
              <a:rPr lang="en-US" dirty="0" smtClean="0"/>
              <a:t>(#prompt(‘</a:t>
            </a:r>
            <a:r>
              <a:rPr lang="en-US" dirty="0" err="1" smtClean="0"/>
              <a:t>parm_date</a:t>
            </a:r>
            <a:r>
              <a:rPr lang="en-US" dirty="0" smtClean="0"/>
              <a:t>')#,'YYYY-MM-DD"T"HH24:MI:SS.ff3')</a:t>
            </a:r>
          </a:p>
          <a:p>
            <a:endParaRPr lang="en-US" dirty="0" smtClean="0"/>
          </a:p>
          <a:p>
            <a:pPr>
              <a:buNone/>
            </a:pPr>
            <a:r>
              <a:rPr lang="en-US" dirty="0" smtClean="0"/>
              <a:t>This syntax is necessary if you are using the Cognos 10 provided date prompts, because sometimes the values returned to the parameters are in ISO 8601 format.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Query in SQL</a:t>
            </a:r>
            <a:endParaRPr lang="en-US" dirty="0"/>
          </a:p>
        </p:txBody>
      </p:sp>
      <p:sp>
        <p:nvSpPr>
          <p:cNvPr id="3" name="Content Placeholder 2"/>
          <p:cNvSpPr>
            <a:spLocks noGrp="1"/>
          </p:cNvSpPr>
          <p:nvPr>
            <p:ph idx="1"/>
          </p:nvPr>
        </p:nvSpPr>
        <p:spPr/>
        <p:txBody>
          <a:bodyPr>
            <a:normAutofit/>
          </a:bodyPr>
          <a:lstStyle/>
          <a:p>
            <a:r>
              <a:rPr lang="en-US" sz="2000" dirty="0" smtClean="0"/>
              <a:t>Refer to the following 2 SQL scripts in SQL Developer:</a:t>
            </a:r>
          </a:p>
          <a:p>
            <a:pPr lvl="1"/>
            <a:r>
              <a:rPr lang="en-US" sz="1600" dirty="0" smtClean="0"/>
              <a:t>Query 1:</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Query 2: </a:t>
            </a:r>
            <a:br>
              <a:rPr lang="en-US" sz="1600" dirty="0" smtClean="0"/>
            </a:br>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buNone/>
            </a:pPr>
            <a:r>
              <a:rPr lang="en-US" sz="1600" dirty="0" smtClean="0"/>
              <a:t>The “</a:t>
            </a:r>
            <a:r>
              <a:rPr lang="en-US" sz="1600" dirty="0" err="1" smtClean="0"/>
              <a:t>academic_period</a:t>
            </a:r>
            <a:r>
              <a:rPr lang="en-US" sz="1600" dirty="0" smtClean="0"/>
              <a:t>” filter on the nested query limits the results.</a:t>
            </a:r>
            <a:endParaRPr lang="en-US" sz="1600" dirty="0"/>
          </a:p>
        </p:txBody>
      </p:sp>
      <p:pic>
        <p:nvPicPr>
          <p:cNvPr id="7" name="Picture 6" descr="1.jpg"/>
          <p:cNvPicPr>
            <a:picLocks noChangeAspect="1"/>
          </p:cNvPicPr>
          <p:nvPr/>
        </p:nvPicPr>
        <p:blipFill>
          <a:blip r:embed="rId2" cstate="print"/>
          <a:stretch>
            <a:fillRect/>
          </a:stretch>
        </p:blipFill>
        <p:spPr>
          <a:xfrm>
            <a:off x="2362200" y="2133600"/>
            <a:ext cx="5095875" cy="1495425"/>
          </a:xfrm>
          <a:prstGeom prst="rect">
            <a:avLst/>
          </a:prstGeom>
        </p:spPr>
      </p:pic>
      <p:pic>
        <p:nvPicPr>
          <p:cNvPr id="8" name="Picture 7" descr="2.jpg"/>
          <p:cNvPicPr>
            <a:picLocks noChangeAspect="1"/>
          </p:cNvPicPr>
          <p:nvPr/>
        </p:nvPicPr>
        <p:blipFill>
          <a:blip r:embed="rId3" cstate="print"/>
          <a:stretch>
            <a:fillRect/>
          </a:stretch>
        </p:blipFill>
        <p:spPr>
          <a:xfrm>
            <a:off x="1219200" y="4038600"/>
            <a:ext cx="7191375" cy="1504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Query in Cognos</a:t>
            </a:r>
            <a:endParaRPr lang="en-US" dirty="0"/>
          </a:p>
        </p:txBody>
      </p:sp>
      <p:sp>
        <p:nvSpPr>
          <p:cNvPr id="3" name="Content Placeholder 2"/>
          <p:cNvSpPr>
            <a:spLocks noGrp="1"/>
          </p:cNvSpPr>
          <p:nvPr>
            <p:ph idx="1"/>
          </p:nvPr>
        </p:nvSpPr>
        <p:spPr/>
        <p:txBody>
          <a:bodyPr/>
          <a:lstStyle/>
          <a:p>
            <a:pPr>
              <a:buNone/>
            </a:pPr>
            <a:r>
              <a:rPr lang="en-US" dirty="0" smtClean="0"/>
              <a:t>In Cognos, we dynamically filter data based on prompt values input by the user.</a:t>
            </a:r>
          </a:p>
          <a:p>
            <a:pPr>
              <a:buNone/>
            </a:pPr>
            <a:endParaRPr lang="en-US" dirty="0" smtClean="0"/>
          </a:p>
          <a:p>
            <a:pPr>
              <a:buNone/>
            </a:pPr>
            <a:r>
              <a:rPr lang="en-US" dirty="0" smtClean="0"/>
              <a:t>When using Custom SQL for a report’s source, Cognos provides filters for us to </a:t>
            </a:r>
            <a:r>
              <a:rPr lang="en-US" smtClean="0"/>
              <a:t>filter data. </a:t>
            </a:r>
            <a:endParaRPr lang="en-US" dirty="0" smtClean="0"/>
          </a:p>
          <a:p>
            <a:pPr>
              <a:buNone/>
            </a:pPr>
            <a:endParaRPr lang="en-US" dirty="0" smtClean="0"/>
          </a:p>
          <a:p>
            <a:pPr>
              <a:buNone/>
            </a:pPr>
            <a:r>
              <a:rPr lang="en-US" dirty="0" smtClean="0"/>
              <a:t>But what exactly is it filtering?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Cognos Filters</a:t>
            </a:r>
            <a:endParaRPr lang="en-US" dirty="0"/>
          </a:p>
        </p:txBody>
      </p:sp>
      <p:sp>
        <p:nvSpPr>
          <p:cNvPr id="3" name="Content Placeholder 2"/>
          <p:cNvSpPr>
            <a:spLocks noGrp="1"/>
          </p:cNvSpPr>
          <p:nvPr>
            <p:ph idx="1"/>
          </p:nvPr>
        </p:nvSpPr>
        <p:spPr/>
        <p:txBody>
          <a:bodyPr/>
          <a:lstStyle/>
          <a:p>
            <a:pPr>
              <a:buNone/>
            </a:pPr>
            <a:r>
              <a:rPr lang="en-US" dirty="0" smtClean="0"/>
              <a:t>Our first SQL Script is embedded to Cognos as a Query, minus the academic period: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Then a filter is added to the query via Cognos</a:t>
            </a:r>
          </a:p>
          <a:p>
            <a:pPr>
              <a:buNone/>
            </a:pPr>
            <a:endParaRPr lang="en-US" dirty="0"/>
          </a:p>
        </p:txBody>
      </p:sp>
      <p:pic>
        <p:nvPicPr>
          <p:cNvPr id="4" name="Picture 3" descr="3.jpg"/>
          <p:cNvPicPr>
            <a:picLocks noChangeAspect="1"/>
          </p:cNvPicPr>
          <p:nvPr/>
        </p:nvPicPr>
        <p:blipFill>
          <a:blip r:embed="rId2" cstate="print"/>
          <a:stretch>
            <a:fillRect/>
          </a:stretch>
        </p:blipFill>
        <p:spPr>
          <a:xfrm>
            <a:off x="2743200" y="2590800"/>
            <a:ext cx="3724275" cy="1571625"/>
          </a:xfrm>
          <a:prstGeom prst="rect">
            <a:avLst/>
          </a:prstGeom>
        </p:spPr>
      </p:pic>
      <p:pic>
        <p:nvPicPr>
          <p:cNvPr id="5" name="Picture 4" descr="4.jpg"/>
          <p:cNvPicPr>
            <a:picLocks noChangeAspect="1"/>
          </p:cNvPicPr>
          <p:nvPr/>
        </p:nvPicPr>
        <p:blipFill>
          <a:blip r:embed="rId3" cstate="print"/>
          <a:stretch>
            <a:fillRect/>
          </a:stretch>
        </p:blipFill>
        <p:spPr>
          <a:xfrm>
            <a:off x="3124200" y="5257800"/>
            <a:ext cx="2695575" cy="542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Cognos Filters</a:t>
            </a:r>
            <a:endParaRPr lang="en-US" dirty="0"/>
          </a:p>
        </p:txBody>
      </p:sp>
      <p:sp>
        <p:nvSpPr>
          <p:cNvPr id="3" name="Content Placeholder 2"/>
          <p:cNvSpPr>
            <a:spLocks noGrp="1"/>
          </p:cNvSpPr>
          <p:nvPr>
            <p:ph idx="1"/>
          </p:nvPr>
        </p:nvSpPr>
        <p:spPr/>
        <p:txBody>
          <a:bodyPr/>
          <a:lstStyle/>
          <a:p>
            <a:pPr>
              <a:buNone/>
            </a:pPr>
            <a:r>
              <a:rPr lang="en-US" dirty="0" smtClean="0"/>
              <a:t>If we use term 201320, and export our result set to Excel, we can see that we have 12148 results (the top 2 rows in Excel are header rows)</a:t>
            </a:r>
          </a:p>
          <a:p>
            <a:pPr>
              <a:buNone/>
            </a:pPr>
            <a:endParaRPr lang="en-US" dirty="0" smtClean="0"/>
          </a:p>
          <a:p>
            <a:pPr>
              <a:buNone/>
            </a:pPr>
            <a:endParaRPr lang="en-US" dirty="0" smtClean="0"/>
          </a:p>
          <a:p>
            <a:pPr>
              <a:buNone/>
            </a:pPr>
            <a:endParaRPr lang="en-US" dirty="0" smtClean="0"/>
          </a:p>
          <a:p>
            <a:pPr>
              <a:buNone/>
            </a:pPr>
            <a:r>
              <a:rPr lang="en-US" dirty="0" smtClean="0"/>
              <a:t>Keep that number in your mind – 12148…..</a:t>
            </a:r>
            <a:endParaRPr lang="en-US" dirty="0"/>
          </a:p>
        </p:txBody>
      </p:sp>
      <p:pic>
        <p:nvPicPr>
          <p:cNvPr id="1026" name="Picture 2" descr="C:\Users\BMack\AppData\Local\Temp\SNAGHTML3bd48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124200"/>
            <a:ext cx="4457700" cy="752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12148 Results?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Let’s revisit slide 2’s results:</a:t>
            </a:r>
          </a:p>
          <a:p>
            <a:pPr lvl="1"/>
            <a:r>
              <a:rPr lang="en-US" sz="1600" dirty="0" smtClean="0"/>
              <a:t>Query 1:</a:t>
            </a:r>
          </a:p>
          <a:p>
            <a:pPr lvl="1"/>
            <a:endParaRPr lang="en-US" sz="1600" dirty="0" smtClean="0"/>
          </a:p>
          <a:p>
            <a:pPr lvl="1">
              <a:buNone/>
            </a:pPr>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Query 2: </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buNone/>
            </a:pPr>
            <a:r>
              <a:rPr lang="en-US" sz="1600" dirty="0" smtClean="0"/>
              <a:t/>
            </a:r>
            <a:br>
              <a:rPr lang="en-US" sz="1600" dirty="0" smtClean="0"/>
            </a:br>
            <a:r>
              <a:rPr lang="en-US" sz="1600" dirty="0" smtClean="0"/>
              <a:t>Shouldn’t we be limiting this to 2524 results?  Cognos is not applying the filter to the nested query</a:t>
            </a:r>
          </a:p>
          <a:p>
            <a:pPr lvl="1">
              <a:buNone/>
            </a:pPr>
            <a:endParaRPr lang="en-US" sz="1600" dirty="0" smtClean="0"/>
          </a:p>
          <a:p>
            <a:pPr lvl="1"/>
            <a:endParaRPr lang="en-US" sz="1600" dirty="0" smtClean="0"/>
          </a:p>
          <a:p>
            <a:pPr lvl="1"/>
            <a:endParaRPr lang="en-US" sz="1600" dirty="0" smtClean="0"/>
          </a:p>
          <a:p>
            <a:pPr>
              <a:buNone/>
            </a:pPr>
            <a:endParaRPr lang="en-US" dirty="0" smtClean="0"/>
          </a:p>
          <a:p>
            <a:pPr>
              <a:buNone/>
            </a:pPr>
            <a:endParaRPr lang="en-US" dirty="0"/>
          </a:p>
        </p:txBody>
      </p:sp>
      <p:pic>
        <p:nvPicPr>
          <p:cNvPr id="4" name="Picture 3" descr="1.jpg"/>
          <p:cNvPicPr>
            <a:picLocks noChangeAspect="1"/>
          </p:cNvPicPr>
          <p:nvPr/>
        </p:nvPicPr>
        <p:blipFill>
          <a:blip r:embed="rId2" cstate="print"/>
          <a:stretch>
            <a:fillRect/>
          </a:stretch>
        </p:blipFill>
        <p:spPr>
          <a:xfrm>
            <a:off x="2286000" y="2133600"/>
            <a:ext cx="5095875" cy="1495425"/>
          </a:xfrm>
          <a:prstGeom prst="rect">
            <a:avLst/>
          </a:prstGeom>
        </p:spPr>
      </p:pic>
      <p:pic>
        <p:nvPicPr>
          <p:cNvPr id="5" name="Picture 4" descr="2.jpg"/>
          <p:cNvPicPr>
            <a:picLocks noChangeAspect="1"/>
          </p:cNvPicPr>
          <p:nvPr/>
        </p:nvPicPr>
        <p:blipFill>
          <a:blip r:embed="rId3" cstate="print"/>
          <a:stretch>
            <a:fillRect/>
          </a:stretch>
        </p:blipFill>
        <p:spPr>
          <a:xfrm>
            <a:off x="1295400" y="3886200"/>
            <a:ext cx="7191375" cy="1504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Cognos Macros</a:t>
            </a:r>
            <a:endParaRPr lang="en-US" dirty="0"/>
          </a:p>
        </p:txBody>
      </p:sp>
      <p:sp>
        <p:nvSpPr>
          <p:cNvPr id="3" name="Content Placeholder 2"/>
          <p:cNvSpPr>
            <a:spLocks noGrp="1"/>
          </p:cNvSpPr>
          <p:nvPr>
            <p:ph idx="1"/>
          </p:nvPr>
        </p:nvSpPr>
        <p:spPr/>
        <p:txBody>
          <a:bodyPr/>
          <a:lstStyle/>
          <a:p>
            <a:pPr>
              <a:buNone/>
            </a:pPr>
            <a:r>
              <a:rPr lang="en-US" dirty="0" smtClean="0"/>
              <a:t>This is where Cognos Macros come in, we can filter the prompt values wherever we desire: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Result of this query, exported to Excel: 2524 rows</a:t>
            </a:r>
          </a:p>
          <a:p>
            <a:pPr>
              <a:buNone/>
            </a:pPr>
            <a:endParaRPr lang="en-US" dirty="0" smtClean="0"/>
          </a:p>
          <a:p>
            <a:pPr>
              <a:buNone/>
            </a:pPr>
            <a:endParaRPr lang="en-US" dirty="0"/>
          </a:p>
        </p:txBody>
      </p:sp>
      <p:pic>
        <p:nvPicPr>
          <p:cNvPr id="4" name="Picture 3" descr="6.jpg"/>
          <p:cNvPicPr>
            <a:picLocks noChangeAspect="1"/>
          </p:cNvPicPr>
          <p:nvPr/>
        </p:nvPicPr>
        <p:blipFill>
          <a:blip r:embed="rId2" cstate="print"/>
          <a:stretch>
            <a:fillRect/>
          </a:stretch>
        </p:blipFill>
        <p:spPr>
          <a:xfrm>
            <a:off x="2700337" y="2614612"/>
            <a:ext cx="3743325" cy="1628775"/>
          </a:xfrm>
          <a:prstGeom prst="rect">
            <a:avLst/>
          </a:prstGeom>
        </p:spPr>
      </p:pic>
      <p:pic>
        <p:nvPicPr>
          <p:cNvPr id="2050" name="Picture 2" descr="C:\Users\BMack\AppData\Local\Temp\SNAGHTML3be2c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257800"/>
            <a:ext cx="4514850" cy="1209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Cognos Macros</a:t>
            </a:r>
            <a:endParaRPr lang="en-US" dirty="0"/>
          </a:p>
        </p:txBody>
      </p:sp>
      <p:sp>
        <p:nvSpPr>
          <p:cNvPr id="3" name="Content Placeholder 2"/>
          <p:cNvSpPr>
            <a:spLocks noGrp="1"/>
          </p:cNvSpPr>
          <p:nvPr>
            <p:ph idx="1"/>
          </p:nvPr>
        </p:nvSpPr>
        <p:spPr/>
        <p:txBody>
          <a:bodyPr/>
          <a:lstStyle/>
          <a:p>
            <a:pPr>
              <a:buNone/>
            </a:pPr>
            <a:r>
              <a:rPr lang="en-US" dirty="0" smtClean="0"/>
              <a:t>The Cognos Macro has fixed the issue.  To take this further, I’d recommend, when using Custom SQL, to keep all filters in one place, even though the Cognos filter works on the outer-most query, just to keep things clear:</a:t>
            </a:r>
          </a:p>
          <a:p>
            <a:pPr>
              <a:buNone/>
            </a:pPr>
            <a:endParaRPr lang="en-US" dirty="0"/>
          </a:p>
        </p:txBody>
      </p:sp>
      <p:pic>
        <p:nvPicPr>
          <p:cNvPr id="4" name="Picture 3" descr="8.jpg"/>
          <p:cNvPicPr>
            <a:picLocks noChangeAspect="1"/>
          </p:cNvPicPr>
          <p:nvPr/>
        </p:nvPicPr>
        <p:blipFill>
          <a:blip r:embed="rId2" cstate="print"/>
          <a:stretch>
            <a:fillRect/>
          </a:stretch>
        </p:blipFill>
        <p:spPr>
          <a:xfrm>
            <a:off x="2362200" y="3886200"/>
            <a:ext cx="3600450" cy="1285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Macros Syntax (mandatory prompts)</a:t>
            </a:r>
            <a:endParaRPr lang="en-US" dirty="0"/>
          </a:p>
        </p:txBody>
      </p:sp>
      <p:sp>
        <p:nvSpPr>
          <p:cNvPr id="3" name="Content Placeholder 2"/>
          <p:cNvSpPr>
            <a:spLocks noGrp="1"/>
          </p:cNvSpPr>
          <p:nvPr>
            <p:ph idx="1"/>
          </p:nvPr>
        </p:nvSpPr>
        <p:spPr/>
        <p:txBody>
          <a:bodyPr/>
          <a:lstStyle/>
          <a:p>
            <a:pPr algn="ctr">
              <a:buNone/>
            </a:pPr>
            <a:r>
              <a:rPr lang="en-US" b="1" dirty="0" smtClean="0">
                <a:solidFill>
                  <a:schemeClr val="tx1">
                    <a:lumMod val="95000"/>
                  </a:schemeClr>
                </a:solidFill>
              </a:rPr>
              <a:t>compare dates</a:t>
            </a:r>
            <a:r>
              <a:rPr lang="en-US" dirty="0" smtClean="0">
                <a:solidFill>
                  <a:schemeClr val="tx1">
                    <a:lumMod val="95000"/>
                  </a:schemeClr>
                </a:solidFill>
              </a:rPr>
              <a:t> </a:t>
            </a:r>
          </a:p>
          <a:p>
            <a:pPr>
              <a:buNone/>
            </a:pPr>
            <a:r>
              <a:rPr lang="en-US" dirty="0" smtClean="0">
                <a:solidFill>
                  <a:schemeClr val="tx1">
                    <a:lumMod val="95000"/>
                  </a:schemeClr>
                </a:solidFill>
              </a:rPr>
              <a:t>&lt;field&gt;   = </a:t>
            </a:r>
            <a:r>
              <a:rPr lang="en-US" dirty="0" err="1" smtClean="0">
                <a:solidFill>
                  <a:schemeClr val="tx1">
                    <a:lumMod val="95000"/>
                  </a:schemeClr>
                </a:solidFill>
              </a:rPr>
              <a:t>to_date</a:t>
            </a:r>
            <a:r>
              <a:rPr lang="en-US" dirty="0" smtClean="0">
                <a:solidFill>
                  <a:schemeClr val="tx1">
                    <a:lumMod val="95000"/>
                  </a:schemeClr>
                </a:solidFill>
              </a:rPr>
              <a:t>(#prompt('</a:t>
            </a:r>
            <a:r>
              <a:rPr lang="en-US" dirty="0" err="1" smtClean="0">
                <a:solidFill>
                  <a:schemeClr val="tx1">
                    <a:lumMod val="95000"/>
                  </a:schemeClr>
                </a:solidFill>
              </a:rPr>
              <a:t>parm_date</a:t>
            </a:r>
            <a:r>
              <a:rPr lang="en-US" dirty="0" smtClean="0">
                <a:solidFill>
                  <a:schemeClr val="tx1">
                    <a:lumMod val="95000"/>
                  </a:schemeClr>
                </a:solidFill>
              </a:rPr>
              <a:t>')#,'</a:t>
            </a:r>
            <a:r>
              <a:rPr lang="en-US" dirty="0" err="1" smtClean="0">
                <a:solidFill>
                  <a:schemeClr val="tx1">
                    <a:lumMod val="95000"/>
                  </a:schemeClr>
                </a:solidFill>
              </a:rPr>
              <a:t>yyyy</a:t>
            </a:r>
            <a:r>
              <a:rPr lang="en-US" dirty="0" smtClean="0">
                <a:solidFill>
                  <a:schemeClr val="tx1">
                    <a:lumMod val="95000"/>
                  </a:schemeClr>
                </a:solidFill>
              </a:rPr>
              <a:t>-mm-</a:t>
            </a:r>
            <a:r>
              <a:rPr lang="en-US" dirty="0" err="1" smtClean="0">
                <a:solidFill>
                  <a:schemeClr val="tx1">
                    <a:lumMod val="95000"/>
                  </a:schemeClr>
                </a:solidFill>
              </a:rPr>
              <a:t>dd</a:t>
            </a:r>
            <a:r>
              <a:rPr lang="en-US" dirty="0" smtClean="0">
                <a:solidFill>
                  <a:schemeClr val="tx1">
                    <a:lumMod val="95000"/>
                  </a:schemeClr>
                </a:solidFill>
              </a:rPr>
              <a:t>')</a:t>
            </a:r>
          </a:p>
          <a:p>
            <a:endParaRPr lang="en-US" dirty="0" smtClean="0">
              <a:solidFill>
                <a:schemeClr val="tx1">
                  <a:lumMod val="95000"/>
                </a:schemeClr>
              </a:solidFill>
            </a:endParaRPr>
          </a:p>
          <a:p>
            <a:pPr algn="ctr">
              <a:buNone/>
            </a:pPr>
            <a:r>
              <a:rPr lang="en-US" b="1" dirty="0" smtClean="0">
                <a:solidFill>
                  <a:schemeClr val="tx1">
                    <a:lumMod val="95000"/>
                  </a:schemeClr>
                </a:solidFill>
              </a:rPr>
              <a:t>compare characters (equal)</a:t>
            </a:r>
            <a:endParaRPr lang="en-US" dirty="0" smtClean="0">
              <a:solidFill>
                <a:schemeClr val="tx1">
                  <a:lumMod val="95000"/>
                </a:schemeClr>
              </a:solidFill>
            </a:endParaRPr>
          </a:p>
          <a:p>
            <a:pPr>
              <a:buNone/>
            </a:pPr>
            <a:r>
              <a:rPr lang="en-US" dirty="0" smtClean="0">
                <a:solidFill>
                  <a:schemeClr val="tx1">
                    <a:lumMod val="95000"/>
                  </a:schemeClr>
                </a:solidFill>
              </a:rPr>
              <a:t>&lt;field&gt;   = #prompt('</a:t>
            </a:r>
            <a:r>
              <a:rPr lang="en-US" dirty="0" err="1" smtClean="0">
                <a:solidFill>
                  <a:schemeClr val="tx1">
                    <a:lumMod val="95000"/>
                  </a:schemeClr>
                </a:solidFill>
              </a:rPr>
              <a:t>parm_multi_source</a:t>
            </a:r>
            <a:r>
              <a:rPr lang="en-US" dirty="0" smtClean="0">
                <a:solidFill>
                  <a:schemeClr val="tx1">
                    <a:lumMod val="95000"/>
                  </a:schemeClr>
                </a:solidFill>
              </a:rPr>
              <a:t>')#</a:t>
            </a:r>
          </a:p>
          <a:p>
            <a:pPr>
              <a:buNone/>
            </a:pPr>
            <a:r>
              <a:rPr lang="en-US" dirty="0" smtClean="0">
                <a:solidFill>
                  <a:schemeClr val="tx1">
                    <a:lumMod val="95000"/>
                  </a:schemeClr>
                </a:solidFill>
              </a:rPr>
              <a:t> </a:t>
            </a:r>
          </a:p>
          <a:p>
            <a:pPr algn="ctr">
              <a:buNone/>
            </a:pPr>
            <a:r>
              <a:rPr lang="en-US" b="1" dirty="0" smtClean="0">
                <a:solidFill>
                  <a:schemeClr val="tx1">
                    <a:lumMod val="95000"/>
                  </a:schemeClr>
                </a:solidFill>
              </a:rPr>
              <a:t>compare characters (in)</a:t>
            </a:r>
            <a:r>
              <a:rPr lang="en-US" dirty="0" smtClean="0">
                <a:solidFill>
                  <a:schemeClr val="tx1">
                    <a:lumMod val="95000"/>
                  </a:schemeClr>
                </a:solidFill>
              </a:rPr>
              <a:t>  </a:t>
            </a:r>
          </a:p>
          <a:p>
            <a:pPr>
              <a:buNone/>
            </a:pPr>
            <a:r>
              <a:rPr lang="en-US" dirty="0" smtClean="0">
                <a:solidFill>
                  <a:schemeClr val="tx1">
                    <a:lumMod val="95000"/>
                  </a:schemeClr>
                </a:solidFill>
              </a:rPr>
              <a:t>&lt;field&gt;   IN (#</a:t>
            </a:r>
            <a:r>
              <a:rPr lang="en-US" dirty="0" err="1" smtClean="0">
                <a:solidFill>
                  <a:schemeClr val="tx1">
                    <a:lumMod val="95000"/>
                  </a:schemeClr>
                </a:solidFill>
              </a:rPr>
              <a:t>promptmany</a:t>
            </a:r>
            <a:r>
              <a:rPr lang="en-US" dirty="0" smtClean="0">
                <a:solidFill>
                  <a:schemeClr val="tx1">
                    <a:lumMod val="95000"/>
                  </a:schemeClr>
                </a:solidFill>
              </a:rPr>
              <a:t>('</a:t>
            </a:r>
            <a:r>
              <a:rPr lang="en-US" dirty="0" err="1" smtClean="0">
                <a:solidFill>
                  <a:schemeClr val="tx1">
                    <a:lumMod val="95000"/>
                  </a:schemeClr>
                </a:solidFill>
              </a:rPr>
              <a:t>parm_carrier</a:t>
            </a:r>
            <a:r>
              <a:rPr lang="en-US" dirty="0" smtClean="0">
                <a:solidFill>
                  <a:schemeClr val="tx1">
                    <a:lumMod val="95000"/>
                  </a:schemeClr>
                </a:solidFill>
              </a:rPr>
              <a:t>')#)</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131</TotalTime>
  <Words>429</Words>
  <Application>Microsoft Office PowerPoint</Application>
  <PresentationFormat>On-screen Show (4:3)</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Cognos Macros</vt:lpstr>
      <vt:lpstr>Nested Query in SQL</vt:lpstr>
      <vt:lpstr>Nested Query in Cognos</vt:lpstr>
      <vt:lpstr>Cognos Filters</vt:lpstr>
      <vt:lpstr>Cognos Filters</vt:lpstr>
      <vt:lpstr>12148 Results?</vt:lpstr>
      <vt:lpstr>Cognos Macros</vt:lpstr>
      <vt:lpstr>Cognos Macros</vt:lpstr>
      <vt:lpstr>Macros Syntax (mandatory prompts)</vt:lpstr>
      <vt:lpstr>Macro Syntax (optional prompts)</vt:lpstr>
      <vt:lpstr>Macro Syntax (optional prompts)</vt:lpstr>
      <vt:lpstr>Macro Syntax (Cognos date prompts)</vt:lpstr>
    </vt:vector>
  </TitlesOfParts>
  <Company>CCCS-IT Client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Cognos Macros</dc:title>
  <dc:creator>bmack</dc:creator>
  <cp:lastModifiedBy>bmack</cp:lastModifiedBy>
  <cp:revision>27</cp:revision>
  <dcterms:created xsi:type="dcterms:W3CDTF">2013-03-15T17:18:55Z</dcterms:created>
  <dcterms:modified xsi:type="dcterms:W3CDTF">2015-03-20T14:21:33Z</dcterms:modified>
</cp:coreProperties>
</file>