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  <p:sldId id="263" r:id="rId11"/>
    <p:sldId id="268" r:id="rId12"/>
    <p:sldId id="267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2142" y="-8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4D5C1-722B-4666-857E-1AFBBD8A55C8}" type="datetimeFigureOut">
              <a:rPr lang="en-US" smtClean="0"/>
              <a:pPr/>
              <a:t>3/31/2013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E370-6B02-4370-925B-320BE5E1AC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4D5C1-722B-4666-857E-1AFBBD8A55C8}" type="datetimeFigureOut">
              <a:rPr lang="en-US" smtClean="0"/>
              <a:pPr/>
              <a:t>3/31/2013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E370-6B02-4370-925B-320BE5E1AC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4D5C1-722B-4666-857E-1AFBBD8A55C8}" type="datetimeFigureOut">
              <a:rPr lang="en-US" smtClean="0"/>
              <a:pPr/>
              <a:t>3/31/2013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E370-6B02-4370-925B-320BE5E1AC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4D5C1-722B-4666-857E-1AFBBD8A55C8}" type="datetimeFigureOut">
              <a:rPr lang="en-US" smtClean="0"/>
              <a:pPr/>
              <a:t>3/31/2013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E370-6B02-4370-925B-320BE5E1AC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4D5C1-722B-4666-857E-1AFBBD8A55C8}" type="datetimeFigureOut">
              <a:rPr lang="en-US" smtClean="0"/>
              <a:pPr/>
              <a:t>3/31/2013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033EE370-6B02-4370-925B-320BE5E1AC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4D5C1-722B-4666-857E-1AFBBD8A55C8}" type="datetimeFigureOut">
              <a:rPr lang="en-US" smtClean="0"/>
              <a:pPr/>
              <a:t>3/31/2013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E370-6B02-4370-925B-320BE5E1AC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4D5C1-722B-4666-857E-1AFBBD8A55C8}" type="datetimeFigureOut">
              <a:rPr lang="en-US" smtClean="0"/>
              <a:pPr/>
              <a:t>3/31/2013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E370-6B02-4370-925B-320BE5E1AC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4D5C1-722B-4666-857E-1AFBBD8A55C8}" type="datetimeFigureOut">
              <a:rPr lang="en-US" smtClean="0"/>
              <a:pPr/>
              <a:t>3/31/2013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E370-6B02-4370-925B-320BE5E1AC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4D5C1-722B-4666-857E-1AFBBD8A55C8}" type="datetimeFigureOut">
              <a:rPr lang="en-US" smtClean="0"/>
              <a:pPr/>
              <a:t>3/31/2013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E370-6B02-4370-925B-320BE5E1AC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4D5C1-722B-4666-857E-1AFBBD8A55C8}" type="datetimeFigureOut">
              <a:rPr lang="en-US" smtClean="0"/>
              <a:pPr/>
              <a:t>3/31/2013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E370-6B02-4370-925B-320BE5E1AC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4D5C1-722B-4666-857E-1AFBBD8A55C8}" type="datetimeFigureOut">
              <a:rPr lang="en-US" smtClean="0"/>
              <a:pPr/>
              <a:t>3/31/2013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E370-6B02-4370-925B-320BE5E1AC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B94D5C1-722B-4666-857E-1AFBBD8A55C8}" type="datetimeFigureOut">
              <a:rPr lang="en-US" smtClean="0"/>
              <a:pPr/>
              <a:t>3/31/2013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33EE370-6B02-4370-925B-320BE5E1AC6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tructureddata.org/2008/01/06/oracle-11g-real-time-sql-monitoring-using-dbms_sqltunereport_sql_monitor/" TargetMode="External"/><Relationship Id="rId2" Type="http://schemas.openxmlformats.org/officeDocument/2006/relationships/hyperlink" Target="http://docs.oracle.com/cd/B28359_01/appdev.111/b28419/d_sqltun.htm#CHDJFBJH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racle-base.com/articles/11g/real-time-sql-monitoring-11gr1.php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Dbms_sqltune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Monitoring Query Performance </a:t>
            </a:r>
          </a:p>
          <a:p>
            <a:r>
              <a:rPr lang="en-US" dirty="0" smtClean="0"/>
              <a:t>In Real-Time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dbms_sqltune.report_sql_monitor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• The most detailed function is also undocumented.  It can be run as follows: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276600"/>
            <a:ext cx="7579794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dbms_sqltune.report_sql_monitor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• The </a:t>
            </a:r>
            <a:r>
              <a:rPr lang="en-US" dirty="0" err="1" smtClean="0"/>
              <a:t>report_sql_monitor</a:t>
            </a:r>
            <a:r>
              <a:rPr lang="en-US" dirty="0" smtClean="0"/>
              <a:t> function can be executed for a completed statement ran in your session by running the command as follows:</a:t>
            </a:r>
          </a:p>
          <a:p>
            <a:endParaRPr lang="en-US" dirty="0" smtClean="0"/>
          </a:p>
          <a:p>
            <a:r>
              <a:rPr lang="en-US" i="1" dirty="0" smtClean="0"/>
              <a:t>SELECT </a:t>
            </a:r>
            <a:r>
              <a:rPr lang="en-US" i="1" dirty="0" err="1" smtClean="0"/>
              <a:t>dbms_sqltune.report_sql_monitor</a:t>
            </a:r>
            <a:r>
              <a:rPr lang="en-US" i="1" dirty="0" smtClean="0"/>
              <a:t>(</a:t>
            </a:r>
          </a:p>
          <a:p>
            <a:pPr lvl="1">
              <a:buNone/>
            </a:pPr>
            <a:r>
              <a:rPr lang="en-US" i="1" dirty="0" err="1" smtClean="0"/>
              <a:t>session_id</a:t>
            </a:r>
            <a:r>
              <a:rPr lang="en-US" i="1" dirty="0" smtClean="0"/>
              <a:t> =&gt; </a:t>
            </a:r>
            <a:r>
              <a:rPr lang="en-US" i="1" dirty="0" err="1" smtClean="0"/>
              <a:t>sys_context</a:t>
            </a:r>
            <a:r>
              <a:rPr lang="en-US" i="1" dirty="0" smtClean="0"/>
              <a:t>(‘</a:t>
            </a:r>
            <a:r>
              <a:rPr lang="en-US" i="1" dirty="0" err="1" smtClean="0"/>
              <a:t>userenv’,’sid</a:t>
            </a:r>
            <a:r>
              <a:rPr lang="en-US" i="1" dirty="0" smtClean="0"/>
              <a:t>’),</a:t>
            </a:r>
          </a:p>
          <a:p>
            <a:pPr lvl="1">
              <a:buNone/>
            </a:pPr>
            <a:r>
              <a:rPr lang="en-US" i="1" dirty="0" err="1" smtClean="0"/>
              <a:t>r</a:t>
            </a:r>
            <a:r>
              <a:rPr lang="en-US" i="1" dirty="0" err="1" smtClean="0"/>
              <a:t>eport_level</a:t>
            </a:r>
            <a:r>
              <a:rPr lang="en-US" i="1" dirty="0" smtClean="0"/>
              <a:t> =&gt; ‘ALL’ )  as report</a:t>
            </a:r>
          </a:p>
          <a:p>
            <a:pPr lvl="1">
              <a:buNone/>
            </a:pPr>
            <a:r>
              <a:rPr lang="en-US" i="1" dirty="0" smtClean="0"/>
              <a:t>FROM dual;</a:t>
            </a:r>
            <a:endParaRPr lang="en-US" i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Oracle Documentation:</a:t>
            </a:r>
          </a:p>
          <a:p>
            <a:r>
              <a:rPr lang="en-US" sz="1600" dirty="0" smtClean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docs.oracle.com/cd/B28359_01/appdev.111/b28419/d_sqltun.htm#CHDJFBJH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dirty="0" smtClean="0"/>
              <a:t>Greg </a:t>
            </a:r>
            <a:r>
              <a:rPr lang="en-US" dirty="0" err="1" smtClean="0"/>
              <a:t>Rahn’s</a:t>
            </a:r>
            <a:r>
              <a:rPr lang="en-US" dirty="0" smtClean="0"/>
              <a:t> Blog</a:t>
            </a:r>
          </a:p>
          <a:p>
            <a:r>
              <a:rPr lang="en-US" sz="1600" dirty="0" smtClean="0">
                <a:hlinkClick r:id="rId3"/>
              </a:rPr>
              <a:t>http://structureddata.org/2008/01/06/oracle-11g-real-time-sql-monitoring-using-dbms_sqltunereport_sql_monitor</a:t>
            </a:r>
            <a:r>
              <a:rPr lang="en-US" sz="1600" dirty="0" smtClean="0">
                <a:hlinkClick r:id="rId3"/>
              </a:rPr>
              <a:t>/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dirty="0" smtClean="0"/>
              <a:t>ORACLE-BASE.com</a:t>
            </a:r>
          </a:p>
          <a:p>
            <a:r>
              <a:rPr lang="en-US" sz="1600" dirty="0" smtClean="0">
                <a:hlinkClick r:id="rId4"/>
              </a:rPr>
              <a:t>http://</a:t>
            </a:r>
            <a:r>
              <a:rPr lang="en-US" sz="1600" dirty="0" smtClean="0">
                <a:hlinkClick r:id="rId4"/>
              </a:rPr>
              <a:t>www.oracle-base.com/articles/11g/real-time-sql-monitoring-11gr1.php</a:t>
            </a:r>
            <a:endParaRPr lang="en-US" sz="16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• Discuss Oracle JOIN methods</a:t>
            </a:r>
          </a:p>
          <a:p>
            <a:pPr>
              <a:buNone/>
            </a:pPr>
            <a:endParaRPr lang="en-US" dirty="0" smtClean="0"/>
          </a:p>
          <a:p>
            <a:pPr lvl="2"/>
            <a:r>
              <a:rPr lang="en-US" dirty="0" smtClean="0"/>
              <a:t>Hash Joins</a:t>
            </a:r>
          </a:p>
          <a:p>
            <a:pPr lvl="2"/>
            <a:r>
              <a:rPr lang="en-US" dirty="0" smtClean="0"/>
              <a:t>Merge Join</a:t>
            </a:r>
          </a:p>
          <a:p>
            <a:pPr lvl="2"/>
            <a:r>
              <a:rPr lang="en-US" dirty="0" smtClean="0"/>
              <a:t>Nested Loops</a:t>
            </a:r>
          </a:p>
          <a:p>
            <a:pPr lvl="2"/>
            <a:r>
              <a:rPr lang="en-US" dirty="0" smtClean="0"/>
              <a:t>Cluster Join</a:t>
            </a:r>
          </a:p>
          <a:p>
            <a:pPr lvl="2">
              <a:buNone/>
            </a:pPr>
            <a:endParaRPr lang="en-US" dirty="0" smtClean="0"/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Oracle Diagnostic &amp; Tuning Packs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86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•	Oracle offers various ‘packs’ (add-ons for additional $$$)</a:t>
            </a:r>
          </a:p>
          <a:p>
            <a:pPr>
              <a:buNone/>
            </a:pPr>
            <a:r>
              <a:rPr lang="en-US" dirty="0" smtClean="0"/>
              <a:t>•	The diagnostic pack’s access is controlled by an initialization parameter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886200"/>
            <a:ext cx="756042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DBMS_SQLTUNE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• Built in Oracle package used for tuning SQL statements</a:t>
            </a:r>
          </a:p>
          <a:p>
            <a:pPr>
              <a:buNone/>
            </a:pPr>
            <a:r>
              <a:rPr lang="en-US" dirty="0" smtClean="0"/>
              <a:t>• Used for identifying and resolution of database performance problems</a:t>
            </a:r>
          </a:p>
          <a:p>
            <a:pPr>
              <a:buNone/>
            </a:pPr>
            <a:r>
              <a:rPr lang="en-US" dirty="0" smtClean="0"/>
              <a:t>•	The SQL tuning advisor uses input from the ADDM, from resource-intensive SQL statements captured by the AWR, from the cursor cache, or from tuning sets**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</a:t>
            </a:r>
            <a:r>
              <a:rPr lang="en-US" dirty="0" err="1" smtClean="0"/>
              <a:t>sql_id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• SQL_ID is a value that is a representation of an Oracle library cache hash</a:t>
            </a:r>
          </a:p>
          <a:p>
            <a:endParaRPr lang="en-US" dirty="0" smtClean="0"/>
          </a:p>
          <a:p>
            <a:r>
              <a:rPr lang="en-US" dirty="0" smtClean="0"/>
              <a:t>• Used to identify a particular SQL statement</a:t>
            </a:r>
          </a:p>
          <a:p>
            <a:endParaRPr lang="en-US" dirty="0" smtClean="0"/>
          </a:p>
          <a:p>
            <a:r>
              <a:rPr lang="en-US" dirty="0" smtClean="0"/>
              <a:t>• Note: The same SQL_ID can exist for multiple sessions (i.e. Different users running the same query)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</a:t>
            </a:r>
            <a:r>
              <a:rPr lang="en-US" dirty="0" err="1" smtClean="0"/>
              <a:t>sql_id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• Using </a:t>
            </a:r>
            <a:r>
              <a:rPr lang="en-US" dirty="0" err="1" smtClean="0"/>
              <a:t>v$views</a:t>
            </a:r>
            <a:r>
              <a:rPr lang="en-US" dirty="0" smtClean="0"/>
              <a:t> we can identify quickly what particular </a:t>
            </a:r>
            <a:r>
              <a:rPr lang="en-US" dirty="0" err="1" smtClean="0"/>
              <a:t>sql_id</a:t>
            </a:r>
            <a:r>
              <a:rPr lang="en-US" dirty="0" smtClean="0"/>
              <a:t> a particular </a:t>
            </a:r>
            <a:r>
              <a:rPr lang="en-US" dirty="0" err="1" smtClean="0"/>
              <a:t>sql</a:t>
            </a:r>
            <a:r>
              <a:rPr lang="en-US" dirty="0" smtClean="0"/>
              <a:t> statement has assigned to it.  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 smtClean="0"/>
              <a:t>Example: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733800"/>
            <a:ext cx="702945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gets monitored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• Statements with 5 seconds or more of CPU and/or IO time</a:t>
            </a:r>
          </a:p>
          <a:p>
            <a:endParaRPr lang="en-US" dirty="0" smtClean="0"/>
          </a:p>
          <a:p>
            <a:r>
              <a:rPr lang="en-US" dirty="0" smtClean="0"/>
              <a:t>• Parallel statements</a:t>
            </a:r>
          </a:p>
          <a:p>
            <a:endParaRPr lang="en-US" dirty="0" smtClean="0"/>
          </a:p>
          <a:p>
            <a:r>
              <a:rPr lang="en-US" dirty="0" smtClean="0"/>
              <a:t>• Statements with /*+ MONITOR */ hint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•	HTML</a:t>
            </a:r>
          </a:p>
          <a:p>
            <a:pPr lvl="2"/>
            <a:r>
              <a:rPr lang="en-US" dirty="0" smtClean="0"/>
              <a:t>.html file is created and viewable in a webpage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•  TEXT</a:t>
            </a:r>
          </a:p>
          <a:p>
            <a:pPr lvl="2"/>
            <a:r>
              <a:rPr lang="en-US" dirty="0" smtClean="0"/>
              <a:t>Plain text file is outputted.</a:t>
            </a:r>
          </a:p>
          <a:p>
            <a:endParaRPr lang="en-US" dirty="0" smtClean="0"/>
          </a:p>
          <a:p>
            <a:r>
              <a:rPr lang="en-US" dirty="0" smtClean="0"/>
              <a:t>•  ACTIVE</a:t>
            </a:r>
          </a:p>
          <a:p>
            <a:pPr lvl="2"/>
            <a:r>
              <a:rPr lang="en-US" dirty="0" smtClean="0"/>
              <a:t>Output is similar to that seen in Grid Control/EM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dbms_sqltune.report_sql_monitor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•The following execution of </a:t>
            </a:r>
            <a:r>
              <a:rPr lang="en-US" dirty="0" err="1" smtClean="0"/>
              <a:t>report_sql_monitor</a:t>
            </a:r>
            <a:r>
              <a:rPr lang="en-US" dirty="0" smtClean="0"/>
              <a:t> will output to the specified spool directory: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• Show Example  1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352800"/>
            <a:ext cx="792580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dbms_sqltune.report_sql_monitor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• Additionally we can generate an plain text SQL monitoring report executing the following: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•Show Example 2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819400"/>
            <a:ext cx="8055061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1404</TotalTime>
  <Words>265</Words>
  <Application>Microsoft Office PowerPoint</Application>
  <PresentationFormat>On-screen Show (4:3)</PresentationFormat>
  <Paragraphs>74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Apex</vt:lpstr>
      <vt:lpstr>Dbms_sqltune</vt:lpstr>
      <vt:lpstr>Oracle Diagnostic &amp; Tuning Packs</vt:lpstr>
      <vt:lpstr>DBMS_SQLTUNE</vt:lpstr>
      <vt:lpstr>Identifying sql_id</vt:lpstr>
      <vt:lpstr>Identifying sql_id</vt:lpstr>
      <vt:lpstr>What gets monitored</vt:lpstr>
      <vt:lpstr>Types</vt:lpstr>
      <vt:lpstr>dbms_sqltune.report_sql_monitor</vt:lpstr>
      <vt:lpstr>dbms_sqltune.report_sql_monitor</vt:lpstr>
      <vt:lpstr>dbms_sqltune.report_sql_monitor</vt:lpstr>
      <vt:lpstr>dbms_sqltune.report_sql_monitor</vt:lpstr>
      <vt:lpstr>Resources</vt:lpstr>
      <vt:lpstr>Next Time</vt:lpstr>
    </vt:vector>
  </TitlesOfParts>
  <Company>CCCS-IT Client Services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Tuning Advisor</dc:title>
  <dc:creator>Eric Boyce</dc:creator>
  <cp:lastModifiedBy>Eric Boyce</cp:lastModifiedBy>
  <cp:revision>51</cp:revision>
  <dcterms:created xsi:type="dcterms:W3CDTF">2013-03-25T14:05:39Z</dcterms:created>
  <dcterms:modified xsi:type="dcterms:W3CDTF">2013-04-01T15:57:41Z</dcterms:modified>
</cp:coreProperties>
</file>