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58" r:id="rId4"/>
    <p:sldId id="267" r:id="rId5"/>
    <p:sldId id="257" r:id="rId6"/>
    <p:sldId id="260" r:id="rId7"/>
    <p:sldId id="268" r:id="rId8"/>
    <p:sldId id="266" r:id="rId9"/>
    <p:sldId id="265" r:id="rId10"/>
    <p:sldId id="269" r:id="rId11"/>
    <p:sldId id="270" r:id="rId12"/>
    <p:sldId id="271" r:id="rId13"/>
    <p:sldId id="273" r:id="rId14"/>
    <p:sldId id="274" r:id="rId15"/>
    <p:sldId id="275" r:id="rId16"/>
    <p:sldId id="272" r:id="rId17"/>
    <p:sldId id="276" r:id="rId18"/>
    <p:sldId id="277" r:id="rId19"/>
    <p:sldId id="279" r:id="rId20"/>
    <p:sldId id="280" r:id="rId21"/>
    <p:sldId id="281" r:id="rId22"/>
    <p:sldId id="283" r:id="rId23"/>
    <p:sldId id="282" r:id="rId24"/>
    <p:sldId id="261" r:id="rId25"/>
    <p:sldId id="264" r:id="rId26"/>
    <p:sldId id="262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20.emf"/><Relationship Id="rId4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FE00988-D4D1-46F1-92F9-D5AE32414841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51469B7-B505-41EE-BE73-B705E6043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Drawing1/Drawing/~Page-1/Box" TargetMode="External"/><Relationship Id="rId3" Type="http://schemas.openxmlformats.org/officeDocument/2006/relationships/image" Target="../media/image11.png"/><Relationship Id="rId7" Type="http://schemas.openxmlformats.org/officeDocument/2006/relationships/oleObject" Target="Drawing1/Drawing/~Page-1/Box.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Drawing1/Drawing/~Page-1/Box.3" TargetMode="External"/><Relationship Id="rId5" Type="http://schemas.openxmlformats.org/officeDocument/2006/relationships/oleObject" Target="Drawing1/Drawing/~Page-1/Box.4" TargetMode="External"/><Relationship Id="rId4" Type="http://schemas.openxmlformats.org/officeDocument/2006/relationships/oleObject" Target="Drawing1/Drawing/~Page-1/Box.5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Drawing1/Drawing/~Page-1/Box" TargetMode="External"/><Relationship Id="rId3" Type="http://schemas.openxmlformats.org/officeDocument/2006/relationships/image" Target="../media/image11.png"/><Relationship Id="rId7" Type="http://schemas.openxmlformats.org/officeDocument/2006/relationships/oleObject" Target="Drawing1/Drawing/~Page-1/Box.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Drawing1/Drawing/~Page-1/Box.3" TargetMode="External"/><Relationship Id="rId5" Type="http://schemas.openxmlformats.org/officeDocument/2006/relationships/oleObject" Target="Drawing1/Drawing/~Page-1/Box.4" TargetMode="External"/><Relationship Id="rId4" Type="http://schemas.openxmlformats.org/officeDocument/2006/relationships/oleObject" Target="Drawing1/Drawing/~Page-1/Box.5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Drawing1/Drawing/~Page-1/Box.5" TargetMode="External"/><Relationship Id="rId7" Type="http://schemas.openxmlformats.org/officeDocument/2006/relationships/oleObject" Target="Drawing1/Drawing/~Page-1/Bo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Drawing1/Drawing/~Page-1/Box.2" TargetMode="External"/><Relationship Id="rId5" Type="http://schemas.openxmlformats.org/officeDocument/2006/relationships/oleObject" Target="Drawing1/Drawing/~Page-1/Box.3" TargetMode="External"/><Relationship Id="rId4" Type="http://schemas.openxmlformats.org/officeDocument/2006/relationships/oleObject" Target="Drawing1/Drawing/~Page-1/Box.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Drawing1/Drawing/~Page-1/Box.5" TargetMode="External"/><Relationship Id="rId7" Type="http://schemas.openxmlformats.org/officeDocument/2006/relationships/oleObject" Target="Drawing1/Drawing/~Page-1/Bo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Drawing1/Drawing/~Page-1/Box.2" TargetMode="External"/><Relationship Id="rId5" Type="http://schemas.openxmlformats.org/officeDocument/2006/relationships/oleObject" Target="Drawing1/Drawing/~Page-1/Box.3" TargetMode="External"/><Relationship Id="rId4" Type="http://schemas.openxmlformats.org/officeDocument/2006/relationships/oleObject" Target="Drawing1/Drawing/~Page-1/Box.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Drawing1/Drawing/~Page-1/Box.5" TargetMode="External"/><Relationship Id="rId7" Type="http://schemas.openxmlformats.org/officeDocument/2006/relationships/oleObject" Target="Drawing1/Drawing/~Page-1/Bo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Drawing1/Drawing/~Page-1/Box.2" TargetMode="External"/><Relationship Id="rId5" Type="http://schemas.openxmlformats.org/officeDocument/2006/relationships/oleObject" Target="Drawing1/Drawing/~Page-1/Box.3" TargetMode="External"/><Relationship Id="rId4" Type="http://schemas.openxmlformats.org/officeDocument/2006/relationships/oleObject" Target="Drawing1/Drawing/~Page-1/Box.4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Drawing1/Drawing/~Page-1/Box.5" TargetMode="External"/><Relationship Id="rId7" Type="http://schemas.openxmlformats.org/officeDocument/2006/relationships/oleObject" Target="Drawing1/Drawing/~Page-1/Bo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Drawing1/Drawing/~Page-1/Box.2" TargetMode="External"/><Relationship Id="rId5" Type="http://schemas.openxmlformats.org/officeDocument/2006/relationships/oleObject" Target="Drawing1/Drawing/~Page-1/Box.3" TargetMode="External"/><Relationship Id="rId4" Type="http://schemas.openxmlformats.org/officeDocument/2006/relationships/oleObject" Target="Drawing1/Drawing/~Page-1/Box.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B10500_01/server.920/a96533/rbo.htm#3896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kyte.blogspot.co.uk/2007/04/when-explanation-doesn-sound-quite.html" TargetMode="External"/><Relationship Id="rId2" Type="http://schemas.openxmlformats.org/officeDocument/2006/relationships/hyperlink" Target="http://docs.oracle.com/cd/B28359_01/server.111/b28300/changes.htm#BABFJCF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Oracle Explain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85032"/>
            <a:ext cx="7961376" cy="1877568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5900" b="1" dirty="0" smtClean="0"/>
              <a:t>A Step by Step Method to</a:t>
            </a:r>
          </a:p>
          <a:p>
            <a:pPr algn="ctr"/>
            <a:r>
              <a:rPr lang="en-US" sz="5900" b="1" dirty="0" smtClean="0"/>
              <a:t>Understanding Execution and Explain Plans</a:t>
            </a:r>
          </a:p>
          <a:p>
            <a:pPr algn="ctr"/>
            <a:endParaRPr lang="en-US" sz="5900" dirty="0" smtClean="0"/>
          </a:p>
          <a:p>
            <a:pPr algn="ctr"/>
            <a:endParaRPr lang="en-US" sz="5900" dirty="0" smtClean="0"/>
          </a:p>
          <a:p>
            <a:pPr algn="ctr"/>
            <a:endParaRPr lang="en-US" sz="4300" dirty="0" smtClean="0"/>
          </a:p>
          <a:p>
            <a:pPr algn="ctr"/>
            <a:r>
              <a:rPr lang="en-US" sz="4300" dirty="0" smtClean="0"/>
              <a:t>Presented By:</a:t>
            </a:r>
          </a:p>
          <a:p>
            <a:pPr algn="ctr"/>
            <a:endParaRPr lang="en-US" sz="4300" dirty="0" smtClean="0"/>
          </a:p>
          <a:p>
            <a:pPr algn="ctr"/>
            <a:r>
              <a:rPr lang="en-US" sz="4300" dirty="0" smtClean="0"/>
              <a:t>Eric Boyce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Explain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974848"/>
          </a:xfrm>
        </p:spPr>
        <p:txBody>
          <a:bodyPr/>
          <a:lstStyle/>
          <a:p>
            <a:pPr>
              <a:buNone/>
            </a:pPr>
            <a:r>
              <a:rPr lang="en-US" sz="1500" dirty="0" smtClean="0"/>
              <a:t>• SQL&gt; EXPLAIN PLAN </a:t>
            </a:r>
          </a:p>
          <a:p>
            <a:pPr>
              <a:buNone/>
            </a:pPr>
            <a:r>
              <a:rPr lang="en-US" sz="1500" dirty="0" smtClean="0"/>
              <a:t>		SET STATEMENT_ID = ‘ERIC_QUERY’</a:t>
            </a:r>
          </a:p>
          <a:p>
            <a:pPr>
              <a:buNone/>
            </a:pPr>
            <a:r>
              <a:rPr lang="en-US" sz="1500" dirty="0" smtClean="0"/>
              <a:t>		INTO &lt;personal plan table&gt;</a:t>
            </a:r>
          </a:p>
          <a:p>
            <a:pPr>
              <a:buNone/>
            </a:pPr>
            <a:r>
              <a:rPr lang="en-US" sz="1500" dirty="0" smtClean="0"/>
              <a:t>		FOR</a:t>
            </a:r>
          </a:p>
          <a:p>
            <a:pPr>
              <a:buNone/>
            </a:pPr>
            <a:r>
              <a:rPr lang="en-US" sz="1500" dirty="0" smtClean="0"/>
              <a:t>		 &lt;Query or DML&gt;;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76399"/>
            <a:ext cx="3276600" cy="131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505200"/>
            <a:ext cx="60293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New query and explain plan for this example: </a:t>
            </a:r>
          </a:p>
          <a:p>
            <a:pPr>
              <a:buNone/>
            </a:pPr>
            <a:r>
              <a:rPr lang="en-US" sz="1500" dirty="0" smtClean="0"/>
              <a:t>		Two Tables:	MST_GPA &amp; MST_GENERAL_STUDENT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• Equijoins on PERSON_UID AND MIF_VALUE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Additional predicate on MST_GENERAL_STUDENT.PROGRAM</a:t>
            </a:r>
            <a:endParaRPr lang="en-US" sz="1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59721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 1. Identify all operations, their IDs, and their parent IDs</a:t>
            </a:r>
            <a:endParaRPr lang="en-US" sz="1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343400"/>
            <a:ext cx="60007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 1. Identify all operations, their IDs, and their parent IDs</a:t>
            </a:r>
            <a:endParaRPr lang="en-US" sz="1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343400"/>
            <a:ext cx="60007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14387" y="1828800"/>
          <a:ext cx="1471613" cy="1111250"/>
        </p:xfrm>
        <a:graphic>
          <a:graphicData uri="http://schemas.openxmlformats.org/presentationml/2006/ole">
            <p:oleObj spid="_x0000_s11266" name="Visio" r:id="rId4" imgW="1471626" imgH="1111787" progId="Visio.Drawing.11">
              <p:link updateAutomatic="1"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338387" y="1828800"/>
          <a:ext cx="1471613" cy="1111250"/>
        </p:xfrm>
        <a:graphic>
          <a:graphicData uri="http://schemas.openxmlformats.org/presentationml/2006/ole">
            <p:oleObj spid="_x0000_s11267" name="Visio" r:id="rId5" imgW="1471626" imgH="1111787" progId="Visio.Drawing.11">
              <p:link updateAutomatic="1"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862387" y="1828800"/>
          <a:ext cx="1471613" cy="1111250"/>
        </p:xfrm>
        <a:graphic>
          <a:graphicData uri="http://schemas.openxmlformats.org/presentationml/2006/ole">
            <p:oleObj spid="_x0000_s11268" name="Visio" r:id="rId6" imgW="1471626" imgH="1111787" progId="Visio.Drawing.11">
              <p:link updateAutomatic="1"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386387" y="1828800"/>
          <a:ext cx="1471613" cy="1111250"/>
        </p:xfrm>
        <a:graphic>
          <a:graphicData uri="http://schemas.openxmlformats.org/presentationml/2006/ole">
            <p:oleObj spid="_x0000_s11269" name="Visio" r:id="rId7" imgW="1471626" imgH="1111787" progId="Visio.Drawing.11">
              <p:link updateAutomatic="1"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910387" y="1828800"/>
          <a:ext cx="1471613" cy="1111250"/>
        </p:xfrm>
        <a:graphic>
          <a:graphicData uri="http://schemas.openxmlformats.org/presentationml/2006/ole">
            <p:oleObj spid="_x0000_s11270" name="Visio" r:id="rId8" imgW="1471626" imgH="1111787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 2. Identify highest PARENT_IDs listed and which child IDs correspond to them</a:t>
            </a:r>
            <a:endParaRPr lang="en-US" sz="1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343400"/>
            <a:ext cx="60007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14387" y="1828800"/>
          <a:ext cx="1471613" cy="1111250"/>
        </p:xfrm>
        <a:graphic>
          <a:graphicData uri="http://schemas.openxmlformats.org/presentationml/2006/ole">
            <p:oleObj spid="_x0000_s12290" name="Visio" r:id="rId4" imgW="1471626" imgH="1111787" progId="Visio.Drawing.11">
              <p:link updateAutomatic="1"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338387" y="1828800"/>
          <a:ext cx="1471613" cy="1111250"/>
        </p:xfrm>
        <a:graphic>
          <a:graphicData uri="http://schemas.openxmlformats.org/presentationml/2006/ole">
            <p:oleObj spid="_x0000_s12291" name="Visio" r:id="rId5" imgW="1471626" imgH="1111787" progId="Visio.Drawing.11">
              <p:link updateAutomatic="1"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862387" y="1828800"/>
          <a:ext cx="1471613" cy="1111250"/>
        </p:xfrm>
        <a:graphic>
          <a:graphicData uri="http://schemas.openxmlformats.org/presentationml/2006/ole">
            <p:oleObj spid="_x0000_s12292" name="Visio" r:id="rId6" imgW="1471626" imgH="1111787" progId="Visio.Drawing.11">
              <p:link updateAutomatic="1"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386387" y="1828800"/>
          <a:ext cx="1471613" cy="1111250"/>
        </p:xfrm>
        <a:graphic>
          <a:graphicData uri="http://schemas.openxmlformats.org/presentationml/2006/ole">
            <p:oleObj spid="_x0000_s12293" name="Visio" r:id="rId7" imgW="1471626" imgH="1111787" progId="Visio.Drawing.11">
              <p:link updateAutomatic="1"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910387" y="1828800"/>
          <a:ext cx="1471613" cy="1111250"/>
        </p:xfrm>
        <a:graphic>
          <a:graphicData uri="http://schemas.openxmlformats.org/presentationml/2006/ole">
            <p:oleObj spid="_x0000_s12294" name="Visio" r:id="rId8" imgW="1471626" imgH="1111787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 2. Identify highest PARENT_IDs listed and which child IDs correspond to them</a:t>
            </a:r>
            <a:endParaRPr lang="en-US" sz="1500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14387" y="1828800"/>
          <a:ext cx="1471613" cy="1111250"/>
        </p:xfrm>
        <a:graphic>
          <a:graphicData uri="http://schemas.openxmlformats.org/presentationml/2006/ole">
            <p:oleObj spid="_x0000_s13314" name="Visio" r:id="rId3" imgW="1471626" imgH="1111787" progId="Visio.Drawing.11">
              <p:link updateAutomatic="1"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338387" y="1828800"/>
          <a:ext cx="1471613" cy="1111250"/>
        </p:xfrm>
        <a:graphic>
          <a:graphicData uri="http://schemas.openxmlformats.org/presentationml/2006/ole">
            <p:oleObj spid="_x0000_s13315" name="Visio" r:id="rId4" imgW="1471626" imgH="1111787" progId="Visio.Drawing.11">
              <p:link updateAutomatic="1"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862387" y="1828800"/>
          <a:ext cx="1471613" cy="1111250"/>
        </p:xfrm>
        <a:graphic>
          <a:graphicData uri="http://schemas.openxmlformats.org/presentationml/2006/ole">
            <p:oleObj spid="_x0000_s13316" name="Visio" r:id="rId5" imgW="1471626" imgH="1111787" progId="Visio.Drawing.11">
              <p:link updateAutomatic="1"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386387" y="1828800"/>
          <a:ext cx="1471613" cy="1111250"/>
        </p:xfrm>
        <a:graphic>
          <a:graphicData uri="http://schemas.openxmlformats.org/presentationml/2006/ole">
            <p:oleObj spid="_x0000_s13317" name="Visio" r:id="rId6" imgW="1471626" imgH="1111787" progId="Visio.Drawing.11">
              <p:link updateAutomatic="1"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910387" y="1828800"/>
          <a:ext cx="1471613" cy="1111250"/>
        </p:xfrm>
        <a:graphic>
          <a:graphicData uri="http://schemas.openxmlformats.org/presentationml/2006/ole">
            <p:oleObj spid="_x0000_s13318" name="Visio" r:id="rId7" imgW="1471626" imgH="1111787" progId="Visio.Drawing.11">
              <p:link updateAutomatic="1"/>
            </p:oleObj>
          </a:graphicData>
        </a:graphic>
      </p:graphicFrame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3657600"/>
            <a:ext cx="6010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>
            <a:off x="7696200" y="41910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 3. Diagram relationship between PARENT_IDs and their child IDs</a:t>
            </a:r>
            <a:endParaRPr lang="en-US" sz="1500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38200" y="2667000"/>
          <a:ext cx="1471612" cy="1111250"/>
        </p:xfrm>
        <a:graphic>
          <a:graphicData uri="http://schemas.openxmlformats.org/presentationml/2006/ole">
            <p:oleObj spid="_x0000_s14338" name="Visio" r:id="rId3" imgW="1471626" imgH="1111787" progId="Visio.Drawing.11">
              <p:link updateAutomatic="1"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362200" y="2667000"/>
          <a:ext cx="1471612" cy="1111250"/>
        </p:xfrm>
        <a:graphic>
          <a:graphicData uri="http://schemas.openxmlformats.org/presentationml/2006/ole">
            <p:oleObj spid="_x0000_s14339" name="Visio" r:id="rId4" imgW="1471626" imgH="1111787" progId="Visio.Drawing.11">
              <p:link updateAutomatic="1"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886200" y="2667000"/>
          <a:ext cx="1471612" cy="1111250"/>
        </p:xfrm>
        <a:graphic>
          <a:graphicData uri="http://schemas.openxmlformats.org/presentationml/2006/ole">
            <p:oleObj spid="_x0000_s14340" name="Visio" r:id="rId5" imgW="1471626" imgH="1111787" progId="Visio.Drawing.11">
              <p:link updateAutomatic="1"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410200" y="2667000"/>
          <a:ext cx="1471612" cy="1111250"/>
        </p:xfrm>
        <a:graphic>
          <a:graphicData uri="http://schemas.openxmlformats.org/presentationml/2006/ole">
            <p:oleObj spid="_x0000_s14341" name="Visio" r:id="rId6" imgW="1471626" imgH="1111787" progId="Visio.Drawing.11">
              <p:link updateAutomatic="1"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6934200" y="2667000"/>
          <a:ext cx="1471612" cy="1111250"/>
        </p:xfrm>
        <a:graphic>
          <a:graphicData uri="http://schemas.openxmlformats.org/presentationml/2006/ole">
            <p:oleObj spid="_x0000_s14342" name="Visio" r:id="rId7" imgW="1471626" imgH="1111787" progId="Visio.Drawing.11">
              <p:link updateAutomatic="1"/>
            </p:oleObj>
          </a:graphicData>
        </a:graphic>
      </p:graphicFrame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1295400"/>
            <a:ext cx="6000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 3. Diagram relationship between PARENT_IDs and their child IDs</a:t>
            </a:r>
            <a:endParaRPr lang="en-US" sz="1500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905000" y="2286000"/>
          <a:ext cx="1471612" cy="1111250"/>
        </p:xfrm>
        <a:graphic>
          <a:graphicData uri="http://schemas.openxmlformats.org/presentationml/2006/ole">
            <p:oleObj spid="_x0000_s15362" name="Visio" r:id="rId3" imgW="1471626" imgH="1111787" progId="Visio.Drawing.11">
              <p:link updateAutomatic="1"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09800" y="3200400"/>
          <a:ext cx="1471612" cy="1111250"/>
        </p:xfrm>
        <a:graphic>
          <a:graphicData uri="http://schemas.openxmlformats.org/presentationml/2006/ole">
            <p:oleObj spid="_x0000_s15363" name="Visio" r:id="rId4" imgW="1471626" imgH="1111787" progId="Visio.Drawing.11">
              <p:link updateAutomatic="1"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971800" y="3429000"/>
          <a:ext cx="1471612" cy="1111250"/>
        </p:xfrm>
        <a:graphic>
          <a:graphicData uri="http://schemas.openxmlformats.org/presentationml/2006/ole">
            <p:oleObj spid="_x0000_s15364" name="Visio" r:id="rId5" imgW="1471626" imgH="1111787" progId="Visio.Drawing.11">
              <p:link updateAutomatic="1"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648200" y="3429000"/>
          <a:ext cx="1471612" cy="1111250"/>
        </p:xfrm>
        <a:graphic>
          <a:graphicData uri="http://schemas.openxmlformats.org/presentationml/2006/ole">
            <p:oleObj spid="_x0000_s15365" name="Visio" r:id="rId6" imgW="1471626" imgH="1111787" progId="Visio.Drawing.11">
              <p:link updateAutomatic="1"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6934200" y="3429000"/>
          <a:ext cx="1471612" cy="1111250"/>
        </p:xfrm>
        <a:graphic>
          <a:graphicData uri="http://schemas.openxmlformats.org/presentationml/2006/ole">
            <p:oleObj spid="_x0000_s15366" name="Visio" r:id="rId7" imgW="1471626" imgH="1111787" progId="Visio.Drawing.11">
              <p:link updateAutomatic="1"/>
            </p:oleObj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990600"/>
            <a:ext cx="60102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 3. Diagram relationship between PARENT_IDs and their child IDs</a:t>
            </a:r>
            <a:endParaRPr lang="en-US" sz="1500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114800" y="2057400"/>
          <a:ext cx="1471612" cy="1111250"/>
        </p:xfrm>
        <a:graphic>
          <a:graphicData uri="http://schemas.openxmlformats.org/presentationml/2006/ole">
            <p:oleObj spid="_x0000_s16386" name="Visio" r:id="rId3" imgW="1471626" imgH="1111787" progId="Visio.Drawing.11">
              <p:link updateAutomatic="1"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438400" y="3124200"/>
          <a:ext cx="1471612" cy="1111250"/>
        </p:xfrm>
        <a:graphic>
          <a:graphicData uri="http://schemas.openxmlformats.org/presentationml/2006/ole">
            <p:oleObj spid="_x0000_s16387" name="Visio" r:id="rId4" imgW="1471626" imgH="1111787" progId="Visio.Drawing.11">
              <p:link updateAutomatic="1"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524000" y="4343400"/>
          <a:ext cx="1471612" cy="1111250"/>
        </p:xfrm>
        <a:graphic>
          <a:graphicData uri="http://schemas.openxmlformats.org/presentationml/2006/ole">
            <p:oleObj spid="_x0000_s16388" name="Visio" r:id="rId5" imgW="1471626" imgH="1111787" progId="Visio.Drawing.11">
              <p:link updateAutomatic="1"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124200" y="4343400"/>
          <a:ext cx="1471612" cy="1111250"/>
        </p:xfrm>
        <a:graphic>
          <a:graphicData uri="http://schemas.openxmlformats.org/presentationml/2006/ole">
            <p:oleObj spid="_x0000_s16389" name="Visio" r:id="rId6" imgW="1471626" imgH="1111787" progId="Visio.Drawing.11">
              <p:link updateAutomatic="1"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791200" y="3048000"/>
          <a:ext cx="1471612" cy="1111250"/>
        </p:xfrm>
        <a:graphic>
          <a:graphicData uri="http://schemas.openxmlformats.org/presentationml/2006/ole">
            <p:oleObj spid="_x0000_s16390" name="Visio" r:id="rId7" imgW="1471626" imgH="1111787" progId="Visio.Drawing.11">
              <p:link updateAutomatic="1"/>
            </p:oleObj>
          </a:graphicData>
        </a:graphic>
      </p:graphicFrame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914400"/>
            <a:ext cx="6000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DBMS_XPLAN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069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/>
              <a:t>• Package provided by Oracle to display explain plans in a variety of formats</a:t>
            </a:r>
          </a:p>
          <a:p>
            <a:pPr>
              <a:buNone/>
            </a:pPr>
            <a:r>
              <a:rPr lang="en-US" sz="1500" dirty="0" smtClean="0"/>
              <a:t>• Consists of 5 table functions</a:t>
            </a:r>
          </a:p>
          <a:p>
            <a:pPr>
              <a:buNone/>
            </a:pPr>
            <a:r>
              <a:rPr lang="en-US" sz="1500" dirty="0" smtClean="0"/>
              <a:t>• DISPLAY() is the only one pertinent function for this presentation:</a:t>
            </a:r>
          </a:p>
          <a:p>
            <a:pPr>
              <a:buNone/>
            </a:pPr>
            <a:endParaRPr lang="en-US" sz="15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47800"/>
            <a:ext cx="5000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8865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RBO </a:t>
            </a:r>
            <a:r>
              <a:rPr lang="en-US" dirty="0" smtClean="0"/>
              <a:t>vs</a:t>
            </a:r>
            <a:r>
              <a:rPr lang="en-US" dirty="0" smtClean="0"/>
              <a:t> CBO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/>
              <a:t> • RBO – Rule Based Optimizer</a:t>
            </a:r>
          </a:p>
          <a:p>
            <a:pPr>
              <a:buNone/>
            </a:pPr>
            <a:r>
              <a:rPr lang="en-US" sz="1500" dirty="0" smtClean="0"/>
              <a:t> • CBO – Cost Based Optimizer</a:t>
            </a:r>
          </a:p>
          <a:p>
            <a:pPr>
              <a:buNone/>
            </a:pPr>
            <a:r>
              <a:rPr lang="en-US" sz="1500" dirty="0" smtClean="0"/>
              <a:t> • RBO </a:t>
            </a:r>
            <a:r>
              <a:rPr lang="en-US" sz="1500" dirty="0" smtClean="0"/>
              <a:t>desupported</a:t>
            </a:r>
            <a:r>
              <a:rPr lang="en-US" sz="1500" dirty="0" smtClean="0"/>
              <a:t> and replaced by CBO in 9.2.  Availability of the RBO exists even in 11g, however, it’s use is unsupported.</a:t>
            </a:r>
          </a:p>
          <a:p>
            <a:pPr>
              <a:buNone/>
            </a:pPr>
            <a:r>
              <a:rPr lang="en-US" sz="1500" dirty="0" smtClean="0"/>
              <a:t> • RBO used </a:t>
            </a:r>
            <a:r>
              <a:rPr lang="en-US" sz="1500" dirty="0" smtClean="0">
                <a:hlinkClick r:id="rId2"/>
              </a:rPr>
              <a:t>heuristics </a:t>
            </a:r>
            <a:r>
              <a:rPr lang="en-US" sz="1500" dirty="0" smtClean="0"/>
              <a:t>to determine access paths.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		</a:t>
            </a:r>
            <a:r>
              <a:rPr lang="en-US" sz="1500" u="sng" dirty="0" smtClean="0"/>
              <a:t>ex. Path 1 (Ranked Best): Single Row by Rowid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smtClean="0"/>
              <a:t>	SELECT person_uid </a:t>
            </a:r>
          </a:p>
          <a:p>
            <a:pPr>
              <a:buNone/>
            </a:pPr>
            <a:r>
              <a:rPr lang="en-US" sz="1500" dirty="0" smtClean="0"/>
              <a:t>		FROM mst_person </a:t>
            </a:r>
          </a:p>
          <a:p>
            <a:pPr>
              <a:buNone/>
            </a:pPr>
            <a:r>
              <a:rPr lang="en-US" sz="1500" dirty="0" smtClean="0"/>
              <a:t>		WHERE ROWID </a:t>
            </a:r>
            <a:r>
              <a:rPr lang="en-US" sz="1500" dirty="0" smtClean="0"/>
              <a:t>= ‘</a:t>
            </a:r>
            <a:r>
              <a:rPr lang="en-US" sz="1500" dirty="0" smtClean="0"/>
              <a:t>AABjBBAARAAAAMGAAA’;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smtClean="0"/>
              <a:t>	</a:t>
            </a:r>
            <a:r>
              <a:rPr lang="en-US" sz="1500" u="sng" dirty="0" smtClean="0"/>
              <a:t>ex. Path 4: Single Row by Unique or Primary Key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smtClean="0"/>
              <a:t>	SELECT *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smtClean="0"/>
              <a:t>	FROM saturn.stvmajr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smtClean="0"/>
              <a:t>	WHERE stvmajr_code=‘AADD’;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		</a:t>
            </a:r>
            <a:r>
              <a:rPr lang="en-US" sz="1500" u="sng" dirty="0" smtClean="0"/>
              <a:t>ex. Path 14 (Ranked Worst) Full Table Scan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smtClean="0"/>
              <a:t>	SELECT  * FROM mst_person;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500" dirty="0" smtClean="0"/>
              <a:t>• </a:t>
            </a:r>
            <a:r>
              <a:rPr lang="en-US" sz="1500" i="1" dirty="0" smtClean="0"/>
              <a:t>First Nested Loop</a:t>
            </a:r>
          </a:p>
          <a:p>
            <a:pPr>
              <a:buNone/>
            </a:pPr>
            <a:r>
              <a:rPr lang="en-US" sz="1700" dirty="0" smtClean="0"/>
              <a:t>	</a:t>
            </a:r>
            <a:r>
              <a:rPr lang="en-US" sz="1300" dirty="0" smtClean="0"/>
              <a:t>1st</a:t>
            </a:r>
            <a:r>
              <a:rPr lang="en-US" sz="1700" dirty="0" smtClean="0"/>
              <a:t>- 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500" dirty="0" smtClean="0"/>
              <a:t>*Nested Loop – 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smtClean="0"/>
              <a:t>		Driver table (MST_GENERAL_STUDENT) is 	  			accessed using a full table scan on the filter predicate: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			</a:t>
            </a:r>
            <a:r>
              <a:rPr lang="en-US" sz="1500" dirty="0" smtClean="0"/>
              <a:t>ROWIDs are retrieved from a probe table (MST_GPA) 			index (MST_GPA_INDEX_01) using the driver table’s 			result set access predicates.</a:t>
            </a:r>
          </a:p>
          <a:p>
            <a:pPr>
              <a:buNone/>
            </a:pPr>
            <a:r>
              <a:rPr lang="en-US" sz="1700" dirty="0" smtClean="0"/>
              <a:t>	</a:t>
            </a:r>
            <a:r>
              <a:rPr lang="en-US" sz="1700" dirty="0" smtClean="0"/>
              <a:t>		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 algn="ctr">
              <a:buNone/>
            </a:pPr>
            <a:r>
              <a:rPr lang="en-US" sz="1500" u="sng" dirty="0" smtClean="0"/>
              <a:t>**</a:t>
            </a:r>
            <a:r>
              <a:rPr lang="en-US" sz="1500" i="1" u="sng" dirty="0" smtClean="0"/>
              <a:t>At this point we have the data needed from MST_GENERAL_STUDENT along with </a:t>
            </a:r>
            <a:r>
              <a:rPr lang="en-US" sz="1500" i="1" u="sng" dirty="0" err="1" smtClean="0"/>
              <a:t>rowids</a:t>
            </a:r>
            <a:r>
              <a:rPr lang="en-US" sz="1500" i="1" u="sng" dirty="0" smtClean="0"/>
              <a:t> (not data) retrieved from MST_GPA_INDEX_01** </a:t>
            </a:r>
            <a:endParaRPr lang="en-US" sz="1500" u="sng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867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190750"/>
            <a:ext cx="2667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352800"/>
            <a:ext cx="3724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it Down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 smtClean="0"/>
              <a:t>• </a:t>
            </a:r>
            <a:r>
              <a:rPr lang="en-US" sz="1500" dirty="0" smtClean="0"/>
              <a:t>Second Nested Loop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smtClean="0"/>
              <a:t>-</a:t>
            </a:r>
            <a:r>
              <a:rPr lang="en-US" sz="1300" dirty="0" smtClean="0"/>
              <a:t>2</a:t>
            </a:r>
            <a:r>
              <a:rPr lang="en-US" sz="1300" baseline="30000" dirty="0" smtClean="0"/>
              <a:t>nd</a:t>
            </a:r>
            <a:r>
              <a:rPr lang="en-US" sz="1300" dirty="0" smtClean="0"/>
              <a:t>-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		Data from first Nested Loop now table-</a:t>
            </a:r>
            <a:r>
              <a:rPr lang="en-US" sz="1300" dirty="0" err="1" smtClean="0"/>
              <a:t>ized</a:t>
            </a:r>
            <a:r>
              <a:rPr lang="en-US" sz="1300" dirty="0" smtClean="0"/>
              <a:t> and contains PERSON_UID, PROGRAM, 	and the ROWIDS for MST_GPA where PROGRAM=‘R_AAS_ORCL’ and where 	MIF_VALUE and PERSON_UID are equal.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		Using the above table-</a:t>
            </a:r>
            <a:r>
              <a:rPr lang="en-US" sz="1300" dirty="0" err="1" smtClean="0"/>
              <a:t>ized</a:t>
            </a:r>
            <a:r>
              <a:rPr lang="en-US" sz="1300" dirty="0" smtClean="0"/>
              <a:t> data, we can obtain the GPA column values by probing 	MST_GPA with the ROWIDS determined in the first NESTED LOOP.</a:t>
            </a:r>
          </a:p>
          <a:p>
            <a:pPr>
              <a:buNone/>
            </a:pPr>
            <a:r>
              <a:rPr lang="en-US" sz="1300" dirty="0" smtClean="0"/>
              <a:t> </a:t>
            </a:r>
            <a:endParaRPr lang="en-US" sz="1300" dirty="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8961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83" y="530225"/>
            <a:ext cx="761587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700" dirty="0" smtClean="0"/>
              <a:t>• Questions?</a:t>
            </a:r>
          </a:p>
          <a:p>
            <a:pPr>
              <a:buNone/>
            </a:pPr>
            <a:r>
              <a:rPr lang="en-US" sz="1700" dirty="0" smtClean="0"/>
              <a:t>• Next Time: Optimizer Join Methods Part I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33558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700" i="1" dirty="0" smtClean="0"/>
              <a:t>•</a:t>
            </a:r>
            <a:r>
              <a:rPr lang="en-US" i="1" dirty="0" smtClean="0"/>
              <a:t> </a:t>
            </a:r>
            <a:r>
              <a:rPr lang="en-US" sz="1500" dirty="0" smtClean="0"/>
              <a:t>Histograms can be created manually or automatically.</a:t>
            </a:r>
          </a:p>
          <a:p>
            <a:pPr>
              <a:buNone/>
            </a:pPr>
            <a:r>
              <a:rPr lang="en-US" sz="1600" i="1" dirty="0" smtClean="0"/>
              <a:t>•  </a:t>
            </a:r>
            <a:r>
              <a:rPr lang="en-US" sz="1500" dirty="0" smtClean="0"/>
              <a:t>Useful for skewed data sets</a:t>
            </a:r>
          </a:p>
          <a:p>
            <a:pPr>
              <a:buNone/>
            </a:pPr>
            <a:r>
              <a:rPr lang="en-US" sz="1400" i="1" dirty="0" smtClean="0"/>
              <a:t>•   Example:</a:t>
            </a:r>
          </a:p>
          <a:p>
            <a:pPr>
              <a:buNone/>
            </a:pPr>
            <a:r>
              <a:rPr lang="en-US" sz="1400" i="1" dirty="0" smtClean="0"/>
              <a:t>		Two tables that are identical for all intents and purposes</a:t>
            </a:r>
          </a:p>
          <a:p>
            <a:pPr>
              <a:buNone/>
            </a:pPr>
            <a:endParaRPr lang="en-US" sz="1400" i="1" dirty="0" smtClean="0"/>
          </a:p>
          <a:p>
            <a:pPr>
              <a:buNone/>
            </a:pPr>
            <a:r>
              <a:rPr lang="en-US" sz="1400" i="1" u="sng" dirty="0" smtClean="0"/>
              <a:t>ODSMGR.MST_STUDENT_COURSE</a:t>
            </a:r>
            <a:r>
              <a:rPr lang="en-US" sz="1400" i="1" dirty="0" smtClean="0"/>
              <a:t>	     </a:t>
            </a:r>
            <a:r>
              <a:rPr lang="en-US" sz="1400" i="1" u="sng" dirty="0" smtClean="0"/>
              <a:t>IA_ADMIN.MST_STUDENT_COURSE_PRIME</a:t>
            </a:r>
            <a:endParaRPr lang="en-US" sz="1500" u="sng" dirty="0" smtClean="0"/>
          </a:p>
          <a:p>
            <a:pPr>
              <a:buNone/>
            </a:pPr>
            <a:r>
              <a:rPr lang="en-US" sz="1200" dirty="0" smtClean="0"/>
              <a:t>		Indexed					</a:t>
            </a:r>
            <a:r>
              <a:rPr lang="en-US" sz="1200" dirty="0" err="1" smtClean="0"/>
              <a:t>Indexed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       Stats Gathered		  		            Stats Gathered</a:t>
            </a:r>
          </a:p>
          <a:p>
            <a:pPr>
              <a:buNone/>
            </a:pPr>
            <a:r>
              <a:rPr lang="en-US" sz="1200" dirty="0" smtClean="0"/>
              <a:t>	          Cardinality				                </a:t>
            </a:r>
            <a:r>
              <a:rPr lang="en-US" sz="1200" dirty="0" err="1" smtClean="0"/>
              <a:t>Cardinality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		</a:t>
            </a:r>
          </a:p>
          <a:p>
            <a:pPr>
              <a:buNone/>
            </a:pPr>
            <a:endParaRPr lang="en-US" sz="1200" dirty="0" smtClean="0"/>
          </a:p>
          <a:p>
            <a:pPr algn="ctr">
              <a:buNone/>
            </a:pPr>
            <a:r>
              <a:rPr lang="en-US" sz="1200" dirty="0" smtClean="0"/>
              <a:t>**Tables are identical save for the histogram to be placed on IA_ADMIN.MST_STUDENT_COURSE_PRIME.TRANSFER_COURSE_IND**</a:t>
            </a:r>
          </a:p>
          <a:p>
            <a:pPr>
              <a:buNone/>
            </a:pPr>
            <a:r>
              <a:rPr lang="en-US" sz="1500" dirty="0" smtClean="0"/>
              <a:t>			</a:t>
            </a:r>
            <a:endParaRPr lang="en-US" sz="1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810000"/>
            <a:ext cx="46767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898648"/>
          </a:xfrm>
        </p:spPr>
        <p:txBody>
          <a:bodyPr/>
          <a:lstStyle/>
          <a:p>
            <a:pPr>
              <a:buNone/>
            </a:pPr>
            <a:r>
              <a:rPr lang="en-US" sz="1700" i="1" dirty="0" smtClean="0"/>
              <a:t>•</a:t>
            </a:r>
            <a:r>
              <a:rPr lang="en-US" i="1" dirty="0" smtClean="0"/>
              <a:t> </a:t>
            </a:r>
            <a:r>
              <a:rPr lang="en-US" sz="1500" i="1" dirty="0" smtClean="0"/>
              <a:t>We can see from the following queries that no histograms exist for the TRANSFER_COURSE_IND column on either table:</a:t>
            </a:r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600200"/>
            <a:ext cx="47339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352800"/>
            <a:ext cx="3867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Plan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Ignores bind variables </a:t>
            </a:r>
            <a:r>
              <a:rPr lang="en-US" sz="1500" baseline="30000" dirty="0" smtClean="0"/>
              <a:t>*2</a:t>
            </a:r>
            <a:r>
              <a:rPr lang="en-US" sz="1500" dirty="0" smtClean="0"/>
              <a:t> (No bind peeking)</a:t>
            </a:r>
            <a:endParaRPr lang="en-US" sz="1500" baseline="30000" dirty="0" smtClean="0"/>
          </a:p>
          <a:p>
            <a:pPr>
              <a:buNone/>
            </a:pPr>
            <a:endParaRPr lang="en-US" sz="1500" baseline="30000" dirty="0" smtClean="0"/>
          </a:p>
          <a:p>
            <a:pPr>
              <a:buNone/>
            </a:pPr>
            <a:endParaRPr lang="en-US" sz="1500" baseline="30000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Takes into account table and index statistics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Takes into account histograms</a:t>
            </a:r>
          </a:p>
          <a:p>
            <a:pPr>
              <a:buNone/>
            </a:pPr>
            <a:r>
              <a:rPr lang="en-US" sz="1500" dirty="0" smtClean="0"/>
              <a:t>	-Histograms are created when DBMS_STATS is run on a particular table.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Takes into account level of parallelism for both tables and indices (more later).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References</a:t>
            </a:r>
          </a:p>
          <a:p>
            <a:r>
              <a:rPr lang="en-US" sz="1200" baseline="30000" dirty="0" smtClean="0"/>
              <a:t>*1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2"/>
              </a:rPr>
              <a:t>http://docs.oracle.com/cd/B28359_01/server.111/b28300/changes.htm#BABFJCFE</a:t>
            </a:r>
            <a:endParaRPr lang="en-US" sz="1200" dirty="0" smtClean="0"/>
          </a:p>
          <a:p>
            <a:r>
              <a:rPr lang="en-US" sz="1200" baseline="30000" dirty="0" smtClean="0"/>
              <a:t>*2  </a:t>
            </a:r>
            <a:r>
              <a:rPr lang="en-US" sz="1200" dirty="0" smtClean="0">
                <a:hlinkClick r:id="rId3"/>
              </a:rPr>
              <a:t>http://tkyte.blogspot.co.uk/2007/04/when-explanation-doesn-sound-quite.html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http://www.oracle.com/ocom/groups/public/@otn/documents/webcontent/1354477.pdf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Based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The Cost Based Optimizer (CBO), when evaluating an access or data change request, creates a set of execution plan permutations.  Each plan is assigned a cost based on the existing Oracle statistics and resource usage.   </a:t>
            </a:r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The actual plan chosen by the Oracle CBO as being the ‘cheapest’.  Can be viewed by querying V$SQL_PLAN.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Cost is represented as the estimated resource usage for a given plan.  A lower cost should equate to a more efficient execution plan when compared to a plan of higher cost.</a:t>
            </a:r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The max number of permutations prior to Oracle 10g was explicitly set using the OPTIMIZER_MAX_PERMUTATIONS init parameter.  According to Oracle, setting the OPTIMIZER_FEATURES_ENABLE init parameter to any value higher than 9.0.0 sets the default to 2000 permutations. </a:t>
            </a:r>
            <a:r>
              <a:rPr lang="en-US" sz="1500" baseline="30000" dirty="0" smtClean="0"/>
              <a:t>*1</a:t>
            </a:r>
          </a:p>
          <a:p>
            <a:pPr>
              <a:buNone/>
            </a:pPr>
            <a:endParaRPr lang="en-US" sz="1700" i="1" dirty="0" smtClean="0"/>
          </a:p>
          <a:p>
            <a:pPr>
              <a:buNone/>
            </a:pPr>
            <a:endParaRPr lang="en-US" sz="17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Based Optimizer 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974848"/>
          </a:xfrm>
        </p:spPr>
        <p:txBody>
          <a:bodyPr/>
          <a:lstStyle/>
          <a:p>
            <a:pPr>
              <a:buNone/>
            </a:pPr>
            <a:r>
              <a:rPr lang="en-US" sz="1600" i="1" dirty="0" smtClean="0"/>
              <a:t>• </a:t>
            </a:r>
            <a:r>
              <a:rPr lang="en-US" sz="1500" dirty="0" smtClean="0"/>
              <a:t>Sometimes white papers and books aren’t enough. After spending two hours searching for the number of CBO permutations in Oracle 11.2.0.2 I asked Maria Colgan, the product manager for the Oracle Optimizer:</a:t>
            </a:r>
          </a:p>
          <a:p>
            <a:pPr>
              <a:buNone/>
            </a:pPr>
            <a:endParaRPr lang="en-US" sz="1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51911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Explain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750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i="1" dirty="0" smtClean="0"/>
          </a:p>
          <a:p>
            <a:pPr>
              <a:buNone/>
            </a:pPr>
            <a:r>
              <a:rPr lang="en-US" sz="1800" i="1" dirty="0" smtClean="0"/>
              <a:t>•  </a:t>
            </a:r>
            <a:r>
              <a:rPr lang="en-US" sz="1600" dirty="0" smtClean="0"/>
              <a:t>Using the EXPLAIN PLAN command, a developer or DBA can tabularize a query  or DML execution plan </a:t>
            </a:r>
            <a:r>
              <a:rPr lang="en-US" sz="1600" u="sng" dirty="0" smtClean="0"/>
              <a:t>without</a:t>
            </a:r>
            <a:r>
              <a:rPr lang="en-US" sz="1600" dirty="0" smtClean="0"/>
              <a:t> actually executing it.  Useful when actual execution of a query or DML could be extremely time consuming.</a:t>
            </a: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600" i="1" dirty="0" smtClean="0"/>
              <a:t>•  </a:t>
            </a:r>
            <a:r>
              <a:rPr lang="en-US" sz="1600" dirty="0" smtClean="0"/>
              <a:t>A set of steps stored in a plan table detailing Oracle’s method of performing operations necessary for the execution of a query or DML.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i="1" dirty="0" smtClean="0"/>
              <a:t>•  </a:t>
            </a:r>
            <a:r>
              <a:rPr lang="en-US" sz="1600" dirty="0" smtClean="0"/>
              <a:t>Using the current optimizer </a:t>
            </a:r>
            <a:r>
              <a:rPr lang="en-US" sz="1600" dirty="0" smtClean="0"/>
              <a:t>environment (init parameters), </a:t>
            </a:r>
            <a:r>
              <a:rPr lang="en-US" sz="1600" dirty="0" smtClean="0"/>
              <a:t>available index statistics, available table statistics, etc. the EXPLAIN PLAN command will generate an execution plan representative of what it finds to be the optimal method of performing a user’s request at that current time.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i="1" dirty="0" smtClean="0"/>
              <a:t>		i.e. A change in statistics, indices, init parameters, level of 	parallelism could potentially affect the actual execution plan that 	occurs when command is actually executed.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700" i="1" dirty="0" smtClean="0"/>
          </a:p>
          <a:p>
            <a:pPr>
              <a:buNone/>
            </a:pPr>
            <a:r>
              <a:rPr lang="en-US" sz="1700" i="1" dirty="0" smtClean="0"/>
              <a:t>• </a:t>
            </a:r>
            <a:r>
              <a:rPr lang="en-US" sz="1500" dirty="0" smtClean="0"/>
              <a:t>The initialization parameter OPTIMIZER_MODE specifies the default preferred behavior for choosing an optimization approach for the instance or session.</a:t>
            </a:r>
          </a:p>
          <a:p>
            <a:pPr>
              <a:buNone/>
            </a:pPr>
            <a:endParaRPr lang="en-US" sz="1700" dirty="0" smtClean="0"/>
          </a:p>
          <a:p>
            <a:pPr lvl="1"/>
            <a:r>
              <a:rPr lang="en-US" sz="1400" b="1" dirty="0" smtClean="0"/>
              <a:t>FIRST_ROWS_N</a:t>
            </a:r>
          </a:p>
          <a:p>
            <a:pPr lvl="1">
              <a:buNone/>
            </a:pPr>
            <a:r>
              <a:rPr lang="en-US" sz="1400" dirty="0" smtClean="0"/>
              <a:t>	The optimizer uses a cost-based approach and optimizes with a goal of best response time to return the first N rows (where N = 1, 10, 100, 1000).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b="1" dirty="0" smtClean="0"/>
              <a:t>FIRST_ROWS</a:t>
            </a:r>
          </a:p>
          <a:p>
            <a:pPr lvl="1">
              <a:buNone/>
            </a:pPr>
            <a:r>
              <a:rPr lang="en-US" sz="1400" dirty="0" smtClean="0"/>
              <a:t>	The optimizer uses a mix of costs and heuristics (rules) to find a best plan for fast delivery of the first few rows.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b="1" dirty="0" smtClean="0"/>
              <a:t>ALL_ROWS</a:t>
            </a:r>
          </a:p>
          <a:p>
            <a:pPr lvl="1">
              <a:buNone/>
            </a:pPr>
            <a:r>
              <a:rPr lang="en-US" sz="1400" dirty="0" smtClean="0"/>
              <a:t>	The optimizer uses a cost-based approach for all SQL statements in the session and optimizes with a goal of best throughput (minimum resource use to complete the entire statement).</a:t>
            </a:r>
          </a:p>
          <a:p>
            <a:pPr lvl="1">
              <a:buNone/>
            </a:pPr>
            <a:endParaRPr lang="en-US" sz="1400" dirty="0" smtClean="0"/>
          </a:p>
          <a:p>
            <a:pPr lvl="1" algn="ctr">
              <a:buNone/>
            </a:pPr>
            <a:r>
              <a:rPr lang="en-US" sz="1400" dirty="0" smtClean="0"/>
              <a:t>**ODS Instances use ALL_ROWS per the recommendations of Ellucian**</a:t>
            </a:r>
          </a:p>
          <a:p>
            <a:pPr>
              <a:buNone/>
            </a:pPr>
            <a:endParaRPr lang="en-US" sz="17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PLAN_TABLE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Possible to create and populate your own custom plan table</a:t>
            </a:r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Run the utlxplan.sql script located in &lt;ORACLE_HOME&gt;/</a:t>
            </a:r>
            <a:r>
              <a:rPr lang="en-US" sz="1500" dirty="0" err="1" smtClean="0"/>
              <a:t>rdbms</a:t>
            </a:r>
            <a:r>
              <a:rPr lang="en-US" sz="1500" dirty="0" smtClean="0"/>
              <a:t>/admin</a:t>
            </a:r>
          </a:p>
          <a:p>
            <a:pPr>
              <a:buNone/>
            </a:pPr>
            <a:r>
              <a:rPr lang="en-US" sz="1500" dirty="0" smtClean="0"/>
              <a:t>		-This will create a plan table named </a:t>
            </a:r>
            <a:r>
              <a:rPr lang="en-US" sz="1500" i="1" dirty="0" smtClean="0"/>
              <a:t>PLAN_TABLE</a:t>
            </a:r>
            <a:r>
              <a:rPr lang="en-US" sz="1500" dirty="0" smtClean="0"/>
              <a:t> within the schema that 	runs the script.</a:t>
            </a:r>
          </a:p>
          <a:p>
            <a:pPr>
              <a:buNone/>
            </a:pPr>
            <a:r>
              <a:rPr lang="en-US" sz="1500" dirty="0" smtClean="0"/>
              <a:t>		-Custom name can be achieved by creating a copy of the script and 	modifying the create table statement.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590800"/>
            <a:ext cx="3181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Plan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3464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Example without </a:t>
            </a:r>
            <a:r>
              <a:rPr lang="en-US" sz="1500" dirty="0" err="1" smtClean="0"/>
              <a:t>statement_id</a:t>
            </a:r>
            <a:r>
              <a:rPr lang="en-US" sz="1500" dirty="0" smtClean="0"/>
              <a:t>: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r>
              <a:rPr lang="en-US" sz="1500" i="1" dirty="0" smtClean="0"/>
              <a:t>• SQL&gt; EXPLAIN PLAN FOR</a:t>
            </a:r>
          </a:p>
          <a:p>
            <a:pPr>
              <a:buNone/>
            </a:pPr>
            <a:r>
              <a:rPr lang="en-US" sz="1500" i="1" dirty="0" smtClean="0"/>
              <a:t>		 &lt;Query or DML&gt;;</a:t>
            </a:r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endParaRPr lang="en-US" sz="1500" i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609600"/>
            <a:ext cx="362807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73828"/>
            <a:ext cx="6096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Explain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94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/>
              <a:t>• </a:t>
            </a:r>
            <a:r>
              <a:rPr lang="en-US" sz="1600" dirty="0" smtClean="0"/>
              <a:t>Example with </a:t>
            </a:r>
            <a:r>
              <a:rPr lang="en-US" sz="1600" dirty="0" err="1" smtClean="0"/>
              <a:t>statement_id</a:t>
            </a:r>
            <a:r>
              <a:rPr lang="en-US" sz="1600" dirty="0" smtClean="0"/>
              <a:t>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i="1" dirty="0" smtClean="0"/>
              <a:t>• </a:t>
            </a:r>
            <a:r>
              <a:rPr lang="en-US" sz="1500" i="1" dirty="0" smtClean="0"/>
              <a:t>SQL&gt; EXPLAIN PLAN </a:t>
            </a:r>
          </a:p>
          <a:p>
            <a:pPr>
              <a:buNone/>
            </a:pPr>
            <a:r>
              <a:rPr lang="en-US" sz="1500" i="1" dirty="0" smtClean="0"/>
              <a:t>		SET STATEMENT_ID = ‘ERIC_QUERY’</a:t>
            </a:r>
          </a:p>
          <a:p>
            <a:pPr>
              <a:buNone/>
            </a:pPr>
            <a:r>
              <a:rPr lang="en-US" sz="1500" i="1" dirty="0" smtClean="0"/>
              <a:t>		FOR</a:t>
            </a:r>
          </a:p>
          <a:p>
            <a:pPr>
              <a:buNone/>
            </a:pPr>
            <a:r>
              <a:rPr lang="en-US" sz="1500" i="1" dirty="0" smtClean="0"/>
              <a:t>		 &lt;Query or DML&gt;;</a:t>
            </a:r>
          </a:p>
          <a:p>
            <a:pPr>
              <a:buNone/>
            </a:pPr>
            <a:endParaRPr lang="en-US" sz="1500" i="1" dirty="0" smtClean="0"/>
          </a:p>
          <a:p>
            <a:pPr>
              <a:buNone/>
            </a:pPr>
            <a:r>
              <a:rPr lang="en-US" sz="1500" i="1" dirty="0" smtClean="0"/>
              <a:t>• </a:t>
            </a:r>
            <a:r>
              <a:rPr lang="en-US" sz="1500" dirty="0" smtClean="0"/>
              <a:t>If multiple people are generating explain plans this allows for specificity.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95600"/>
            <a:ext cx="5114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191000"/>
            <a:ext cx="61055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17728</TotalTime>
  <Words>736</Words>
  <Application>Microsoft Office PowerPoint</Application>
  <PresentationFormat>On-screen Show (4:3)</PresentationFormat>
  <Paragraphs>205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30</vt:i4>
      </vt:variant>
      <vt:variant>
        <vt:lpstr>Slide Titles</vt:lpstr>
      </vt:variant>
      <vt:variant>
        <vt:i4>27</vt:i4>
      </vt:variant>
    </vt:vector>
  </HeadingPairs>
  <TitlesOfParts>
    <vt:vector size="58" baseType="lpstr">
      <vt:lpstr>Aspect</vt:lpstr>
      <vt:lpstr>Drawing1\Drawing\~Page-1\Box.5</vt:lpstr>
      <vt:lpstr>Drawing1\Drawing\~Page-1\Box.4</vt:lpstr>
      <vt:lpstr>Drawing1\Drawing\~Page-1\Box.3</vt:lpstr>
      <vt:lpstr>Drawing1\Drawing\~Page-1\Box.2</vt:lpstr>
      <vt:lpstr>Drawing1\Drawing\~Page-1\Box</vt:lpstr>
      <vt:lpstr>Drawing1\Drawing\~Page-1\Box.5</vt:lpstr>
      <vt:lpstr>Drawing1\Drawing\~Page-1\Box.4</vt:lpstr>
      <vt:lpstr>Drawing1\Drawing\~Page-1\Box.3</vt:lpstr>
      <vt:lpstr>Drawing1\Drawing\~Page-1\Box.2</vt:lpstr>
      <vt:lpstr>Drawing1\Drawing\~Page-1\Box</vt:lpstr>
      <vt:lpstr>Drawing1\Drawing\~Page-1\Box.5</vt:lpstr>
      <vt:lpstr>Drawing1\Drawing\~Page-1\Box.4</vt:lpstr>
      <vt:lpstr>Drawing1\Drawing\~Page-1\Box.3</vt:lpstr>
      <vt:lpstr>Drawing1\Drawing\~Page-1\Box.2</vt:lpstr>
      <vt:lpstr>Drawing1\Drawing\~Page-1\Box</vt:lpstr>
      <vt:lpstr>Drawing1\Drawing\~Page-1\Box.5</vt:lpstr>
      <vt:lpstr>Drawing1\Drawing\~Page-1\Box.4</vt:lpstr>
      <vt:lpstr>Drawing1\Drawing\~Page-1\Box.3</vt:lpstr>
      <vt:lpstr>Drawing1\Drawing\~Page-1\Box.2</vt:lpstr>
      <vt:lpstr>Drawing1\Drawing\~Page-1\Box</vt:lpstr>
      <vt:lpstr>Drawing1\Drawing\~Page-1\Box.5</vt:lpstr>
      <vt:lpstr>Drawing1\Drawing\~Page-1\Box.4</vt:lpstr>
      <vt:lpstr>Drawing1\Drawing\~Page-1\Box.3</vt:lpstr>
      <vt:lpstr>Drawing1\Drawing\~Page-1\Box.2</vt:lpstr>
      <vt:lpstr>Drawing1\Drawing\~Page-1\Box</vt:lpstr>
      <vt:lpstr>Drawing1\Drawing\~Page-1\Box.5</vt:lpstr>
      <vt:lpstr>Drawing1\Drawing\~Page-1\Box.4</vt:lpstr>
      <vt:lpstr>Drawing1\Drawing\~Page-1\Box.3</vt:lpstr>
      <vt:lpstr>Drawing1\Drawing\~Page-1\Box.2</vt:lpstr>
      <vt:lpstr>Drawing1\Drawing\~Page-1\Box</vt:lpstr>
      <vt:lpstr>Oracle Explain Plans</vt:lpstr>
      <vt:lpstr>RBO vs CBO</vt:lpstr>
      <vt:lpstr>Cost Based Optimizer</vt:lpstr>
      <vt:lpstr>Cost Based Optimizer Cont.</vt:lpstr>
      <vt:lpstr>What is an Explain Plan</vt:lpstr>
      <vt:lpstr>Optimizer Mode</vt:lpstr>
      <vt:lpstr>Creation of PLAN_TABLE</vt:lpstr>
      <vt:lpstr>Explain Plan syntax</vt:lpstr>
      <vt:lpstr>Example of Explain Plan</vt:lpstr>
      <vt:lpstr>Example of Explain Plan</vt:lpstr>
      <vt:lpstr>Building Tree Structure</vt:lpstr>
      <vt:lpstr>Building Tree Structure</vt:lpstr>
      <vt:lpstr>Building Tree Structure</vt:lpstr>
      <vt:lpstr>Building Tree Structure</vt:lpstr>
      <vt:lpstr>Building Tree Structure</vt:lpstr>
      <vt:lpstr>Building Tree Structure</vt:lpstr>
      <vt:lpstr>Building Tree Structure</vt:lpstr>
      <vt:lpstr>Building Tree Structure</vt:lpstr>
      <vt:lpstr>DBMS_XPLAN</vt:lpstr>
      <vt:lpstr>Breaking it Down</vt:lpstr>
      <vt:lpstr>Breaking it Down cont.</vt:lpstr>
      <vt:lpstr>Graphical Representation</vt:lpstr>
      <vt:lpstr>Questions?</vt:lpstr>
      <vt:lpstr>Histograms</vt:lpstr>
      <vt:lpstr>Histograms cont.</vt:lpstr>
      <vt:lpstr>Explain Plan Considerations</vt:lpstr>
      <vt:lpstr>Slide 27</vt:lpstr>
    </vt:vector>
  </TitlesOfParts>
  <Company>CCCS-IT Client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Explain Plans</dc:title>
  <dc:creator>Eric Boyce</dc:creator>
  <cp:lastModifiedBy>Eric Boyce</cp:lastModifiedBy>
  <cp:revision>369</cp:revision>
  <dcterms:created xsi:type="dcterms:W3CDTF">2013-01-31T16:11:56Z</dcterms:created>
  <dcterms:modified xsi:type="dcterms:W3CDTF">2013-02-14T23:52:57Z</dcterms:modified>
</cp:coreProperties>
</file>