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6" r:id="rId5"/>
    <p:sldId id="265" r:id="rId6"/>
    <p:sldId id="258" r:id="rId7"/>
    <p:sldId id="259" r:id="rId8"/>
    <p:sldId id="260" r:id="rId9"/>
    <p:sldId id="261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6D4569-148A-4338-B024-3F8586DD109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9D6088-5BC5-45F1-92C8-A2AF6E5D2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ryan.Mack@cccs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docs.orac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ListAgg</a:t>
            </a:r>
            <a:r>
              <a:rPr lang="en-US" dirty="0" smtClean="0"/>
              <a:t> function Applied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Bryan Mack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person_uid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academic_period_graduation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mif_value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max(decode(programs,1,program,null))||', '||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max(decode(programs,2,program,null)) </a:t>
            </a:r>
            <a:r>
              <a:rPr lang="en-US" dirty="0" err="1" smtClean="0">
                <a:solidFill>
                  <a:srgbClr val="FF0000"/>
                </a:solidFill>
              </a:rPr>
              <a:t>programs_text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from  </a:t>
            </a:r>
          </a:p>
          <a:p>
            <a:pPr>
              <a:buNone/>
            </a:pPr>
            <a:r>
              <a:rPr lang="en-US" dirty="0" smtClean="0"/>
              <a:t>  (select </a:t>
            </a:r>
            <a:r>
              <a:rPr lang="en-US" dirty="0" err="1" smtClean="0"/>
              <a:t>person_uid</a:t>
            </a:r>
            <a:r>
              <a:rPr lang="en-US" dirty="0" smtClean="0"/>
              <a:t>, </a:t>
            </a:r>
            <a:r>
              <a:rPr lang="en-US" dirty="0" err="1" smtClean="0"/>
              <a:t>academic_period_graduation</a:t>
            </a:r>
            <a:r>
              <a:rPr lang="en-US" dirty="0" smtClean="0"/>
              <a:t>, </a:t>
            </a:r>
            <a:r>
              <a:rPr lang="en-US" dirty="0" err="1" smtClean="0"/>
              <a:t>mif_value</a:t>
            </a:r>
            <a:r>
              <a:rPr lang="en-US" dirty="0" smtClean="0"/>
              <a:t>, program,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row_number</a:t>
            </a:r>
            <a:r>
              <a:rPr lang="en-US" dirty="0" smtClean="0">
                <a:solidFill>
                  <a:srgbClr val="FF0000"/>
                </a:solidFill>
              </a:rPr>
              <a:t>() over (partition by </a:t>
            </a:r>
            <a:r>
              <a:rPr lang="en-US" dirty="0" err="1" smtClean="0">
                <a:solidFill>
                  <a:srgbClr val="FF0000"/>
                </a:solidFill>
              </a:rPr>
              <a:t>person_uid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academic_period_graduation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mif_value</a:t>
            </a:r>
            <a:r>
              <a:rPr lang="en-US" dirty="0" smtClean="0">
                <a:solidFill>
                  <a:srgbClr val="FF0000"/>
                </a:solidFill>
              </a:rPr>
              <a:t> ORDER BY </a:t>
            </a:r>
            <a:r>
              <a:rPr lang="en-US" dirty="0" err="1" smtClean="0">
                <a:solidFill>
                  <a:srgbClr val="FF0000"/>
                </a:solidFill>
              </a:rPr>
              <a:t>person_uid</a:t>
            </a:r>
            <a:r>
              <a:rPr lang="en-US" dirty="0" smtClean="0">
                <a:solidFill>
                  <a:srgbClr val="FF0000"/>
                </a:solidFill>
              </a:rPr>
              <a:t>) programs</a:t>
            </a:r>
          </a:p>
          <a:p>
            <a:pPr>
              <a:buNone/>
            </a:pPr>
            <a:r>
              <a:rPr lang="en-US" dirty="0" smtClean="0"/>
              <a:t>     from </a:t>
            </a:r>
            <a:r>
              <a:rPr lang="en-US" dirty="0" err="1" smtClean="0"/>
              <a:t>mst_academic_outcome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group by </a:t>
            </a:r>
            <a:r>
              <a:rPr lang="en-US" dirty="0" err="1" smtClean="0">
                <a:solidFill>
                  <a:srgbClr val="FF0000"/>
                </a:solidFill>
              </a:rPr>
              <a:t>person_uid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academic_period_graduation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mif_value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Pivot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Listagg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Other Method: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Plans have same cost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981201"/>
            <a:ext cx="8432358" cy="1066800"/>
          </a:xfrm>
          <a:prstGeom prst="rect">
            <a:avLst/>
          </a:prstGeo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962400"/>
            <a:ext cx="869632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hlinkClick r:id="rId2"/>
              </a:rPr>
              <a:t>Bryan.Mack@cccs.edu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Questions????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 all know what Pivot tables are, right?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191000"/>
            <a:ext cx="4514286" cy="13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76400"/>
            <a:ext cx="37909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Oracle 11g has introduced a new string aggregation function which is useful in reporting.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this method is an excellent way to simplify code while pivoting your columnar data into a single row.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ListAgg</a:t>
            </a:r>
            <a:r>
              <a:rPr lang="en-US" dirty="0" smtClean="0"/>
              <a:t> Function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several Pivot methods:</a:t>
            </a:r>
          </a:p>
          <a:p>
            <a:r>
              <a:rPr lang="en-US" dirty="0" smtClean="0"/>
              <a:t>SYS_CONNECT_BY_PATH</a:t>
            </a:r>
          </a:p>
          <a:p>
            <a:r>
              <a:rPr lang="en-US" dirty="0" smtClean="0"/>
              <a:t>PIVOT keyword</a:t>
            </a:r>
          </a:p>
          <a:p>
            <a:r>
              <a:rPr lang="en-US" dirty="0" smtClean="0"/>
              <a:t>MAX(DECODE(  with sequence#</a:t>
            </a:r>
          </a:p>
          <a:p>
            <a:pPr lvl="1"/>
            <a:r>
              <a:rPr lang="en-US" dirty="0" smtClean="0"/>
              <a:t>Can generate a sequence by using a statement, such as ROW_NUMBER() OVER (PARTITION BY…)</a:t>
            </a:r>
          </a:p>
          <a:p>
            <a:r>
              <a:rPr lang="en-US" dirty="0" smtClean="0"/>
              <a:t>Custom functions</a:t>
            </a:r>
          </a:p>
          <a:p>
            <a:r>
              <a:rPr lang="en-US" dirty="0" err="1" smtClean="0"/>
              <a:t>ListAgg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why choose </a:t>
            </a:r>
            <a:r>
              <a:rPr lang="en-US" dirty="0" err="1" smtClean="0"/>
              <a:t>ListAgg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Pivot Methods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It knows how many rows could exist per group</a:t>
            </a:r>
          </a:p>
          <a:p>
            <a:r>
              <a:rPr lang="en-US" dirty="0" smtClean="0"/>
              <a:t>Most simplistic code (my opinion)</a:t>
            </a:r>
          </a:p>
          <a:p>
            <a:r>
              <a:rPr lang="en-US" dirty="0" smtClean="0"/>
              <a:t>Can use concatenated fields</a:t>
            </a:r>
          </a:p>
          <a:p>
            <a:pPr lvl="1"/>
            <a:r>
              <a:rPr lang="en-US" dirty="0" err="1" smtClean="0"/>
              <a:t>Listagg</a:t>
            </a:r>
            <a:r>
              <a:rPr lang="en-US" dirty="0" smtClean="0"/>
              <a:t>(program||’:’||</a:t>
            </a:r>
            <a:r>
              <a:rPr lang="en-US" dirty="0" err="1" smtClean="0"/>
              <a:t>mif_value</a:t>
            </a:r>
            <a:r>
              <a:rPr lang="en-US" dirty="0" smtClean="0"/>
              <a:t>, ‘,’) WITHIN GROUP…</a:t>
            </a:r>
          </a:p>
          <a:p>
            <a:pPr lvl="1"/>
            <a:r>
              <a:rPr lang="en-US" dirty="0" smtClean="0"/>
              <a:t>The semi-colon is dynamic</a:t>
            </a:r>
          </a:p>
          <a:p>
            <a:r>
              <a:rPr lang="en-US" dirty="0" smtClean="0"/>
              <a:t>Because it’s new! And new is ALWAYS better, right?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choose </a:t>
            </a:r>
            <a:r>
              <a:rPr lang="en-US" dirty="0" err="1" smtClean="0"/>
              <a:t>ListAgg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ListAgg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Source: </a:t>
            </a:r>
            <a:r>
              <a:rPr lang="en-US" sz="1400" dirty="0" smtClean="0">
                <a:hlinkClick r:id="rId2"/>
              </a:rPr>
              <a:t>http://docs.oracle.com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synta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73" y="1752600"/>
            <a:ext cx="9086127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Required Components</a:t>
            </a:r>
          </a:p>
          <a:p>
            <a:r>
              <a:rPr lang="en-US" dirty="0" smtClean="0"/>
              <a:t>Column(s) to be aggregated</a:t>
            </a:r>
          </a:p>
          <a:p>
            <a:r>
              <a:rPr lang="en-US" dirty="0" smtClean="0"/>
              <a:t>The WITHIIN GROUP keywords</a:t>
            </a:r>
          </a:p>
          <a:p>
            <a:r>
              <a:rPr lang="en-US" dirty="0" smtClean="0"/>
              <a:t>The ORDER BY clause within the grouping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GROUP BY must be used for the entire block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ListAgg</a:t>
            </a:r>
            <a:r>
              <a:rPr lang="en-US" dirty="0" smtClean="0"/>
              <a:t> 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Flat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981" y="1219200"/>
            <a:ext cx="503598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/>
              <a:t>select </a:t>
            </a:r>
            <a:r>
              <a:rPr lang="en-US" sz="1800" dirty="0" err="1" smtClean="0"/>
              <a:t>person_uid</a:t>
            </a:r>
            <a:r>
              <a:rPr lang="en-US" sz="1800" dirty="0" smtClean="0"/>
              <a:t>,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academic_period</a:t>
            </a:r>
            <a:r>
              <a:rPr lang="en-US" sz="1800" dirty="0" smtClean="0"/>
              <a:t>,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multi_source</a:t>
            </a:r>
            <a:r>
              <a:rPr lang="en-US" sz="1800" dirty="0" smtClean="0"/>
              <a:t>,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</a:t>
            </a:r>
            <a:r>
              <a:rPr lang="en-US" sz="2800" dirty="0" err="1" smtClean="0">
                <a:solidFill>
                  <a:srgbClr val="FF0000"/>
                </a:solidFill>
              </a:rPr>
              <a:t>listagg</a:t>
            </a:r>
            <a:r>
              <a:rPr lang="en-US" sz="2800" dirty="0" smtClean="0">
                <a:solidFill>
                  <a:srgbClr val="FF0000"/>
                </a:solidFill>
              </a:rPr>
              <a:t>(program, ', ') within group (order by </a:t>
            </a:r>
            <a:r>
              <a:rPr lang="en-US" sz="2800" dirty="0" err="1" smtClean="0">
                <a:solidFill>
                  <a:srgbClr val="FF0000"/>
                </a:solidFill>
              </a:rPr>
              <a:t>person_uid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academic_period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multi_source</a:t>
            </a:r>
            <a:r>
              <a:rPr lang="en-US" sz="2800" dirty="0" smtClean="0">
                <a:solidFill>
                  <a:srgbClr val="FF0000"/>
                </a:solidFill>
              </a:rPr>
              <a:t>) programs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  from </a:t>
            </a:r>
            <a:r>
              <a:rPr lang="en-US" sz="1800" dirty="0" err="1" smtClean="0"/>
              <a:t>academic_outcome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where </a:t>
            </a:r>
            <a:r>
              <a:rPr lang="en-US" sz="1800" dirty="0" err="1" smtClean="0"/>
              <a:t>multi_source</a:t>
            </a:r>
            <a:r>
              <a:rPr lang="en-US" sz="1800" dirty="0" smtClean="0"/>
              <a:t> = 'FRCC'</a:t>
            </a:r>
          </a:p>
          <a:p>
            <a:pPr>
              <a:buNone/>
            </a:pPr>
            <a:r>
              <a:rPr lang="en-US" sz="1800" dirty="0" smtClean="0"/>
              <a:t>   and </a:t>
            </a:r>
            <a:r>
              <a:rPr lang="en-US" sz="1800" dirty="0" err="1" smtClean="0"/>
              <a:t>academic_period</a:t>
            </a:r>
            <a:r>
              <a:rPr lang="en-US" sz="1800" dirty="0" smtClean="0"/>
              <a:t> IN ('201310','201320','201330</a:t>
            </a:r>
            <a:r>
              <a:rPr lang="en-US" sz="1900" dirty="0" smtClean="0"/>
              <a:t>')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group by </a:t>
            </a:r>
            <a:r>
              <a:rPr lang="en-US" sz="3000" dirty="0" err="1" smtClean="0">
                <a:solidFill>
                  <a:srgbClr val="FF0000"/>
                </a:solidFill>
              </a:rPr>
              <a:t>person_uid</a:t>
            </a:r>
            <a:r>
              <a:rPr lang="en-US" sz="3000" dirty="0" smtClean="0">
                <a:solidFill>
                  <a:srgbClr val="FF0000"/>
                </a:solidFill>
              </a:rPr>
              <a:t>, </a:t>
            </a:r>
            <a:r>
              <a:rPr lang="en-US" sz="3000" dirty="0" err="1" smtClean="0">
                <a:solidFill>
                  <a:srgbClr val="FF0000"/>
                </a:solidFill>
              </a:rPr>
              <a:t>academic_period</a:t>
            </a:r>
            <a:r>
              <a:rPr lang="en-US" sz="3000" dirty="0" smtClean="0">
                <a:solidFill>
                  <a:srgbClr val="FF0000"/>
                </a:solidFill>
              </a:rPr>
              <a:t>, </a:t>
            </a:r>
            <a:r>
              <a:rPr lang="en-US" sz="3000" dirty="0" err="1" smtClean="0">
                <a:solidFill>
                  <a:srgbClr val="FF0000"/>
                </a:solidFill>
              </a:rPr>
              <a:t>multi_source</a:t>
            </a:r>
            <a:r>
              <a:rPr lang="en-US" sz="3000" dirty="0" smtClean="0">
                <a:solidFill>
                  <a:srgbClr val="FF0000"/>
                </a:solidFill>
              </a:rPr>
              <a:t>;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316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ListAgg function Applied Use</vt:lpstr>
      <vt:lpstr>We all know what Pivot tables are, right?</vt:lpstr>
      <vt:lpstr>ListAgg Function description</vt:lpstr>
      <vt:lpstr>Pivot Methods</vt:lpstr>
      <vt:lpstr>Why choose ListAgg?</vt:lpstr>
      <vt:lpstr>ListAgg Syntax</vt:lpstr>
      <vt:lpstr>ListAgg Syntax</vt:lpstr>
      <vt:lpstr>Sample Flat Data</vt:lpstr>
      <vt:lpstr>Applied Syntax</vt:lpstr>
      <vt:lpstr>Alternative Pivot Method</vt:lpstr>
      <vt:lpstr>Explain Plans have same cost</vt:lpstr>
      <vt:lpstr>Questions????</vt:lpstr>
    </vt:vector>
  </TitlesOfParts>
  <Company>CCCS-IT Client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bmack</dc:creator>
  <cp:lastModifiedBy>bmack</cp:lastModifiedBy>
  <cp:revision>37</cp:revision>
  <dcterms:created xsi:type="dcterms:W3CDTF">2013-03-29T17:40:38Z</dcterms:created>
  <dcterms:modified xsi:type="dcterms:W3CDTF">2013-04-02T16:26:45Z</dcterms:modified>
</cp:coreProperties>
</file>