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40"/>
  </p:notesMasterIdLst>
  <p:handoutMasterIdLst>
    <p:handoutMasterId r:id="rId41"/>
  </p:handoutMasterIdLst>
  <p:sldIdLst>
    <p:sldId id="256" r:id="rId2"/>
    <p:sldId id="259" r:id="rId3"/>
    <p:sldId id="273" r:id="rId4"/>
    <p:sldId id="262" r:id="rId5"/>
    <p:sldId id="263" r:id="rId6"/>
    <p:sldId id="279" r:id="rId7"/>
    <p:sldId id="280" r:id="rId8"/>
    <p:sldId id="281" r:id="rId9"/>
    <p:sldId id="298" r:id="rId10"/>
    <p:sldId id="269" r:id="rId11"/>
    <p:sldId id="266" r:id="rId12"/>
    <p:sldId id="300" r:id="rId13"/>
    <p:sldId id="271" r:id="rId14"/>
    <p:sldId id="272" r:id="rId15"/>
    <p:sldId id="296" r:id="rId16"/>
    <p:sldId id="275" r:id="rId17"/>
    <p:sldId id="297" r:id="rId18"/>
    <p:sldId id="299" r:id="rId19"/>
    <p:sldId id="276" r:id="rId20"/>
    <p:sldId id="277" r:id="rId21"/>
    <p:sldId id="278" r:id="rId22"/>
    <p:sldId id="282" r:id="rId23"/>
    <p:sldId id="303" r:id="rId24"/>
    <p:sldId id="283" r:id="rId25"/>
    <p:sldId id="284" r:id="rId26"/>
    <p:sldId id="286" r:id="rId27"/>
    <p:sldId id="287" r:id="rId28"/>
    <p:sldId id="288" r:id="rId29"/>
    <p:sldId id="289" r:id="rId30"/>
    <p:sldId id="290" r:id="rId31"/>
    <p:sldId id="291" r:id="rId32"/>
    <p:sldId id="293" r:id="rId33"/>
    <p:sldId id="294" r:id="rId34"/>
    <p:sldId id="295" r:id="rId35"/>
    <p:sldId id="301" r:id="rId36"/>
    <p:sldId id="302" r:id="rId37"/>
    <p:sldId id="267" r:id="rId38"/>
    <p:sldId id="268" r:id="rId3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59"/>
    <a:srgbClr val="4C4C4C"/>
    <a:srgbClr val="480048"/>
    <a:srgbClr val="D36F0B"/>
    <a:srgbClr val="E6742E"/>
    <a:srgbClr val="CFC4B8"/>
    <a:srgbClr val="E0D6B5"/>
    <a:srgbClr val="7838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1212" y="-306"/>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2314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2314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mn-ea"/>
                <a:cs typeface="+mn-cs"/>
              </a:defRPr>
            </a:lvl1pPr>
          </a:lstStyle>
          <a:p>
            <a:pPr>
              <a:defRPr/>
            </a:pPr>
            <a:r>
              <a:rPr lang="en-US"/>
              <a:t>Session ID xxxx</a:t>
            </a:r>
          </a:p>
        </p:txBody>
      </p:sp>
      <p:sp>
        <p:nvSpPr>
          <p:cNvPr id="2314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cs typeface="+mn-cs"/>
              </a:defRPr>
            </a:lvl1pPr>
          </a:lstStyle>
          <a:p>
            <a:pPr>
              <a:defRPr/>
            </a:pPr>
            <a:fld id="{687BE47E-143A-004A-B7E7-8448F1A05268}" type="slidenum">
              <a:rPr lang="en-US"/>
              <a:pPr>
                <a:defRPr/>
              </a:pPr>
              <a:t>‹#›</a:t>
            </a:fld>
            <a:endParaRPr lang="en-US"/>
          </a:p>
        </p:txBody>
      </p:sp>
    </p:spTree>
    <p:extLst>
      <p:ext uri="{BB962C8B-B14F-4D97-AF65-F5344CB8AC3E}">
        <p14:creationId xmlns:p14="http://schemas.microsoft.com/office/powerpoint/2010/main" val="35029891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mn-ea"/>
                <a:cs typeface="+mn-cs"/>
              </a:defRPr>
            </a:lvl1pPr>
          </a:lstStyle>
          <a:p>
            <a:pPr>
              <a:defRPr/>
            </a:pPr>
            <a:r>
              <a:rPr lang="en-US"/>
              <a:t>Session ID xxxx</a:t>
            </a:r>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cs typeface="+mn-cs"/>
              </a:defRPr>
            </a:lvl1pPr>
          </a:lstStyle>
          <a:p>
            <a:pPr>
              <a:defRPr/>
            </a:pPr>
            <a:fld id="{66E9DF97-9402-8942-B592-E2F4A0DAE279}" type="slidenum">
              <a:rPr lang="en-US"/>
              <a:pPr>
                <a:defRPr/>
              </a:pPr>
              <a:t>‹#›</a:t>
            </a:fld>
            <a:endParaRPr lang="en-US"/>
          </a:p>
        </p:txBody>
      </p:sp>
    </p:spTree>
    <p:extLst>
      <p:ext uri="{BB962C8B-B14F-4D97-AF65-F5344CB8AC3E}">
        <p14:creationId xmlns:p14="http://schemas.microsoft.com/office/powerpoint/2010/main" val="10080970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90903" y="352990"/>
            <a:ext cx="4524593" cy="218056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4290902" y="2616465"/>
            <a:ext cx="4524593" cy="1752600"/>
          </a:xfrm>
        </p:spPr>
        <p:txBody>
          <a:bodyPr>
            <a:normAutofit/>
          </a:bodyPr>
          <a:lstStyle>
            <a:lvl1pPr marL="0" indent="0" algn="l">
              <a:buNone/>
              <a:defRPr sz="2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2629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a:xfrm>
            <a:off x="3603625" y="6492875"/>
            <a:ext cx="2133600" cy="365125"/>
          </a:xfrm>
          <a:prstGeom prst="rect">
            <a:avLst/>
          </a:prstGeom>
        </p:spPr>
        <p:txBody>
          <a:bodyPr/>
          <a:lstStyle>
            <a:lvl1pPr algn="ctr">
              <a:defRPr sz="1200" smtClean="0">
                <a:solidFill>
                  <a:schemeClr val="tx1">
                    <a:lumMod val="50000"/>
                    <a:lumOff val="50000"/>
                  </a:schemeClr>
                </a:solidFill>
                <a:ea typeface="+mn-ea"/>
                <a:cs typeface="+mn-cs"/>
              </a:defRPr>
            </a:lvl1pPr>
          </a:lstStyle>
          <a:p>
            <a:pPr>
              <a:defRPr/>
            </a:pPr>
            <a:fld id="{6F1E45B7-1358-DF42-A289-998CEB896130}" type="slidenum">
              <a:rPr lang="en-US"/>
              <a:pPr>
                <a:defRPr/>
              </a:pPr>
              <a:t>‹#›</a:t>
            </a:fld>
            <a:endParaRPr lang="en-US" dirty="0"/>
          </a:p>
        </p:txBody>
      </p:sp>
    </p:spTree>
    <p:extLst>
      <p:ext uri="{BB962C8B-B14F-4D97-AF65-F5344CB8AC3E}">
        <p14:creationId xmlns:p14="http://schemas.microsoft.com/office/powerpoint/2010/main" val="1741405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lide Number Placeholder 5"/>
          <p:cNvSpPr txBox="1">
            <a:spLocks/>
          </p:cNvSpPr>
          <p:nvPr/>
        </p:nvSpPr>
        <p:spPr>
          <a:xfrm>
            <a:off x="3603625" y="6492875"/>
            <a:ext cx="2133600" cy="365125"/>
          </a:xfrm>
          <a:prstGeom prst="rect">
            <a:avLst/>
          </a:prstGeom>
        </p:spPr>
        <p:txBody>
          <a:bodyPr/>
          <a:lstStyle>
            <a:defPPr>
              <a:defRPr lang="en-US"/>
            </a:defPPr>
            <a:lvl1pPr algn="ctr" rtl="0" fontAlgn="base">
              <a:spcBef>
                <a:spcPct val="0"/>
              </a:spcBef>
              <a:spcAft>
                <a:spcPct val="0"/>
              </a:spcAft>
              <a:defRPr sz="1200" kern="1200">
                <a:solidFill>
                  <a:schemeClr val="tx1">
                    <a:lumMod val="50000"/>
                    <a:lumOff val="50000"/>
                  </a:schemeClr>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defRPr/>
            </a:pPr>
            <a:fld id="{196E30BA-C622-854D-A242-B06C636C2874}"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8898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5"/>
          <p:cNvSpPr txBox="1">
            <a:spLocks/>
          </p:cNvSpPr>
          <p:nvPr/>
        </p:nvSpPr>
        <p:spPr>
          <a:xfrm>
            <a:off x="3603625" y="6492875"/>
            <a:ext cx="2133600" cy="365125"/>
          </a:xfrm>
          <a:prstGeom prst="rect">
            <a:avLst/>
          </a:prstGeom>
        </p:spPr>
        <p:txBody>
          <a:bodyPr/>
          <a:lstStyle>
            <a:defPPr>
              <a:defRPr lang="en-US"/>
            </a:defPPr>
            <a:lvl1pPr algn="ctr" rtl="0" fontAlgn="base">
              <a:spcBef>
                <a:spcPct val="0"/>
              </a:spcBef>
              <a:spcAft>
                <a:spcPct val="0"/>
              </a:spcAft>
              <a:defRPr sz="1200" kern="1200">
                <a:solidFill>
                  <a:schemeClr val="tx1">
                    <a:lumMod val="50000"/>
                    <a:lumOff val="50000"/>
                  </a:schemeClr>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defRPr/>
            </a:pPr>
            <a:fld id="{59C96B67-08CE-6B4D-8150-DD1BF0F4BEDB}" type="slidenum">
              <a:rPr lang="en-US" smtClean="0"/>
              <a:pPr>
                <a:defRPr/>
              </a:pPr>
              <a:t>‹#›</a:t>
            </a:fld>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07955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xfrm>
            <a:off x="3603625" y="6492875"/>
            <a:ext cx="2133600" cy="365125"/>
          </a:xfrm>
          <a:prstGeom prst="rect">
            <a:avLst/>
          </a:prstGeom>
        </p:spPr>
        <p:txBody>
          <a:bodyPr/>
          <a:lstStyle>
            <a:lvl1pPr algn="ctr">
              <a:defRPr sz="1200" smtClean="0">
                <a:solidFill>
                  <a:schemeClr val="tx1">
                    <a:lumMod val="50000"/>
                    <a:lumOff val="50000"/>
                  </a:schemeClr>
                </a:solidFill>
                <a:ea typeface="+mn-ea"/>
                <a:cs typeface="+mn-cs"/>
              </a:defRPr>
            </a:lvl1pPr>
          </a:lstStyle>
          <a:p>
            <a:pPr>
              <a:defRPr/>
            </a:pPr>
            <a:fld id="{95592CB1-B04F-C140-846D-2D83F1DC38F4}" type="slidenum">
              <a:rPr lang="en-US"/>
              <a:pPr>
                <a:defRPr/>
              </a:pPr>
              <a:t>‹#›</a:t>
            </a:fld>
            <a:endParaRPr lang="en-US" dirty="0"/>
          </a:p>
        </p:txBody>
      </p:sp>
    </p:spTree>
    <p:extLst>
      <p:ext uri="{BB962C8B-B14F-4D97-AF65-F5344CB8AC3E}">
        <p14:creationId xmlns:p14="http://schemas.microsoft.com/office/powerpoint/2010/main" val="24343358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5997575"/>
            <a:ext cx="9144000" cy="8604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Slide Number Placeholder 5"/>
          <p:cNvSpPr>
            <a:spLocks noGrp="1"/>
          </p:cNvSpPr>
          <p:nvPr>
            <p:ph type="sldNum" sz="quarter" idx="10"/>
          </p:nvPr>
        </p:nvSpPr>
        <p:spPr>
          <a:xfrm>
            <a:off x="3603625" y="6492875"/>
            <a:ext cx="2133600" cy="365125"/>
          </a:xfrm>
          <a:prstGeom prst="rect">
            <a:avLst/>
          </a:prstGeom>
        </p:spPr>
        <p:txBody>
          <a:bodyPr/>
          <a:lstStyle>
            <a:lvl1pPr algn="ctr">
              <a:defRPr sz="1200" smtClean="0">
                <a:solidFill>
                  <a:schemeClr val="tx1">
                    <a:lumMod val="50000"/>
                    <a:lumOff val="50000"/>
                  </a:schemeClr>
                </a:solidFill>
                <a:ea typeface="+mn-ea"/>
                <a:cs typeface="+mn-cs"/>
              </a:defRPr>
            </a:lvl1pPr>
          </a:lstStyle>
          <a:p>
            <a:pPr>
              <a:defRPr/>
            </a:pPr>
            <a:fld id="{73D039AC-70A2-C845-BE22-61EC1329FCBF}" type="slidenum">
              <a:rPr lang="en-US"/>
              <a:pPr>
                <a:defRPr/>
              </a:pPr>
              <a:t>‹#›</a:t>
            </a:fld>
            <a:endParaRPr lang="en-US" dirty="0"/>
          </a:p>
        </p:txBody>
      </p:sp>
    </p:spTree>
    <p:extLst>
      <p:ext uri="{BB962C8B-B14F-4D97-AF65-F5344CB8AC3E}">
        <p14:creationId xmlns:p14="http://schemas.microsoft.com/office/powerpoint/2010/main" val="952778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185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Slide Number Placeholder 5"/>
          <p:cNvSpPr>
            <a:spLocks noGrp="1"/>
          </p:cNvSpPr>
          <p:nvPr>
            <p:ph type="sldNum" sz="quarter" idx="10"/>
          </p:nvPr>
        </p:nvSpPr>
        <p:spPr>
          <a:xfrm>
            <a:off x="3603625" y="6492875"/>
            <a:ext cx="2133600" cy="365125"/>
          </a:xfrm>
          <a:prstGeom prst="rect">
            <a:avLst/>
          </a:prstGeom>
        </p:spPr>
        <p:txBody>
          <a:bodyPr/>
          <a:lstStyle>
            <a:lvl1pPr algn="ctr">
              <a:defRPr sz="1200" smtClean="0">
                <a:solidFill>
                  <a:schemeClr val="tx1">
                    <a:lumMod val="50000"/>
                    <a:lumOff val="50000"/>
                  </a:schemeClr>
                </a:solidFill>
                <a:ea typeface="+mn-ea"/>
                <a:cs typeface="+mn-cs"/>
              </a:defRPr>
            </a:lvl1pPr>
          </a:lstStyle>
          <a:p>
            <a:pPr>
              <a:defRPr/>
            </a:pPr>
            <a:fld id="{38EA7F17-78C2-284F-9E30-CB83007A1998}" type="slidenum">
              <a:rPr lang="en-US"/>
              <a:pPr>
                <a:defRPr/>
              </a:pPr>
              <a:t>‹#›</a:t>
            </a:fld>
            <a:endParaRPr lang="en-US" dirty="0"/>
          </a:p>
        </p:txBody>
      </p:sp>
    </p:spTree>
    <p:extLst>
      <p:ext uri="{BB962C8B-B14F-4D97-AF65-F5344CB8AC3E}">
        <p14:creationId xmlns:p14="http://schemas.microsoft.com/office/powerpoint/2010/main" val="35413328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3603625" y="6492875"/>
            <a:ext cx="2133600" cy="365125"/>
          </a:xfrm>
          <a:prstGeom prst="rect">
            <a:avLst/>
          </a:prstGeom>
        </p:spPr>
        <p:txBody>
          <a:bodyPr/>
          <a:lstStyle>
            <a:lvl1pPr algn="ctr">
              <a:defRPr sz="1200" smtClean="0">
                <a:solidFill>
                  <a:schemeClr val="tx1">
                    <a:lumMod val="50000"/>
                    <a:lumOff val="50000"/>
                  </a:schemeClr>
                </a:solidFill>
                <a:ea typeface="+mn-ea"/>
                <a:cs typeface="+mn-cs"/>
              </a:defRPr>
            </a:lvl1pPr>
          </a:lstStyle>
          <a:p>
            <a:pPr>
              <a:defRPr/>
            </a:pPr>
            <a:fld id="{7DDAA392-E677-B940-9912-1CDA53904855}" type="slidenum">
              <a:rPr lang="en-US"/>
              <a:pPr>
                <a:defRPr/>
              </a:pPr>
              <a:t>‹#›</a:t>
            </a:fld>
            <a:endParaRPr lang="en-US" dirty="0"/>
          </a:p>
        </p:txBody>
      </p:sp>
    </p:spTree>
    <p:extLst>
      <p:ext uri="{BB962C8B-B14F-4D97-AF65-F5344CB8AC3E}">
        <p14:creationId xmlns:p14="http://schemas.microsoft.com/office/powerpoint/2010/main" val="23494154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4000" y="230188"/>
            <a:ext cx="866298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3600" kern="1200">
          <a:solidFill>
            <a:srgbClr val="595959"/>
          </a:solidFill>
          <a:latin typeface="Arial"/>
          <a:ea typeface="ＭＳ Ｐゴシック" charset="0"/>
          <a:cs typeface="Arial"/>
        </a:defRPr>
      </a:lvl1pPr>
      <a:lvl2pPr algn="l" defTabSz="457200" rtl="0" eaLnBrk="1" fontAlgn="base" hangingPunct="1">
        <a:spcBef>
          <a:spcPct val="0"/>
        </a:spcBef>
        <a:spcAft>
          <a:spcPct val="0"/>
        </a:spcAft>
        <a:defRPr sz="3600">
          <a:solidFill>
            <a:srgbClr val="595959"/>
          </a:solidFill>
          <a:latin typeface="Arial" charset="0"/>
          <a:ea typeface="ＭＳ Ｐゴシック" charset="0"/>
        </a:defRPr>
      </a:lvl2pPr>
      <a:lvl3pPr algn="l" defTabSz="457200" rtl="0" eaLnBrk="1" fontAlgn="base" hangingPunct="1">
        <a:spcBef>
          <a:spcPct val="0"/>
        </a:spcBef>
        <a:spcAft>
          <a:spcPct val="0"/>
        </a:spcAft>
        <a:defRPr sz="3600">
          <a:solidFill>
            <a:srgbClr val="595959"/>
          </a:solidFill>
          <a:latin typeface="Arial" charset="0"/>
          <a:ea typeface="ＭＳ Ｐゴシック" charset="0"/>
        </a:defRPr>
      </a:lvl3pPr>
      <a:lvl4pPr algn="l" defTabSz="457200" rtl="0" eaLnBrk="1" fontAlgn="base" hangingPunct="1">
        <a:spcBef>
          <a:spcPct val="0"/>
        </a:spcBef>
        <a:spcAft>
          <a:spcPct val="0"/>
        </a:spcAft>
        <a:defRPr sz="3600">
          <a:solidFill>
            <a:srgbClr val="595959"/>
          </a:solidFill>
          <a:latin typeface="Arial" charset="0"/>
          <a:ea typeface="ＭＳ Ｐゴシック" charset="0"/>
        </a:defRPr>
      </a:lvl4pPr>
      <a:lvl5pPr algn="l" defTabSz="457200" rtl="0" eaLnBrk="1" fontAlgn="base" hangingPunct="1">
        <a:spcBef>
          <a:spcPct val="0"/>
        </a:spcBef>
        <a:spcAft>
          <a:spcPct val="0"/>
        </a:spcAft>
        <a:defRPr sz="3600">
          <a:solidFill>
            <a:srgbClr val="595959"/>
          </a:solidFill>
          <a:latin typeface="Arial" charset="0"/>
          <a:ea typeface="ＭＳ Ｐゴシック" charset="0"/>
        </a:defRPr>
      </a:lvl5pPr>
      <a:lvl6pPr marL="457200" algn="l" defTabSz="457200" rtl="0" eaLnBrk="1" fontAlgn="base" hangingPunct="1">
        <a:spcBef>
          <a:spcPct val="0"/>
        </a:spcBef>
        <a:spcAft>
          <a:spcPct val="0"/>
        </a:spcAft>
        <a:defRPr sz="3600">
          <a:solidFill>
            <a:srgbClr val="595959"/>
          </a:solidFill>
          <a:latin typeface="Arial" charset="0"/>
          <a:ea typeface="ＭＳ Ｐゴシック" charset="0"/>
        </a:defRPr>
      </a:lvl6pPr>
      <a:lvl7pPr marL="914400" algn="l" defTabSz="457200" rtl="0" eaLnBrk="1" fontAlgn="base" hangingPunct="1">
        <a:spcBef>
          <a:spcPct val="0"/>
        </a:spcBef>
        <a:spcAft>
          <a:spcPct val="0"/>
        </a:spcAft>
        <a:defRPr sz="3600">
          <a:solidFill>
            <a:srgbClr val="595959"/>
          </a:solidFill>
          <a:latin typeface="Arial" charset="0"/>
          <a:ea typeface="ＭＳ Ｐゴシック" charset="0"/>
        </a:defRPr>
      </a:lvl7pPr>
      <a:lvl8pPr marL="1371600" algn="l" defTabSz="457200" rtl="0" eaLnBrk="1" fontAlgn="base" hangingPunct="1">
        <a:spcBef>
          <a:spcPct val="0"/>
        </a:spcBef>
        <a:spcAft>
          <a:spcPct val="0"/>
        </a:spcAft>
        <a:defRPr sz="3600">
          <a:solidFill>
            <a:srgbClr val="595959"/>
          </a:solidFill>
          <a:latin typeface="Arial" charset="0"/>
          <a:ea typeface="ＭＳ Ｐゴシック" charset="0"/>
        </a:defRPr>
      </a:lvl8pPr>
      <a:lvl9pPr marL="1828800" algn="l" defTabSz="457200" rtl="0" eaLnBrk="1" fontAlgn="base" hangingPunct="1">
        <a:spcBef>
          <a:spcPct val="0"/>
        </a:spcBef>
        <a:spcAft>
          <a:spcPct val="0"/>
        </a:spcAft>
        <a:defRPr sz="3600">
          <a:solidFill>
            <a:srgbClr val="595959"/>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rgbClr val="504F5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800" kern="1200">
          <a:solidFill>
            <a:srgbClr val="504F5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2400" kern="1200">
          <a:solidFill>
            <a:srgbClr val="504F5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2000" kern="1200">
          <a:solidFill>
            <a:srgbClr val="504F5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2000" kern="1200">
          <a:solidFill>
            <a:srgbClr val="504F5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9"/>
          <p:cNvSpPr>
            <a:spLocks noChangeArrowheads="1"/>
          </p:cNvSpPr>
          <p:nvPr/>
        </p:nvSpPr>
        <p:spPr bwMode="auto">
          <a:xfrm>
            <a:off x="4281488" y="3927475"/>
            <a:ext cx="44386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20000"/>
              </a:spcBef>
            </a:pPr>
            <a:r>
              <a:rPr lang="en-US" sz="1600" b="1" dirty="0">
                <a:solidFill>
                  <a:srgbClr val="5F5F5F"/>
                </a:solidFill>
              </a:rPr>
              <a:t>Presented by: </a:t>
            </a:r>
            <a:r>
              <a:rPr lang="en-US" sz="1600" b="1" dirty="0" smtClean="0">
                <a:solidFill>
                  <a:srgbClr val="5F5F5F"/>
                </a:solidFill>
              </a:rPr>
              <a:t>Bryan Mack</a:t>
            </a:r>
            <a:r>
              <a:rPr lang="en-US" sz="1600" b="1" dirty="0">
                <a:solidFill>
                  <a:srgbClr val="5F5F5F"/>
                </a:solidFill>
              </a:rPr>
              <a:t/>
            </a:r>
            <a:br>
              <a:rPr lang="en-US" sz="1600" b="1" dirty="0">
                <a:solidFill>
                  <a:srgbClr val="5F5F5F"/>
                </a:solidFill>
              </a:rPr>
            </a:br>
            <a:r>
              <a:rPr lang="en-US" sz="1600" b="1" dirty="0" smtClean="0">
                <a:solidFill>
                  <a:srgbClr val="5F5F5F"/>
                </a:solidFill>
              </a:rPr>
              <a:t>Colorado Community College System</a:t>
            </a:r>
            <a:endParaRPr lang="en-US" sz="1600" b="1" dirty="0">
              <a:solidFill>
                <a:srgbClr val="5F5F5F"/>
              </a:solidFill>
            </a:endParaRPr>
          </a:p>
          <a:p>
            <a:pPr>
              <a:spcBef>
                <a:spcPct val="20000"/>
              </a:spcBef>
            </a:pPr>
            <a:r>
              <a:rPr lang="en-US" sz="1600" b="1" dirty="0">
                <a:solidFill>
                  <a:srgbClr val="5F5F5F"/>
                </a:solidFill>
              </a:rPr>
              <a:t>April </a:t>
            </a:r>
            <a:r>
              <a:rPr lang="en-US" sz="1600" b="1" dirty="0" smtClean="0">
                <a:solidFill>
                  <a:srgbClr val="5F5F5F"/>
                </a:solidFill>
              </a:rPr>
              <a:t>7, </a:t>
            </a:r>
            <a:r>
              <a:rPr lang="en-US" sz="1600" b="1" dirty="0">
                <a:solidFill>
                  <a:srgbClr val="5F5F5F"/>
                </a:solidFill>
              </a:rPr>
              <a:t>2014</a:t>
            </a:r>
          </a:p>
          <a:p>
            <a:pPr>
              <a:spcBef>
                <a:spcPct val="20000"/>
              </a:spcBef>
            </a:pPr>
            <a:r>
              <a:rPr lang="en-US" sz="1600" b="1" dirty="0">
                <a:solidFill>
                  <a:srgbClr val="5F5F5F"/>
                </a:solidFill>
              </a:rPr>
              <a:t>Session ID </a:t>
            </a:r>
            <a:r>
              <a:rPr lang="en-US" sz="1600" b="1" dirty="0" smtClean="0">
                <a:solidFill>
                  <a:srgbClr val="5F5F5F"/>
                </a:solidFill>
              </a:rPr>
              <a:t>2502</a:t>
            </a:r>
            <a:endParaRPr lang="en-US" sz="1600" b="1" dirty="0">
              <a:solidFill>
                <a:srgbClr val="5F5F5F"/>
              </a:solidFill>
            </a:endParaRPr>
          </a:p>
        </p:txBody>
      </p:sp>
      <p:sp>
        <p:nvSpPr>
          <p:cNvPr id="11266" name="Title 1"/>
          <p:cNvSpPr>
            <a:spLocks noGrp="1"/>
          </p:cNvSpPr>
          <p:nvPr>
            <p:ph type="ctrTitle"/>
          </p:nvPr>
        </p:nvSpPr>
        <p:spPr>
          <a:xfrm>
            <a:off x="4291013" y="800100"/>
            <a:ext cx="4524375" cy="2181225"/>
          </a:xfrm>
        </p:spPr>
        <p:txBody>
          <a:bodyPr/>
          <a:lstStyle/>
          <a:p>
            <a:r>
              <a:rPr lang="en-US" dirty="0">
                <a:latin typeface="Arial" charset="0"/>
              </a:rPr>
              <a:t>ODS Data Sleuth</a:t>
            </a:r>
          </a:p>
        </p:txBody>
      </p:sp>
      <p:sp>
        <p:nvSpPr>
          <p:cNvPr id="3" name="Subtitle 2"/>
          <p:cNvSpPr>
            <a:spLocks noGrp="1"/>
          </p:cNvSpPr>
          <p:nvPr>
            <p:ph type="subTitle" idx="1"/>
          </p:nvPr>
        </p:nvSpPr>
        <p:spPr>
          <a:xfrm>
            <a:off x="4291013" y="2938463"/>
            <a:ext cx="4524375" cy="1752600"/>
          </a:xfrm>
        </p:spPr>
        <p:txBody>
          <a:bodyPr rtlCol="0"/>
          <a:lstStyle/>
          <a:p>
            <a:pPr fontAlgn="auto">
              <a:spcAft>
                <a:spcPts val="0"/>
              </a:spcAft>
              <a:defRPr/>
            </a:pPr>
            <a:r>
              <a:rPr lang="en-US" dirty="0">
                <a:ea typeface="+mn-ea"/>
              </a:rPr>
              <a:t>Tracking Down Calculated Fields in Banner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dirty="0" smtClean="0">
                <a:latin typeface="Arial" charset="0"/>
              </a:rPr>
              <a:t>Initial Report </a:t>
            </a:r>
            <a:r>
              <a:rPr lang="en-US" dirty="0" err="1" smtClean="0">
                <a:latin typeface="Arial" charset="0"/>
              </a:rPr>
              <a:t>Requst</a:t>
            </a:r>
            <a:endParaRPr lang="en-US" dirty="0">
              <a:latin typeface="Arial" charset="0"/>
            </a:endParaRPr>
          </a:p>
        </p:txBody>
      </p:sp>
      <p:sp>
        <p:nvSpPr>
          <p:cNvPr id="19458" name="Rectangle 3"/>
          <p:cNvSpPr>
            <a:spLocks noGrp="1" noChangeAspect="1" noChangeArrowheads="1"/>
          </p:cNvSpPr>
          <p:nvPr>
            <p:ph idx="1"/>
          </p:nvPr>
        </p:nvSpPr>
        <p:spPr/>
        <p:txBody>
          <a:bodyPr/>
          <a:lstStyle/>
          <a:p>
            <a:pPr marL="0" indent="0" eaLnBrk="1" hangingPunct="1">
              <a:buNone/>
            </a:pPr>
            <a:r>
              <a:rPr lang="en-US" dirty="0" smtClean="0">
                <a:solidFill>
                  <a:srgbClr val="595959"/>
                </a:solidFill>
                <a:latin typeface="Arial" charset="0"/>
              </a:rPr>
              <a:t>Ok – maybe it wasn’t that bad.  Here’s the real request:</a:t>
            </a:r>
          </a:p>
          <a:p>
            <a:pPr marL="0" indent="0" eaLnBrk="1" hangingPunct="1">
              <a:buNone/>
            </a:pPr>
            <a:endParaRPr lang="en-US" dirty="0" smtClean="0">
              <a:solidFill>
                <a:srgbClr val="595959"/>
              </a:solidFill>
              <a:latin typeface="Arial" charset="0"/>
            </a:endParaRPr>
          </a:p>
          <a:p>
            <a:pPr marL="0" indent="0">
              <a:buNone/>
            </a:pPr>
            <a:r>
              <a:rPr lang="en-US" sz="2400" i="1" dirty="0"/>
              <a:t>This report will identify all optional deductions an employee can elect during open enrollment.  HR Administrators verify the data entry with this report and run it multiple times during open enrollment.  They currently have to request this from the PM and it has to be parsed out to the </a:t>
            </a:r>
            <a:r>
              <a:rPr lang="en-US" sz="2400" i="1" dirty="0" err="1"/>
              <a:t>produpdate</a:t>
            </a:r>
            <a:r>
              <a:rPr lang="en-US" sz="2400" i="1" dirty="0"/>
              <a:t> folder for each school.</a:t>
            </a:r>
            <a:endParaRPr lang="en-US" sz="2400" i="1" dirty="0" smtClean="0">
              <a:solidFill>
                <a:srgbClr val="595959"/>
              </a:solidFill>
              <a:latin typeface="Arial" charset="0"/>
            </a:endParaRPr>
          </a:p>
          <a:p>
            <a:pPr marL="0" indent="0" eaLnBrk="1" hangingPunct="1">
              <a:buNone/>
            </a:pPr>
            <a:endParaRPr lang="en-US" dirty="0" smtClean="0">
              <a:solidFill>
                <a:srgbClr val="595959"/>
              </a:solidFill>
              <a:latin typeface="Arial" charset="0"/>
            </a:endParaRPr>
          </a:p>
          <a:p>
            <a:pPr marL="0" indent="0" eaLnBrk="1" hangingPunct="1">
              <a:buNone/>
            </a:pPr>
            <a:endParaRPr lang="en-US" dirty="0" smtClean="0">
              <a:solidFill>
                <a:srgbClr val="595959"/>
              </a:solidFill>
              <a:latin typeface="Arial" charset="0"/>
            </a:endParaRPr>
          </a:p>
          <a:p>
            <a:pPr marL="0" indent="0" eaLnBrk="1" hangingPunct="1">
              <a:buNone/>
            </a:pP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87838B3E-E50A-5143-BA78-01924E5CF962}" type="slidenum">
              <a:rPr lang="en-US"/>
              <a:pPr>
                <a:defRPr/>
              </a:pPr>
              <a:t>10</a:t>
            </a:fld>
            <a:endParaRPr lang="en-US" dirty="0"/>
          </a:p>
        </p:txBody>
      </p:sp>
    </p:spTree>
    <p:extLst>
      <p:ext uri="{BB962C8B-B14F-4D97-AF65-F5344CB8AC3E}">
        <p14:creationId xmlns:p14="http://schemas.microsoft.com/office/powerpoint/2010/main" val="1793775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dirty="0" smtClean="0">
                <a:latin typeface="Arial" charset="0"/>
              </a:rPr>
              <a:t>The Problem</a:t>
            </a:r>
            <a:endParaRPr lang="en-US" dirty="0">
              <a:latin typeface="Arial" charset="0"/>
            </a:endParaRPr>
          </a:p>
        </p:txBody>
      </p:sp>
      <p:sp>
        <p:nvSpPr>
          <p:cNvPr id="20482" name="Rectangle 3"/>
          <p:cNvSpPr>
            <a:spLocks noGrp="1" noChangeAspect="1" noChangeArrowheads="1"/>
          </p:cNvSpPr>
          <p:nvPr>
            <p:ph idx="1"/>
          </p:nvPr>
        </p:nvSpPr>
        <p:spPr>
          <a:xfrm>
            <a:off x="457200" y="1600200"/>
            <a:ext cx="8229600" cy="4962646"/>
          </a:xfrm>
        </p:spPr>
        <p:txBody>
          <a:bodyPr/>
          <a:lstStyle/>
          <a:p>
            <a:pPr marL="0" indent="0" eaLnBrk="1" hangingPunct="1">
              <a:buNone/>
            </a:pPr>
            <a:r>
              <a:rPr lang="en-US" sz="2000" dirty="0" smtClean="0">
                <a:solidFill>
                  <a:srgbClr val="595959"/>
                </a:solidFill>
                <a:latin typeface="Arial" charset="0"/>
              </a:rPr>
              <a:t>This user required the END_DATE to be populated in the report. The END_DATE is not stored in the database as it appears on the form. </a:t>
            </a:r>
          </a:p>
          <a:p>
            <a:pPr marL="0" indent="0" eaLnBrk="1" hangingPunct="1">
              <a:buNone/>
            </a:pPr>
            <a:endParaRPr lang="en-US" sz="2000" dirty="0" smtClean="0">
              <a:solidFill>
                <a:srgbClr val="595959"/>
              </a:solidFill>
              <a:latin typeface="Arial" charset="0"/>
            </a:endParaRPr>
          </a:p>
          <a:p>
            <a:pPr marL="0" indent="0" eaLnBrk="1" hangingPunct="1">
              <a:buNone/>
            </a:pPr>
            <a:endParaRPr lang="en-US" sz="2000" dirty="0" smtClean="0">
              <a:solidFill>
                <a:srgbClr val="595959"/>
              </a:solidFill>
              <a:latin typeface="Arial" charset="0"/>
            </a:endParaRPr>
          </a:p>
          <a:p>
            <a:pPr marL="0" indent="0" eaLnBrk="1" hangingPunct="1">
              <a:buNone/>
            </a:pPr>
            <a:r>
              <a:rPr lang="en-US" sz="2000" dirty="0" smtClean="0">
                <a:solidFill>
                  <a:srgbClr val="595959"/>
                </a:solidFill>
                <a:latin typeface="Arial" charset="0"/>
              </a:rPr>
              <a:t>It displays on the form     </a:t>
            </a:r>
            <a:r>
              <a:rPr lang="en-US" sz="2000" dirty="0" smtClean="0">
                <a:solidFill>
                  <a:srgbClr val="595959"/>
                </a:solidFill>
                <a:latin typeface="Arial" charset="0"/>
                <a:sym typeface="Wingdings" pitchFamily="2" charset="2"/>
              </a:rPr>
              <a:t></a:t>
            </a:r>
            <a:endParaRPr lang="en-US" sz="2000" dirty="0" smtClean="0">
              <a:solidFill>
                <a:srgbClr val="595959"/>
              </a:solidFill>
              <a:latin typeface="Arial" charset="0"/>
            </a:endParaRPr>
          </a:p>
          <a:p>
            <a:pPr marL="0" indent="0" eaLnBrk="1" hangingPunct="1">
              <a:buNone/>
            </a:pPr>
            <a:endParaRPr lang="en-US" sz="2400" dirty="0">
              <a:solidFill>
                <a:srgbClr val="595959"/>
              </a:solidFill>
              <a:latin typeface="Arial" charset="0"/>
            </a:endParaRPr>
          </a:p>
          <a:p>
            <a:pPr marL="0" indent="0" eaLnBrk="1" hangingPunct="1">
              <a:buNone/>
            </a:pPr>
            <a:endParaRPr lang="en-US" sz="2400" dirty="0" smtClean="0">
              <a:solidFill>
                <a:srgbClr val="595959"/>
              </a:solidFill>
              <a:latin typeface="Arial" charset="0"/>
            </a:endParaRPr>
          </a:p>
          <a:p>
            <a:pPr marL="0" indent="0" eaLnBrk="1" hangingPunct="1">
              <a:buNone/>
            </a:pPr>
            <a:endParaRPr lang="en-US" sz="2400" dirty="0">
              <a:solidFill>
                <a:srgbClr val="595959"/>
              </a:solidFill>
              <a:latin typeface="Arial" charset="0"/>
            </a:endParaRPr>
          </a:p>
          <a:p>
            <a:pPr marL="0" indent="0" eaLnBrk="1" hangingPunct="1">
              <a:buNone/>
            </a:pPr>
            <a:r>
              <a:rPr lang="en-US" sz="2400" dirty="0" smtClean="0">
                <a:solidFill>
                  <a:srgbClr val="595959"/>
                </a:solidFill>
                <a:latin typeface="Arial" charset="0"/>
              </a:rPr>
              <a:t>There is no end date field in the table </a:t>
            </a:r>
            <a:r>
              <a:rPr lang="en-US" sz="2400" dirty="0" smtClean="0">
                <a:solidFill>
                  <a:srgbClr val="595959"/>
                </a:solidFill>
                <a:latin typeface="Arial" charset="0"/>
                <a:sym typeface="Wingdings" pitchFamily="2" charset="2"/>
              </a:rPr>
              <a:t></a:t>
            </a:r>
            <a:endParaRPr lang="en-US" sz="2400" dirty="0" smtClean="0">
              <a:solidFill>
                <a:srgbClr val="595959"/>
              </a:solidFill>
              <a:latin typeface="Arial" charset="0"/>
            </a:endParaRPr>
          </a:p>
          <a:p>
            <a:pPr marL="0" indent="0" eaLnBrk="1" hangingPunct="1">
              <a:buNone/>
            </a:pP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FA866CC6-4A9F-6748-9231-05F4A91398EE}" type="slidenum">
              <a:rPr lang="en-US"/>
              <a:pPr>
                <a:defRPr/>
              </a:pPr>
              <a:t>11</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549" y="3076031"/>
            <a:ext cx="33528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946" y="2337060"/>
            <a:ext cx="1005671" cy="100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882" y="3664291"/>
            <a:ext cx="14859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dirty="0" smtClean="0">
                <a:latin typeface="Arial" charset="0"/>
              </a:rPr>
              <a:t>Solving The Problem</a:t>
            </a:r>
            <a:endParaRPr lang="en-US" dirty="0">
              <a:latin typeface="Arial" charset="0"/>
            </a:endParaRPr>
          </a:p>
        </p:txBody>
      </p:sp>
      <p:sp>
        <p:nvSpPr>
          <p:cNvPr id="20482" name="Rectangle 3"/>
          <p:cNvSpPr>
            <a:spLocks noGrp="1" noChangeAspect="1" noChangeArrowheads="1"/>
          </p:cNvSpPr>
          <p:nvPr>
            <p:ph idx="1"/>
          </p:nvPr>
        </p:nvSpPr>
        <p:spPr/>
        <p:txBody>
          <a:bodyPr/>
          <a:lstStyle/>
          <a:p>
            <a:pPr marL="0" indent="0" eaLnBrk="1" hangingPunct="1">
              <a:buNone/>
            </a:pPr>
            <a:r>
              <a:rPr lang="en-US" sz="2400" dirty="0" smtClean="0">
                <a:solidFill>
                  <a:srgbClr val="595959"/>
                </a:solidFill>
                <a:latin typeface="Arial" charset="0"/>
              </a:rPr>
              <a:t>A project manager with Banner access provided us this info from NBAJOBS regarding this field:</a:t>
            </a:r>
            <a:r>
              <a:rPr lang="en-US" dirty="0" smtClean="0">
                <a:solidFill>
                  <a:srgbClr val="595959"/>
                </a:solidFill>
                <a:latin typeface="Arial" charset="0"/>
              </a:rPr>
              <a:t/>
            </a:r>
            <a:br>
              <a:rPr lang="en-US" dirty="0" smtClean="0">
                <a:solidFill>
                  <a:srgbClr val="595959"/>
                </a:solidFill>
                <a:latin typeface="Arial" charset="0"/>
              </a:rPr>
            </a:br>
            <a:r>
              <a:rPr lang="en-US" dirty="0" smtClean="0">
                <a:solidFill>
                  <a:srgbClr val="595959"/>
                </a:solidFill>
                <a:latin typeface="Arial" charset="0"/>
              </a:rPr>
              <a:t>             </a:t>
            </a:r>
          </a:p>
          <a:p>
            <a:pPr marL="0" indent="0" algn="ctr" eaLnBrk="1" hangingPunct="1">
              <a:buNone/>
            </a:pPr>
            <a:r>
              <a:rPr lang="en-US" sz="2400" b="1" dirty="0" smtClean="0">
                <a:solidFill>
                  <a:srgbClr val="595959"/>
                </a:solidFill>
                <a:latin typeface="Arial" charset="0"/>
              </a:rPr>
              <a:t>NBAJOBS.CANCEL_DATE</a:t>
            </a:r>
          </a:p>
          <a:p>
            <a:pPr marL="0" indent="0" eaLnBrk="1" hangingPunct="1">
              <a:buNone/>
            </a:pP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FA866CC6-4A9F-6748-9231-05F4A91398EE}" type="slidenum">
              <a:rPr lang="en-US"/>
              <a:pPr>
                <a:defRPr/>
              </a:pPr>
              <a:t>12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3429000"/>
            <a:ext cx="36290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071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dirty="0" smtClean="0">
                <a:latin typeface="Arial" charset="0"/>
              </a:rPr>
              <a:t>Discovering a Calculated Value</a:t>
            </a:r>
            <a:endParaRPr lang="en-US" dirty="0">
              <a:latin typeface="Arial" charset="0"/>
            </a:endParaRPr>
          </a:p>
        </p:txBody>
      </p:sp>
      <p:sp>
        <p:nvSpPr>
          <p:cNvPr id="20482" name="Rectangle 3"/>
          <p:cNvSpPr>
            <a:spLocks noGrp="1" noChangeAspect="1" noChangeArrowheads="1"/>
          </p:cNvSpPr>
          <p:nvPr>
            <p:ph idx="1"/>
          </p:nvPr>
        </p:nvSpPr>
        <p:spPr/>
        <p:txBody>
          <a:bodyPr/>
          <a:lstStyle/>
          <a:p>
            <a:pPr eaLnBrk="1" hangingPunct="1"/>
            <a:r>
              <a:rPr lang="en-US" dirty="0" smtClean="0">
                <a:solidFill>
                  <a:srgbClr val="595959"/>
                </a:solidFill>
                <a:latin typeface="Arial" charset="0"/>
              </a:rPr>
              <a:t>As basic Banner/ODS knowledge tells us, “CANCEL_DATE” is not a stored value within a Banner table as the field name does not begin with a 7-character table name</a:t>
            </a:r>
          </a:p>
          <a:p>
            <a:pPr eaLnBrk="1" hangingPunct="1"/>
            <a:r>
              <a:rPr lang="en-US" b="1" dirty="0" smtClean="0">
                <a:solidFill>
                  <a:srgbClr val="595959"/>
                </a:solidFill>
                <a:latin typeface="Arial" charset="0"/>
              </a:rPr>
              <a:t>This indicates a calculated value.</a:t>
            </a:r>
            <a:endParaRPr lang="en-US" dirty="0">
              <a:solidFill>
                <a:srgbClr val="595959"/>
              </a:solidFill>
              <a:latin typeface="Arial" charset="0"/>
            </a:endParaRPr>
          </a:p>
          <a:p>
            <a:pPr eaLnBrk="1" hangingPunct="1"/>
            <a:r>
              <a:rPr lang="en-US" dirty="0" smtClean="0">
                <a:solidFill>
                  <a:srgbClr val="595959"/>
                </a:solidFill>
                <a:latin typeface="Arial" charset="0"/>
              </a:rPr>
              <a:t>We must reverse-engineer this field to reproduce the calculation in the ODS</a:t>
            </a:r>
          </a:p>
        </p:txBody>
      </p:sp>
      <p:sp>
        <p:nvSpPr>
          <p:cNvPr id="3" name="Slide Number Placeholder 2"/>
          <p:cNvSpPr>
            <a:spLocks noGrp="1"/>
          </p:cNvSpPr>
          <p:nvPr>
            <p:ph type="sldNum" sz="quarter" idx="10"/>
          </p:nvPr>
        </p:nvSpPr>
        <p:spPr/>
        <p:txBody>
          <a:bodyPr/>
          <a:lstStyle/>
          <a:p>
            <a:pPr>
              <a:defRPr/>
            </a:pPr>
            <a:fld id="{FA866CC6-4A9F-6748-9231-05F4A91398EE}" type="slidenum">
              <a:rPr lang="en-US"/>
              <a:pPr>
                <a:defRPr/>
              </a:pPr>
              <a:t>13</a:t>
            </a:fld>
            <a:endParaRPr lang="en-US" dirty="0"/>
          </a:p>
        </p:txBody>
      </p:sp>
    </p:spTree>
    <p:extLst>
      <p:ext uri="{BB962C8B-B14F-4D97-AF65-F5344CB8AC3E}">
        <p14:creationId xmlns:p14="http://schemas.microsoft.com/office/powerpoint/2010/main" val="1537274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is obviously quite simple</a:t>
            </a:r>
            <a:endParaRPr lang="en-US" dirty="0"/>
          </a:p>
        </p:txBody>
      </p:sp>
      <p:sp>
        <p:nvSpPr>
          <p:cNvPr id="3" name="Content Placeholder 2"/>
          <p:cNvSpPr>
            <a:spLocks noGrp="1"/>
          </p:cNvSpPr>
          <p:nvPr>
            <p:ph idx="1"/>
          </p:nvPr>
        </p:nvSpPr>
        <p:spPr/>
        <p:txBody>
          <a:bodyPr/>
          <a:lstStyle/>
          <a:p>
            <a:pPr marL="0" indent="0">
              <a:buNone/>
            </a:pPr>
            <a:r>
              <a:rPr lang="en-US" dirty="0" smtClean="0"/>
              <a:t>Step 1:  Ask the user for the calculation behind the field.  They know this 100% of the time and will never, ever, under any circumstances, give you an answer which could even be misconstrued as incorrect in any way, shape or form.</a:t>
            </a:r>
            <a:endParaRPr lang="en-US"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14</a:t>
            </a:fld>
            <a:endParaRPr lang="en-US" dirty="0"/>
          </a:p>
        </p:txBody>
      </p:sp>
    </p:spTree>
    <p:extLst>
      <p:ext uri="{BB962C8B-B14F-4D97-AF65-F5344CB8AC3E}">
        <p14:creationId xmlns:p14="http://schemas.microsoft.com/office/powerpoint/2010/main" val="3593226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TRY AGAIN!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15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89" y="1370997"/>
            <a:ext cx="8287475" cy="367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2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down a calculated field</a:t>
            </a:r>
            <a:endParaRPr lang="en-US" dirty="0"/>
          </a:p>
        </p:txBody>
      </p:sp>
      <p:sp>
        <p:nvSpPr>
          <p:cNvPr id="3" name="Content Placeholder 2"/>
          <p:cNvSpPr>
            <a:spLocks noGrp="1"/>
          </p:cNvSpPr>
          <p:nvPr>
            <p:ph idx="1"/>
          </p:nvPr>
        </p:nvSpPr>
        <p:spPr/>
        <p:txBody>
          <a:bodyPr/>
          <a:lstStyle/>
          <a:p>
            <a:pPr marL="0" indent="0">
              <a:buNone/>
            </a:pPr>
            <a:r>
              <a:rPr lang="en-US" dirty="0" smtClean="0"/>
              <a:t>Step 1:  Ask someone with Banner form access for the code behind the form. In this case, the form is NBAJOBS.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16</a:t>
            </a:fld>
            <a:endParaRPr lang="en-US" dirty="0"/>
          </a:p>
        </p:txBody>
      </p:sp>
    </p:spTree>
    <p:extLst>
      <p:ext uri="{BB962C8B-B14F-4D97-AF65-F5344CB8AC3E}">
        <p14:creationId xmlns:p14="http://schemas.microsoft.com/office/powerpoint/2010/main" val="2086397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down a calculated field</a:t>
            </a:r>
            <a:endParaRPr lang="en-US" dirty="0"/>
          </a:p>
        </p:txBody>
      </p:sp>
      <p:sp>
        <p:nvSpPr>
          <p:cNvPr id="3" name="Content Placeholder 2"/>
          <p:cNvSpPr>
            <a:spLocks noGrp="1"/>
          </p:cNvSpPr>
          <p:nvPr>
            <p:ph idx="1"/>
          </p:nvPr>
        </p:nvSpPr>
        <p:spPr/>
        <p:txBody>
          <a:bodyPr/>
          <a:lstStyle/>
          <a:p>
            <a:pPr marL="0" indent="0">
              <a:buNone/>
            </a:pPr>
            <a:r>
              <a:rPr lang="en-US" sz="2400" dirty="0" smtClean="0"/>
              <a:t>We determined </a:t>
            </a:r>
            <a:r>
              <a:rPr lang="en-US" sz="2400" dirty="0"/>
              <a:t>the </a:t>
            </a:r>
            <a:r>
              <a:rPr lang="en-US" sz="2400" dirty="0" err="1"/>
              <a:t>cancel_date</a:t>
            </a:r>
            <a:r>
              <a:rPr lang="en-US" sz="2400" dirty="0"/>
              <a:t> is really the </a:t>
            </a:r>
            <a:r>
              <a:rPr lang="en-US" sz="2400" dirty="0" smtClean="0"/>
              <a:t>(</a:t>
            </a:r>
            <a:r>
              <a:rPr lang="en-US" sz="2400" dirty="0" err="1" smtClean="0"/>
              <a:t>effective_date</a:t>
            </a:r>
            <a:r>
              <a:rPr lang="en-US" sz="2400" dirty="0" smtClean="0"/>
              <a:t> – 1) </a:t>
            </a:r>
            <a:r>
              <a:rPr lang="en-US" sz="2400" dirty="0"/>
              <a:t>of another row</a:t>
            </a:r>
            <a:r>
              <a:rPr lang="en-US" sz="2400" dirty="0" smtClean="0"/>
              <a:t>.  </a:t>
            </a:r>
          </a:p>
          <a:p>
            <a:pPr marL="0" indent="0">
              <a:buNone/>
            </a:pPr>
            <a:endParaRPr lang="en-US" sz="2400" dirty="0"/>
          </a:p>
          <a:p>
            <a:pPr marL="0" indent="0">
              <a:buNone/>
            </a:pPr>
            <a:r>
              <a:rPr lang="en-US" sz="2400" dirty="0" smtClean="0"/>
              <a:t>When an earning code on NBAJOBS is set to end, </a:t>
            </a:r>
            <a:r>
              <a:rPr lang="en-US" sz="2400" dirty="0"/>
              <a:t>a user manually types in an end date into the end-date </a:t>
            </a:r>
            <a:r>
              <a:rPr lang="en-US" sz="2400" dirty="0" smtClean="0"/>
              <a:t>field of the row. </a:t>
            </a:r>
            <a:r>
              <a:rPr lang="en-US" sz="2400" dirty="0"/>
              <a:t>T</a:t>
            </a:r>
            <a:r>
              <a:rPr lang="en-US" sz="2400" dirty="0" smtClean="0"/>
              <a:t>his </a:t>
            </a:r>
            <a:r>
              <a:rPr lang="en-US" sz="2400" dirty="0"/>
              <a:t>then </a:t>
            </a:r>
            <a:r>
              <a:rPr lang="en-US" sz="2400" dirty="0" smtClean="0"/>
              <a:t>creates a </a:t>
            </a:r>
            <a:r>
              <a:rPr lang="en-US" sz="2400" dirty="0"/>
              <a:t>new </a:t>
            </a:r>
            <a:r>
              <a:rPr lang="en-US" sz="2400" dirty="0" smtClean="0"/>
              <a:t>row in NBREARN (row 2) </a:t>
            </a:r>
            <a:r>
              <a:rPr lang="en-US" sz="2400" dirty="0"/>
              <a:t>with the effective date equal to the </a:t>
            </a:r>
            <a:r>
              <a:rPr lang="en-US" sz="2400" dirty="0" smtClean="0"/>
              <a:t>date they </a:t>
            </a:r>
            <a:r>
              <a:rPr lang="en-US" sz="2400" dirty="0"/>
              <a:t>just typed </a:t>
            </a:r>
            <a:r>
              <a:rPr lang="en-US" sz="2400" dirty="0" smtClean="0"/>
              <a:t>in + 1.  This new “</a:t>
            </a:r>
            <a:r>
              <a:rPr lang="en-US" sz="2400" dirty="0" err="1" smtClean="0"/>
              <a:t>effective_date</a:t>
            </a:r>
            <a:r>
              <a:rPr lang="en-US" sz="2400" dirty="0" smtClean="0"/>
              <a:t>” for row 2 is stored in the database (if the form is saved after entering the new row); the end date which was typed in is not stored in the database.  We need to calculate the end date in the same manner.*</a:t>
            </a:r>
          </a:p>
          <a:p>
            <a:pPr marL="0" indent="0">
              <a:buNone/>
            </a:pPr>
            <a:r>
              <a:rPr lang="en-US" sz="1400" dirty="0" smtClean="0"/>
              <a:t>*There is a bit more to it than this, but we are just going high-level in this presentation</a:t>
            </a:r>
          </a:p>
          <a:p>
            <a:pPr marL="0" indent="0">
              <a:buNone/>
            </a:pPr>
            <a:endParaRPr lang="en-US" sz="2400" dirty="0"/>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17</a:t>
            </a:fld>
            <a:endParaRPr lang="en-US" dirty="0"/>
          </a:p>
        </p:txBody>
      </p:sp>
    </p:spTree>
    <p:extLst>
      <p:ext uri="{BB962C8B-B14F-4D97-AF65-F5344CB8AC3E}">
        <p14:creationId xmlns:p14="http://schemas.microsoft.com/office/powerpoint/2010/main" val="328450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Huh?</a:t>
            </a:r>
            <a:endParaRPr lang="en-US" dirty="0"/>
          </a:p>
        </p:txBody>
      </p:sp>
      <p:sp>
        <p:nvSpPr>
          <p:cNvPr id="3" name="Content Placeholder 2"/>
          <p:cNvSpPr>
            <a:spLocks noGrp="1"/>
          </p:cNvSpPr>
          <p:nvPr>
            <p:ph idx="1"/>
          </p:nvPr>
        </p:nvSpPr>
        <p:spPr/>
        <p:txBody>
          <a:bodyPr/>
          <a:lstStyle/>
          <a:p>
            <a:pPr marL="0" indent="0">
              <a:buNone/>
            </a:pPr>
            <a:r>
              <a:rPr lang="en-US" sz="2400" dirty="0" smtClean="0"/>
              <a:t>To be honest, that previous slide doesn’t matter and you don’t need to understand it.  That might be a cop out since I barely understand it.</a:t>
            </a:r>
          </a:p>
          <a:p>
            <a:pPr marL="0" indent="0">
              <a:buNone/>
            </a:pPr>
            <a:endParaRPr lang="en-US" sz="2400" dirty="0"/>
          </a:p>
          <a:p>
            <a:pPr marL="0" indent="0">
              <a:buNone/>
            </a:pPr>
            <a:r>
              <a:rPr lang="en-US" sz="2400" dirty="0" smtClean="0"/>
              <a:t>The point is, that logic found in the Banner packages needs to be reproduced in the ODS.</a:t>
            </a:r>
            <a:endParaRPr lang="en-US" sz="2400" dirty="0"/>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18</a:t>
            </a:fld>
            <a:endParaRPr lang="en-US" dirty="0"/>
          </a:p>
        </p:txBody>
      </p:sp>
    </p:spTree>
    <p:extLst>
      <p:ext uri="{BB962C8B-B14F-4D97-AF65-F5344CB8AC3E}">
        <p14:creationId xmlns:p14="http://schemas.microsoft.com/office/powerpoint/2010/main" val="3589809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down a calculated field</a:t>
            </a:r>
            <a:endParaRPr lang="en-US" dirty="0"/>
          </a:p>
        </p:txBody>
      </p:sp>
      <p:sp>
        <p:nvSpPr>
          <p:cNvPr id="3" name="Content Placeholder 2"/>
          <p:cNvSpPr>
            <a:spLocks noGrp="1"/>
          </p:cNvSpPr>
          <p:nvPr>
            <p:ph idx="1"/>
          </p:nvPr>
        </p:nvSpPr>
        <p:spPr/>
        <p:txBody>
          <a:bodyPr/>
          <a:lstStyle/>
          <a:p>
            <a:pPr marL="0" indent="0">
              <a:buNone/>
            </a:pPr>
            <a:r>
              <a:rPr lang="en-US" sz="2400" dirty="0" smtClean="0"/>
              <a:t>We can place the following code right into our report without the need to create a database object to store the data.</a:t>
            </a:r>
          </a:p>
          <a:p>
            <a:pPr marL="0" indent="0">
              <a:buNone/>
            </a:pPr>
            <a:endParaRPr lang="en-US" sz="1400" dirty="0" smtClean="0"/>
          </a:p>
          <a:p>
            <a:pPr marL="0" indent="0">
              <a:buNone/>
            </a:pPr>
            <a:r>
              <a:rPr lang="en-US" sz="1400" dirty="0" smtClean="0"/>
              <a:t>(lead(effective_date,1</a:t>
            </a:r>
            <a:r>
              <a:rPr lang="en-US" sz="1400" dirty="0"/>
              <a:t>) over (partition by    </a:t>
            </a:r>
            <a:r>
              <a:rPr lang="en-US" sz="1400" dirty="0" err="1" smtClean="0"/>
              <a:t>person_uid</a:t>
            </a:r>
            <a:r>
              <a:rPr lang="en-US" sz="1400" dirty="0"/>
              <a:t>,  (CASE</a:t>
            </a:r>
          </a:p>
          <a:p>
            <a:pPr marL="0" indent="0">
              <a:buNone/>
            </a:pPr>
            <a:r>
              <a:rPr lang="en-US" sz="1400" dirty="0"/>
              <a:t>                                                          WHEN </a:t>
            </a:r>
            <a:r>
              <a:rPr lang="en-US" sz="1400" dirty="0" err="1" smtClean="0"/>
              <a:t>earn_code</a:t>
            </a:r>
            <a:r>
              <a:rPr lang="en-US" sz="1400" dirty="0" smtClean="0"/>
              <a:t> </a:t>
            </a:r>
            <a:r>
              <a:rPr lang="en-US" sz="1400" dirty="0"/>
              <a:t>IN ('BDF','BDS') then 'Dental'</a:t>
            </a:r>
          </a:p>
          <a:p>
            <a:pPr marL="0" indent="0">
              <a:buNone/>
            </a:pPr>
            <a:r>
              <a:rPr lang="en-US" sz="1400" dirty="0"/>
              <a:t>                                                          WHEN </a:t>
            </a:r>
            <a:r>
              <a:rPr lang="en-US" sz="1400" dirty="0" err="1" smtClean="0"/>
              <a:t>earn_code</a:t>
            </a:r>
            <a:r>
              <a:rPr lang="en-US" sz="1400" dirty="0" smtClean="0"/>
              <a:t> </a:t>
            </a:r>
            <a:r>
              <a:rPr lang="en-US" sz="1400" dirty="0"/>
              <a:t>IN ('BHF','BHS','BEO') then 'Health'</a:t>
            </a:r>
          </a:p>
          <a:p>
            <a:pPr marL="0" indent="0">
              <a:buNone/>
            </a:pPr>
            <a:r>
              <a:rPr lang="en-US" sz="1400" dirty="0"/>
              <a:t>                                                          WHEN </a:t>
            </a:r>
            <a:r>
              <a:rPr lang="en-US" sz="1400" dirty="0" err="1" smtClean="0"/>
              <a:t>earn_code</a:t>
            </a:r>
            <a:r>
              <a:rPr lang="en-US" sz="1400" dirty="0" smtClean="0"/>
              <a:t> </a:t>
            </a:r>
            <a:r>
              <a:rPr lang="en-US" sz="1400" dirty="0"/>
              <a:t>IN ('BLS') then 'Life'</a:t>
            </a:r>
          </a:p>
          <a:p>
            <a:pPr marL="0" indent="0">
              <a:buNone/>
            </a:pPr>
            <a:r>
              <a:rPr lang="en-US" sz="1400" dirty="0"/>
              <a:t>                                                          ELSE null</a:t>
            </a:r>
          </a:p>
          <a:p>
            <a:pPr marL="0" indent="0">
              <a:buNone/>
            </a:pPr>
            <a:r>
              <a:rPr lang="en-US" sz="1400" dirty="0"/>
              <a:t>                                                          END)</a:t>
            </a:r>
          </a:p>
          <a:p>
            <a:pPr marL="0" indent="0">
              <a:buNone/>
            </a:pPr>
            <a:r>
              <a:rPr lang="en-US" sz="1400" dirty="0"/>
              <a:t>                                                          order by </a:t>
            </a:r>
            <a:r>
              <a:rPr lang="en-US" sz="1400" dirty="0" err="1" smtClean="0"/>
              <a:t>effective_date</a:t>
            </a:r>
            <a:r>
              <a:rPr lang="en-US" sz="1400" dirty="0" smtClean="0"/>
              <a:t> </a:t>
            </a:r>
            <a:r>
              <a:rPr lang="en-US" sz="1400" dirty="0" err="1"/>
              <a:t>asc</a:t>
            </a:r>
            <a:r>
              <a:rPr lang="en-US" sz="1400" dirty="0"/>
              <a:t>, </a:t>
            </a:r>
            <a:r>
              <a:rPr lang="en-US" sz="1400" dirty="0" err="1" smtClean="0"/>
              <a:t>earn_code</a:t>
            </a:r>
            <a:r>
              <a:rPr lang="en-US" sz="1400" dirty="0"/>
              <a:t>, </a:t>
            </a:r>
            <a:r>
              <a:rPr lang="en-US" sz="1400" dirty="0" err="1" smtClean="0"/>
              <a:t>active_ind</a:t>
            </a:r>
            <a:r>
              <a:rPr lang="en-US" sz="1400" dirty="0" smtClean="0"/>
              <a:t> </a:t>
            </a:r>
            <a:r>
              <a:rPr lang="en-US" sz="1400" dirty="0" err="1"/>
              <a:t>desc</a:t>
            </a:r>
            <a:r>
              <a:rPr lang="en-US" sz="1400" dirty="0"/>
              <a:t>)-1) as </a:t>
            </a:r>
            <a:r>
              <a:rPr lang="en-US" sz="1400" dirty="0" err="1"/>
              <a:t>end_date</a:t>
            </a:r>
            <a:endParaRPr lang="en-US" sz="1400"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19</a:t>
            </a:fld>
            <a:endParaRPr lang="en-US" dirty="0"/>
          </a:p>
        </p:txBody>
      </p:sp>
    </p:spTree>
    <p:extLst>
      <p:ext uri="{BB962C8B-B14F-4D97-AF65-F5344CB8AC3E}">
        <p14:creationId xmlns:p14="http://schemas.microsoft.com/office/powerpoint/2010/main" val="2086397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2"/>
          <p:cNvSpPr>
            <a:spLocks noGrp="1" noChangeArrowheads="1"/>
          </p:cNvSpPr>
          <p:nvPr>
            <p:ph type="title"/>
          </p:nvPr>
        </p:nvSpPr>
        <p:spPr/>
        <p:txBody>
          <a:bodyPr anchor="b"/>
          <a:lstStyle/>
          <a:p>
            <a:pPr eaLnBrk="1" hangingPunct="1"/>
            <a:r>
              <a:rPr lang="en-US">
                <a:latin typeface="Arial" charset="0"/>
              </a:rPr>
              <a:t>Session Rules of Etiquette</a:t>
            </a:r>
          </a:p>
        </p:txBody>
      </p:sp>
      <p:sp>
        <p:nvSpPr>
          <p:cNvPr id="5123" name="Text Box 3"/>
          <p:cNvSpPr>
            <a:spLocks noGrp="1" noChangeArrowheads="1"/>
          </p:cNvSpPr>
          <p:nvPr>
            <p:ph idx="1"/>
          </p:nvPr>
        </p:nvSpPr>
        <p:spPr>
          <a:xfrm>
            <a:off x="663575" y="1916113"/>
            <a:ext cx="8077200" cy="2640012"/>
          </a:xfrm>
        </p:spPr>
        <p:txBody>
          <a:bodyPr rtlCol="0">
            <a:normAutofit fontScale="92500" lnSpcReduction="20000"/>
          </a:bodyPr>
          <a:lstStyle/>
          <a:p>
            <a:pPr eaLnBrk="1" fontAlgn="auto" hangingPunct="1">
              <a:spcBef>
                <a:spcPct val="60000"/>
              </a:spcBef>
              <a:spcAft>
                <a:spcPts val="0"/>
              </a:spcAft>
              <a:buClr>
                <a:srgbClr val="005C96"/>
              </a:buClr>
              <a:defRPr/>
            </a:pPr>
            <a:r>
              <a:rPr lang="en-US" dirty="0" smtClean="0">
                <a:solidFill>
                  <a:schemeClr val="tx2">
                    <a:lumMod val="75000"/>
                  </a:schemeClr>
                </a:solidFill>
                <a:ea typeface="+mn-ea"/>
              </a:rPr>
              <a:t>Please turn off your cell phone/pager</a:t>
            </a:r>
          </a:p>
          <a:p>
            <a:pPr eaLnBrk="1" fontAlgn="auto" hangingPunct="1">
              <a:spcBef>
                <a:spcPct val="60000"/>
              </a:spcBef>
              <a:spcAft>
                <a:spcPts val="0"/>
              </a:spcAft>
              <a:buClr>
                <a:srgbClr val="005C96"/>
              </a:buClr>
              <a:defRPr/>
            </a:pPr>
            <a:r>
              <a:rPr lang="en-US" dirty="0" smtClean="0">
                <a:solidFill>
                  <a:schemeClr val="tx2">
                    <a:lumMod val="75000"/>
                  </a:schemeClr>
                </a:solidFill>
                <a:ea typeface="+mn-ea"/>
              </a:rPr>
              <a:t>If you must leave the session early, please do so as discreetly as possible</a:t>
            </a:r>
          </a:p>
          <a:p>
            <a:pPr eaLnBrk="1" fontAlgn="auto" hangingPunct="1">
              <a:spcBef>
                <a:spcPct val="60000"/>
              </a:spcBef>
              <a:spcAft>
                <a:spcPts val="0"/>
              </a:spcAft>
              <a:buClr>
                <a:srgbClr val="005C96"/>
              </a:buClr>
              <a:defRPr/>
            </a:pPr>
            <a:r>
              <a:rPr lang="en-US" dirty="0" smtClean="0">
                <a:solidFill>
                  <a:schemeClr val="tx2">
                    <a:lumMod val="75000"/>
                  </a:schemeClr>
                </a:solidFill>
                <a:ea typeface="+mn-ea"/>
              </a:rPr>
              <a:t>Please avoid side conversation during the session</a:t>
            </a:r>
          </a:p>
        </p:txBody>
      </p:sp>
      <p:sp>
        <p:nvSpPr>
          <p:cNvPr id="241668" name="Text Box 4"/>
          <p:cNvSpPr txBox="1">
            <a:spLocks noChangeArrowheads="1"/>
          </p:cNvSpPr>
          <p:nvPr/>
        </p:nvSpPr>
        <p:spPr bwMode="auto">
          <a:xfrm>
            <a:off x="352425" y="4583113"/>
            <a:ext cx="8470900" cy="488950"/>
          </a:xfrm>
          <a:prstGeom prst="rect">
            <a:avLst/>
          </a:prstGeom>
          <a:noFill/>
          <a:ln w="9525">
            <a:noFill/>
            <a:miter lim="800000"/>
            <a:headEnd/>
            <a:tailEnd/>
          </a:ln>
          <a:effectLst/>
        </p:spPr>
        <p:txBody>
          <a:bodyPr>
            <a:spAutoFit/>
          </a:bodyPr>
          <a:lstStyle/>
          <a:p>
            <a:pPr marL="342900" indent="-342900" algn="ctr">
              <a:spcBef>
                <a:spcPct val="50000"/>
              </a:spcBef>
              <a:buSzPct val="70000"/>
              <a:buFont typeface="Wingdings" pitchFamily="2" charset="2"/>
              <a:buNone/>
              <a:defRPr/>
            </a:pPr>
            <a:r>
              <a:rPr lang="en-US" sz="2600" b="1" dirty="0" smtClean="0">
                <a:solidFill>
                  <a:srgbClr val="4C4C4C"/>
                </a:solidFill>
                <a:latin typeface="+mj-lt"/>
                <a:ea typeface="+mn-ea"/>
                <a:cs typeface="+mn-cs"/>
              </a:rPr>
              <a:t>Thank </a:t>
            </a:r>
            <a:r>
              <a:rPr lang="en-US" sz="2600" b="1" dirty="0">
                <a:solidFill>
                  <a:srgbClr val="4C4C4C"/>
                </a:solidFill>
                <a:latin typeface="+mj-lt"/>
                <a:ea typeface="+mn-ea"/>
                <a:cs typeface="+mn-cs"/>
              </a:rPr>
              <a:t>you for your cooperation!</a:t>
            </a:r>
          </a:p>
        </p:txBody>
      </p:sp>
      <p:sp>
        <p:nvSpPr>
          <p:cNvPr id="3" name="Slide Number Placeholder 2"/>
          <p:cNvSpPr>
            <a:spLocks noGrp="1"/>
          </p:cNvSpPr>
          <p:nvPr>
            <p:ph type="sldNum" sz="quarter" idx="10"/>
          </p:nvPr>
        </p:nvSpPr>
        <p:spPr/>
        <p:txBody>
          <a:bodyPr/>
          <a:lstStyle/>
          <a:p>
            <a:pPr>
              <a:defRPr/>
            </a:pPr>
            <a:fld id="{2D301506-7FDF-B14D-8502-35CE1454AE3C}" type="slidenum">
              <a:rPr lang="en-US"/>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Point</a:t>
            </a:r>
            <a:endParaRPr lang="en-US" dirty="0"/>
          </a:p>
        </p:txBody>
      </p:sp>
      <p:sp>
        <p:nvSpPr>
          <p:cNvPr id="3" name="Content Placeholder 2"/>
          <p:cNvSpPr>
            <a:spLocks noGrp="1"/>
          </p:cNvSpPr>
          <p:nvPr>
            <p:ph idx="1"/>
          </p:nvPr>
        </p:nvSpPr>
        <p:spPr/>
        <p:txBody>
          <a:bodyPr/>
          <a:lstStyle/>
          <a:p>
            <a:pPr marL="0" indent="0">
              <a:buNone/>
            </a:pPr>
            <a:r>
              <a:rPr lang="en-US" dirty="0" smtClean="0"/>
              <a:t>The point to take home from this case is to trust the code behind the Banner form rather than to play the guessing game or use what works in most cases.  The code will work 100% of the time.</a:t>
            </a:r>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20</a:t>
            </a:fld>
            <a:endParaRPr lang="en-US" dirty="0"/>
          </a:p>
        </p:txBody>
      </p:sp>
    </p:spTree>
    <p:extLst>
      <p:ext uri="{BB962C8B-B14F-4D97-AF65-F5344CB8AC3E}">
        <p14:creationId xmlns:p14="http://schemas.microsoft.com/office/powerpoint/2010/main" val="1435215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 – Using Database Objects</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The Original User Request</a:t>
            </a:r>
          </a:p>
          <a:p>
            <a:pPr marL="0" indent="0" algn="ctr">
              <a:buNone/>
            </a:pPr>
            <a:r>
              <a:rPr lang="en-US" dirty="0" smtClean="0"/>
              <a:t>The user needs to report the financial aid field “Unmet Need”</a:t>
            </a:r>
          </a:p>
          <a:p>
            <a:pPr marL="0" indent="0" algn="ctr">
              <a:buNone/>
            </a:pPr>
            <a:endParaRPr lang="en-US" dirty="0" smtClean="0"/>
          </a:p>
          <a:p>
            <a:pPr marL="0" indent="0" algn="ctr">
              <a:buNone/>
            </a:pPr>
            <a:r>
              <a:rPr lang="en-US" dirty="0" smtClean="0"/>
              <a:t>The user reported this field to simply be:</a:t>
            </a:r>
            <a:br>
              <a:rPr lang="en-US" dirty="0" smtClean="0"/>
            </a:br>
            <a:r>
              <a:rPr lang="en-US" dirty="0" smtClean="0"/>
              <a:t>RORSTAT_UNMET_NEED</a:t>
            </a:r>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21</a:t>
            </a:fld>
            <a:endParaRPr lang="en-US" dirty="0"/>
          </a:p>
        </p:txBody>
      </p:sp>
    </p:spTree>
    <p:extLst>
      <p:ext uri="{BB962C8B-B14F-4D97-AF65-F5344CB8AC3E}">
        <p14:creationId xmlns:p14="http://schemas.microsoft.com/office/powerpoint/2010/main" val="661093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field</a:t>
            </a:r>
            <a:endParaRPr lang="en-US" dirty="0"/>
          </a:p>
        </p:txBody>
      </p:sp>
      <p:sp>
        <p:nvSpPr>
          <p:cNvPr id="3" name="Content Placeholder 2"/>
          <p:cNvSpPr>
            <a:spLocks noGrp="1"/>
          </p:cNvSpPr>
          <p:nvPr>
            <p:ph idx="1"/>
          </p:nvPr>
        </p:nvSpPr>
        <p:spPr>
          <a:xfrm>
            <a:off x="445623" y="1547017"/>
            <a:ext cx="4265273" cy="4865357"/>
          </a:xfrm>
        </p:spPr>
        <p:txBody>
          <a:bodyPr/>
          <a:lstStyle/>
          <a:p>
            <a:pPr marL="0" indent="0">
              <a:buNone/>
            </a:pPr>
            <a:r>
              <a:rPr lang="en-US" sz="2400" dirty="0" smtClean="0"/>
              <a:t>Our first way of finding this field is to check the metadata to see if it is delivered to the ODS.</a:t>
            </a:r>
          </a:p>
          <a:p>
            <a:pPr marL="0" indent="0">
              <a:buNone/>
            </a:pPr>
            <a:endParaRPr lang="en-US" sz="2400" dirty="0"/>
          </a:p>
          <a:p>
            <a:pPr marL="0" indent="0">
              <a:buNone/>
            </a:pPr>
            <a:r>
              <a:rPr lang="en-US" sz="2400" dirty="0" smtClean="0"/>
              <a:t>Search the metadata for RORSTAT_UNMET_NEED</a:t>
            </a:r>
          </a:p>
          <a:p>
            <a:pPr marL="0" indent="0">
              <a:buNone/>
            </a:pPr>
            <a:endParaRPr lang="en-US" sz="2400" dirty="0"/>
          </a:p>
          <a:p>
            <a:pPr marL="0" indent="0">
              <a:buNone/>
            </a:pPr>
            <a:r>
              <a:rPr lang="en-US" sz="2400" dirty="0" smtClean="0"/>
              <a:t>It doesn’t appear to be there.</a:t>
            </a:r>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22</a:t>
            </a:fld>
            <a:endParaRPr lang="en-US" dirty="0"/>
          </a:p>
        </p:txBody>
      </p:sp>
      <p:pic>
        <p:nvPicPr>
          <p:cNvPr id="7" name="3-17-2014 9-02-07 PM.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68707" y="1238490"/>
            <a:ext cx="4187721" cy="5000264"/>
          </a:xfrm>
          <a:prstGeom prst="rect">
            <a:avLst/>
          </a:prstGeom>
        </p:spPr>
      </p:pic>
    </p:spTree>
    <p:extLst>
      <p:ext uri="{BB962C8B-B14F-4D97-AF65-F5344CB8AC3E}">
        <p14:creationId xmlns:p14="http://schemas.microsoft.com/office/powerpoint/2010/main" val="248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00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field</a:t>
            </a:r>
            <a:endParaRPr lang="en-US" dirty="0"/>
          </a:p>
        </p:txBody>
      </p:sp>
      <p:sp>
        <p:nvSpPr>
          <p:cNvPr id="3" name="Content Placeholder 2"/>
          <p:cNvSpPr>
            <a:spLocks noGrp="1"/>
          </p:cNvSpPr>
          <p:nvPr>
            <p:ph idx="1"/>
          </p:nvPr>
        </p:nvSpPr>
        <p:spPr>
          <a:xfrm>
            <a:off x="445623" y="1547017"/>
            <a:ext cx="8003896" cy="4865357"/>
          </a:xfrm>
        </p:spPr>
        <p:txBody>
          <a:bodyPr/>
          <a:lstStyle/>
          <a:p>
            <a:pPr marL="0" indent="0">
              <a:buNone/>
            </a:pPr>
            <a:r>
              <a:rPr lang="en-US" sz="2000" dirty="0" smtClean="0"/>
              <a:t>Don’t always trust the metadata, it’s best to check </a:t>
            </a:r>
            <a:r>
              <a:rPr lang="en-US" sz="2000" dirty="0" err="1" smtClean="0"/>
              <a:t>dba_source</a:t>
            </a:r>
            <a:r>
              <a:rPr lang="en-US" sz="2000" dirty="0" smtClean="0"/>
              <a:t> and/or </a:t>
            </a:r>
            <a:r>
              <a:rPr lang="en-US" sz="2000" dirty="0" err="1" smtClean="0"/>
              <a:t>dba_dependencies</a:t>
            </a:r>
            <a:r>
              <a:rPr lang="en-US" sz="2000" dirty="0" smtClean="0"/>
              <a:t> to see where this field </a:t>
            </a:r>
            <a:r>
              <a:rPr lang="en-US" sz="2000" i="1" dirty="0" smtClean="0"/>
              <a:t>may </a:t>
            </a:r>
            <a:r>
              <a:rPr lang="en-US" sz="2000" dirty="0" smtClean="0"/>
              <a:t>be hidden in case it has weaseled its way into the ODS:</a:t>
            </a:r>
          </a:p>
          <a:p>
            <a:pPr marL="0" indent="0">
              <a:buNone/>
            </a:pPr>
            <a:endParaRPr lang="en-US" sz="2000" dirty="0"/>
          </a:p>
          <a:p>
            <a:pPr marL="0" indent="0">
              <a:buNone/>
            </a:pPr>
            <a:r>
              <a:rPr lang="en-US" sz="2000" i="1" dirty="0"/>
              <a:t>select * from </a:t>
            </a:r>
            <a:r>
              <a:rPr lang="en-US" sz="2000" i="1" dirty="0" err="1" smtClean="0"/>
              <a:t>dba_dependencies</a:t>
            </a:r>
            <a:r>
              <a:rPr lang="en-US" sz="2000" i="1" dirty="0" smtClean="0"/>
              <a:t> where </a:t>
            </a:r>
            <a:r>
              <a:rPr lang="en-US" sz="2000" i="1" dirty="0" err="1"/>
              <a:t>referenced_name</a:t>
            </a:r>
            <a:r>
              <a:rPr lang="en-US" sz="2000" i="1" dirty="0"/>
              <a:t> = 'RORSTAT</a:t>
            </a:r>
            <a:r>
              <a:rPr lang="en-US" sz="2000" i="1" dirty="0" smtClean="0"/>
              <a:t>';</a:t>
            </a:r>
            <a:endParaRPr lang="en-US" sz="2000" i="1" dirty="0"/>
          </a:p>
          <a:p>
            <a:pPr marL="0" indent="0">
              <a:buNone/>
            </a:pPr>
            <a:r>
              <a:rPr lang="en-US" sz="2000" i="1" dirty="0"/>
              <a:t>  </a:t>
            </a:r>
          </a:p>
          <a:p>
            <a:pPr marL="0" indent="0">
              <a:buNone/>
            </a:pPr>
            <a:r>
              <a:rPr lang="en-US" sz="2000" i="1" dirty="0" smtClean="0"/>
              <a:t>select </a:t>
            </a:r>
            <a:r>
              <a:rPr lang="en-US" sz="2000" i="1" dirty="0"/>
              <a:t>* from </a:t>
            </a:r>
            <a:r>
              <a:rPr lang="en-US" sz="2000" i="1" dirty="0" err="1" smtClean="0"/>
              <a:t>dba_source</a:t>
            </a:r>
            <a:r>
              <a:rPr lang="en-US" sz="2000" i="1" dirty="0" smtClean="0"/>
              <a:t> where </a:t>
            </a:r>
            <a:r>
              <a:rPr lang="en-US" sz="2000" i="1" dirty="0"/>
              <a:t>lower(text) like '%</a:t>
            </a:r>
            <a:r>
              <a:rPr lang="en-US" sz="2000" i="1" dirty="0" err="1" smtClean="0"/>
              <a:t>rorstat_unmet_need</a:t>
            </a:r>
            <a:r>
              <a:rPr lang="en-US" sz="2000" i="1" dirty="0" smtClean="0"/>
              <a:t>%‘;</a:t>
            </a:r>
            <a:endParaRPr lang="en-US" sz="2000" i="1" dirty="0"/>
          </a:p>
          <a:p>
            <a:pPr marL="0" indent="0">
              <a:buNone/>
            </a:pPr>
            <a:endParaRPr lang="en-US" sz="2000" dirty="0" smtClean="0"/>
          </a:p>
          <a:p>
            <a:pPr marL="0" indent="0">
              <a:buNone/>
            </a:pPr>
            <a:r>
              <a:rPr lang="en-US" sz="2000" dirty="0" smtClean="0"/>
              <a:t>It can’t hurt to check the source code of any source views these queries return to see if the object already exists in the ODS.</a:t>
            </a:r>
          </a:p>
          <a:p>
            <a:pPr marL="0" indent="0">
              <a:buNone/>
            </a:pPr>
            <a:endParaRPr lang="en-US" sz="1800" dirty="0"/>
          </a:p>
          <a:p>
            <a:pPr marL="0" indent="0">
              <a:buNone/>
            </a:pPr>
            <a:endParaRPr lang="en-US" sz="1800" dirty="0" smtClean="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23</a:t>
            </a:fld>
            <a:endParaRPr lang="en-US" dirty="0"/>
          </a:p>
        </p:txBody>
      </p:sp>
    </p:spTree>
    <p:extLst>
      <p:ext uri="{BB962C8B-B14F-4D97-AF65-F5344CB8AC3E}">
        <p14:creationId xmlns:p14="http://schemas.microsoft.com/office/powerpoint/2010/main" val="1971463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field</a:t>
            </a:r>
            <a:endParaRPr lang="en-US" dirty="0"/>
          </a:p>
        </p:txBody>
      </p:sp>
      <p:sp>
        <p:nvSpPr>
          <p:cNvPr id="3" name="Content Placeholder 2"/>
          <p:cNvSpPr>
            <a:spLocks noGrp="1"/>
          </p:cNvSpPr>
          <p:nvPr>
            <p:ph idx="1"/>
          </p:nvPr>
        </p:nvSpPr>
        <p:spPr/>
        <p:txBody>
          <a:bodyPr/>
          <a:lstStyle/>
          <a:p>
            <a:pPr marL="0" indent="0">
              <a:buNone/>
            </a:pPr>
            <a:r>
              <a:rPr lang="en-US" sz="2000" dirty="0" smtClean="0"/>
              <a:t>Let’s assume the </a:t>
            </a:r>
            <a:r>
              <a:rPr lang="en-US" sz="2000" smtClean="0"/>
              <a:t>last </a:t>
            </a:r>
            <a:r>
              <a:rPr lang="en-US" sz="2000" smtClean="0"/>
              <a:t>slide </a:t>
            </a:r>
            <a:r>
              <a:rPr lang="en-US" sz="2000" dirty="0" smtClean="0"/>
              <a:t>returned nothing. Which is a safe assumption, because it didn’t.</a:t>
            </a:r>
          </a:p>
          <a:p>
            <a:pPr marL="0" indent="0">
              <a:buNone/>
            </a:pPr>
            <a:endParaRPr lang="en-US" sz="2000" dirty="0"/>
          </a:p>
          <a:p>
            <a:pPr marL="0" indent="0">
              <a:buNone/>
            </a:pPr>
            <a:r>
              <a:rPr lang="en-US" sz="2000" dirty="0" smtClean="0"/>
              <a:t>We have a few options to get this into a report in the ODS:</a:t>
            </a:r>
          </a:p>
          <a:p>
            <a:pPr marL="514350" indent="-514350">
              <a:buAutoNum type="arabicParenR"/>
            </a:pPr>
            <a:r>
              <a:rPr lang="en-US" sz="2000" dirty="0" smtClean="0"/>
              <a:t>Join your data directly to RORSTAT or write a function to bring this field in directly from RORSTAT</a:t>
            </a:r>
          </a:p>
          <a:p>
            <a:pPr marL="800100" lvl="2" indent="0">
              <a:buNone/>
            </a:pPr>
            <a:r>
              <a:rPr lang="en-US" sz="2000" i="1" dirty="0" smtClean="0"/>
              <a:t>Technically a possibility, but a bad idea to join real-time (streamed) data to day-old ODS data</a:t>
            </a:r>
          </a:p>
          <a:p>
            <a:pPr marL="400050" lvl="1" indent="0">
              <a:buNone/>
            </a:pPr>
            <a:endParaRPr lang="en-US" sz="2000" dirty="0"/>
          </a:p>
          <a:p>
            <a:pPr marL="0" indent="0">
              <a:buNone/>
            </a:pPr>
            <a:r>
              <a:rPr lang="en-US" sz="2000" dirty="0" smtClean="0"/>
              <a:t>2) Create new custom versions of a composite view, composite table, and reporting view which contain the new field you wish to report upon.</a:t>
            </a:r>
          </a:p>
          <a:p>
            <a:pPr marL="800100" lvl="2" indent="0">
              <a:buNone/>
            </a:pPr>
            <a:r>
              <a:rPr lang="en-US" sz="1600" dirty="0"/>
              <a:t>	</a:t>
            </a:r>
            <a:r>
              <a:rPr lang="en-US" sz="1600" i="1" dirty="0" smtClean="0"/>
              <a:t>Getting warmer here, but this isn’t the real answer in this case.  Why?</a:t>
            </a:r>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24</a:t>
            </a:fld>
            <a:endParaRPr lang="en-US" dirty="0"/>
          </a:p>
        </p:txBody>
      </p:sp>
    </p:spTree>
    <p:extLst>
      <p:ext uri="{BB962C8B-B14F-4D97-AF65-F5344CB8AC3E}">
        <p14:creationId xmlns:p14="http://schemas.microsoft.com/office/powerpoint/2010/main" val="2374886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field</a:t>
            </a:r>
            <a:endParaRPr lang="en-US" dirty="0"/>
          </a:p>
        </p:txBody>
      </p:sp>
      <p:sp>
        <p:nvSpPr>
          <p:cNvPr id="3" name="Content Placeholder 2"/>
          <p:cNvSpPr>
            <a:spLocks noGrp="1"/>
          </p:cNvSpPr>
          <p:nvPr>
            <p:ph idx="1"/>
          </p:nvPr>
        </p:nvSpPr>
        <p:spPr/>
        <p:txBody>
          <a:bodyPr/>
          <a:lstStyle/>
          <a:p>
            <a:pPr marL="0" indent="0">
              <a:buNone/>
            </a:pPr>
            <a:r>
              <a:rPr lang="en-US" sz="2400" dirty="0" smtClean="0"/>
              <a:t>In my example, I set up the custom database objects to get RORSTAT_UNMET_NEED into the ODS and thus, on the report. That field is what the user requested, and I didn’t listen to my own rules about backing things up with facts.</a:t>
            </a:r>
          </a:p>
          <a:p>
            <a:pPr marL="0" indent="0">
              <a:buNone/>
            </a:pPr>
            <a:endParaRPr lang="en-US" sz="2400" i="1" dirty="0"/>
          </a:p>
          <a:p>
            <a:pPr marL="0" indent="0">
              <a:buNone/>
            </a:pPr>
            <a:r>
              <a:rPr lang="en-US" sz="2400" dirty="0" smtClean="0"/>
              <a:t>Shortly after the report was developed, we ran into this:</a:t>
            </a:r>
          </a:p>
          <a:p>
            <a:pPr marL="0" lvl="0" indent="0">
              <a:buNone/>
            </a:pPr>
            <a:r>
              <a:rPr lang="en-US" sz="1600" i="1" dirty="0"/>
              <a:t>Total Award and Unmet Need is not displayed for most in the spreadsheet. I did find a student who had the Total Award showing, but it was calculated incorrectly.  The student is </a:t>
            </a:r>
            <a:r>
              <a:rPr lang="en-US" sz="1600" i="1" dirty="0" smtClean="0"/>
              <a:t>S######## </a:t>
            </a:r>
            <a:r>
              <a:rPr lang="en-US" sz="1600" i="1" dirty="0"/>
              <a:t>and the Total Award = EFC plus Private scholarship.  The Unmet Need is showing too.  It is negative due to private scholarship.  For </a:t>
            </a:r>
            <a:r>
              <a:rPr lang="en-US" sz="1600" i="1" dirty="0" smtClean="0"/>
              <a:t>S########, </a:t>
            </a:r>
            <a:r>
              <a:rPr lang="en-US" sz="1600" i="1" dirty="0"/>
              <a:t>it looks like the total offered aid and the EFC (or budget) were added together to get the Total Award number and haven’t a clue how to guess where the Unmet Need calculated (it is negative the whole financial aid package total</a:t>
            </a:r>
            <a:r>
              <a:rPr lang="en-US" sz="1600" i="1" dirty="0" smtClean="0"/>
              <a:t>).</a:t>
            </a:r>
            <a:endParaRPr lang="en-US" sz="1600" dirty="0" smtClean="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25</a:t>
            </a:fld>
            <a:endParaRPr lang="en-US" dirty="0"/>
          </a:p>
        </p:txBody>
      </p:sp>
    </p:spTree>
    <p:extLst>
      <p:ext uri="{BB962C8B-B14F-4D97-AF65-F5344CB8AC3E}">
        <p14:creationId xmlns:p14="http://schemas.microsoft.com/office/powerpoint/2010/main" val="3716726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is the data wrong?</a:t>
            </a:r>
            <a:endParaRPr lang="en-US" dirty="0"/>
          </a:p>
        </p:txBody>
      </p:sp>
      <p:sp>
        <p:nvSpPr>
          <p:cNvPr id="3" name="Content Placeholder 2"/>
          <p:cNvSpPr>
            <a:spLocks noGrp="1"/>
          </p:cNvSpPr>
          <p:nvPr>
            <p:ph idx="1"/>
          </p:nvPr>
        </p:nvSpPr>
        <p:spPr>
          <a:xfrm>
            <a:off x="491924" y="1600200"/>
            <a:ext cx="8229600" cy="4525963"/>
          </a:xfrm>
        </p:spPr>
        <p:txBody>
          <a:bodyPr/>
          <a:lstStyle/>
          <a:p>
            <a:pPr marL="0" indent="0">
              <a:buNone/>
            </a:pPr>
            <a:r>
              <a:rPr lang="en-US" sz="2400" dirty="0" smtClean="0"/>
              <a:t>The user requested RORSTAT_UNMET_NEED erroneously.  </a:t>
            </a:r>
          </a:p>
          <a:p>
            <a:pPr marL="0" indent="0">
              <a:buNone/>
            </a:pPr>
            <a:endParaRPr lang="en-US" sz="2400" dirty="0"/>
          </a:p>
          <a:p>
            <a:pPr marL="0" indent="0">
              <a:buNone/>
            </a:pPr>
            <a:r>
              <a:rPr lang="en-US" sz="2400" dirty="0" smtClean="0"/>
              <a:t>Remember the rule of “don’t trust what a user thinks without facts to back it up”.  Well, I didn’t obey.</a:t>
            </a:r>
          </a:p>
          <a:p>
            <a:pPr marL="0" indent="0">
              <a:buNone/>
            </a:pPr>
            <a:endParaRPr lang="en-US" sz="1600" i="1" dirty="0" smtClean="0"/>
          </a:p>
          <a:p>
            <a:pPr marL="0" indent="0">
              <a:buNone/>
            </a:pPr>
            <a:r>
              <a:rPr lang="en-US" sz="1600" i="1" dirty="0" smtClean="0"/>
              <a:t>Email:   “I </a:t>
            </a:r>
            <a:r>
              <a:rPr lang="en-US" sz="1600" i="1" dirty="0"/>
              <a:t>checked them all for </a:t>
            </a:r>
            <a:r>
              <a:rPr lang="en-US" sz="1600" i="1" dirty="0" smtClean="0"/>
              <a:t>aid year 1213</a:t>
            </a:r>
            <a:r>
              <a:rPr lang="en-US" sz="1600" i="1" dirty="0"/>
              <a:t>, in both PROD and TEST, and I see no values for unmet need.  Where are you getting the numbers you have on the excel sheet you attached?  Per the report request specs, I have been using </a:t>
            </a:r>
            <a:r>
              <a:rPr lang="en-US" sz="1600" i="1" dirty="0" err="1"/>
              <a:t>rorstat_unmet_need</a:t>
            </a:r>
            <a:r>
              <a:rPr lang="en-US" sz="1600" i="1" dirty="0" smtClean="0"/>
              <a:t>.</a:t>
            </a:r>
            <a:endParaRPr lang="en-US" sz="1600" dirty="0"/>
          </a:p>
          <a:p>
            <a:pPr marL="0" indent="0">
              <a:buNone/>
            </a:pPr>
            <a:endParaRPr lang="en-US" sz="1600" dirty="0" smtClean="0"/>
          </a:p>
          <a:p>
            <a:pPr marL="0" indent="0">
              <a:buNone/>
            </a:pPr>
            <a:r>
              <a:rPr lang="en-US" sz="1600" i="1" dirty="0" smtClean="0"/>
              <a:t>I </a:t>
            </a:r>
            <a:r>
              <a:rPr lang="en-US" sz="1600" i="1" dirty="0"/>
              <a:t>have a feeling that unmet need might be a calculated </a:t>
            </a:r>
            <a:r>
              <a:rPr lang="en-US" sz="1600" i="1" dirty="0" smtClean="0"/>
              <a:t>field rather than stored in the database.”</a:t>
            </a:r>
            <a:endParaRPr lang="en-US" sz="1600" dirty="0" smtClean="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26</a:t>
            </a:fld>
            <a:endParaRPr lang="en-US" dirty="0"/>
          </a:p>
        </p:txBody>
      </p:sp>
    </p:spTree>
    <p:extLst>
      <p:ext uri="{BB962C8B-B14F-4D97-AF65-F5344CB8AC3E}">
        <p14:creationId xmlns:p14="http://schemas.microsoft.com/office/powerpoint/2010/main" val="3011104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Mistake #1</a:t>
            </a:r>
            <a:endParaRPr lang="en-US" dirty="0">
              <a:latin typeface="Arial" charset="0"/>
            </a:endParaRPr>
          </a:p>
        </p:txBody>
      </p:sp>
      <p:sp>
        <p:nvSpPr>
          <p:cNvPr id="21506" name="Rectangle 3"/>
          <p:cNvSpPr>
            <a:spLocks noGrp="1" noChangeAspect="1" noChangeArrowheads="1"/>
          </p:cNvSpPr>
          <p:nvPr>
            <p:ph idx="1"/>
          </p:nvPr>
        </p:nvSpPr>
        <p:spPr/>
        <p:txBody>
          <a:bodyPr/>
          <a:lstStyle/>
          <a:p>
            <a:pPr marL="0" indent="0" eaLnBrk="1" hangingPunct="1">
              <a:buNone/>
            </a:pPr>
            <a:r>
              <a:rPr lang="en-US" sz="2800" dirty="0" smtClean="0">
                <a:solidFill>
                  <a:srgbClr val="595959"/>
                </a:solidFill>
                <a:latin typeface="Arial" charset="0"/>
              </a:rPr>
              <a:t>This case presents a bad assumption on my part.  I assumed the user was correct in suggesting we use RORSTAT_UNMET_NEED.  Thus, I wasted much time creating a custom composite view, composite table, and reporting view – then creating and scheduling a new ETL refresh…. Only to find out this was the wrong field.</a:t>
            </a:r>
            <a:endParaRPr lang="en-US" sz="2800"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27</a:t>
            </a:fld>
            <a:endParaRPr lang="en-US" dirty="0"/>
          </a:p>
        </p:txBody>
      </p:sp>
    </p:spTree>
    <p:extLst>
      <p:ext uri="{BB962C8B-B14F-4D97-AF65-F5344CB8AC3E}">
        <p14:creationId xmlns:p14="http://schemas.microsoft.com/office/powerpoint/2010/main" val="2695530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Mistake #2</a:t>
            </a:r>
            <a:endParaRPr lang="en-US" dirty="0">
              <a:latin typeface="Arial" charset="0"/>
            </a:endParaRPr>
          </a:p>
        </p:txBody>
      </p:sp>
      <p:sp>
        <p:nvSpPr>
          <p:cNvPr id="21506" name="Rectangle 3"/>
          <p:cNvSpPr>
            <a:spLocks noGrp="1" noChangeAspect="1" noChangeArrowheads="1"/>
          </p:cNvSpPr>
          <p:nvPr>
            <p:ph idx="1"/>
          </p:nvPr>
        </p:nvSpPr>
        <p:spPr/>
        <p:txBody>
          <a:bodyPr/>
          <a:lstStyle/>
          <a:p>
            <a:pPr marL="0" indent="0" eaLnBrk="1" hangingPunct="1">
              <a:buNone/>
            </a:pPr>
            <a:r>
              <a:rPr lang="en-US" dirty="0" smtClean="0">
                <a:solidFill>
                  <a:srgbClr val="595959"/>
                </a:solidFill>
                <a:latin typeface="Arial" charset="0"/>
              </a:rPr>
              <a:t>I next took the user’s word for it when given a formula:</a:t>
            </a:r>
          </a:p>
          <a:p>
            <a:pPr marL="0" indent="0" eaLnBrk="1" hangingPunct="1">
              <a:buNone/>
            </a:pPr>
            <a:endParaRPr lang="en-US" dirty="0" smtClean="0">
              <a:solidFill>
                <a:srgbClr val="595959"/>
              </a:solidFill>
              <a:latin typeface="Arial" charset="0"/>
            </a:endParaRPr>
          </a:p>
          <a:p>
            <a:pPr marL="0" indent="0">
              <a:buNone/>
            </a:pPr>
            <a:r>
              <a:rPr lang="en-US" sz="2400" i="1" dirty="0" smtClean="0"/>
              <a:t>“We’ll </a:t>
            </a:r>
            <a:r>
              <a:rPr lang="en-US" sz="2400" i="1" dirty="0"/>
              <a:t>have to take the Student Budget, subtract the EFC. That will give you GROSS NEED. To get UNMET NEED you will need to them subtract awarded aid (with the exception of unsubsidized Stafford loans</a:t>
            </a:r>
            <a:r>
              <a:rPr lang="en-US" sz="2400" i="1" dirty="0" smtClean="0"/>
              <a:t>)”… etc. etc. etc. </a:t>
            </a:r>
            <a:endParaRPr lang="en-US" sz="2400" dirty="0"/>
          </a:p>
          <a:p>
            <a:pPr marL="0" indent="0" eaLnBrk="1" hangingPunct="1">
              <a:buNone/>
            </a:pP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28</a:t>
            </a:fld>
            <a:endParaRPr lang="en-US" dirty="0"/>
          </a:p>
        </p:txBody>
      </p:sp>
    </p:spTree>
    <p:extLst>
      <p:ext uri="{BB962C8B-B14F-4D97-AF65-F5344CB8AC3E}">
        <p14:creationId xmlns:p14="http://schemas.microsoft.com/office/powerpoint/2010/main" val="2876211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Learning from Mistake #2</a:t>
            </a:r>
            <a:endParaRPr lang="en-US" dirty="0">
              <a:latin typeface="Arial" charset="0"/>
            </a:endParaRPr>
          </a:p>
        </p:txBody>
      </p:sp>
      <p:sp>
        <p:nvSpPr>
          <p:cNvPr id="21506" name="Rectangle 3"/>
          <p:cNvSpPr>
            <a:spLocks noGrp="1" noChangeAspect="1" noChangeArrowheads="1"/>
          </p:cNvSpPr>
          <p:nvPr>
            <p:ph idx="1"/>
          </p:nvPr>
        </p:nvSpPr>
        <p:spPr/>
        <p:txBody>
          <a:bodyPr/>
          <a:lstStyle/>
          <a:p>
            <a:pPr marL="0" indent="0">
              <a:buNone/>
            </a:pPr>
            <a:r>
              <a:rPr lang="en-US" dirty="0" smtClean="0">
                <a:solidFill>
                  <a:srgbClr val="595959"/>
                </a:solidFill>
                <a:latin typeface="Arial" charset="0"/>
              </a:rPr>
              <a:t>This still didn’t correct this issue, as we determined “</a:t>
            </a:r>
            <a:r>
              <a:rPr lang="en-US" dirty="0"/>
              <a:t>The unmet need formula </a:t>
            </a:r>
            <a:r>
              <a:rPr lang="en-US" dirty="0" smtClean="0"/>
              <a:t>he/she </a:t>
            </a:r>
            <a:r>
              <a:rPr lang="en-US" dirty="0"/>
              <a:t>gave me works only when an individual has EFC = $</a:t>
            </a:r>
            <a:r>
              <a:rPr lang="en-US" dirty="0" smtClean="0"/>
              <a:t>0”</a:t>
            </a:r>
          </a:p>
          <a:p>
            <a:pPr marL="0" indent="0">
              <a:buNone/>
            </a:pPr>
            <a:endParaRPr lang="en-US" dirty="0">
              <a:solidFill>
                <a:srgbClr val="595959"/>
              </a:solidFill>
              <a:latin typeface="Arial" charset="0"/>
            </a:endParaRPr>
          </a:p>
          <a:p>
            <a:pPr marL="0" indent="0">
              <a:buNone/>
            </a:pPr>
            <a:r>
              <a:rPr lang="en-US" dirty="0" smtClean="0">
                <a:solidFill>
                  <a:srgbClr val="595959"/>
                </a:solidFill>
                <a:latin typeface="Arial" charset="0"/>
              </a:rPr>
              <a:t>This is getting silly…. Let’s get this done correctly once and for all.</a:t>
            </a: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29</a:t>
            </a:fld>
            <a:endParaRPr lang="en-US" dirty="0"/>
          </a:p>
        </p:txBody>
      </p:sp>
    </p:spTree>
    <p:extLst>
      <p:ext uri="{BB962C8B-B14F-4D97-AF65-F5344CB8AC3E}">
        <p14:creationId xmlns:p14="http://schemas.microsoft.com/office/powerpoint/2010/main" val="1408026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smtClean="0">
                <a:latin typeface="Arial" charset="0"/>
              </a:rPr>
              <a:t>About CCCS</a:t>
            </a:r>
            <a:endParaRPr lang="en-US" dirty="0">
              <a:latin typeface="Arial" charset="0"/>
            </a:endParaRPr>
          </a:p>
        </p:txBody>
      </p:sp>
      <p:sp>
        <p:nvSpPr>
          <p:cNvPr id="17410" name="Rectangle 3"/>
          <p:cNvSpPr>
            <a:spLocks noGrp="1" noChangeAspect="1" noChangeArrowheads="1"/>
          </p:cNvSpPr>
          <p:nvPr>
            <p:ph idx="1"/>
          </p:nvPr>
        </p:nvSpPr>
        <p:spPr/>
        <p:txBody>
          <a:bodyPr/>
          <a:lstStyle/>
          <a:p>
            <a:pPr eaLnBrk="1" hangingPunct="1"/>
            <a:r>
              <a:rPr lang="en-US" dirty="0" smtClean="0">
                <a:solidFill>
                  <a:srgbClr val="595959"/>
                </a:solidFill>
                <a:latin typeface="Arial" charset="0"/>
              </a:rPr>
              <a:t>Comprised of 13 community colleges &amp; a central system office</a:t>
            </a:r>
          </a:p>
          <a:p>
            <a:r>
              <a:rPr lang="en-US" dirty="0">
                <a:solidFill>
                  <a:srgbClr val="595959"/>
                </a:solidFill>
                <a:latin typeface="Arial" charset="0"/>
              </a:rPr>
              <a:t>162K active </a:t>
            </a:r>
            <a:r>
              <a:rPr lang="en-US" dirty="0" smtClean="0">
                <a:solidFill>
                  <a:srgbClr val="595959"/>
                </a:solidFill>
                <a:latin typeface="Arial" charset="0"/>
              </a:rPr>
              <a:t>students</a:t>
            </a:r>
          </a:p>
          <a:p>
            <a:pPr eaLnBrk="1" hangingPunct="1"/>
            <a:r>
              <a:rPr lang="en-US" dirty="0" smtClean="0">
                <a:solidFill>
                  <a:srgbClr val="595959"/>
                </a:solidFill>
                <a:latin typeface="Arial" charset="0"/>
              </a:rPr>
              <a:t>VPD/MEP environment </a:t>
            </a:r>
          </a:p>
          <a:p>
            <a:pPr eaLnBrk="1" hangingPunct="1"/>
            <a:r>
              <a:rPr lang="en-US" dirty="0" smtClean="0">
                <a:solidFill>
                  <a:srgbClr val="595959"/>
                </a:solidFill>
                <a:latin typeface="Arial" charset="0"/>
              </a:rPr>
              <a:t>ODS 8.4.1 – Streams</a:t>
            </a:r>
          </a:p>
          <a:p>
            <a:pPr eaLnBrk="1" hangingPunct="1"/>
            <a:r>
              <a:rPr lang="en-US" dirty="0" smtClean="0">
                <a:solidFill>
                  <a:srgbClr val="595959"/>
                </a:solidFill>
                <a:latin typeface="Arial" charset="0"/>
              </a:rPr>
              <a:t>BI team includes our Director, a Cognos Admin, a DBA, and 4 developers</a:t>
            </a:r>
          </a:p>
        </p:txBody>
      </p:sp>
      <p:sp>
        <p:nvSpPr>
          <p:cNvPr id="3" name="Slide Number Placeholder 2"/>
          <p:cNvSpPr>
            <a:spLocks noGrp="1"/>
          </p:cNvSpPr>
          <p:nvPr>
            <p:ph type="sldNum" sz="quarter" idx="10"/>
          </p:nvPr>
        </p:nvSpPr>
        <p:spPr/>
        <p:txBody>
          <a:bodyPr/>
          <a:lstStyle/>
          <a:p>
            <a:pPr>
              <a:defRPr/>
            </a:pPr>
            <a:fld id="{3385E5EA-880C-2D4D-B207-FF0E2F20A466}" type="slidenum">
              <a:rPr lang="en-US"/>
              <a:pPr>
                <a:defRPr/>
              </a:pPr>
              <a:t>3</a:t>
            </a:fld>
            <a:endParaRPr lang="en-US" dirty="0"/>
          </a:p>
        </p:txBody>
      </p:sp>
    </p:spTree>
    <p:extLst>
      <p:ext uri="{BB962C8B-B14F-4D97-AF65-F5344CB8AC3E}">
        <p14:creationId xmlns:p14="http://schemas.microsoft.com/office/powerpoint/2010/main" val="1507595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The Solution</a:t>
            </a:r>
            <a:endParaRPr lang="en-US" dirty="0">
              <a:latin typeface="Arial" charset="0"/>
            </a:endParaRPr>
          </a:p>
        </p:txBody>
      </p:sp>
      <p:sp>
        <p:nvSpPr>
          <p:cNvPr id="21506" name="Rectangle 3"/>
          <p:cNvSpPr>
            <a:spLocks noGrp="1" noChangeAspect="1" noChangeArrowheads="1"/>
          </p:cNvSpPr>
          <p:nvPr>
            <p:ph idx="1"/>
          </p:nvPr>
        </p:nvSpPr>
        <p:spPr/>
        <p:txBody>
          <a:bodyPr/>
          <a:lstStyle/>
          <a:p>
            <a:pPr marL="0" indent="0">
              <a:buNone/>
            </a:pPr>
            <a:r>
              <a:rPr lang="en-US" sz="2800" dirty="0" smtClean="0">
                <a:solidFill>
                  <a:srgbClr val="595959"/>
                </a:solidFill>
                <a:latin typeface="Arial" charset="0"/>
              </a:rPr>
              <a:t>Work with a Banner developer to find the code behind the form. They usually charge you a bag of Skittles for their services. In this case, it turned out we needed several functions out of the Banner package RNKNEED.  The final formula we derived from this was:</a:t>
            </a:r>
          </a:p>
          <a:p>
            <a:pPr marL="0" indent="0">
              <a:buNone/>
            </a:pPr>
            <a:endParaRPr lang="en-US" dirty="0" smtClean="0">
              <a:solidFill>
                <a:srgbClr val="595959"/>
              </a:solidFill>
              <a:latin typeface="Arial" charset="0"/>
            </a:endParaRPr>
          </a:p>
          <a:p>
            <a:pPr marL="0" indent="0">
              <a:buNone/>
            </a:pPr>
            <a:r>
              <a:rPr lang="en-US" sz="2400" i="1" dirty="0" smtClean="0">
                <a:solidFill>
                  <a:srgbClr val="595959"/>
                </a:solidFill>
                <a:latin typeface="Arial" charset="0"/>
              </a:rPr>
              <a:t> (BUDGET-EFC-RESOURCES) – FUNDS THAT REDUCE NEED – MAX[(Funds that replace EFC – EFC),0] = UNMET NEED</a:t>
            </a:r>
            <a:endParaRPr lang="en-US" sz="2400" i="1" dirty="0">
              <a:solidFill>
                <a:srgbClr val="595959"/>
              </a:solidFill>
              <a:latin typeface="Arial" charset="0"/>
            </a:endParaRPr>
          </a:p>
          <a:p>
            <a:pPr marL="0" indent="0">
              <a:buNone/>
            </a:pP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30</a:t>
            </a:fld>
            <a:endParaRPr lang="en-US" dirty="0"/>
          </a:p>
        </p:txBody>
      </p:sp>
    </p:spTree>
    <p:extLst>
      <p:ext uri="{BB962C8B-B14F-4D97-AF65-F5344CB8AC3E}">
        <p14:creationId xmlns:p14="http://schemas.microsoft.com/office/powerpoint/2010/main" val="20262467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Translating Functions</a:t>
            </a:r>
            <a:endParaRPr lang="en-US" dirty="0">
              <a:latin typeface="Arial" charset="0"/>
            </a:endParaRPr>
          </a:p>
        </p:txBody>
      </p:sp>
      <p:sp>
        <p:nvSpPr>
          <p:cNvPr id="21506" name="Rectangle 3"/>
          <p:cNvSpPr>
            <a:spLocks noGrp="1" noChangeAspect="1" noChangeArrowheads="1"/>
          </p:cNvSpPr>
          <p:nvPr>
            <p:ph idx="1"/>
          </p:nvPr>
        </p:nvSpPr>
        <p:spPr/>
        <p:txBody>
          <a:bodyPr/>
          <a:lstStyle/>
          <a:p>
            <a:pPr marL="0" indent="0">
              <a:buNone/>
            </a:pPr>
            <a:r>
              <a:rPr lang="en-US" dirty="0" smtClean="0">
                <a:solidFill>
                  <a:srgbClr val="595959"/>
                </a:solidFill>
                <a:latin typeface="Arial" charset="0"/>
              </a:rPr>
              <a:t>There were several functions within RNKNEED that we needed to bring over to the ODS for this calculation.  We store them in a package called ZRKFUNC. This mimics the ODS package-naming scheme, only CCCS uses “Z” as the first character for custom packages.</a:t>
            </a:r>
            <a:endParaRPr lang="en-US" dirty="0">
              <a:solidFill>
                <a:srgbClr val="595959"/>
              </a:solidFill>
              <a:latin typeface="Arial" charset="0"/>
            </a:endParaRPr>
          </a:p>
          <a:p>
            <a:pPr marL="0" indent="0">
              <a:buNone/>
            </a:pP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31</a:t>
            </a:fld>
            <a:endParaRPr lang="en-US" dirty="0"/>
          </a:p>
        </p:txBody>
      </p:sp>
    </p:spTree>
    <p:extLst>
      <p:ext uri="{BB962C8B-B14F-4D97-AF65-F5344CB8AC3E}">
        <p14:creationId xmlns:p14="http://schemas.microsoft.com/office/powerpoint/2010/main" val="2630059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Translating Functions</a:t>
            </a:r>
            <a:endParaRPr lang="en-US" dirty="0">
              <a:latin typeface="Arial" charset="0"/>
            </a:endParaRPr>
          </a:p>
        </p:txBody>
      </p:sp>
      <p:sp>
        <p:nvSpPr>
          <p:cNvPr id="21506" name="Rectangle 3"/>
          <p:cNvSpPr>
            <a:spLocks noGrp="1" noChangeAspect="1" noChangeArrowheads="1"/>
          </p:cNvSpPr>
          <p:nvPr>
            <p:ph idx="1"/>
          </p:nvPr>
        </p:nvSpPr>
        <p:spPr/>
        <p:txBody>
          <a:bodyPr/>
          <a:lstStyle/>
          <a:p>
            <a:pPr marL="0" indent="0">
              <a:buNone/>
            </a:pPr>
            <a:r>
              <a:rPr lang="en-US" sz="1800" dirty="0" smtClean="0">
                <a:solidFill>
                  <a:srgbClr val="595959"/>
                </a:solidFill>
                <a:latin typeface="Arial" charset="0"/>
              </a:rPr>
              <a:t>Using the delivered metadata, we are going to translate all fields in the RNKNEED functions to use ODS fields so that data is all in synch </a:t>
            </a:r>
            <a:r>
              <a:rPr lang="en-US" sz="1800" dirty="0" smtClean="0">
                <a:solidFill>
                  <a:srgbClr val="595959"/>
                </a:solidFill>
                <a:latin typeface="Arial" charset="0"/>
              </a:rPr>
              <a:t>(ODS data mixed with current Banner data).  </a:t>
            </a:r>
            <a:r>
              <a:rPr lang="en-US" sz="1800" dirty="0" smtClean="0">
                <a:solidFill>
                  <a:srgbClr val="595959"/>
                </a:solidFill>
                <a:latin typeface="Arial" charset="0"/>
              </a:rPr>
              <a:t>For example, within RNKNEED.F_CALC_CONTRACTS, there is a cursor CALC_CONTRACT_AMT_C</a:t>
            </a:r>
            <a:r>
              <a:rPr lang="en-US" sz="2400" dirty="0" smtClean="0">
                <a:solidFill>
                  <a:srgbClr val="595959"/>
                </a:solidFill>
                <a:latin typeface="Arial" charset="0"/>
              </a:rPr>
              <a:t>:</a:t>
            </a:r>
          </a:p>
          <a:p>
            <a:pPr marL="0" indent="0">
              <a:buNone/>
            </a:pPr>
            <a:r>
              <a:rPr lang="en-US" sz="1400" dirty="0">
                <a:solidFill>
                  <a:srgbClr val="595959"/>
                </a:solidFill>
                <a:latin typeface="Arial" charset="0"/>
              </a:rPr>
              <a:t>SELECT SUM(NVL(DECODE(</a:t>
            </a:r>
            <a:r>
              <a:rPr lang="en-US" sz="1400" dirty="0" err="1">
                <a:solidFill>
                  <a:srgbClr val="595959"/>
                </a:solidFill>
                <a:latin typeface="Arial" charset="0"/>
              </a:rPr>
              <a:t>f_calc_contract_payment</a:t>
            </a:r>
            <a:r>
              <a:rPr lang="en-US" sz="1400" dirty="0">
                <a:solidFill>
                  <a:srgbClr val="595959"/>
                </a:solidFill>
                <a:latin typeface="Arial" charset="0"/>
              </a:rPr>
              <a:t>(TBBCSTU_STU_PIDM,                                                       -- 60400</a:t>
            </a:r>
          </a:p>
          <a:p>
            <a:pPr marL="0" indent="0">
              <a:buNone/>
            </a:pPr>
            <a:r>
              <a:rPr lang="en-US" sz="1400" dirty="0">
                <a:solidFill>
                  <a:srgbClr val="595959"/>
                </a:solidFill>
                <a:latin typeface="Arial" charset="0"/>
              </a:rPr>
              <a:t>                                            TBBCSTU_CONTRACT_PIDM,</a:t>
            </a:r>
          </a:p>
          <a:p>
            <a:pPr marL="0" indent="0">
              <a:buNone/>
            </a:pPr>
            <a:r>
              <a:rPr lang="en-US" sz="1400" dirty="0">
                <a:solidFill>
                  <a:srgbClr val="595959"/>
                </a:solidFill>
                <a:latin typeface="Arial" charset="0"/>
              </a:rPr>
              <a:t>                                            TBBCSTU_CONTRACT_NUMBER,</a:t>
            </a:r>
          </a:p>
          <a:p>
            <a:pPr marL="0" indent="0">
              <a:buNone/>
            </a:pPr>
            <a:r>
              <a:rPr lang="en-US" sz="1400" dirty="0">
                <a:solidFill>
                  <a:srgbClr val="595959"/>
                </a:solidFill>
                <a:latin typeface="Arial" charset="0"/>
              </a:rPr>
              <a:t>                                            TBBCSTU_TERM_CODE),</a:t>
            </a:r>
          </a:p>
          <a:p>
            <a:pPr marL="0" indent="0">
              <a:buNone/>
            </a:pPr>
            <a:r>
              <a:rPr lang="en-US" sz="1400" dirty="0">
                <a:solidFill>
                  <a:srgbClr val="595959"/>
                </a:solidFill>
                <a:latin typeface="Arial" charset="0"/>
              </a:rPr>
              <a:t>                    '',</a:t>
            </a:r>
            <a:r>
              <a:rPr lang="en-US" sz="1400" dirty="0" smtClean="0">
                <a:solidFill>
                  <a:srgbClr val="595959"/>
                </a:solidFill>
                <a:latin typeface="Arial" charset="0"/>
              </a:rPr>
              <a:t>DECODE(</a:t>
            </a:r>
            <a:r>
              <a:rPr lang="en-US" sz="1400" dirty="0" err="1" smtClean="0">
                <a:solidFill>
                  <a:srgbClr val="595959"/>
                </a:solidFill>
                <a:latin typeface="Arial" charset="0"/>
              </a:rPr>
              <a:t>assume_full_time_ind_v</a:t>
            </a:r>
            <a:r>
              <a:rPr lang="en-US" sz="1400" dirty="0" smtClean="0">
                <a:solidFill>
                  <a:srgbClr val="595959"/>
                </a:solidFill>
                <a:latin typeface="Arial" charset="0"/>
              </a:rPr>
              <a:t>,</a:t>
            </a:r>
          </a:p>
          <a:p>
            <a:pPr marL="0" indent="0">
              <a:buNone/>
            </a:pPr>
            <a:endParaRPr lang="en-US" sz="1400" dirty="0">
              <a:solidFill>
                <a:srgbClr val="595959"/>
              </a:solidFill>
              <a:latin typeface="Arial" charset="0"/>
            </a:endParaRPr>
          </a:p>
          <a:p>
            <a:pPr marL="0" indent="0">
              <a:buNone/>
            </a:pPr>
            <a:r>
              <a:rPr lang="en-US" sz="1800" dirty="0" smtClean="0">
                <a:solidFill>
                  <a:srgbClr val="595959"/>
                </a:solidFill>
                <a:latin typeface="Arial" charset="0"/>
              </a:rPr>
              <a:t>Look up each banner field name in the metadata to translate to ODS fields:</a:t>
            </a:r>
            <a:br>
              <a:rPr lang="en-US" sz="1800" dirty="0" smtClean="0">
                <a:solidFill>
                  <a:srgbClr val="595959"/>
                </a:solidFill>
                <a:latin typeface="Arial" charset="0"/>
              </a:rPr>
            </a:br>
            <a:endParaRPr lang="en-US" sz="1800" dirty="0" smtClean="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32</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79" y="5224524"/>
            <a:ext cx="706596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179" y="5453124"/>
            <a:ext cx="6380163"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9314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Translating Functions</a:t>
            </a:r>
            <a:endParaRPr lang="en-US" dirty="0">
              <a:latin typeface="Arial" charset="0"/>
            </a:endParaRPr>
          </a:p>
        </p:txBody>
      </p:sp>
      <p:sp>
        <p:nvSpPr>
          <p:cNvPr id="21506" name="Rectangle 3"/>
          <p:cNvSpPr>
            <a:spLocks noGrp="1" noChangeAspect="1" noChangeArrowheads="1"/>
          </p:cNvSpPr>
          <p:nvPr>
            <p:ph idx="1"/>
          </p:nvPr>
        </p:nvSpPr>
        <p:spPr/>
        <p:txBody>
          <a:bodyPr/>
          <a:lstStyle/>
          <a:p>
            <a:pPr marL="0" indent="0">
              <a:buNone/>
            </a:pPr>
            <a:r>
              <a:rPr lang="en-US" sz="2400" dirty="0" smtClean="0">
                <a:solidFill>
                  <a:srgbClr val="595959"/>
                </a:solidFill>
                <a:latin typeface="Arial" charset="0"/>
              </a:rPr>
              <a:t>Break down the entire function this way until you’re left with a version of the function that has replaced all Banner field names with ODS field names. </a:t>
            </a:r>
          </a:p>
          <a:p>
            <a:pPr marL="0" indent="0">
              <a:buNone/>
            </a:pPr>
            <a:endParaRPr lang="en-US" sz="2400" dirty="0">
              <a:solidFill>
                <a:srgbClr val="595959"/>
              </a:solidFill>
              <a:latin typeface="Arial" charset="0"/>
            </a:endParaRPr>
          </a:p>
          <a:p>
            <a:pPr marL="0" indent="0">
              <a:buNone/>
            </a:pPr>
            <a:endParaRPr lang="en-US" sz="2400" dirty="0" smtClean="0">
              <a:solidFill>
                <a:srgbClr val="595959"/>
              </a:solidFill>
              <a:latin typeface="Arial" charset="0"/>
            </a:endParaRPr>
          </a:p>
          <a:p>
            <a:pPr marL="0" indent="0">
              <a:buNone/>
            </a:pPr>
            <a:endParaRPr lang="en-US" sz="2400" dirty="0">
              <a:solidFill>
                <a:srgbClr val="595959"/>
              </a:solidFill>
              <a:latin typeface="Arial" charset="0"/>
            </a:endParaRPr>
          </a:p>
          <a:p>
            <a:pPr marL="0" indent="0">
              <a:buNone/>
            </a:pPr>
            <a:endParaRPr lang="en-US" sz="2400" dirty="0" smtClean="0">
              <a:solidFill>
                <a:srgbClr val="595959"/>
              </a:solidFill>
              <a:latin typeface="Arial" charset="0"/>
            </a:endParaRPr>
          </a:p>
          <a:p>
            <a:pPr marL="0" indent="0">
              <a:buNone/>
            </a:pPr>
            <a:endParaRPr lang="en-US" sz="2400" dirty="0">
              <a:solidFill>
                <a:srgbClr val="595959"/>
              </a:solidFill>
              <a:latin typeface="Arial" charset="0"/>
            </a:endParaRPr>
          </a:p>
          <a:p>
            <a:pPr marL="0" indent="0">
              <a:buNone/>
            </a:pPr>
            <a:endParaRPr lang="en-US" sz="2400" dirty="0" smtClean="0">
              <a:solidFill>
                <a:srgbClr val="595959"/>
              </a:solidFill>
              <a:latin typeface="Arial" charset="0"/>
            </a:endParaRPr>
          </a:p>
          <a:p>
            <a:pPr marL="0" indent="0">
              <a:buNone/>
            </a:pPr>
            <a:endParaRPr lang="en-US" sz="2400" dirty="0">
              <a:solidFill>
                <a:srgbClr val="595959"/>
              </a:solidFill>
              <a:latin typeface="Arial" charset="0"/>
            </a:endParaRPr>
          </a:p>
          <a:p>
            <a:pPr marL="0" indent="0">
              <a:buNone/>
            </a:pPr>
            <a:r>
              <a:rPr lang="en-US" sz="2400" dirty="0" smtClean="0">
                <a:solidFill>
                  <a:srgbClr val="595959"/>
                </a:solidFill>
                <a:latin typeface="Arial" charset="0"/>
              </a:rPr>
              <a:t>NOTE:  Your joins may change slightly based on cardinality</a:t>
            </a:r>
          </a:p>
          <a:p>
            <a:pPr marL="0" indent="0">
              <a:buNone/>
            </a:pPr>
            <a:endParaRPr lang="en-US" sz="1200" dirty="0" smtClean="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33</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69844610"/>
              </p:ext>
            </p:extLst>
          </p:nvPr>
        </p:nvGraphicFramePr>
        <p:xfrm>
          <a:off x="1361955" y="2905246"/>
          <a:ext cx="6096000" cy="2567264"/>
        </p:xfrm>
        <a:graphic>
          <a:graphicData uri="http://schemas.openxmlformats.org/drawingml/2006/table">
            <a:tbl>
              <a:tblPr firstRow="1" bandRow="1">
                <a:tableStyleId>{5C22544A-7EE6-4342-B048-85BDC9FD1C3A}</a:tableStyleId>
              </a:tblPr>
              <a:tblGrid>
                <a:gridCol w="3013276"/>
                <a:gridCol w="3082724"/>
              </a:tblGrid>
              <a:tr h="555584">
                <a:tc>
                  <a:txBody>
                    <a:bodyPr/>
                    <a:lstStyle/>
                    <a:p>
                      <a:r>
                        <a:rPr lang="en-US" dirty="0" smtClean="0"/>
                        <a:t>So this…..</a:t>
                      </a:r>
                      <a:endParaRPr lang="en-US" dirty="0"/>
                    </a:p>
                  </a:txBody>
                  <a:tcPr/>
                </a:tc>
                <a:tc>
                  <a:txBody>
                    <a:bodyPr/>
                    <a:lstStyle/>
                    <a:p>
                      <a:r>
                        <a:rPr lang="en-US" dirty="0" smtClean="0"/>
                        <a:t>Becomes this….</a:t>
                      </a:r>
                      <a:endParaRPr lang="en-US" dirty="0"/>
                    </a:p>
                  </a:txBody>
                  <a:tcPr/>
                </a:tc>
              </a:tr>
              <a:tr h="1512265">
                <a:tc>
                  <a:txBody>
                    <a:bodyPr/>
                    <a:lstStyle/>
                    <a:p>
                      <a:endParaRPr lang="en-US" sz="1400" dirty="0" smtClean="0"/>
                    </a:p>
                    <a:p>
                      <a:r>
                        <a:rPr lang="en-US" sz="1400" dirty="0" smtClean="0"/>
                        <a:t>SELECT ’43-8'</a:t>
                      </a:r>
                    </a:p>
                    <a:p>
                      <a:r>
                        <a:rPr lang="en-US" sz="1400" dirty="0" smtClean="0"/>
                        <a:t>      FROM RPRCONT,</a:t>
                      </a:r>
                    </a:p>
                    <a:p>
                      <a:r>
                        <a:rPr lang="en-US" sz="1400" dirty="0" smtClean="0"/>
                        <a:t>                  TBBCSTU</a:t>
                      </a:r>
                    </a:p>
                    <a:p>
                      <a:r>
                        <a:rPr lang="en-US" sz="1400" dirty="0" smtClean="0"/>
                        <a:t>&lt;joins&gt;</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WHERE NVL(TBBCSTU_DEL_IND,'X') &lt;&gt; 'D‘</a:t>
                      </a:r>
                    </a:p>
                    <a:p>
                      <a:endParaRPr lang="en-US" sz="1400" dirty="0"/>
                    </a:p>
                  </a:txBody>
                  <a:tcPr/>
                </a:tc>
                <a:tc>
                  <a:txBody>
                    <a:bodyPr/>
                    <a:lstStyle/>
                    <a:p>
                      <a:endParaRPr lang="en-US" sz="1400" dirty="0" smtClean="0"/>
                    </a:p>
                    <a:p>
                      <a:r>
                        <a:rPr lang="en-US" sz="1400" dirty="0" smtClean="0"/>
                        <a:t>SELECT ’43-8'</a:t>
                      </a:r>
                    </a:p>
                    <a:p>
                      <a:r>
                        <a:rPr lang="en-US" sz="1400" dirty="0" smtClean="0"/>
                        <a:t>      FROM </a:t>
                      </a:r>
                      <a:r>
                        <a:rPr lang="en-US" sz="1400" dirty="0" err="1" smtClean="0"/>
                        <a:t>mtt_contract</a:t>
                      </a:r>
                      <a:r>
                        <a:rPr lang="en-US" sz="1400" dirty="0" smtClean="0"/>
                        <a:t> m</a:t>
                      </a:r>
                    </a:p>
                    <a:p>
                      <a:r>
                        <a:rPr lang="en-US" sz="1400" dirty="0" smtClean="0"/>
                        <a:t> WHERE</a:t>
                      </a:r>
                    </a:p>
                    <a:p>
                      <a:r>
                        <a:rPr lang="en-US" sz="1400" dirty="0" smtClean="0"/>
                        <a:t>NVL(m.student_inactivated_</a:t>
                      </a:r>
                      <a:r>
                        <a:rPr lang="en-US" sz="1400" dirty="0" err="1" smtClean="0"/>
                        <a:t>ind</a:t>
                      </a:r>
                      <a:r>
                        <a:rPr lang="en-US" sz="1400" dirty="0" smtClean="0"/>
                        <a:t>,'X') &lt;&gt; 'Y‘</a:t>
                      </a:r>
                    </a:p>
                    <a:p>
                      <a:endParaRPr lang="en-US" sz="1400" dirty="0"/>
                    </a:p>
                  </a:txBody>
                  <a:tcPr/>
                </a:tc>
              </a:tr>
            </a:tbl>
          </a:graphicData>
        </a:graphic>
      </p:graphicFrame>
    </p:spTree>
    <p:extLst>
      <p:ext uri="{BB962C8B-B14F-4D97-AF65-F5344CB8AC3E}">
        <p14:creationId xmlns:p14="http://schemas.microsoft.com/office/powerpoint/2010/main" val="36363969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Translating Functions</a:t>
            </a:r>
            <a:endParaRPr lang="en-US" dirty="0">
              <a:latin typeface="Arial" charset="0"/>
            </a:endParaRPr>
          </a:p>
        </p:txBody>
      </p:sp>
      <p:sp>
        <p:nvSpPr>
          <p:cNvPr id="21506" name="Rectangle 3"/>
          <p:cNvSpPr>
            <a:spLocks noGrp="1" noChangeAspect="1" noChangeArrowheads="1"/>
          </p:cNvSpPr>
          <p:nvPr>
            <p:ph idx="1"/>
          </p:nvPr>
        </p:nvSpPr>
        <p:spPr>
          <a:xfrm>
            <a:off x="237281" y="1658074"/>
            <a:ext cx="8229600" cy="4525963"/>
          </a:xfrm>
        </p:spPr>
        <p:txBody>
          <a:bodyPr/>
          <a:lstStyle/>
          <a:p>
            <a:pPr marL="0" indent="0">
              <a:buNone/>
            </a:pPr>
            <a:r>
              <a:rPr lang="en-US" sz="2400" dirty="0" smtClean="0">
                <a:solidFill>
                  <a:srgbClr val="595959"/>
                </a:solidFill>
                <a:latin typeface="Arial" charset="0"/>
              </a:rPr>
              <a:t>We ended up writing 12 functions in order to calculate Unmet Need the exact way it is calculated within Banner:</a:t>
            </a:r>
          </a:p>
          <a:p>
            <a:pPr marL="0" indent="0">
              <a:buNone/>
            </a:pPr>
            <a:r>
              <a:rPr lang="en-US" sz="1600" dirty="0" err="1">
                <a:solidFill>
                  <a:srgbClr val="595959"/>
                </a:solidFill>
                <a:latin typeface="Arial" charset="0"/>
              </a:rPr>
              <a:t>f</a:t>
            </a:r>
            <a:r>
              <a:rPr lang="en-US" sz="1600" dirty="0" err="1" smtClean="0">
                <a:solidFill>
                  <a:srgbClr val="595959"/>
                </a:solidFill>
                <a:latin typeface="Arial" charset="0"/>
              </a:rPr>
              <a:t>_calc_awd_reduce_need</a:t>
            </a:r>
            <a:r>
              <a:rPr lang="en-US" sz="1600" dirty="0" smtClean="0">
                <a:solidFill>
                  <a:srgbClr val="595959"/>
                </a:solidFill>
                <a:latin typeface="Arial" charset="0"/>
              </a:rPr>
              <a:t/>
            </a:r>
            <a:br>
              <a:rPr lang="en-US" sz="1600" dirty="0" smtClean="0">
                <a:solidFill>
                  <a:srgbClr val="595959"/>
                </a:solidFill>
                <a:latin typeface="Arial" charset="0"/>
              </a:rPr>
            </a:br>
            <a:r>
              <a:rPr lang="en-US" sz="1600" dirty="0" err="1" smtClean="0">
                <a:solidFill>
                  <a:srgbClr val="595959"/>
                </a:solidFill>
                <a:latin typeface="Arial" charset="0"/>
              </a:rPr>
              <a:t>f_calc_coa</a:t>
            </a:r>
            <a:r>
              <a:rPr lang="en-US" sz="1600" dirty="0" smtClean="0">
                <a:solidFill>
                  <a:srgbClr val="595959"/>
                </a:solidFill>
                <a:latin typeface="Arial" charset="0"/>
              </a:rPr>
              <a:t/>
            </a:r>
            <a:br>
              <a:rPr lang="en-US" sz="1600" dirty="0" smtClean="0">
                <a:solidFill>
                  <a:srgbClr val="595959"/>
                </a:solidFill>
                <a:latin typeface="Arial" charset="0"/>
              </a:rPr>
            </a:br>
            <a:r>
              <a:rPr lang="en-US" sz="1600" dirty="0" err="1" smtClean="0">
                <a:solidFill>
                  <a:srgbClr val="595959"/>
                </a:solidFill>
                <a:latin typeface="Arial" charset="0"/>
              </a:rPr>
              <a:t>f_calc_contracts</a:t>
            </a:r>
            <a:endParaRPr lang="en-US" sz="1600" dirty="0" smtClean="0">
              <a:solidFill>
                <a:srgbClr val="595959"/>
              </a:solidFill>
              <a:latin typeface="Arial" charset="0"/>
            </a:endParaRPr>
          </a:p>
          <a:p>
            <a:pPr marL="0" indent="0">
              <a:buNone/>
            </a:pPr>
            <a:r>
              <a:rPr lang="en-US" sz="1600" dirty="0" err="1" smtClean="0">
                <a:solidFill>
                  <a:srgbClr val="595959"/>
                </a:solidFill>
                <a:latin typeface="Arial" charset="0"/>
              </a:rPr>
              <a:t>f_calc_gross_need</a:t>
            </a:r>
            <a:r>
              <a:rPr lang="en-US" sz="1600" dirty="0" smtClean="0">
                <a:solidFill>
                  <a:srgbClr val="595959"/>
                </a:solidFill>
                <a:latin typeface="Arial" charset="0"/>
              </a:rPr>
              <a:t/>
            </a:r>
            <a:br>
              <a:rPr lang="en-US" sz="1600" dirty="0" smtClean="0">
                <a:solidFill>
                  <a:srgbClr val="595959"/>
                </a:solidFill>
                <a:latin typeface="Arial" charset="0"/>
              </a:rPr>
            </a:br>
            <a:r>
              <a:rPr lang="en-US" sz="1600" dirty="0" err="1" smtClean="0">
                <a:solidFill>
                  <a:srgbClr val="595959"/>
                </a:solidFill>
                <a:latin typeface="Arial" charset="0"/>
              </a:rPr>
              <a:t>f_calc_load</a:t>
            </a:r>
            <a:endParaRPr lang="en-US" sz="1600" dirty="0" smtClean="0">
              <a:solidFill>
                <a:srgbClr val="595959"/>
              </a:solidFill>
              <a:latin typeface="Arial" charset="0"/>
            </a:endParaRPr>
          </a:p>
          <a:p>
            <a:pPr marL="0" indent="0">
              <a:buNone/>
            </a:pPr>
            <a:r>
              <a:rPr lang="en-US" sz="1600" dirty="0" err="1" smtClean="0">
                <a:solidFill>
                  <a:srgbClr val="595959"/>
                </a:solidFill>
                <a:latin typeface="Arial" charset="0"/>
              </a:rPr>
              <a:t>f_calc_oth_resource</a:t>
            </a:r>
            <a:endParaRPr lang="en-US" sz="1600" dirty="0" smtClean="0">
              <a:solidFill>
                <a:srgbClr val="595959"/>
              </a:solidFill>
              <a:latin typeface="Arial" charset="0"/>
            </a:endParaRPr>
          </a:p>
          <a:p>
            <a:pPr marL="0" indent="0">
              <a:buNone/>
            </a:pPr>
            <a:r>
              <a:rPr lang="en-US" sz="1600" dirty="0" err="1" smtClean="0">
                <a:solidFill>
                  <a:srgbClr val="595959"/>
                </a:solidFill>
                <a:latin typeface="Arial" charset="0"/>
              </a:rPr>
              <a:t>f_calc_pell_efc</a:t>
            </a:r>
            <a:r>
              <a:rPr lang="en-US" sz="1600" dirty="0" smtClean="0">
                <a:solidFill>
                  <a:srgbClr val="595959"/>
                </a:solidFill>
                <a:latin typeface="Arial" charset="0"/>
              </a:rPr>
              <a:t/>
            </a:r>
            <a:br>
              <a:rPr lang="en-US" sz="1600" dirty="0" smtClean="0">
                <a:solidFill>
                  <a:srgbClr val="595959"/>
                </a:solidFill>
                <a:latin typeface="Arial" charset="0"/>
              </a:rPr>
            </a:br>
            <a:r>
              <a:rPr lang="en-US" sz="1600" dirty="0" err="1" smtClean="0">
                <a:solidFill>
                  <a:srgbClr val="595959"/>
                </a:solidFill>
                <a:latin typeface="Arial" charset="0"/>
              </a:rPr>
              <a:t>f_calc_pell_replacement</a:t>
            </a:r>
            <a:endParaRPr lang="en-US" sz="1600" dirty="0" smtClean="0">
              <a:solidFill>
                <a:srgbClr val="595959"/>
              </a:solidFill>
              <a:latin typeface="Arial" charset="0"/>
            </a:endParaRPr>
          </a:p>
          <a:p>
            <a:pPr marL="0" indent="0">
              <a:buNone/>
            </a:pPr>
            <a:r>
              <a:rPr lang="en-US" sz="1600" dirty="0" err="1" smtClean="0">
                <a:solidFill>
                  <a:srgbClr val="595959"/>
                </a:solidFill>
                <a:latin typeface="Arial" charset="0"/>
              </a:rPr>
              <a:t>f_calc_total_awards</a:t>
            </a:r>
            <a:endParaRPr lang="en-US" sz="1600" dirty="0" smtClean="0">
              <a:solidFill>
                <a:srgbClr val="595959"/>
              </a:solidFill>
              <a:latin typeface="Arial" charset="0"/>
            </a:endParaRPr>
          </a:p>
          <a:p>
            <a:pPr marL="0" indent="0">
              <a:buNone/>
            </a:pPr>
            <a:r>
              <a:rPr lang="en-US" sz="1600" dirty="0" err="1" smtClean="0">
                <a:solidFill>
                  <a:srgbClr val="595959"/>
                </a:solidFill>
                <a:latin typeface="Arial" charset="0"/>
              </a:rPr>
              <a:t>f_calc_total_non_need</a:t>
            </a:r>
            <a:endParaRPr lang="en-US" sz="1600" dirty="0" smtClean="0">
              <a:solidFill>
                <a:srgbClr val="595959"/>
              </a:solidFill>
              <a:latin typeface="Arial" charset="0"/>
            </a:endParaRPr>
          </a:p>
          <a:p>
            <a:pPr marL="0" indent="0">
              <a:buNone/>
            </a:pPr>
            <a:r>
              <a:rPr lang="en-US" sz="1600" dirty="0" err="1" smtClean="0">
                <a:solidFill>
                  <a:srgbClr val="595959"/>
                </a:solidFill>
                <a:latin typeface="Arial" charset="0"/>
              </a:rPr>
              <a:t>f_calc_total_resource</a:t>
            </a:r>
            <a:endParaRPr lang="en-US" sz="1600" dirty="0" smtClean="0">
              <a:solidFill>
                <a:srgbClr val="595959"/>
              </a:solidFill>
              <a:latin typeface="Arial" charset="0"/>
            </a:endParaRPr>
          </a:p>
          <a:p>
            <a:pPr marL="0" indent="0">
              <a:buNone/>
            </a:pPr>
            <a:r>
              <a:rPr lang="en-US" sz="1600" dirty="0" err="1" smtClean="0">
                <a:solidFill>
                  <a:srgbClr val="595959"/>
                </a:solidFill>
                <a:latin typeface="Arial" charset="0"/>
              </a:rPr>
              <a:t>f_calc_unmet_need</a:t>
            </a:r>
            <a:endParaRPr lang="en-US" sz="1600" dirty="0">
              <a:solidFill>
                <a:srgbClr val="595959"/>
              </a:solidFill>
              <a:latin typeface="Arial" charset="0"/>
            </a:endParaRPr>
          </a:p>
          <a:p>
            <a:pPr marL="0" indent="0">
              <a:buNone/>
            </a:pPr>
            <a:endParaRPr lang="en-US" sz="2400" dirty="0" smtClean="0">
              <a:solidFill>
                <a:srgbClr val="595959"/>
              </a:solidFill>
              <a:latin typeface="Arial" charset="0"/>
            </a:endParaRPr>
          </a:p>
          <a:p>
            <a:pPr marL="0" indent="0">
              <a:buNone/>
            </a:pPr>
            <a:endParaRPr lang="en-US" sz="2400" dirty="0">
              <a:solidFill>
                <a:srgbClr val="595959"/>
              </a:solidFill>
              <a:latin typeface="Arial" charset="0"/>
            </a:endParaRPr>
          </a:p>
          <a:p>
            <a:pPr marL="0" indent="0">
              <a:buNone/>
            </a:pPr>
            <a:endParaRPr lang="en-US" sz="1200" dirty="0" smtClean="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34</a:t>
            </a:fld>
            <a:endParaRPr lang="en-US" dirty="0"/>
          </a:p>
        </p:txBody>
      </p:sp>
    </p:spTree>
    <p:extLst>
      <p:ext uri="{BB962C8B-B14F-4D97-AF65-F5344CB8AC3E}">
        <p14:creationId xmlns:p14="http://schemas.microsoft.com/office/powerpoint/2010/main" val="1963037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ZRKFUNC</a:t>
            </a:r>
            <a:endParaRPr lang="en-US" dirty="0">
              <a:latin typeface="Arial" charset="0"/>
            </a:endParaRPr>
          </a:p>
        </p:txBody>
      </p:sp>
      <p:sp>
        <p:nvSpPr>
          <p:cNvPr id="21506" name="Rectangle 3"/>
          <p:cNvSpPr>
            <a:spLocks noGrp="1" noChangeAspect="1" noChangeArrowheads="1"/>
          </p:cNvSpPr>
          <p:nvPr>
            <p:ph idx="1"/>
          </p:nvPr>
        </p:nvSpPr>
        <p:spPr>
          <a:xfrm>
            <a:off x="237281" y="1658074"/>
            <a:ext cx="8229600" cy="4525963"/>
          </a:xfrm>
        </p:spPr>
        <p:txBody>
          <a:bodyPr/>
          <a:lstStyle/>
          <a:p>
            <a:pPr marL="0" indent="0">
              <a:buNone/>
            </a:pPr>
            <a:endParaRPr lang="en-US" sz="2400" dirty="0" smtClean="0">
              <a:solidFill>
                <a:srgbClr val="595959"/>
              </a:solidFill>
              <a:latin typeface="Arial" charset="0"/>
            </a:endParaRPr>
          </a:p>
          <a:p>
            <a:pPr marL="0" indent="0">
              <a:buNone/>
            </a:pPr>
            <a:endParaRPr lang="en-US" sz="2400" dirty="0">
              <a:solidFill>
                <a:srgbClr val="595959"/>
              </a:solidFill>
              <a:latin typeface="Arial" charset="0"/>
            </a:endParaRPr>
          </a:p>
          <a:p>
            <a:pPr marL="0" indent="0">
              <a:buNone/>
            </a:pPr>
            <a:endParaRPr lang="en-US" sz="1200" dirty="0" smtClean="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215" y="1276590"/>
            <a:ext cx="3274791" cy="4513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220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smtClean="0">
                <a:latin typeface="Arial" charset="0"/>
              </a:rPr>
              <a:t>Simple Report Code</a:t>
            </a:r>
            <a:endParaRPr lang="en-US" dirty="0">
              <a:latin typeface="Arial" charset="0"/>
            </a:endParaRPr>
          </a:p>
        </p:txBody>
      </p:sp>
      <p:sp>
        <p:nvSpPr>
          <p:cNvPr id="21506" name="Rectangle 3"/>
          <p:cNvSpPr>
            <a:spLocks noGrp="1" noChangeAspect="1" noChangeArrowheads="1"/>
          </p:cNvSpPr>
          <p:nvPr>
            <p:ph idx="1"/>
          </p:nvPr>
        </p:nvSpPr>
        <p:spPr>
          <a:xfrm>
            <a:off x="237281" y="1658074"/>
            <a:ext cx="8229600" cy="4525963"/>
          </a:xfrm>
        </p:spPr>
        <p:txBody>
          <a:bodyPr/>
          <a:lstStyle/>
          <a:p>
            <a:pPr marL="0" indent="0">
              <a:buNone/>
            </a:pPr>
            <a:endParaRPr lang="en-US" sz="2400" dirty="0" smtClean="0">
              <a:solidFill>
                <a:srgbClr val="595959"/>
              </a:solidFill>
              <a:latin typeface="Arial" charset="0"/>
            </a:endParaRPr>
          </a:p>
          <a:p>
            <a:pPr marL="0" indent="0">
              <a:buNone/>
            </a:pPr>
            <a:endParaRPr lang="en-US" sz="2400" dirty="0">
              <a:solidFill>
                <a:srgbClr val="595959"/>
              </a:solidFill>
              <a:latin typeface="Arial" charset="0"/>
            </a:endParaRPr>
          </a:p>
          <a:p>
            <a:pPr marL="0" indent="0">
              <a:buNone/>
            </a:pPr>
            <a:endParaRPr lang="en-US" sz="1200" dirty="0" smtClean="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36</a:t>
            </a:fld>
            <a:endParaRPr lang="en-US" dirty="0"/>
          </a:p>
        </p:txBody>
      </p:sp>
      <p:sp>
        <p:nvSpPr>
          <p:cNvPr id="2" name="Rectangle 1"/>
          <p:cNvSpPr/>
          <p:nvPr/>
        </p:nvSpPr>
        <p:spPr>
          <a:xfrm>
            <a:off x="544009" y="2459504"/>
            <a:ext cx="8009681" cy="1569660"/>
          </a:xfrm>
          <a:prstGeom prst="rect">
            <a:avLst/>
          </a:prstGeom>
        </p:spPr>
        <p:txBody>
          <a:bodyPr wrap="square">
            <a:spAutoFit/>
          </a:bodyPr>
          <a:lstStyle/>
          <a:p>
            <a:r>
              <a:rPr lang="en-US" dirty="0" smtClean="0"/>
              <a:t>Select </a:t>
            </a:r>
            <a:r>
              <a:rPr lang="en-US" dirty="0" err="1" smtClean="0"/>
              <a:t>zrkfunc.f_calc_unmet_need</a:t>
            </a:r>
            <a:r>
              <a:rPr lang="en-US" dirty="0" smtClean="0"/>
              <a:t>(</a:t>
            </a:r>
            <a:r>
              <a:rPr lang="en-US" dirty="0" err="1" smtClean="0"/>
              <a:t>person_uid</a:t>
            </a:r>
            <a:r>
              <a:rPr lang="en-US" dirty="0"/>
              <a:t>, </a:t>
            </a:r>
            <a:r>
              <a:rPr lang="en-US" dirty="0" err="1" smtClean="0"/>
              <a:t>aid_year</a:t>
            </a:r>
            <a:r>
              <a:rPr lang="en-US" dirty="0"/>
              <a:t>, </a:t>
            </a:r>
            <a:r>
              <a:rPr lang="en-US" dirty="0" err="1" smtClean="0"/>
              <a:t>multi_source</a:t>
            </a:r>
            <a:r>
              <a:rPr lang="en-US" dirty="0" smtClean="0"/>
              <a:t>) </a:t>
            </a:r>
            <a:r>
              <a:rPr lang="en-US" dirty="0"/>
              <a:t>as </a:t>
            </a:r>
            <a:r>
              <a:rPr lang="en-US" dirty="0" err="1" smtClean="0"/>
              <a:t>unmet_need</a:t>
            </a:r>
            <a:endParaRPr lang="en-US" dirty="0" smtClean="0"/>
          </a:p>
          <a:p>
            <a:endParaRPr lang="en-US" dirty="0"/>
          </a:p>
          <a:p>
            <a:r>
              <a:rPr lang="en-US" dirty="0" smtClean="0"/>
              <a:t>FROM &lt;whatever I’m selecting from&gt;</a:t>
            </a:r>
            <a:endParaRPr lang="en-US" dirty="0"/>
          </a:p>
        </p:txBody>
      </p:sp>
    </p:spTree>
    <p:extLst>
      <p:ext uri="{BB962C8B-B14F-4D97-AF65-F5344CB8AC3E}">
        <p14:creationId xmlns:p14="http://schemas.microsoft.com/office/powerpoint/2010/main" val="2040662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atin typeface="Arial" charset="0"/>
              </a:rPr>
              <a:t>Questions &amp; Answers</a:t>
            </a:r>
          </a:p>
        </p:txBody>
      </p:sp>
      <p:sp>
        <p:nvSpPr>
          <p:cNvPr id="21506" name="Rectangle 3"/>
          <p:cNvSpPr>
            <a:spLocks noGrp="1" noChangeAspect="1" noChangeArrowheads="1"/>
          </p:cNvSpPr>
          <p:nvPr>
            <p:ph idx="1"/>
          </p:nvPr>
        </p:nvSpPr>
        <p:spPr/>
        <p:txBody>
          <a:bodyPr/>
          <a:lstStyle/>
          <a:p>
            <a:pPr marL="0" indent="0" algn="ctr" eaLnBrk="1" hangingPunct="1">
              <a:buNone/>
            </a:pPr>
            <a:r>
              <a:rPr lang="en-US" dirty="0" smtClean="0">
                <a:solidFill>
                  <a:srgbClr val="595959"/>
                </a:solidFill>
                <a:latin typeface="Arial" charset="0"/>
              </a:rPr>
              <a:t>??</a:t>
            </a: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99B5A0DA-535A-E949-B4C5-7A5A5E0014D6}"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997075"/>
            <a:ext cx="8229600" cy="474663"/>
          </a:xfrm>
        </p:spPr>
        <p:txBody>
          <a:bodyPr rtlCol="0">
            <a:normAutofit fontScale="90000"/>
          </a:bodyPr>
          <a:lstStyle/>
          <a:p>
            <a:pPr algn="ctr" eaLnBrk="1" fontAlgn="auto" hangingPunct="1">
              <a:spcAft>
                <a:spcPts val="0"/>
              </a:spcAft>
              <a:defRPr/>
            </a:pPr>
            <a:r>
              <a:rPr lang="en-US" sz="3200" dirty="0" smtClean="0">
                <a:solidFill>
                  <a:schemeClr val="tx1">
                    <a:lumMod val="65000"/>
                    <a:lumOff val="35000"/>
                  </a:schemeClr>
                </a:solidFill>
                <a:ea typeface="+mj-ea"/>
              </a:rPr>
              <a:t>Thank You!</a:t>
            </a:r>
          </a:p>
        </p:txBody>
      </p:sp>
      <p:sp>
        <p:nvSpPr>
          <p:cNvPr id="14339" name="Rectangle 3"/>
          <p:cNvSpPr>
            <a:spLocks noGrp="1" noChangeAspect="1" noChangeArrowheads="1"/>
          </p:cNvSpPr>
          <p:nvPr>
            <p:ph idx="1"/>
          </p:nvPr>
        </p:nvSpPr>
        <p:spPr>
          <a:xfrm>
            <a:off x="609600" y="2852738"/>
            <a:ext cx="8077200" cy="2554287"/>
          </a:xfrm>
        </p:spPr>
        <p:txBody>
          <a:bodyPr rtlCol="0">
            <a:normAutofit lnSpcReduction="10000"/>
          </a:bodyPr>
          <a:lstStyle/>
          <a:p>
            <a:pPr marL="0" indent="0" algn="ctr" eaLnBrk="1" fontAlgn="auto" hangingPunct="1">
              <a:spcAft>
                <a:spcPts val="0"/>
              </a:spcAft>
              <a:buFontTx/>
              <a:buNone/>
              <a:defRPr/>
            </a:pPr>
            <a:r>
              <a:rPr lang="en-US" sz="2400" dirty="0" smtClean="0">
                <a:solidFill>
                  <a:srgbClr val="595959"/>
                </a:solidFill>
                <a:ea typeface="+mn-ea"/>
              </a:rPr>
              <a:t>Bryan Mack</a:t>
            </a:r>
          </a:p>
          <a:p>
            <a:pPr marL="0" indent="0" algn="ctr" eaLnBrk="1" fontAlgn="auto" hangingPunct="1">
              <a:spcAft>
                <a:spcPts val="0"/>
              </a:spcAft>
              <a:buFontTx/>
              <a:buNone/>
              <a:defRPr/>
            </a:pPr>
            <a:r>
              <a:rPr lang="en-US" sz="2400" dirty="0" smtClean="0">
                <a:solidFill>
                  <a:srgbClr val="595959"/>
                </a:solidFill>
                <a:ea typeface="+mn-ea"/>
              </a:rPr>
              <a:t>Bryan.Mack@cccs.edu</a:t>
            </a:r>
          </a:p>
          <a:p>
            <a:pPr marL="0" indent="0" algn="ctr" eaLnBrk="1" fontAlgn="auto" hangingPunct="1">
              <a:spcAft>
                <a:spcPts val="0"/>
              </a:spcAft>
              <a:buFontTx/>
              <a:buNone/>
              <a:defRPr/>
            </a:pPr>
            <a:endParaRPr lang="en-US" sz="2400" dirty="0" smtClean="0">
              <a:solidFill>
                <a:srgbClr val="595959"/>
              </a:solidFill>
              <a:ea typeface="+mn-ea"/>
            </a:endParaRPr>
          </a:p>
          <a:p>
            <a:pPr marL="0" indent="0" algn="ctr" eaLnBrk="1" fontAlgn="auto" hangingPunct="1">
              <a:spcAft>
                <a:spcPts val="0"/>
              </a:spcAft>
              <a:buFontTx/>
              <a:buNone/>
              <a:defRPr/>
            </a:pPr>
            <a:endParaRPr lang="en-US" sz="2400" dirty="0" smtClean="0">
              <a:solidFill>
                <a:srgbClr val="595959"/>
              </a:solidFill>
              <a:ea typeface="+mn-ea"/>
            </a:endParaRPr>
          </a:p>
          <a:p>
            <a:pPr marL="0" indent="0" algn="ctr" eaLnBrk="1" fontAlgn="auto" hangingPunct="1">
              <a:spcAft>
                <a:spcPts val="0"/>
              </a:spcAft>
              <a:buFontTx/>
              <a:buNone/>
              <a:defRPr/>
            </a:pPr>
            <a:r>
              <a:rPr lang="en-US" sz="2400" dirty="0" smtClean="0">
                <a:solidFill>
                  <a:srgbClr val="595959"/>
                </a:solidFill>
                <a:ea typeface="+mn-ea"/>
              </a:rPr>
              <a:t>Please complete the online session evaluation form</a:t>
            </a:r>
          </a:p>
          <a:p>
            <a:pPr marL="0" indent="0" algn="ctr" eaLnBrk="1" fontAlgn="auto" hangingPunct="1">
              <a:spcAft>
                <a:spcPts val="0"/>
              </a:spcAft>
              <a:buFontTx/>
              <a:buNone/>
              <a:defRPr/>
            </a:pPr>
            <a:r>
              <a:rPr lang="en-US" sz="2400" dirty="0" smtClean="0">
                <a:solidFill>
                  <a:srgbClr val="595959"/>
                </a:solidFill>
                <a:ea typeface="+mn-ea"/>
              </a:rPr>
              <a:t>Session ID 2502</a:t>
            </a:r>
          </a:p>
        </p:txBody>
      </p:sp>
      <p:sp>
        <p:nvSpPr>
          <p:cNvPr id="22531" name="Text Box 4"/>
          <p:cNvSpPr txBox="1">
            <a:spLocks noChangeArrowheads="1"/>
          </p:cNvSpPr>
          <p:nvPr/>
        </p:nvSpPr>
        <p:spPr bwMode="auto">
          <a:xfrm>
            <a:off x="0" y="5768975"/>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800" dirty="0">
                <a:solidFill>
                  <a:srgbClr val="4C4C4C"/>
                </a:solidFill>
              </a:rPr>
              <a:t>. </a:t>
            </a:r>
          </a:p>
          <a:p>
            <a:pPr algn="ctr" eaLnBrk="1" hangingPunct="1"/>
            <a:r>
              <a:rPr lang="en-US" sz="800" dirty="0">
                <a:solidFill>
                  <a:srgbClr val="4C4C4C"/>
                </a:solidFill>
              </a:rPr>
              <a:t> </a:t>
            </a:r>
          </a:p>
          <a:p>
            <a:pPr algn="ctr" eaLnBrk="1" hangingPunct="1"/>
            <a:r>
              <a:rPr lang="en-US" sz="800" dirty="0">
                <a:solidFill>
                  <a:srgbClr val="4C4C4C"/>
                </a:solidFill>
              </a:rPr>
              <a:t>© </a:t>
            </a:r>
            <a:r>
              <a:rPr lang="en-US" sz="800" dirty="0" smtClean="0">
                <a:solidFill>
                  <a:srgbClr val="4C4C4C"/>
                </a:solidFill>
              </a:rPr>
              <a:t>2014 </a:t>
            </a:r>
            <a:r>
              <a:rPr lang="en-US" sz="800" dirty="0">
                <a:solidFill>
                  <a:srgbClr val="4C4C4C"/>
                </a:solidFill>
              </a:rPr>
              <a:t>Ellucian. All rights reserved.</a:t>
            </a:r>
          </a:p>
        </p:txBody>
      </p:sp>
      <p:sp>
        <p:nvSpPr>
          <p:cNvPr id="3" name="Slide Number Placeholder 2"/>
          <p:cNvSpPr>
            <a:spLocks noGrp="1"/>
          </p:cNvSpPr>
          <p:nvPr>
            <p:ph type="sldNum" sz="quarter" idx="10"/>
          </p:nvPr>
        </p:nvSpPr>
        <p:spPr/>
        <p:txBody>
          <a:bodyPr/>
          <a:lstStyle/>
          <a:p>
            <a:pPr>
              <a:defRPr/>
            </a:pPr>
            <a:fld id="{4C724F04-CA84-7E4D-848B-B04A1DEEC29C}" type="slidenum">
              <a:rPr lang="en-US"/>
              <a:pPr>
                <a:defRPr/>
              </a:pPr>
              <a:t>38</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atin typeface="Arial" charset="0"/>
              </a:rPr>
              <a:t>Introduction</a:t>
            </a:r>
          </a:p>
        </p:txBody>
      </p:sp>
      <p:sp>
        <p:nvSpPr>
          <p:cNvPr id="16386" name="Rectangle 3"/>
          <p:cNvSpPr>
            <a:spLocks noGrp="1" noChangeAspect="1" noChangeArrowheads="1"/>
          </p:cNvSpPr>
          <p:nvPr>
            <p:ph idx="1"/>
          </p:nvPr>
        </p:nvSpPr>
        <p:spPr/>
        <p:txBody>
          <a:bodyPr/>
          <a:lstStyle/>
          <a:p>
            <a:pPr eaLnBrk="1" hangingPunct="1"/>
            <a:r>
              <a:rPr lang="en-US" dirty="0" smtClean="0">
                <a:solidFill>
                  <a:srgbClr val="595959"/>
                </a:solidFill>
                <a:latin typeface="Arial" charset="0"/>
              </a:rPr>
              <a:t>This presentation is technical; it involves extending the ODS in a more involved way than a simple ETL customization.</a:t>
            </a:r>
          </a:p>
          <a:p>
            <a:pPr eaLnBrk="1" hangingPunct="1"/>
            <a:r>
              <a:rPr lang="en-US" dirty="0" smtClean="0">
                <a:solidFill>
                  <a:srgbClr val="595959"/>
                </a:solidFill>
                <a:latin typeface="Arial" charset="0"/>
              </a:rPr>
              <a:t>The goal of the actions of this presentation are to allow for reporting upon complex data subjects which are not delivered to the ODS.</a:t>
            </a:r>
          </a:p>
        </p:txBody>
      </p:sp>
      <p:sp>
        <p:nvSpPr>
          <p:cNvPr id="3" name="Slide Number Placeholder 2"/>
          <p:cNvSpPr>
            <a:spLocks noGrp="1"/>
          </p:cNvSpPr>
          <p:nvPr>
            <p:ph type="sldNum" sz="quarter" idx="10"/>
          </p:nvPr>
        </p:nvSpPr>
        <p:spPr/>
        <p:txBody>
          <a:bodyPr/>
          <a:lstStyle/>
          <a:p>
            <a:pPr>
              <a:defRPr/>
            </a:pPr>
            <a:fld id="{C758F3AB-6AFA-1F4D-9733-44AAD3A7769D}" type="slidenum">
              <a:rPr lang="en-US"/>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smtClean="0">
                <a:latin typeface="Arial" charset="0"/>
              </a:rPr>
              <a:t>Agenda</a:t>
            </a:r>
            <a:endParaRPr lang="en-US" dirty="0">
              <a:latin typeface="Arial" charset="0"/>
            </a:endParaRPr>
          </a:p>
        </p:txBody>
      </p:sp>
      <p:sp>
        <p:nvSpPr>
          <p:cNvPr id="17410" name="Rectangle 3"/>
          <p:cNvSpPr>
            <a:spLocks noGrp="1" noChangeAspect="1" noChangeArrowheads="1"/>
          </p:cNvSpPr>
          <p:nvPr>
            <p:ph idx="1"/>
          </p:nvPr>
        </p:nvSpPr>
        <p:spPr/>
        <p:txBody>
          <a:bodyPr/>
          <a:lstStyle/>
          <a:p>
            <a:pPr eaLnBrk="1" hangingPunct="1"/>
            <a:r>
              <a:rPr lang="en-US" dirty="0" smtClean="0">
                <a:solidFill>
                  <a:srgbClr val="595959"/>
                </a:solidFill>
                <a:latin typeface="Arial" charset="0"/>
              </a:rPr>
              <a:t>Do’s and Don'ts</a:t>
            </a:r>
          </a:p>
          <a:p>
            <a:pPr eaLnBrk="1" hangingPunct="1"/>
            <a:r>
              <a:rPr lang="en-US" dirty="0" smtClean="0">
                <a:solidFill>
                  <a:srgbClr val="595959"/>
                </a:solidFill>
                <a:latin typeface="Arial" charset="0"/>
              </a:rPr>
              <a:t>Walk </a:t>
            </a:r>
            <a:r>
              <a:rPr lang="en-US" dirty="0" smtClean="0">
                <a:solidFill>
                  <a:srgbClr val="595959"/>
                </a:solidFill>
                <a:latin typeface="Arial" charset="0"/>
              </a:rPr>
              <a:t>through </a:t>
            </a:r>
            <a:r>
              <a:rPr lang="en-US" dirty="0" smtClean="0">
                <a:solidFill>
                  <a:srgbClr val="595959"/>
                </a:solidFill>
                <a:latin typeface="Arial" charset="0"/>
              </a:rPr>
              <a:t>of two CCCS cases</a:t>
            </a:r>
          </a:p>
          <a:p>
            <a:pPr marL="971550" lvl="1" indent="-514350">
              <a:buAutoNum type="arabicParenR"/>
            </a:pPr>
            <a:r>
              <a:rPr lang="en-US" dirty="0" smtClean="0">
                <a:solidFill>
                  <a:srgbClr val="595959"/>
                </a:solidFill>
                <a:latin typeface="Arial" charset="0"/>
              </a:rPr>
              <a:t>Using basic calculations</a:t>
            </a:r>
          </a:p>
          <a:p>
            <a:pPr marL="457200" lvl="1" indent="0">
              <a:buNone/>
            </a:pPr>
            <a:r>
              <a:rPr lang="en-US" dirty="0" smtClean="0">
                <a:solidFill>
                  <a:srgbClr val="595959"/>
                </a:solidFill>
                <a:latin typeface="Arial" charset="0"/>
              </a:rPr>
              <a:t>2) Creating new database objects</a:t>
            </a:r>
          </a:p>
          <a:p>
            <a:pPr marL="457200" lvl="1" indent="0">
              <a:buNone/>
            </a:pPr>
            <a:r>
              <a:rPr lang="en-US" dirty="0">
                <a:solidFill>
                  <a:srgbClr val="595959"/>
                </a:solidFill>
                <a:latin typeface="Arial" charset="0"/>
              </a:rPr>
              <a:t>	</a:t>
            </a:r>
            <a:r>
              <a:rPr lang="en-US" dirty="0" smtClean="0">
                <a:solidFill>
                  <a:srgbClr val="595959"/>
                </a:solidFill>
                <a:latin typeface="Arial" charset="0"/>
              </a:rPr>
              <a:t>a) Composite View/Table &amp; Reporting View + 		ETL</a:t>
            </a:r>
          </a:p>
          <a:p>
            <a:pPr marL="457200" lvl="1" indent="0">
              <a:buNone/>
            </a:pPr>
            <a:r>
              <a:rPr lang="en-US" dirty="0">
                <a:solidFill>
                  <a:srgbClr val="595959"/>
                </a:solidFill>
                <a:latin typeface="Arial" charset="0"/>
              </a:rPr>
              <a:t>	</a:t>
            </a:r>
            <a:r>
              <a:rPr lang="en-US" dirty="0" smtClean="0">
                <a:solidFill>
                  <a:srgbClr val="595959"/>
                </a:solidFill>
                <a:latin typeface="Arial" charset="0"/>
              </a:rPr>
              <a:t>b) Packages/Functions</a:t>
            </a:r>
            <a:endParaRPr lang="en-US" dirty="0">
              <a:solidFill>
                <a:srgbClr val="595959"/>
              </a:solidFill>
              <a:latin typeface="Arial" charset="0"/>
            </a:endParaRPr>
          </a:p>
        </p:txBody>
      </p:sp>
      <p:sp>
        <p:nvSpPr>
          <p:cNvPr id="3" name="Slide Number Placeholder 2"/>
          <p:cNvSpPr>
            <a:spLocks noGrp="1"/>
          </p:cNvSpPr>
          <p:nvPr>
            <p:ph type="sldNum" sz="quarter" idx="10"/>
          </p:nvPr>
        </p:nvSpPr>
        <p:spPr/>
        <p:txBody>
          <a:bodyPr/>
          <a:lstStyle/>
          <a:p>
            <a:pPr>
              <a:defRPr/>
            </a:pPr>
            <a:fld id="{3385E5EA-880C-2D4D-B207-FF0E2F20A466}" type="slidenum">
              <a:rPr lang="en-US"/>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a:t>
            </a:r>
            <a:endParaRPr lang="en-US" dirty="0"/>
          </a:p>
        </p:txBody>
      </p:sp>
      <p:sp>
        <p:nvSpPr>
          <p:cNvPr id="3" name="Content Placeholder 2"/>
          <p:cNvSpPr>
            <a:spLocks noGrp="1"/>
          </p:cNvSpPr>
          <p:nvPr>
            <p:ph idx="1"/>
          </p:nvPr>
        </p:nvSpPr>
        <p:spPr/>
        <p:txBody>
          <a:bodyPr/>
          <a:lstStyle/>
          <a:p>
            <a:pPr marL="0" indent="0">
              <a:buNone/>
            </a:pPr>
            <a:r>
              <a:rPr lang="en-US" b="1" u="sng" dirty="0" smtClean="0"/>
              <a:t>DO</a:t>
            </a:r>
          </a:p>
          <a:p>
            <a:pPr marL="0" indent="0">
              <a:buNone/>
            </a:pPr>
            <a:r>
              <a:rPr lang="en-US" dirty="0" smtClean="0"/>
              <a:t>Trust what the code says </a:t>
            </a:r>
          </a:p>
          <a:p>
            <a:pPr marL="0" indent="0">
              <a:buNone/>
            </a:pPr>
            <a:endParaRPr lang="en-US" dirty="0"/>
          </a:p>
          <a:p>
            <a:pPr marL="0" indent="0">
              <a:buNone/>
            </a:pPr>
            <a:r>
              <a:rPr lang="en-US" b="1" u="sng" dirty="0" smtClean="0"/>
              <a:t>DON’T</a:t>
            </a:r>
          </a:p>
          <a:p>
            <a:pPr marL="0" indent="0">
              <a:buNone/>
            </a:pPr>
            <a:r>
              <a:rPr lang="en-US" dirty="0" smtClean="0"/>
              <a:t>Trust what a user thinks without facts to back it up</a:t>
            </a:r>
            <a:endParaRPr lang="en-US"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6</a:t>
            </a:fld>
            <a:endParaRPr lang="en-US" dirty="0"/>
          </a:p>
        </p:txBody>
      </p:sp>
    </p:spTree>
    <p:extLst>
      <p:ext uri="{BB962C8B-B14F-4D97-AF65-F5344CB8AC3E}">
        <p14:creationId xmlns:p14="http://schemas.microsoft.com/office/powerpoint/2010/main" val="661093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a:t>
            </a:r>
            <a:endParaRPr lang="en-US" dirty="0"/>
          </a:p>
        </p:txBody>
      </p:sp>
      <p:sp>
        <p:nvSpPr>
          <p:cNvPr id="3" name="Content Placeholder 2"/>
          <p:cNvSpPr>
            <a:spLocks noGrp="1"/>
          </p:cNvSpPr>
          <p:nvPr>
            <p:ph idx="1"/>
          </p:nvPr>
        </p:nvSpPr>
        <p:spPr/>
        <p:txBody>
          <a:bodyPr/>
          <a:lstStyle/>
          <a:p>
            <a:pPr marL="0" indent="0">
              <a:buNone/>
            </a:pPr>
            <a:r>
              <a:rPr lang="en-US" b="1" u="sng" dirty="0" smtClean="0"/>
              <a:t>DO</a:t>
            </a:r>
          </a:p>
          <a:p>
            <a:pPr marL="0" indent="0">
              <a:buNone/>
            </a:pPr>
            <a:r>
              <a:rPr lang="en-US" dirty="0" smtClean="0"/>
              <a:t>Use your fellow developers outside of ODS-land. Use project managers who completely understand your data.</a:t>
            </a:r>
          </a:p>
          <a:p>
            <a:pPr marL="0" indent="0">
              <a:buNone/>
            </a:pPr>
            <a:endParaRPr lang="en-US" dirty="0"/>
          </a:p>
          <a:p>
            <a:pPr marL="0" indent="0">
              <a:buNone/>
            </a:pPr>
            <a:r>
              <a:rPr lang="en-US" b="1" u="sng" dirty="0" smtClean="0"/>
              <a:t>DON’T</a:t>
            </a:r>
          </a:p>
          <a:p>
            <a:pPr marL="0" indent="0">
              <a:buNone/>
            </a:pPr>
            <a:r>
              <a:rPr lang="en-US" dirty="0" smtClean="0"/>
              <a:t>Trust what a user thinks without facts to back it up</a:t>
            </a:r>
            <a:endParaRPr lang="en-US"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7</a:t>
            </a:fld>
            <a:endParaRPr lang="en-US" dirty="0"/>
          </a:p>
        </p:txBody>
      </p:sp>
    </p:spTree>
    <p:extLst>
      <p:ext uri="{BB962C8B-B14F-4D97-AF65-F5344CB8AC3E}">
        <p14:creationId xmlns:p14="http://schemas.microsoft.com/office/powerpoint/2010/main" val="37366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a:t>
            </a:r>
            <a:endParaRPr lang="en-US" dirty="0"/>
          </a:p>
        </p:txBody>
      </p:sp>
      <p:sp>
        <p:nvSpPr>
          <p:cNvPr id="3" name="Content Placeholder 2"/>
          <p:cNvSpPr>
            <a:spLocks noGrp="1"/>
          </p:cNvSpPr>
          <p:nvPr>
            <p:ph idx="1"/>
          </p:nvPr>
        </p:nvSpPr>
        <p:spPr/>
        <p:txBody>
          <a:bodyPr/>
          <a:lstStyle/>
          <a:p>
            <a:pPr marL="0" indent="0">
              <a:buNone/>
            </a:pPr>
            <a:r>
              <a:rPr lang="en-US" b="1" u="sng" dirty="0" smtClean="0"/>
              <a:t>DO</a:t>
            </a:r>
          </a:p>
          <a:p>
            <a:pPr marL="0" indent="0">
              <a:buNone/>
            </a:pPr>
            <a:r>
              <a:rPr lang="en-US" dirty="0" smtClean="0"/>
              <a:t>Use the ODS </a:t>
            </a:r>
            <a:r>
              <a:rPr lang="en-US" dirty="0" err="1" smtClean="0"/>
              <a:t>metadata,Oracle’s</a:t>
            </a:r>
            <a:r>
              <a:rPr lang="en-US" dirty="0" smtClean="0"/>
              <a:t> DBA views, and other resources to help you track fields down</a:t>
            </a:r>
          </a:p>
          <a:p>
            <a:pPr marL="0" indent="0">
              <a:buNone/>
            </a:pPr>
            <a:endParaRPr lang="en-US" dirty="0"/>
          </a:p>
          <a:p>
            <a:pPr marL="0" indent="0">
              <a:buNone/>
            </a:pPr>
            <a:r>
              <a:rPr lang="en-US" b="1" u="sng" dirty="0" smtClean="0"/>
              <a:t>DON’T</a:t>
            </a:r>
          </a:p>
          <a:p>
            <a:pPr marL="0" indent="0">
              <a:buNone/>
            </a:pPr>
            <a:r>
              <a:rPr lang="en-US" dirty="0" smtClean="0"/>
              <a:t>Trust what a user thinks without facts to back it up</a:t>
            </a:r>
            <a:endParaRPr lang="en-US"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8</a:t>
            </a:fld>
            <a:endParaRPr lang="en-US" dirty="0"/>
          </a:p>
        </p:txBody>
      </p:sp>
    </p:spTree>
    <p:extLst>
      <p:ext uri="{BB962C8B-B14F-4D97-AF65-F5344CB8AC3E}">
        <p14:creationId xmlns:p14="http://schemas.microsoft.com/office/powerpoint/2010/main" val="44865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 Using Basic Calculations</a:t>
            </a:r>
            <a:endParaRPr lang="en-US" dirty="0"/>
          </a:p>
        </p:txBody>
      </p:sp>
      <p:sp>
        <p:nvSpPr>
          <p:cNvPr id="3" name="Content Placeholder 2"/>
          <p:cNvSpPr>
            <a:spLocks noGrp="1"/>
          </p:cNvSpPr>
          <p:nvPr>
            <p:ph idx="1"/>
          </p:nvPr>
        </p:nvSpPr>
        <p:spPr/>
        <p:txBody>
          <a:bodyPr/>
          <a:lstStyle/>
          <a:p>
            <a:pPr marL="0" indent="0" algn="ctr">
              <a:buNone/>
            </a:pPr>
            <a:r>
              <a:rPr lang="en-US" b="1" u="sng" dirty="0" smtClean="0"/>
              <a:t>The Original User Request</a:t>
            </a:r>
          </a:p>
          <a:p>
            <a:pPr marL="0" indent="0" algn="ctr">
              <a:buNone/>
            </a:pPr>
            <a:r>
              <a:rPr lang="en-US" dirty="0">
                <a:solidFill>
                  <a:srgbClr val="595959"/>
                </a:solidFill>
                <a:latin typeface="Arial" charset="0"/>
              </a:rPr>
              <a:t>“Hi!  Can you make me a Cognos report about employment benefits?  Do you need any more information than this? Can I have it by tomorrow?”</a:t>
            </a:r>
          </a:p>
          <a:p>
            <a:pPr marL="0" indent="0" algn="ctr">
              <a:buNone/>
            </a:pPr>
            <a:endParaRPr lang="en-US" dirty="0"/>
          </a:p>
        </p:txBody>
      </p:sp>
      <p:sp>
        <p:nvSpPr>
          <p:cNvPr id="4" name="Slide Number Placeholder 3"/>
          <p:cNvSpPr>
            <a:spLocks noGrp="1"/>
          </p:cNvSpPr>
          <p:nvPr>
            <p:ph type="sldNum" sz="quarter" idx="10"/>
          </p:nvPr>
        </p:nvSpPr>
        <p:spPr/>
        <p:txBody>
          <a:bodyPr/>
          <a:lstStyle/>
          <a:p>
            <a:pPr>
              <a:defRPr/>
            </a:pPr>
            <a:fld id="{6F1E45B7-1358-DF42-A289-998CEB896130}" type="slidenum">
              <a:rPr lang="en-US" smtClean="0"/>
              <a:pPr>
                <a:defRPr/>
              </a:pPr>
              <a:t>9</a:t>
            </a:fld>
            <a:endParaRPr lang="en-US" dirty="0"/>
          </a:p>
        </p:txBody>
      </p:sp>
    </p:spTree>
    <p:extLst>
      <p:ext uri="{BB962C8B-B14F-4D97-AF65-F5344CB8AC3E}">
        <p14:creationId xmlns:p14="http://schemas.microsoft.com/office/powerpoint/2010/main" val="3829991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Ellucian_LIVE_2014_Presntation_Template">
  <a:themeElements>
    <a:clrScheme name="Ellucian">
      <a:dk1>
        <a:sysClr val="windowText" lastClr="000000"/>
      </a:dk1>
      <a:lt1>
        <a:sysClr val="window" lastClr="FFFFFF"/>
      </a:lt1>
      <a:dk2>
        <a:srgbClr val="6B696C"/>
      </a:dk2>
      <a:lt2>
        <a:srgbClr val="EEECE1"/>
      </a:lt2>
      <a:accent1>
        <a:srgbClr val="4B0462"/>
      </a:accent1>
      <a:accent2>
        <a:srgbClr val="8F0F4D"/>
      </a:accent2>
      <a:accent3>
        <a:srgbClr val="99865A"/>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Ellucian_LIVE_2014_Presntation_Template</Template>
  <TotalTime>2344</TotalTime>
  <Words>1860</Words>
  <Application>Microsoft Office PowerPoint</Application>
  <PresentationFormat>On-screen Show (4:3)</PresentationFormat>
  <Paragraphs>251</Paragraphs>
  <Slides>38</Slides>
  <Notes>0</Notes>
  <HiddenSlides>0</HiddenSlides>
  <MMClips>1</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Ellucian_LIVE_2014_Presntation_Template</vt:lpstr>
      <vt:lpstr>ODS Data Sleuth</vt:lpstr>
      <vt:lpstr>Session Rules of Etiquette</vt:lpstr>
      <vt:lpstr>About CCCS</vt:lpstr>
      <vt:lpstr>Introduction</vt:lpstr>
      <vt:lpstr>Agenda</vt:lpstr>
      <vt:lpstr>Do’s and Don’ts</vt:lpstr>
      <vt:lpstr>Do’s and Don’ts</vt:lpstr>
      <vt:lpstr>Do’s and Don’ts</vt:lpstr>
      <vt:lpstr>Case 1 – Using Basic Calculations</vt:lpstr>
      <vt:lpstr>Initial Report Requst</vt:lpstr>
      <vt:lpstr>The Problem</vt:lpstr>
      <vt:lpstr>Solving The Problem</vt:lpstr>
      <vt:lpstr>Discovering a Calculated Value</vt:lpstr>
      <vt:lpstr>The solution is obviously quite simple</vt:lpstr>
      <vt:lpstr>TRY AGAIN!</vt:lpstr>
      <vt:lpstr>Tracking down a calculated field</vt:lpstr>
      <vt:lpstr>Tracking down a calculated field</vt:lpstr>
      <vt:lpstr>Huh?</vt:lpstr>
      <vt:lpstr>Tracking down a calculated field</vt:lpstr>
      <vt:lpstr>The Point</vt:lpstr>
      <vt:lpstr>Case 2 – Using Database Objects</vt:lpstr>
      <vt:lpstr>Finding the field</vt:lpstr>
      <vt:lpstr>Finding the field</vt:lpstr>
      <vt:lpstr>Finding the field</vt:lpstr>
      <vt:lpstr>Finding the field</vt:lpstr>
      <vt:lpstr>So why is the data wrong?</vt:lpstr>
      <vt:lpstr>Mistake #1</vt:lpstr>
      <vt:lpstr>Mistake #2</vt:lpstr>
      <vt:lpstr>Learning from Mistake #2</vt:lpstr>
      <vt:lpstr>The Solution</vt:lpstr>
      <vt:lpstr>Translating Functions</vt:lpstr>
      <vt:lpstr>Translating Functions</vt:lpstr>
      <vt:lpstr>Translating Functions</vt:lpstr>
      <vt:lpstr>Translating Functions</vt:lpstr>
      <vt:lpstr>ZRKFUNC</vt:lpstr>
      <vt:lpstr>Simple Report Code</vt:lpstr>
      <vt:lpstr>Questions &amp; Answers</vt:lpstr>
      <vt:lpstr>Thank You!</vt:lpstr>
    </vt:vector>
  </TitlesOfParts>
  <Company>Datatel,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Darlene Newsome</dc:creator>
  <cp:lastModifiedBy>bmack</cp:lastModifiedBy>
  <cp:revision>177</cp:revision>
  <cp:lastPrinted>2013-12-09T14:00:03Z</cp:lastPrinted>
  <dcterms:created xsi:type="dcterms:W3CDTF">2013-12-09T14:52:18Z</dcterms:created>
  <dcterms:modified xsi:type="dcterms:W3CDTF">2014-03-18T20:31:01Z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