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57" r:id="rId3"/>
    <p:sldId id="258" r:id="rId4"/>
    <p:sldId id="259" r:id="rId5"/>
    <p:sldId id="260" r:id="rId6"/>
    <p:sldId id="262" r:id="rId7"/>
    <p:sldId id="261"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29B046FE-CA0B-4BBE-AD21-CB512E96175D}" type="datetimeFigureOut">
              <a:rPr lang="en-US" smtClean="0"/>
              <a:t>4/9/2015</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DCA30850-C040-40FB-B7CB-52E61FA83034}"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B046FE-CA0B-4BBE-AD21-CB512E96175D}" type="datetimeFigureOut">
              <a:rPr lang="en-US" smtClean="0"/>
              <a:t>4/9/2015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30850-C040-40FB-B7CB-52E61FA8303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B046FE-CA0B-4BBE-AD21-CB512E96175D}" type="datetimeFigureOut">
              <a:rPr lang="en-US" smtClean="0"/>
              <a:t>4/9/2015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30850-C040-40FB-B7CB-52E61FA8303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B046FE-CA0B-4BBE-AD21-CB512E96175D}" type="datetimeFigureOut">
              <a:rPr lang="en-US" smtClean="0"/>
              <a:t>4/9/2015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30850-C040-40FB-B7CB-52E61FA830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B046FE-CA0B-4BBE-AD21-CB512E96175D}" type="datetimeFigureOut">
              <a:rPr lang="en-US" smtClean="0"/>
              <a:t>4/9/2015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30850-C040-40FB-B7CB-52E61FA8303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9B046FE-CA0B-4BBE-AD21-CB512E96175D}" type="datetimeFigureOut">
              <a:rPr lang="en-US" smtClean="0"/>
              <a:t>4/9/2015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30850-C040-40FB-B7CB-52E61FA83034}"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B046FE-CA0B-4BBE-AD21-CB512E96175D}" type="datetimeFigureOut">
              <a:rPr lang="en-US" smtClean="0"/>
              <a:t>4/9/2015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A30850-C040-40FB-B7CB-52E61FA8303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B046FE-CA0B-4BBE-AD21-CB512E96175D}" type="datetimeFigureOut">
              <a:rPr lang="en-US" smtClean="0"/>
              <a:t>4/9/2015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A30850-C040-40FB-B7CB-52E61FA830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B046FE-CA0B-4BBE-AD21-CB512E96175D}" type="datetimeFigureOut">
              <a:rPr lang="en-US" smtClean="0"/>
              <a:t>4/9/2015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A30850-C040-40FB-B7CB-52E61FA830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9B046FE-CA0B-4BBE-AD21-CB512E96175D}" type="datetimeFigureOut">
              <a:rPr lang="en-US" smtClean="0"/>
              <a:t>4/9/2015</a:t>
            </a:fld>
            <a:endParaRPr lang="en-US"/>
          </a:p>
        </p:txBody>
      </p:sp>
      <p:sp>
        <p:nvSpPr>
          <p:cNvPr id="7" name="Slide Number Placeholder 6"/>
          <p:cNvSpPr>
            <a:spLocks noGrp="1"/>
          </p:cNvSpPr>
          <p:nvPr>
            <p:ph type="sldNum" sz="quarter" idx="12"/>
          </p:nvPr>
        </p:nvSpPr>
        <p:spPr/>
        <p:txBody>
          <a:bodyPr/>
          <a:lstStyle/>
          <a:p>
            <a:fld id="{DCA30850-C040-40FB-B7CB-52E61FA83034}"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B046FE-CA0B-4BBE-AD21-CB512E96175D}" type="datetimeFigureOut">
              <a:rPr lang="en-US" smtClean="0"/>
              <a:t>4/9/2015</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DCA30850-C040-40FB-B7CB-52E61FA8303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29B046FE-CA0B-4BBE-AD21-CB512E96175D}" type="datetimeFigureOut">
              <a:rPr lang="en-US" smtClean="0"/>
              <a:t>4/9/2015</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DCA30850-C040-40FB-B7CB-52E61FA8303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Monitoring for Streams Stagnancy</a:t>
            </a:r>
            <a:endParaRPr lang="en-US" dirty="0"/>
          </a:p>
        </p:txBody>
      </p:sp>
      <p:sp>
        <p:nvSpPr>
          <p:cNvPr id="3" name="Subtitle 2"/>
          <p:cNvSpPr>
            <a:spLocks noGrp="1"/>
          </p:cNvSpPr>
          <p:nvPr>
            <p:ph type="subTitle" idx="1"/>
          </p:nvPr>
        </p:nvSpPr>
        <p:spPr/>
        <p:txBody>
          <a:bodyPr>
            <a:normAutofit fontScale="92500" lnSpcReduction="20000"/>
          </a:bodyPr>
          <a:lstStyle/>
          <a:p>
            <a:r>
              <a:rPr lang="en-US" b="1" dirty="0" smtClean="0"/>
              <a:t>Eric Boyce</a:t>
            </a:r>
          </a:p>
          <a:p>
            <a:r>
              <a:rPr lang="en-US" dirty="0" smtClean="0"/>
              <a:t>Business Intelligence Senior Oracle DBA</a:t>
            </a:r>
          </a:p>
          <a:p>
            <a:r>
              <a:rPr lang="en-US" b="1" dirty="0" smtClean="0"/>
              <a:t>Colorado Community College System</a:t>
            </a:r>
            <a:endParaRPr lang="en-US" b="1" dirty="0"/>
          </a:p>
        </p:txBody>
      </p:sp>
    </p:spTree>
    <p:extLst>
      <p:ext uri="{BB962C8B-B14F-4D97-AF65-F5344CB8AC3E}">
        <p14:creationId xmlns:p14="http://schemas.microsoft.com/office/powerpoint/2010/main" val="768316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Email: eric.boyce@cccs.edu</a:t>
            </a:r>
            <a:endParaRPr lang="en-US" dirty="0"/>
          </a:p>
        </p:txBody>
      </p:sp>
    </p:spTree>
    <p:extLst>
      <p:ext uri="{BB962C8B-B14F-4D97-AF65-F5344CB8AC3E}">
        <p14:creationId xmlns:p14="http://schemas.microsoft.com/office/powerpoint/2010/main" val="13534720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Why Monitor?</a:t>
            </a:r>
            <a:endParaRPr lang="en-US" dirty="0"/>
          </a:p>
        </p:txBody>
      </p:sp>
      <p:sp>
        <p:nvSpPr>
          <p:cNvPr id="2" name="Content Placeholder 1"/>
          <p:cNvSpPr>
            <a:spLocks noGrp="1"/>
          </p:cNvSpPr>
          <p:nvPr>
            <p:ph idx="1"/>
          </p:nvPr>
        </p:nvSpPr>
        <p:spPr/>
        <p:txBody>
          <a:bodyPr/>
          <a:lstStyle/>
          <a:p>
            <a:r>
              <a:rPr lang="en-US" dirty="0" smtClean="0"/>
              <a:t>Monitoring latency and throughput of streams gives us a good indication as to the health of streams processes</a:t>
            </a:r>
          </a:p>
          <a:p>
            <a:endParaRPr lang="en-US" dirty="0" smtClean="0"/>
          </a:p>
          <a:p>
            <a:r>
              <a:rPr lang="en-US" dirty="0" smtClean="0"/>
              <a:t>While the STAGE_AREA_STATUS job is invaluable, it doesn’t display in real terms what the latency is for streams.</a:t>
            </a:r>
            <a:endParaRPr lang="en-US" dirty="0"/>
          </a:p>
        </p:txBody>
      </p:sp>
    </p:spTree>
    <p:extLst>
      <p:ext uri="{BB962C8B-B14F-4D97-AF65-F5344CB8AC3E}">
        <p14:creationId xmlns:p14="http://schemas.microsoft.com/office/powerpoint/2010/main" val="3599339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09600"/>
            <a:ext cx="7024744" cy="838200"/>
          </a:xfrm>
        </p:spPr>
        <p:txBody>
          <a:bodyPr/>
          <a:lstStyle/>
          <a:p>
            <a:r>
              <a:rPr lang="en-US" dirty="0" smtClean="0"/>
              <a:t>Grid Monitoring?</a:t>
            </a:r>
            <a:endParaRPr lang="en-US" dirty="0"/>
          </a:p>
        </p:txBody>
      </p:sp>
      <p:sp>
        <p:nvSpPr>
          <p:cNvPr id="3" name="Content Placeholder 2"/>
          <p:cNvSpPr>
            <a:spLocks noGrp="1"/>
          </p:cNvSpPr>
          <p:nvPr>
            <p:ph idx="1"/>
          </p:nvPr>
        </p:nvSpPr>
        <p:spPr>
          <a:xfrm>
            <a:off x="1043492" y="1524000"/>
            <a:ext cx="6777317" cy="4308629"/>
          </a:xfrm>
        </p:spPr>
        <p:txBody>
          <a:bodyPr/>
          <a:lstStyle/>
          <a:p>
            <a:r>
              <a:rPr lang="en-US" dirty="0" smtClean="0"/>
              <a:t>If an institution has Grid Control, metrics and corresponding alerts can be controlled to send alert emails.</a:t>
            </a:r>
          </a:p>
          <a:p>
            <a:r>
              <a:rPr lang="en-US" dirty="0" smtClean="0"/>
              <a:t>Grid Control can go down, however, and there should be a back up method to assure that streams doesn’t fall hopelessly behind in such a scenario.</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343400"/>
            <a:ext cx="44386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3964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33400"/>
            <a:ext cx="7024744" cy="914400"/>
          </a:xfrm>
        </p:spPr>
        <p:txBody>
          <a:bodyPr/>
          <a:lstStyle/>
          <a:p>
            <a:r>
              <a:rPr lang="en-US" dirty="0" smtClean="0"/>
              <a:t>DBMS_SCHEDULER Job</a:t>
            </a:r>
            <a:endParaRPr lang="en-US" dirty="0"/>
          </a:p>
        </p:txBody>
      </p:sp>
      <p:sp>
        <p:nvSpPr>
          <p:cNvPr id="3" name="Content Placeholder 2"/>
          <p:cNvSpPr>
            <a:spLocks noGrp="1"/>
          </p:cNvSpPr>
          <p:nvPr>
            <p:ph idx="1"/>
          </p:nvPr>
        </p:nvSpPr>
        <p:spPr>
          <a:xfrm>
            <a:off x="1043492" y="1524001"/>
            <a:ext cx="6777317" cy="1981200"/>
          </a:xfrm>
        </p:spPr>
        <p:txBody>
          <a:bodyPr/>
          <a:lstStyle/>
          <a:p>
            <a:r>
              <a:rPr lang="en-US" dirty="0" smtClean="0"/>
              <a:t>By monitoring streams latency using a DBMS_SCHEDULER job we can augment the STAGE_AREA_STATUS data, and backup existing Grid Control/EM alerts (if applicable)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171" y="3810000"/>
            <a:ext cx="714572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5181600"/>
            <a:ext cx="4093029" cy="969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2954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33400"/>
            <a:ext cx="7024744" cy="838200"/>
          </a:xfrm>
        </p:spPr>
        <p:txBody>
          <a:bodyPr/>
          <a:lstStyle/>
          <a:p>
            <a:r>
              <a:rPr lang="en-US" dirty="0" smtClean="0"/>
              <a:t>CCCS_SCN_MONITOR</a:t>
            </a:r>
            <a:endParaRPr lang="en-US" dirty="0"/>
          </a:p>
        </p:txBody>
      </p:sp>
      <p:sp>
        <p:nvSpPr>
          <p:cNvPr id="3" name="Content Placeholder 2"/>
          <p:cNvSpPr>
            <a:spLocks noGrp="1"/>
          </p:cNvSpPr>
          <p:nvPr>
            <p:ph idx="1"/>
          </p:nvPr>
        </p:nvSpPr>
        <p:spPr>
          <a:xfrm>
            <a:off x="1043492" y="1371600"/>
            <a:ext cx="6777317" cy="5029200"/>
          </a:xfrm>
        </p:spPr>
        <p:txBody>
          <a:bodyPr>
            <a:normAutofit/>
          </a:bodyPr>
          <a:lstStyle/>
          <a:p>
            <a:r>
              <a:rPr lang="en-US" dirty="0" smtClean="0"/>
              <a:t>Driven by the query below. Note that we’re calculating the latency between the Banner side message create time and the time at which it was actually applied to ODS.  This is the APPLY latency.</a:t>
            </a:r>
          </a:p>
          <a:p>
            <a:endParaRPr lang="en-US" dirty="0"/>
          </a:p>
          <a:p>
            <a:endParaRPr lang="en-US" dirty="0" smtClean="0"/>
          </a:p>
          <a:p>
            <a:endParaRPr lang="en-US" dirty="0"/>
          </a:p>
          <a:p>
            <a:endParaRPr lang="en-US" dirty="0" smtClean="0"/>
          </a:p>
          <a:p>
            <a:endParaRPr lang="en-US" dirty="0"/>
          </a:p>
          <a:p>
            <a:endParaRPr lang="en-US" dirty="0" smtClean="0"/>
          </a:p>
          <a:p>
            <a:pPr marL="68580" indent="0">
              <a:buNone/>
            </a:pPr>
            <a:r>
              <a:rPr lang="en-US" sz="1200" dirty="0" smtClean="0"/>
              <a:t>Source: Oracle Streams 11g Replication, </a:t>
            </a:r>
            <a:r>
              <a:rPr lang="en-US" sz="1200" dirty="0" err="1" smtClean="0"/>
              <a:t>Deshpande</a:t>
            </a:r>
            <a:endParaRPr lang="en-US" sz="1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505200"/>
            <a:ext cx="6268339" cy="221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8604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85800"/>
            <a:ext cx="7024744" cy="914400"/>
          </a:xfrm>
        </p:spPr>
        <p:txBody>
          <a:bodyPr/>
          <a:lstStyle/>
          <a:p>
            <a:r>
              <a:rPr lang="en-US" dirty="0" smtClean="0"/>
              <a:t>Results</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943" y="2209800"/>
            <a:ext cx="7780041"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1863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09600"/>
            <a:ext cx="7024744" cy="762000"/>
          </a:xfrm>
        </p:spPr>
        <p:txBody>
          <a:bodyPr>
            <a:normAutofit/>
          </a:bodyPr>
          <a:lstStyle/>
          <a:p>
            <a:r>
              <a:rPr lang="en-US" dirty="0" smtClean="0"/>
              <a:t>Putting it all together</a:t>
            </a:r>
            <a:endParaRPr lang="en-US" dirty="0"/>
          </a:p>
        </p:txBody>
      </p:sp>
      <p:sp>
        <p:nvSpPr>
          <p:cNvPr id="3" name="Content Placeholder 2"/>
          <p:cNvSpPr>
            <a:spLocks noGrp="1"/>
          </p:cNvSpPr>
          <p:nvPr>
            <p:ph idx="1"/>
          </p:nvPr>
        </p:nvSpPr>
        <p:spPr>
          <a:xfrm>
            <a:off x="1043492" y="1447800"/>
            <a:ext cx="6777317" cy="4601817"/>
          </a:xfrm>
        </p:spPr>
        <p:txBody>
          <a:bodyPr/>
          <a:lstStyle/>
          <a:p>
            <a:r>
              <a:rPr lang="en-US" dirty="0" smtClean="0"/>
              <a:t>We now know the latency of the apply process, but without hard-coding the interval in which the procedure/job is executed, we are unable to determine if we are stagnant.</a:t>
            </a:r>
          </a:p>
          <a:p>
            <a:r>
              <a:rPr lang="en-US" dirty="0" smtClean="0"/>
              <a:t>Store the values in a table so we can view previous run data.</a:t>
            </a:r>
          </a:p>
          <a:p>
            <a:pPr marL="68580" indent="0">
              <a:buNone/>
            </a:pP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321629"/>
            <a:ext cx="3886200" cy="1858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31084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85800"/>
            <a:ext cx="7024744" cy="762000"/>
          </a:xfrm>
        </p:spPr>
        <p:txBody>
          <a:bodyPr/>
          <a:lstStyle/>
          <a:p>
            <a:r>
              <a:rPr lang="en-US" dirty="0" smtClean="0"/>
              <a:t>Comparison and Email</a:t>
            </a:r>
            <a:endParaRPr lang="en-US" dirty="0"/>
          </a:p>
        </p:txBody>
      </p:sp>
      <p:sp>
        <p:nvSpPr>
          <p:cNvPr id="3" name="Content Placeholder 2"/>
          <p:cNvSpPr>
            <a:spLocks noGrp="1"/>
          </p:cNvSpPr>
          <p:nvPr>
            <p:ph idx="1"/>
          </p:nvPr>
        </p:nvSpPr>
        <p:spPr>
          <a:xfrm>
            <a:off x="1043492" y="1524000"/>
            <a:ext cx="6777317" cy="4308629"/>
          </a:xfrm>
        </p:spPr>
        <p:txBody>
          <a:bodyPr/>
          <a:lstStyle/>
          <a:p>
            <a:r>
              <a:rPr lang="en-US" sz="2200" dirty="0" smtClean="0"/>
              <a:t>By comparing the current </a:t>
            </a:r>
            <a:r>
              <a:rPr lang="en-US" sz="2200" dirty="0" err="1" smtClean="0"/>
              <a:t>scn_applied</a:t>
            </a:r>
            <a:r>
              <a:rPr lang="en-US" sz="2200" dirty="0" smtClean="0"/>
              <a:t> value and the previous </a:t>
            </a:r>
            <a:r>
              <a:rPr lang="en-US" sz="2200" dirty="0" err="1" smtClean="0"/>
              <a:t>scn_applied</a:t>
            </a:r>
            <a:r>
              <a:rPr lang="en-US" sz="2200" dirty="0" smtClean="0"/>
              <a:t> value we can determine if the Apply process is stagnant.  </a:t>
            </a:r>
          </a:p>
          <a:p>
            <a:r>
              <a:rPr lang="en-US" sz="2200" dirty="0" smtClean="0"/>
              <a:t>We then build an email body with values we’re concerned about and send an email to ODS Administrators</a:t>
            </a:r>
            <a:endParaRPr lang="en-US" sz="2200" dirty="0"/>
          </a:p>
          <a:p>
            <a:endParaRPr lang="en-US" dirty="0"/>
          </a:p>
        </p:txBody>
      </p:sp>
      <p:pic>
        <p:nvPicPr>
          <p:cNvPr id="6148" name="Picture 4" descr="C:\Users\EBoyce.000\AppData\Local\Temp\SNAGHTMLd1338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3886200"/>
            <a:ext cx="8072571"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065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an Alert Email</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438400"/>
            <a:ext cx="5197051"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81024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116</TotalTime>
  <Words>283</Words>
  <Application>Microsoft Office PowerPoint</Application>
  <PresentationFormat>On-screen Show (4:3)</PresentationFormat>
  <Paragraphs>32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Austin</vt:lpstr>
      <vt:lpstr>Monitoring for Streams Stagnancy</vt:lpstr>
      <vt:lpstr>Why Monitor?</vt:lpstr>
      <vt:lpstr>Grid Monitoring?</vt:lpstr>
      <vt:lpstr>DBMS_SCHEDULER Job</vt:lpstr>
      <vt:lpstr>CCCS_SCN_MONITOR</vt:lpstr>
      <vt:lpstr>Results</vt:lpstr>
      <vt:lpstr>Putting it all together</vt:lpstr>
      <vt:lpstr>Comparison and Email</vt:lpstr>
      <vt:lpstr>Example of an Alert Email</vt:lpstr>
      <vt:lpstr>Questions?</vt:lpstr>
    </vt:vector>
  </TitlesOfParts>
  <Company>Colorado Community College System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Monitoring for Streams Stagnancy</dc:title>
  <dc:creator>Eric Boyce</dc:creator>
  <cp:lastModifiedBy>Eric Boyce</cp:lastModifiedBy>
  <cp:revision>3</cp:revision>
  <dcterms:created xsi:type="dcterms:W3CDTF">2015-04-09T17:22:19Z</dcterms:created>
  <dcterms:modified xsi:type="dcterms:W3CDTF">2015-04-09T19:19:07Z</dcterms:modified>
</cp:coreProperties>
</file>