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3" r:id="rId5"/>
    <p:sldId id="257" r:id="rId6"/>
    <p:sldId id="264" r:id="rId7"/>
    <p:sldId id="265" r:id="rId8"/>
    <p:sldId id="258" r:id="rId9"/>
    <p:sldId id="259" r:id="rId10"/>
    <p:sldId id="260" r:id="rId11"/>
    <p:sldId id="266" r:id="rId12"/>
    <p:sldId id="270" r:id="rId13"/>
    <p:sldId id="261" r:id="rId14"/>
    <p:sldId id="267" r:id="rId15"/>
    <p:sldId id="268" r:id="rId16"/>
    <p:sldId id="269" r:id="rId17"/>
    <p:sldId id="26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431"/>
    <a:srgbClr val="414042"/>
    <a:srgbClr val="CFDC27"/>
    <a:srgbClr val="462F89"/>
    <a:srgbClr val="A1ABD7"/>
    <a:srgbClr val="DF1C5A"/>
    <a:srgbClr val="642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ed-bg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148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3809673"/>
            <a:ext cx="9144000" cy="1463903"/>
          </a:xfrm>
          <a:prstGeom prst="rect">
            <a:avLst/>
          </a:prstGeom>
          <a:solidFill>
            <a:srgbClr val="462F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leur de lis.png"/>
          <p:cNvPicPr>
            <a:picLocks noChangeAspect="1"/>
          </p:cNvPicPr>
          <p:nvPr userDrawn="1"/>
        </p:nvPicPr>
        <p:blipFill>
          <a:blip r:embed="rId3" cstate="screen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0770" y="3421651"/>
            <a:ext cx="1597911" cy="188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2190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528"/>
            <a:ext cx="5505749" cy="1314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6209189" y="2403132"/>
            <a:ext cx="2411916" cy="2411916"/>
          </a:xfrm>
          <a:prstGeom prst="ellipse">
            <a:avLst/>
          </a:prstGeom>
          <a:solidFill>
            <a:srgbClr val="DF1C5A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ELive logo white transparent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6703" y="3294324"/>
            <a:ext cx="1772985" cy="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4769107"/>
              </p:ext>
            </p:extLst>
          </p:nvPr>
        </p:nvGraphicFramePr>
        <p:xfrm>
          <a:off x="457200" y="1146244"/>
          <a:ext cx="7832081" cy="264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688"/>
                <a:gridCol w="7291393"/>
              </a:tblGrid>
              <a:tr h="528554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CFDC27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414042"/>
                          </a:solidFill>
                          <a:latin typeface="Arial"/>
                          <a:ea typeface="+mn-ea"/>
                          <a:cs typeface="Arial"/>
                        </a:rPr>
                        <a:t>Topic #1</a:t>
                      </a:r>
                    </a:p>
                  </a:txBody>
                  <a:tcPr marB="731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554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CFDC27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414042"/>
                          </a:solidFill>
                          <a:latin typeface="Arial"/>
                          <a:ea typeface="+mn-ea"/>
                          <a:cs typeface="Arial"/>
                        </a:rPr>
                        <a:t>Topic #2</a:t>
                      </a:r>
                    </a:p>
                  </a:txBody>
                  <a:tcPr marB="73152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554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CFDC27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414042"/>
                          </a:solidFill>
                          <a:latin typeface="Arial"/>
                          <a:ea typeface="+mn-ea"/>
                          <a:cs typeface="Arial"/>
                        </a:rPr>
                        <a:t>Topic #3</a:t>
                      </a:r>
                    </a:p>
                  </a:txBody>
                  <a:tcPr marB="73152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554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CFDC27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414042"/>
                          </a:solidFill>
                          <a:latin typeface="Arial"/>
                          <a:ea typeface="+mn-ea"/>
                          <a:cs typeface="Arial"/>
                        </a:rPr>
                        <a:t>Topic #4</a:t>
                      </a:r>
                    </a:p>
                  </a:txBody>
                  <a:tcPr marB="73152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FDC27"/>
                          </a:solidFill>
                          <a:latin typeface="+mn-lt"/>
                          <a:ea typeface="+mn-ea"/>
                          <a:cs typeface="Arial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414042"/>
                          </a:solidFill>
                          <a:latin typeface="+mn-lt"/>
                          <a:ea typeface="+mn-ea"/>
                          <a:cs typeface="Arial"/>
                        </a:rPr>
                        <a:t>Topic #5</a:t>
                      </a:r>
                    </a:p>
                  </a:txBody>
                  <a:tcPr marB="73152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09"/>
            <a:ext cx="7886397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128792"/>
            <a:ext cx="7886397" cy="32622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>
                <a:solidFill>
                  <a:srgbClr val="462F89"/>
                </a:solidFill>
              </a:defRPr>
            </a:lvl1pPr>
            <a:lvl2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2pPr>
            <a:lvl3pPr marL="561975" indent="-279400">
              <a:buFont typeface="Courier New"/>
              <a:buChar char="o"/>
              <a:defRPr sz="1800">
                <a:solidFill>
                  <a:srgbClr val="414042"/>
                </a:solidFill>
              </a:defRPr>
            </a:lvl3pPr>
            <a:lvl4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4pPr>
            <a:lvl5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929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128792"/>
            <a:ext cx="3723418" cy="32622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>
                <a:solidFill>
                  <a:srgbClr val="462F89"/>
                </a:solidFill>
              </a:defRPr>
            </a:lvl1pPr>
            <a:lvl2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2pPr>
            <a:lvl3pPr marL="561975" indent="-279400">
              <a:buFont typeface="Courier New"/>
              <a:buChar char="o"/>
              <a:defRPr sz="1800">
                <a:solidFill>
                  <a:srgbClr val="414042"/>
                </a:solidFill>
              </a:defRPr>
            </a:lvl3pPr>
            <a:lvl4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4pPr>
            <a:lvl5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59" y="1128792"/>
            <a:ext cx="3723418" cy="32622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>
                <a:solidFill>
                  <a:srgbClr val="462F89"/>
                </a:solidFill>
              </a:defRPr>
            </a:lvl1pPr>
            <a:lvl2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2pPr>
            <a:lvl3pPr marL="561975" indent="-279400">
              <a:buFont typeface="Courier New"/>
              <a:buChar char="o"/>
              <a:defRPr sz="1800">
                <a:solidFill>
                  <a:srgbClr val="414042"/>
                </a:solidFill>
              </a:defRPr>
            </a:lvl3pPr>
            <a:lvl4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4pPr>
            <a:lvl5pPr marL="279400" indent="-279400">
              <a:buFont typeface="Arial"/>
              <a:buChar char="•"/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6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ed-bg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14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4104800"/>
            <a:ext cx="9144000" cy="1158776"/>
          </a:xfrm>
          <a:prstGeom prst="rect">
            <a:avLst/>
          </a:prstGeom>
          <a:solidFill>
            <a:srgbClr val="462F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584919" y="3262619"/>
            <a:ext cx="1704362" cy="1704362"/>
            <a:chOff x="6209189" y="2403132"/>
            <a:chExt cx="2411916" cy="2411916"/>
          </a:xfrm>
        </p:grpSpPr>
        <p:sp>
          <p:nvSpPr>
            <p:cNvPr id="6" name="Oval 5"/>
            <p:cNvSpPr/>
            <p:nvPr userDrawn="1"/>
          </p:nvSpPr>
          <p:spPr>
            <a:xfrm>
              <a:off x="6209189" y="2403132"/>
              <a:ext cx="2411916" cy="2411916"/>
            </a:xfrm>
            <a:prstGeom prst="ellipse">
              <a:avLst/>
            </a:prstGeom>
            <a:solidFill>
              <a:srgbClr val="DF1C5A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ELive logo white transparent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4343" y="3294324"/>
              <a:ext cx="1772985" cy="6997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406"/>
            <a:ext cx="7832081" cy="149617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tterned-bg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148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" y="3809673"/>
            <a:ext cx="9144000" cy="1463903"/>
          </a:xfrm>
          <a:prstGeom prst="rect">
            <a:avLst/>
          </a:prstGeom>
          <a:solidFill>
            <a:srgbClr val="462F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leur de lis.png"/>
          <p:cNvPicPr>
            <a:picLocks noChangeAspect="1"/>
          </p:cNvPicPr>
          <p:nvPr userDrawn="1"/>
        </p:nvPicPr>
        <p:blipFill>
          <a:blip r:embed="rId3" cstate="screen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0770" y="3421651"/>
            <a:ext cx="1597911" cy="1888088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6209189" y="2403132"/>
            <a:ext cx="2411916" cy="2411916"/>
          </a:xfrm>
          <a:prstGeom prst="ellipse">
            <a:avLst/>
          </a:prstGeom>
          <a:solidFill>
            <a:srgbClr val="DF1C5A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ELive logo white transparent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6703" y="3294324"/>
            <a:ext cx="1772985" cy="699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190"/>
            <a:ext cx="7832081" cy="1227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66240"/>
            <a:ext cx="4622800" cy="175541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09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50528" cy="914400"/>
            <a:chOff x="0" y="0"/>
            <a:chExt cx="9150528" cy="914400"/>
          </a:xfrm>
        </p:grpSpPr>
        <p:pic>
          <p:nvPicPr>
            <p:cNvPr id="7" name="Picture 6" descr="patterned-bg.png"/>
            <p:cNvPicPr>
              <a:picLocks noChangeAspect="1"/>
            </p:cNvPicPr>
            <p:nvPr userDrawn="1"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4804120" cy="914400"/>
            </a:xfrm>
            <a:prstGeom prst="rect">
              <a:avLst/>
            </a:prstGeom>
          </p:spPr>
        </p:pic>
        <p:pic>
          <p:nvPicPr>
            <p:cNvPr id="8" name="Picture 7" descr="patterned-bg.png"/>
            <p:cNvPicPr>
              <a:picLocks noChangeAspect="1"/>
            </p:cNvPicPr>
            <p:nvPr userDrawn="1"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8840" y="0"/>
              <a:ext cx="4361688" cy="9144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609"/>
            <a:ext cx="7832081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597" y="4679078"/>
            <a:ext cx="800404" cy="27384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mtClean="0">
                <a:solidFill>
                  <a:srgbClr val="414042"/>
                </a:solidFill>
              </a:rPr>
              <a:pPr algn="ctr"/>
              <a:t>‹#›</a:t>
            </a:fld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893864" y="4829811"/>
            <a:ext cx="4449733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2015 ELLUCIAN. CONFIDENTIAL &amp; PROPRIETARY   |   Session ID</a:t>
            </a:r>
          </a:p>
        </p:txBody>
      </p:sp>
      <p:pic>
        <p:nvPicPr>
          <p:cNvPr id="12" name="Picture 11" descr="ELive logo gray transparent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57" y="4660938"/>
            <a:ext cx="811305" cy="3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3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Title</a:t>
            </a:r>
            <a:br>
              <a:rPr lang="en-US" dirty="0" smtClean="0"/>
            </a:br>
            <a:r>
              <a:rPr lang="en-US" sz="2700" dirty="0" smtClean="0"/>
              <a:t>Session </a:t>
            </a:r>
            <a:r>
              <a:rPr lang="en-US" sz="2700" dirty="0"/>
              <a:t>Subtitle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2254692"/>
            <a:ext cx="5505749" cy="6878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Presenter name</a:t>
            </a:r>
            <a:r>
              <a:rPr lang="en-US" sz="1600" b="1" dirty="0"/>
              <a:t>[</a:t>
            </a:r>
            <a:r>
              <a:rPr lang="en-US" sz="1600" b="1" dirty="0" smtClean="0"/>
              <a:t>s]</a:t>
            </a:r>
          </a:p>
          <a:p>
            <a:r>
              <a:rPr lang="en-US" sz="1600" dirty="0" smtClean="0"/>
              <a:t>Presenter institution[s]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974929"/>
            <a:ext cx="5505749" cy="6878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April xx, 2015</a:t>
            </a:r>
          </a:p>
          <a:p>
            <a:r>
              <a:rPr lang="en-US" sz="1400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1689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#1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130" y="2341217"/>
            <a:ext cx="3434522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charset="0"/>
              </a:rPr>
              <a:t>Consider using the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section divider slide 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you transition from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one</a:t>
            </a:r>
            <a:br>
              <a:rPr lang="en-US" sz="1600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topic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/agenda item to the next.</a:t>
            </a:r>
          </a:p>
          <a:p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Insert details on this </a:t>
            </a:r>
            <a:r>
              <a:rPr lang="en-US" dirty="0" smtClean="0"/>
              <a:t>topic</a:t>
            </a:r>
            <a:endParaRPr lang="en-US" dirty="0"/>
          </a:p>
          <a:p>
            <a:pPr marL="684213" indent="-342900">
              <a:spcBef>
                <a:spcPts val="2000"/>
              </a:spcBef>
              <a:buFont typeface="Courier New"/>
              <a:buChar char="o"/>
            </a:pPr>
            <a:r>
              <a:rPr lang="en-US" sz="1800" b="0" dirty="0">
                <a:solidFill>
                  <a:srgbClr val="414042"/>
                </a:solidFill>
              </a:rPr>
              <a:t>Try to limit each slide to 4-5 bulleted </a:t>
            </a:r>
            <a:r>
              <a:rPr lang="en-US" sz="1800" b="0" dirty="0" smtClean="0">
                <a:solidFill>
                  <a:srgbClr val="414042"/>
                </a:solidFill>
              </a:rPr>
              <a:t>items</a:t>
            </a:r>
            <a:endParaRPr lang="en-US" sz="1800" b="0" dirty="0">
              <a:solidFill>
                <a:srgbClr val="414042"/>
              </a:solidFill>
            </a:endParaRPr>
          </a:p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Add supporting information and </a:t>
            </a:r>
            <a:r>
              <a:rPr lang="en-US" dirty="0" smtClean="0"/>
              <a:t>examples</a:t>
            </a:r>
            <a:endParaRPr lang="en-US" dirty="0"/>
          </a:p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Relate the topic to your learners</a:t>
            </a:r>
          </a:p>
        </p:txBody>
      </p:sp>
    </p:spTree>
    <p:extLst>
      <p:ext uri="{BB962C8B-B14F-4D97-AF65-F5344CB8AC3E}">
        <p14:creationId xmlns:p14="http://schemas.microsoft.com/office/powerpoint/2010/main" val="9594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Summarize the key points you want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learners </a:t>
            </a:r>
            <a:r>
              <a:rPr lang="en-US" dirty="0"/>
              <a:t>to </a:t>
            </a:r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130" y="2341217"/>
            <a:ext cx="3434522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charset="0"/>
              </a:rPr>
              <a:t>Be sure to leave about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10–15 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minutes for questions from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3782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457199" y="1666240"/>
            <a:ext cx="5373757" cy="197072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Presenter name[s]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Presenter email[s] (optional)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Please complete the online session evaluation </a:t>
            </a:r>
            <a:r>
              <a:rPr lang="en-US" sz="1400" dirty="0" smtClean="0">
                <a:solidFill>
                  <a:schemeClr val="bg1"/>
                </a:solidFill>
              </a:rPr>
              <a:t>form.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Session ID </a:t>
            </a:r>
            <a:r>
              <a:rPr lang="en-US" sz="1400" dirty="0" err="1">
                <a:solidFill>
                  <a:schemeClr val="bg1"/>
                </a:solidFill>
              </a:rPr>
              <a:t>xxxx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ct val="60000"/>
              </a:spcBef>
              <a:buClr>
                <a:srgbClr val="005C96"/>
              </a:buClr>
              <a:defRPr/>
            </a:pPr>
            <a:r>
              <a:rPr lang="en-US" dirty="0"/>
              <a:t>This </a:t>
            </a:r>
            <a:r>
              <a:rPr lang="en-US" dirty="0" smtClean="0"/>
              <a:t>16:9 template </a:t>
            </a:r>
            <a:r>
              <a:rPr lang="en-US" dirty="0"/>
              <a:t>was created in Microsoft</a:t>
            </a:r>
            <a:r>
              <a:rPr lang="en-US" baseline="30000" dirty="0"/>
              <a:t>®</a:t>
            </a:r>
            <a:r>
              <a:rPr lang="en-US" dirty="0"/>
              <a:t> PowerPoint</a:t>
            </a:r>
            <a:r>
              <a:rPr lang="en-US" baseline="30000" dirty="0"/>
              <a:t>® </a:t>
            </a:r>
            <a:r>
              <a:rPr lang="en-US" dirty="0"/>
              <a:t>2011</a:t>
            </a:r>
            <a:r>
              <a:rPr lang="en-US" baseline="30000" dirty="0"/>
              <a:t>®</a:t>
            </a:r>
            <a:endParaRPr lang="en-US" dirty="0"/>
          </a:p>
          <a:p>
            <a:pPr marL="285750" indent="-285750">
              <a:spcBef>
                <a:spcPts val="16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Sample slides with instructions have been added for you as a </a:t>
            </a:r>
            <a:r>
              <a:rPr lang="en-US" sz="1800" b="0" dirty="0" smtClean="0">
                <a:solidFill>
                  <a:srgbClr val="414042"/>
                </a:solidFill>
              </a:rPr>
              <a:t>guide</a:t>
            </a:r>
            <a:endParaRPr lang="en-US" sz="1800" b="0" dirty="0">
              <a:solidFill>
                <a:srgbClr val="414042"/>
              </a:solidFill>
            </a:endParaRPr>
          </a:p>
          <a:p>
            <a:pPr marL="285750" indent="-285750">
              <a:spcBef>
                <a:spcPts val="16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The rules of etiquette slide is </a:t>
            </a:r>
            <a:r>
              <a:rPr lang="en-US" sz="1800" b="0" dirty="0" smtClean="0">
                <a:solidFill>
                  <a:srgbClr val="414042"/>
                </a:solidFill>
              </a:rPr>
              <a:t>optional—feel </a:t>
            </a:r>
            <a:r>
              <a:rPr lang="en-US" sz="1800" b="0" dirty="0">
                <a:solidFill>
                  <a:srgbClr val="414042"/>
                </a:solidFill>
              </a:rPr>
              <a:t>free to edit or delete</a:t>
            </a:r>
          </a:p>
        </p:txBody>
      </p:sp>
    </p:spTree>
    <p:extLst>
      <p:ext uri="{BB962C8B-B14F-4D97-AF65-F5344CB8AC3E}">
        <p14:creationId xmlns:p14="http://schemas.microsoft.com/office/powerpoint/2010/main" val="287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rules </a:t>
            </a:r>
            <a:r>
              <a:rPr lang="en-US" dirty="0"/>
              <a:t>of etiquette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spcBef>
                <a:spcPts val="16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Please turn off your cell phone/</a:t>
            </a:r>
            <a:r>
              <a:rPr lang="en-US" sz="1800" b="0" dirty="0" smtClean="0">
                <a:solidFill>
                  <a:srgbClr val="414042"/>
                </a:solidFill>
              </a:rPr>
              <a:t>pager</a:t>
            </a:r>
            <a:endParaRPr lang="en-US" sz="1800" b="0" dirty="0">
              <a:solidFill>
                <a:srgbClr val="414042"/>
              </a:solidFill>
            </a:endParaRPr>
          </a:p>
          <a:p>
            <a:pPr marL="285750" indent="-285750">
              <a:spcBef>
                <a:spcPts val="16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If you must leave the session early, please do so as discreetly as </a:t>
            </a:r>
            <a:r>
              <a:rPr lang="en-US" sz="1800" b="0" dirty="0" smtClean="0">
                <a:solidFill>
                  <a:srgbClr val="414042"/>
                </a:solidFill>
              </a:rPr>
              <a:t>possible</a:t>
            </a:r>
            <a:endParaRPr lang="en-US" sz="1800" b="0" dirty="0">
              <a:solidFill>
                <a:srgbClr val="414042"/>
              </a:solidFill>
            </a:endParaRPr>
          </a:p>
          <a:p>
            <a:pPr marL="285750" indent="-285750">
              <a:spcBef>
                <a:spcPts val="16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Please avoid side conversation during the </a:t>
            </a:r>
            <a:r>
              <a:rPr lang="en-US" sz="1800" b="0" dirty="0" smtClean="0">
                <a:solidFill>
                  <a:srgbClr val="414042"/>
                </a:solidFill>
              </a:rPr>
              <a:t>session</a:t>
            </a:r>
            <a:endParaRPr lang="en-US" sz="1800" b="0" dirty="0">
              <a:solidFill>
                <a:srgbClr val="414042"/>
              </a:solidFill>
            </a:endParaRPr>
          </a:p>
          <a:p>
            <a:pPr>
              <a:spcBef>
                <a:spcPts val="3200"/>
              </a:spcBef>
            </a:pPr>
            <a:r>
              <a:rPr lang="en-US" sz="2400" dirty="0" smtClean="0"/>
              <a:t>Thank you for your cooperation!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title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Please insert your session title, presenter information, the date your presentation is scheduled, and your Session ID number in the </a:t>
            </a:r>
            <a:r>
              <a:rPr lang="en-US" sz="1800" b="0" dirty="0" smtClean="0">
                <a:solidFill>
                  <a:srgbClr val="414042"/>
                </a:solidFill>
              </a:rPr>
              <a:t/>
            </a:r>
            <a:br>
              <a:rPr lang="en-US" sz="1800" b="0" dirty="0" smtClean="0">
                <a:solidFill>
                  <a:srgbClr val="414042"/>
                </a:solidFill>
              </a:rPr>
            </a:br>
            <a:r>
              <a:rPr lang="en-US" sz="1800" b="0" dirty="0" smtClean="0">
                <a:solidFill>
                  <a:srgbClr val="414042"/>
                </a:solidFill>
              </a:rPr>
              <a:t>appropriate </a:t>
            </a:r>
            <a:r>
              <a:rPr lang="en-US" sz="1800" b="0" dirty="0">
                <a:solidFill>
                  <a:srgbClr val="414042"/>
                </a:solidFill>
              </a:rPr>
              <a:t>text </a:t>
            </a:r>
            <a:r>
              <a:rPr lang="en-US" sz="1800" b="0" dirty="0" smtClean="0">
                <a:solidFill>
                  <a:srgbClr val="414042"/>
                </a:solidFill>
              </a:rPr>
              <a:t>boxes</a:t>
            </a:r>
            <a:endParaRPr lang="en-US" sz="1800" b="0" dirty="0">
              <a:solidFill>
                <a:srgbClr val="414042"/>
              </a:solidFill>
            </a:endParaRP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Change your Session ID number in the footer by editing the Master </a:t>
            </a:r>
            <a:r>
              <a:rPr lang="en-US" sz="1800" b="0" dirty="0" smtClean="0">
                <a:solidFill>
                  <a:srgbClr val="414042"/>
                </a:solidFill>
              </a:rPr>
              <a:t>Slide</a:t>
            </a:r>
            <a:endParaRPr lang="en-US" sz="1800" b="0" dirty="0">
              <a:solidFill>
                <a:srgbClr val="414042"/>
              </a:solidFill>
            </a:endParaRP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1800" b="0" dirty="0">
                <a:solidFill>
                  <a:srgbClr val="414042"/>
                </a:solidFill>
              </a:rPr>
              <a:t>Your Session ID number can be found on the conference </a:t>
            </a:r>
            <a:r>
              <a:rPr lang="en-US" sz="1800" b="0" dirty="0" smtClean="0">
                <a:solidFill>
                  <a:srgbClr val="414042"/>
                </a:solidFill>
              </a:rPr>
              <a:t>website or in the SRC</a:t>
            </a:r>
            <a:endParaRPr lang="en-US" sz="1800" b="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>
                <a:solidFill>
                  <a:srgbClr val="414042"/>
                </a:solidFill>
              </a:rPr>
              <a:t>Final session materials are due by </a:t>
            </a:r>
            <a:r>
              <a:rPr lang="en-US" sz="1400" dirty="0" smtClean="0"/>
              <a:t>March 13, 2015</a:t>
            </a:r>
            <a:endParaRPr lang="en-US" sz="1400" dirty="0"/>
          </a:p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>
                <a:solidFill>
                  <a:srgbClr val="414042"/>
                </a:solidFill>
              </a:rPr>
              <a:t>Once you have used the template to create your presentation, please save your file(s) naming each with its own Session ID number(s) (example: 1234.ppt or 1234.pptx</a:t>
            </a:r>
            <a:r>
              <a:rPr lang="en-US" sz="1400" b="0" dirty="0" smtClean="0">
                <a:solidFill>
                  <a:srgbClr val="414042"/>
                </a:solidFill>
              </a:rPr>
              <a:t>) </a:t>
            </a:r>
            <a:endParaRPr lang="en-US" sz="1400" b="0" dirty="0">
              <a:solidFill>
                <a:srgbClr val="414042"/>
              </a:solidFill>
            </a:endParaRPr>
          </a:p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>
                <a:solidFill>
                  <a:srgbClr val="414042"/>
                </a:solidFill>
              </a:rPr>
              <a:t>Please </a:t>
            </a:r>
            <a:r>
              <a:rPr lang="en-US" sz="1400" b="0" dirty="0" smtClean="0">
                <a:solidFill>
                  <a:srgbClr val="414042"/>
                </a:solidFill>
              </a:rPr>
              <a:t>upload </a:t>
            </a:r>
            <a:r>
              <a:rPr lang="en-US" sz="1400" b="0" dirty="0">
                <a:solidFill>
                  <a:srgbClr val="414042"/>
                </a:solidFill>
              </a:rPr>
              <a:t>your PowerPoint and supporting </a:t>
            </a:r>
            <a:r>
              <a:rPr lang="en-US" sz="1400" b="0" dirty="0" smtClean="0">
                <a:solidFill>
                  <a:srgbClr val="414042"/>
                </a:solidFill>
              </a:rPr>
              <a:t>material(s) via the SRC (save </a:t>
            </a:r>
            <a:r>
              <a:rPr lang="en-US" sz="1400" b="0" dirty="0">
                <a:solidFill>
                  <a:srgbClr val="414042"/>
                </a:solidFill>
              </a:rPr>
              <a:t>supporting material with Session ID number, example: 1234.doc). If submitting more than one supplement document then send in a zip file named </a:t>
            </a:r>
            <a:r>
              <a:rPr lang="en-US" sz="1400" b="0" dirty="0" smtClean="0">
                <a:solidFill>
                  <a:srgbClr val="414042"/>
                </a:solidFill>
              </a:rPr>
              <a:t>1234.zip</a:t>
            </a:r>
            <a:endParaRPr lang="en-US" sz="1400" b="0" dirty="0">
              <a:solidFill>
                <a:srgbClr val="41404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>
                <a:solidFill>
                  <a:srgbClr val="414042"/>
                </a:solidFill>
              </a:rPr>
              <a:t>Your slides will be posted to the conference website for attendees to download and use as </a:t>
            </a:r>
            <a:r>
              <a:rPr lang="en-US" sz="1400" b="0" dirty="0" smtClean="0">
                <a:solidFill>
                  <a:srgbClr val="414042"/>
                </a:solidFill>
              </a:rPr>
              <a:t>handouts</a:t>
            </a:r>
            <a:endParaRPr lang="en-US" sz="1400" b="0" dirty="0">
              <a:solidFill>
                <a:srgbClr val="414042"/>
              </a:solidFill>
            </a:endParaRPr>
          </a:p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>
                <a:solidFill>
                  <a:srgbClr val="414042"/>
                </a:solidFill>
              </a:rPr>
              <a:t>You will receive feedback about your presentation </a:t>
            </a:r>
            <a:r>
              <a:rPr lang="en-US" sz="1400" b="0" dirty="0" smtClean="0">
                <a:solidFill>
                  <a:srgbClr val="414042"/>
                </a:solidFill>
              </a:rPr>
              <a:t>post conference</a:t>
            </a:r>
          </a:p>
          <a:p>
            <a:pPr marL="285750" indent="-285750">
              <a:spcBef>
                <a:spcPts val="80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414042"/>
                </a:solidFill>
              </a:rPr>
              <a:t>If </a:t>
            </a:r>
            <a:r>
              <a:rPr lang="en-US" sz="1400" b="0" dirty="0">
                <a:solidFill>
                  <a:srgbClr val="414042"/>
                </a:solidFill>
              </a:rPr>
              <a:t>you need to make edits, your final presentation is due </a:t>
            </a:r>
            <a:r>
              <a:rPr lang="en-US" sz="1400" b="0" dirty="0" smtClean="0">
                <a:solidFill>
                  <a:srgbClr val="414042"/>
                </a:solidFill>
              </a:rPr>
              <a:t>no </a:t>
            </a:r>
            <a:r>
              <a:rPr lang="en-US" sz="1400" b="0" dirty="0">
                <a:solidFill>
                  <a:srgbClr val="414042"/>
                </a:solidFill>
              </a:rPr>
              <a:t>later than </a:t>
            </a:r>
            <a:r>
              <a:rPr lang="en-US" sz="1400" b="0" dirty="0" smtClean="0">
                <a:solidFill>
                  <a:srgbClr val="414042"/>
                </a:solidFill>
              </a:rPr>
              <a:t>March 27, 2015</a:t>
            </a:r>
            <a:endParaRPr lang="en-US" sz="1400" b="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There are master slides for the following: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Title slide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Agenda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Single-column layout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Two-column layout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Header-only layout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Full-slide picture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Section divider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 b="0" dirty="0" smtClean="0">
                <a:solidFill>
                  <a:srgbClr val="414042"/>
                </a:solidFill>
              </a:rPr>
              <a:t>Final slide</a:t>
            </a:r>
            <a:endParaRPr lang="en-US" sz="1800" b="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State the purpose of your presentation/</a:t>
            </a:r>
            <a:r>
              <a:rPr lang="en-US" dirty="0" smtClean="0"/>
              <a:t>discussion</a:t>
            </a:r>
            <a:endParaRPr lang="en-US" dirty="0"/>
          </a:p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List the benefits of attending this session</a:t>
            </a:r>
          </a:p>
        </p:txBody>
      </p:sp>
    </p:spTree>
    <p:extLst>
      <p:ext uri="{BB962C8B-B14F-4D97-AF65-F5344CB8AC3E}">
        <p14:creationId xmlns:p14="http://schemas.microsoft.com/office/powerpoint/2010/main" val="172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State the main ideas you’ll be talking </a:t>
            </a:r>
            <a:r>
              <a:rPr lang="en-US" dirty="0" smtClean="0"/>
              <a:t>about</a:t>
            </a:r>
            <a:endParaRPr lang="en-US" dirty="0"/>
          </a:p>
          <a:p>
            <a:pPr marL="342900" indent="-342900">
              <a:spcBef>
                <a:spcPts val="2000"/>
              </a:spcBef>
              <a:buFont typeface="Arial"/>
              <a:buChar char="•"/>
            </a:pPr>
            <a:r>
              <a:rPr lang="en-US" dirty="0"/>
              <a:t>Itemize all topics you plan to cover</a:t>
            </a:r>
          </a:p>
        </p:txBody>
      </p:sp>
    </p:spTree>
    <p:extLst>
      <p:ext uri="{BB962C8B-B14F-4D97-AF65-F5344CB8AC3E}">
        <p14:creationId xmlns:p14="http://schemas.microsoft.com/office/powerpoint/2010/main" val="3390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agenda slide (edit in master slide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347</TotalTime>
  <Words>355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Office Theme</vt:lpstr>
      <vt:lpstr>Session Title Session Subtitle </vt:lpstr>
      <vt:lpstr>About this template</vt:lpstr>
      <vt:lpstr>Session rules of etiquette</vt:lpstr>
      <vt:lpstr>The title slide</vt:lpstr>
      <vt:lpstr>Reminders</vt:lpstr>
      <vt:lpstr>Master slides</vt:lpstr>
      <vt:lpstr>Introduction</vt:lpstr>
      <vt:lpstr>Agenda slide</vt:lpstr>
      <vt:lpstr>Sample agenda slide (edit in master slide view)</vt:lpstr>
      <vt:lpstr>Topic #1</vt:lpstr>
      <vt:lpstr>Topic #1</vt:lpstr>
      <vt:lpstr>Summary</vt:lpstr>
      <vt:lpstr>Questions &amp; Answers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Janine McCarl</cp:lastModifiedBy>
  <cp:revision>120</cp:revision>
  <dcterms:created xsi:type="dcterms:W3CDTF">2010-04-12T23:12:02Z</dcterms:created>
  <dcterms:modified xsi:type="dcterms:W3CDTF">2015-01-30T21:34:17Z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