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9" r:id="rId4"/>
    <p:sldId id="264" r:id="rId5"/>
    <p:sldId id="260" r:id="rId6"/>
    <p:sldId id="265" r:id="rId7"/>
    <p:sldId id="261" r:id="rId8"/>
    <p:sldId id="262" r:id="rId9"/>
    <p:sldId id="263" r:id="rId10"/>
    <p:sldId id="271" r:id="rId11"/>
    <p:sldId id="257" r:id="rId12"/>
    <p:sldId id="266" r:id="rId13"/>
    <p:sldId id="258" r:id="rId14"/>
    <p:sldId id="267" r:id="rId15"/>
    <p:sldId id="268" r:id="rId16"/>
    <p:sldId id="269" r:id="rId17"/>
    <p:sldId id="270" r:id="rId18"/>
    <p:sldId id="275" r:id="rId19"/>
    <p:sldId id="276"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A50BB1-F461-4175-89A6-11AC803FB1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415691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50BB1-F461-4175-89A6-11AC803FB1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39514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50BB1-F461-4175-89A6-11AC803FB1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267164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50BB1-F461-4175-89A6-11AC803FB1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359115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50BB1-F461-4175-89A6-11AC803FB1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59527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50BB1-F461-4175-89A6-11AC803FB115}"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241177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50BB1-F461-4175-89A6-11AC803FB115}"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392971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50BB1-F461-4175-89A6-11AC803FB115}"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13738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50BB1-F461-4175-89A6-11AC803FB115}"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1349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50BB1-F461-4175-89A6-11AC803FB115}"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386410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50BB1-F461-4175-89A6-11AC803FB115}"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AC4B2-76F2-4BA8-AECB-78ACE7B6563E}" type="slidenum">
              <a:rPr lang="en-US" smtClean="0"/>
              <a:t>‹#›</a:t>
            </a:fld>
            <a:endParaRPr lang="en-US"/>
          </a:p>
        </p:txBody>
      </p:sp>
    </p:spTree>
    <p:extLst>
      <p:ext uri="{BB962C8B-B14F-4D97-AF65-F5344CB8AC3E}">
        <p14:creationId xmlns:p14="http://schemas.microsoft.com/office/powerpoint/2010/main" val="140972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50BB1-F461-4175-89A6-11AC803FB115}" type="datetimeFigureOut">
              <a:rPr lang="en-US" smtClean="0"/>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AC4B2-76F2-4BA8-AECB-78ACE7B6563E}" type="slidenum">
              <a:rPr lang="en-US" smtClean="0"/>
              <a:t>‹#›</a:t>
            </a:fld>
            <a:endParaRPr lang="en-US"/>
          </a:p>
        </p:txBody>
      </p:sp>
    </p:spTree>
    <p:extLst>
      <p:ext uri="{BB962C8B-B14F-4D97-AF65-F5344CB8AC3E}">
        <p14:creationId xmlns:p14="http://schemas.microsoft.com/office/powerpoint/2010/main" val="75760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Potentiostat</a:t>
            </a:r>
            <a:r>
              <a:rPr lang="en-US" dirty="0"/>
              <a:t> GUI:</a:t>
            </a:r>
            <a:br>
              <a:rPr lang="en-US" dirty="0"/>
            </a:br>
            <a:r>
              <a:rPr lang="en-US" dirty="0"/>
              <a:t>Project description and deliverables</a:t>
            </a:r>
          </a:p>
        </p:txBody>
      </p:sp>
    </p:spTree>
    <p:extLst>
      <p:ext uri="{BB962C8B-B14F-4D97-AF65-F5344CB8AC3E}">
        <p14:creationId xmlns:p14="http://schemas.microsoft.com/office/powerpoint/2010/main" val="51082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Builder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100" y="1462250"/>
            <a:ext cx="6060687" cy="4714713"/>
          </a:xfrm>
        </p:spPr>
      </p:pic>
      <p:sp>
        <p:nvSpPr>
          <p:cNvPr id="5" name="TextBox 4"/>
          <p:cNvSpPr txBox="1"/>
          <p:nvPr/>
        </p:nvSpPr>
        <p:spPr>
          <a:xfrm>
            <a:off x="723900" y="1803400"/>
            <a:ext cx="4559300" cy="4801314"/>
          </a:xfrm>
          <a:prstGeom prst="rect">
            <a:avLst/>
          </a:prstGeom>
          <a:noFill/>
        </p:spPr>
        <p:txBody>
          <a:bodyPr wrap="square" rtlCol="0">
            <a:spAutoFit/>
          </a:bodyPr>
          <a:lstStyle/>
          <a:p>
            <a:r>
              <a:rPr lang="en-US" dirty="0"/>
              <a:t>Our “technique builder” enabled the user to build up experiments consisting of combinations of steps and linear sweeps. We want to keep this ability, but make it </a:t>
            </a:r>
            <a:r>
              <a:rPr lang="en-US" b="1" dirty="0"/>
              <a:t>drag-and-drop</a:t>
            </a:r>
            <a:r>
              <a:rPr lang="en-US" dirty="0"/>
              <a:t>. This is because our current layout can be intimidating and unclear to first-time users.</a:t>
            </a:r>
          </a:p>
          <a:p>
            <a:endParaRPr lang="en-US" dirty="0"/>
          </a:p>
          <a:p>
            <a:r>
              <a:rPr lang="en-US" dirty="0"/>
              <a:t>We need to keep the flexibility of this window, and the ability to fine tune each of these parameters, but make it much easier to use.</a:t>
            </a:r>
          </a:p>
          <a:p>
            <a:endParaRPr lang="en-US" dirty="0"/>
          </a:p>
          <a:p>
            <a:r>
              <a:rPr lang="en-US" dirty="0"/>
              <a:t>I envision a palette of building blocks that the user can drag and drop into a workspace. The user can build up linear sequences of steps and sweeps, but can also loop through segments. The list and functionality of each building block will be provided by us.</a:t>
            </a:r>
          </a:p>
        </p:txBody>
      </p:sp>
    </p:spTree>
    <p:extLst>
      <p:ext uri="{BB962C8B-B14F-4D97-AF65-F5344CB8AC3E}">
        <p14:creationId xmlns:p14="http://schemas.microsoft.com/office/powerpoint/2010/main" val="3058097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 software</a:t>
            </a:r>
          </a:p>
        </p:txBody>
      </p:sp>
      <p:sp>
        <p:nvSpPr>
          <p:cNvPr id="3" name="Content Placeholder 2"/>
          <p:cNvSpPr>
            <a:spLocks noGrp="1"/>
          </p:cNvSpPr>
          <p:nvPr>
            <p:ph idx="1"/>
          </p:nvPr>
        </p:nvSpPr>
        <p:spPr/>
        <p:txBody>
          <a:bodyPr/>
          <a:lstStyle/>
          <a:p>
            <a:r>
              <a:rPr lang="en-US" dirty="0"/>
              <a:t>The next few slides show examples of competitors’ GUIs, along with some comments about what we do and don’t like about them</a:t>
            </a:r>
          </a:p>
        </p:txBody>
      </p:sp>
    </p:spTree>
    <p:extLst>
      <p:ext uri="{BB962C8B-B14F-4D97-AF65-F5344CB8AC3E}">
        <p14:creationId xmlns:p14="http://schemas.microsoft.com/office/powerpoint/2010/main" val="330127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19454" y="568324"/>
            <a:ext cx="7496908" cy="58236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the software lists pre-built experiments. The folder system organizes the experiments, and a small icon next to each experiment shows a rough sketch of what the experimental waveform looks like</a:t>
            </a:r>
          </a:p>
          <a:p>
            <a:endParaRPr lang="en-US" dirty="0"/>
          </a:p>
          <a:p>
            <a:r>
              <a:rPr lang="en-US" dirty="0"/>
              <a:t>What we like</a:t>
            </a:r>
          </a:p>
          <a:p>
            <a:pPr lvl="1"/>
            <a:r>
              <a:rPr lang="en-US" dirty="0"/>
              <a:t>Well organized branched menus categorizing the different types of experiments</a:t>
            </a:r>
          </a:p>
          <a:p>
            <a:endParaRPr lang="en-US" dirty="0"/>
          </a:p>
          <a:p>
            <a:r>
              <a:rPr lang="en-US" dirty="0"/>
              <a:t>What we don’t like</a:t>
            </a:r>
          </a:p>
          <a:p>
            <a:pPr lvl="1"/>
            <a:r>
              <a:rPr lang="en-US" dirty="0"/>
              <a:t>Takes an extra click to get to the list of experiments. We want this list to be open as part of the main screen.</a:t>
            </a:r>
          </a:p>
          <a:p>
            <a:endParaRPr lang="en-US" dirty="0"/>
          </a:p>
          <a:p>
            <a:r>
              <a:rPr lang="en-US" dirty="0"/>
              <a:t>What we want ours to be like:</a:t>
            </a:r>
          </a:p>
          <a:p>
            <a:pPr lvl="1"/>
            <a:r>
              <a:rPr lang="en-US" dirty="0"/>
              <a:t>Organize and group experiments by waveform type, but also by application type &amp; field of study</a:t>
            </a:r>
            <a:br>
              <a:rPr lang="en-US" dirty="0"/>
            </a:b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15326" y="253996"/>
            <a:ext cx="3714751" cy="6604004"/>
          </a:xfrm>
        </p:spPr>
      </p:pic>
    </p:spTree>
    <p:extLst>
      <p:ext uri="{BB962C8B-B14F-4D97-AF65-F5344CB8AC3E}">
        <p14:creationId xmlns:p14="http://schemas.microsoft.com/office/powerpoint/2010/main" val="140299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
        <p:nvSpPr>
          <p:cNvPr id="4" name="Content Placeholder 2"/>
          <p:cNvSpPr txBox="1">
            <a:spLocks/>
          </p:cNvSpPr>
          <p:nvPr/>
        </p:nvSpPr>
        <p:spPr>
          <a:xfrm>
            <a:off x="319454" y="568324"/>
            <a:ext cx="7496908" cy="582368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center is shown a list of experimental parameters for one of the prebuilt experiment types, and text boxes for users to fill in. </a:t>
            </a:r>
          </a:p>
          <a:p>
            <a:pPr marL="0" indent="0">
              <a:buNone/>
            </a:pPr>
            <a:br>
              <a:rPr lang="en-US" dirty="0"/>
            </a:br>
            <a:endParaRPr lang="en-US" dirty="0"/>
          </a:p>
          <a:p>
            <a:r>
              <a:rPr lang="en-US" dirty="0"/>
              <a:t>What we like</a:t>
            </a:r>
          </a:p>
          <a:p>
            <a:pPr lvl="1"/>
            <a:r>
              <a:rPr lang="en-US" dirty="0"/>
              <a:t>On the left there is a pane for a list of experiments that can be chained together and performed sequentially.</a:t>
            </a:r>
          </a:p>
          <a:p>
            <a:endParaRPr lang="en-US" dirty="0"/>
          </a:p>
          <a:p>
            <a:r>
              <a:rPr lang="en-US" dirty="0"/>
              <a:t>What we don’t like</a:t>
            </a:r>
          </a:p>
          <a:p>
            <a:pPr lvl="1"/>
            <a:r>
              <a:rPr lang="en-US" dirty="0"/>
              <a:t>It’s thorough, but possibly too crowded and confusing.</a:t>
            </a:r>
          </a:p>
          <a:p>
            <a:pPr lvl="1"/>
            <a:r>
              <a:rPr lang="en-US" dirty="0"/>
              <a:t>To the right, you can see a part of the experimental results being graphed.</a:t>
            </a:r>
          </a:p>
          <a:p>
            <a:pPr marL="457200" lvl="1" indent="0">
              <a:buNone/>
            </a:pPr>
            <a:endParaRPr lang="en-US" dirty="0"/>
          </a:p>
          <a:p>
            <a:endParaRPr lang="en-US" dirty="0"/>
          </a:p>
          <a:p>
            <a:r>
              <a:rPr lang="en-US" dirty="0"/>
              <a:t>What we want ours to be like:</a:t>
            </a:r>
          </a:p>
          <a:p>
            <a:pPr lvl="1"/>
            <a:r>
              <a:rPr lang="en-US" dirty="0"/>
              <a:t>Hover-over text for each parameter to explain what it means</a:t>
            </a:r>
          </a:p>
          <a:p>
            <a:pPr lvl="1"/>
            <a:r>
              <a:rPr lang="en-US" dirty="0"/>
              <a:t>This list of parameters should be shown on the same screen as the list of experiments to pick from, and the graphing window should pop up after the experiment begins</a:t>
            </a:r>
          </a:p>
          <a:p>
            <a:pPr marL="457200" lvl="1" indent="0">
              <a:buNone/>
            </a:pPr>
            <a:br>
              <a:rPr lang="en-US" dirty="0"/>
            </a:br>
            <a:br>
              <a:rPr lang="en-US" dirty="0"/>
            </a:br>
            <a:endParaRPr lang="en-US" dirty="0"/>
          </a:p>
        </p:txBody>
      </p:sp>
    </p:spTree>
    <p:extLst>
      <p:ext uri="{BB962C8B-B14F-4D97-AF65-F5344CB8AC3E}">
        <p14:creationId xmlns:p14="http://schemas.microsoft.com/office/powerpoint/2010/main" val="52010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053" y="1174994"/>
            <a:ext cx="5171155" cy="4351338"/>
          </a:xfrm>
        </p:spPr>
      </p:pic>
      <p:sp>
        <p:nvSpPr>
          <p:cNvPr id="5" name="Content Placeholder 2"/>
          <p:cNvSpPr txBox="1">
            <a:spLocks/>
          </p:cNvSpPr>
          <p:nvPr/>
        </p:nvSpPr>
        <p:spPr>
          <a:xfrm>
            <a:off x="319454" y="568324"/>
            <a:ext cx="6063761" cy="58236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from our sister company. This starting pane is sort of what we’re going for with our main screen layout, but we want ours to be much more modern-looking.</a:t>
            </a:r>
            <a:br>
              <a:rPr lang="en-US" dirty="0"/>
            </a:br>
            <a:endParaRPr lang="en-US" dirty="0"/>
          </a:p>
          <a:p>
            <a:r>
              <a:rPr lang="en-US" dirty="0"/>
              <a:t>What we like</a:t>
            </a:r>
          </a:p>
          <a:p>
            <a:pPr lvl="1"/>
            <a:r>
              <a:rPr lang="en-US" dirty="0"/>
              <a:t>The experimental methods is on the left, and the specific parameters to fill in is on the right</a:t>
            </a:r>
          </a:p>
          <a:p>
            <a:endParaRPr lang="en-US" dirty="0"/>
          </a:p>
          <a:p>
            <a:r>
              <a:rPr lang="en-US" dirty="0"/>
              <a:t>What we don’t like</a:t>
            </a:r>
          </a:p>
          <a:p>
            <a:pPr lvl="1"/>
            <a:r>
              <a:rPr lang="en-US" dirty="0"/>
              <a:t>Looks really old</a:t>
            </a:r>
          </a:p>
          <a:p>
            <a:pPr marL="457200" lvl="1" indent="0">
              <a:buNone/>
            </a:pPr>
            <a:endParaRPr lang="en-US" dirty="0"/>
          </a:p>
          <a:p>
            <a:r>
              <a:rPr lang="en-US" dirty="0"/>
              <a:t>What we want ours to be like:</a:t>
            </a:r>
          </a:p>
          <a:p>
            <a:pPr lvl="1"/>
            <a:r>
              <a:rPr lang="en-US" dirty="0"/>
              <a:t>Similar format, but modern</a:t>
            </a:r>
          </a:p>
          <a:p>
            <a:pPr marL="457200" lvl="1" indent="0">
              <a:buNone/>
            </a:pPr>
            <a:br>
              <a:rPr lang="en-US" dirty="0"/>
            </a:br>
            <a:br>
              <a:rPr lang="en-US" dirty="0"/>
            </a:br>
            <a:endParaRPr lang="en-US" dirty="0"/>
          </a:p>
        </p:txBody>
      </p:sp>
    </p:spTree>
    <p:extLst>
      <p:ext uri="{BB962C8B-B14F-4D97-AF65-F5344CB8AC3E}">
        <p14:creationId xmlns:p14="http://schemas.microsoft.com/office/powerpoint/2010/main" val="279050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An example of the graphing/control window that pops up when you start an experiment. It has the ability to easily change the variables plotted on each axis, as well as log/linear scale selections, and the ability to save the plot. We like all of these things and want our graphing window to look similar to this, except we want the menu options on the bottom to instead be on the left side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53406"/>
            <a:ext cx="5695950" cy="4295775"/>
          </a:xfrm>
        </p:spPr>
      </p:pic>
    </p:spTree>
    <p:extLst>
      <p:ext uri="{BB962C8B-B14F-4D97-AF65-F5344CB8AC3E}">
        <p14:creationId xmlns:p14="http://schemas.microsoft.com/office/powerpoint/2010/main" val="2174784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Another real-time data plot with a few controls at the bottom. We like the combination of the real-time values/controls and graphing window side-by-side. The stop button should be more prominent, though.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102" y="1825625"/>
            <a:ext cx="6171795" cy="4351338"/>
          </a:xfrm>
        </p:spPr>
      </p:pic>
    </p:spTree>
    <p:extLst>
      <p:ext uri="{BB962C8B-B14F-4D97-AF65-F5344CB8AC3E}">
        <p14:creationId xmlns:p14="http://schemas.microsoft.com/office/powerpoint/2010/main" val="210896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The user will want the ability to see multiple graphs simultaneously. This can get crowded, though, so the option of grabbing windows and turning them into tabs might help here.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1227" y="1825625"/>
            <a:ext cx="6729546" cy="4351338"/>
          </a:xfrm>
        </p:spPr>
      </p:pic>
    </p:spTree>
    <p:extLst>
      <p:ext uri="{BB962C8B-B14F-4D97-AF65-F5344CB8AC3E}">
        <p14:creationId xmlns:p14="http://schemas.microsoft.com/office/powerpoint/2010/main" val="175272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6" y="365125"/>
            <a:ext cx="3930790" cy="4821238"/>
          </a:xfrm>
        </p:spPr>
        <p:txBody>
          <a:bodyPr>
            <a:normAutofit/>
          </a:bodyPr>
          <a:lstStyle/>
          <a:p>
            <a:r>
              <a:rPr lang="en-US" sz="1800" dirty="0"/>
              <a:t>What I don’t like about this software is the small, text-less icons in the upper right. We want to stay away from having any icons be standalone without text or a popup of words when a mouse goes over it, like in </a:t>
            </a:r>
            <a:r>
              <a:rPr lang="en-US" sz="1800" dirty="0" err="1"/>
              <a:t>Wix</a:t>
            </a:r>
            <a:br>
              <a:rPr lang="en-US" sz="1800" dirty="0"/>
            </a:br>
            <a:br>
              <a:rPr lang="en-US" sz="1800" dirty="0"/>
            </a:br>
            <a:r>
              <a:rPr lang="en-US" sz="1800" dirty="0"/>
              <a:t>Functionally, this is not too different from our current cockpit mode. It looks slightly dated, and a bit crowded. The blue labels look “cheap.” The “start” button could be more prominent.</a:t>
            </a:r>
            <a:br>
              <a:rPr lang="en-US" sz="1800" dirty="0"/>
            </a:br>
            <a:br>
              <a:rPr lang="en-US" sz="1800" dirty="0"/>
            </a:br>
            <a:r>
              <a:rPr lang="en-US" sz="1800" dirty="0"/>
              <a:t>Overall, it’s not too bad, though. It’s like MS Word 2007, while we’re going for MS Word 2016.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615" y="365125"/>
            <a:ext cx="8137385" cy="5395440"/>
          </a:xfrm>
          <a:prstGeom prst="rect">
            <a:avLst/>
          </a:prstGeom>
        </p:spPr>
      </p:pic>
    </p:spTree>
    <p:extLst>
      <p:ext uri="{BB962C8B-B14F-4D97-AF65-F5344CB8AC3E}">
        <p14:creationId xmlns:p14="http://schemas.microsoft.com/office/powerpoint/2010/main" val="23825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691188" cy="5676901"/>
          </a:xfrm>
        </p:spPr>
        <p:txBody>
          <a:bodyPr>
            <a:normAutofit/>
          </a:bodyPr>
          <a:lstStyle/>
          <a:p>
            <a:r>
              <a:rPr lang="en-US" sz="1800" dirty="0"/>
              <a:t>Here’s an example of an experiment setup screen. Some of the fields are not well-explained, and could use some sort of help function or hover-over text.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3891" y="1690688"/>
            <a:ext cx="5558109" cy="4351338"/>
          </a:xfrm>
        </p:spPr>
      </p:pic>
    </p:spTree>
    <p:extLst>
      <p:ext uri="{BB962C8B-B14F-4D97-AF65-F5344CB8AC3E}">
        <p14:creationId xmlns:p14="http://schemas.microsoft.com/office/powerpoint/2010/main" val="248643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themes</a:t>
            </a:r>
          </a:p>
        </p:txBody>
      </p:sp>
      <p:sp>
        <p:nvSpPr>
          <p:cNvPr id="3" name="Content Placeholder 2"/>
          <p:cNvSpPr>
            <a:spLocks noGrp="1"/>
          </p:cNvSpPr>
          <p:nvPr>
            <p:ph idx="1"/>
          </p:nvPr>
        </p:nvSpPr>
        <p:spPr/>
        <p:txBody>
          <a:bodyPr>
            <a:normAutofit/>
          </a:bodyPr>
          <a:lstStyle/>
          <a:p>
            <a:r>
              <a:rPr lang="en-US" dirty="0"/>
              <a:t>Examples of UIs we like:</a:t>
            </a:r>
          </a:p>
          <a:p>
            <a:pPr lvl="1"/>
            <a:r>
              <a:rPr lang="en-US" dirty="0"/>
              <a:t>Wix.com website builder</a:t>
            </a:r>
          </a:p>
          <a:p>
            <a:pPr lvl="1"/>
            <a:r>
              <a:rPr lang="en-US" dirty="0"/>
              <a:t>Spotify</a:t>
            </a:r>
          </a:p>
          <a:p>
            <a:pPr lvl="1"/>
            <a:r>
              <a:rPr lang="en-US" dirty="0"/>
              <a:t>Microsoft office products</a:t>
            </a:r>
          </a:p>
          <a:p>
            <a:endParaRPr lang="en-US" dirty="0"/>
          </a:p>
          <a:p>
            <a:r>
              <a:rPr lang="en-US" dirty="0"/>
              <a:t>Generally, stick with light/white color themes</a:t>
            </a:r>
          </a:p>
          <a:p>
            <a:endParaRPr lang="en-US" dirty="0"/>
          </a:p>
          <a:p>
            <a:r>
              <a:rPr lang="en-US" dirty="0"/>
              <a:t>We can describe in detail what we like about these various UIs by phone w/ candidates at a later 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599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sp>
        <p:nvSpPr>
          <p:cNvPr id="3" name="Content Placeholder 2"/>
          <p:cNvSpPr>
            <a:spLocks noGrp="1"/>
          </p:cNvSpPr>
          <p:nvPr>
            <p:ph idx="1"/>
          </p:nvPr>
        </p:nvSpPr>
        <p:spPr/>
        <p:txBody>
          <a:bodyPr>
            <a:normAutofit fontScale="62500" lnSpcReduction="20000"/>
          </a:bodyPr>
          <a:lstStyle/>
          <a:p>
            <a:r>
              <a:rPr lang="en-US" dirty="0"/>
              <a:t>Milestone 1/Trial period: Design the look/feel of the cockpit mode</a:t>
            </a:r>
          </a:p>
          <a:p>
            <a:r>
              <a:rPr lang="en-US" dirty="0"/>
              <a:t>Milestone 2: Design the look/feel of the rest of the pages/windows</a:t>
            </a:r>
          </a:p>
          <a:p>
            <a:pPr lvl="1"/>
            <a:r>
              <a:rPr lang="en-US" dirty="0"/>
              <a:t>Home screen, primary control tab/experiments list</a:t>
            </a:r>
          </a:p>
          <a:p>
            <a:pPr lvl="1"/>
            <a:r>
              <a:rPr lang="en-US" dirty="0"/>
              <a:t>Drag-and-drop technique builder</a:t>
            </a:r>
          </a:p>
          <a:p>
            <a:pPr lvl="1"/>
            <a:r>
              <a:rPr lang="en-US" dirty="0"/>
              <a:t>Tab with experiment data plot + channel controls</a:t>
            </a:r>
          </a:p>
          <a:p>
            <a:pPr lvl="1"/>
            <a:r>
              <a:rPr lang="en-US" dirty="0"/>
              <a:t>Cockpit mode</a:t>
            </a:r>
          </a:p>
          <a:p>
            <a:r>
              <a:rPr lang="en-US" dirty="0"/>
              <a:t>Milestone 3: create framework for building experiments</a:t>
            </a:r>
          </a:p>
          <a:p>
            <a:pPr lvl="1"/>
            <a:r>
              <a:rPr lang="en-US" dirty="0"/>
              <a:t>You will use this framework in future milestones to put together the list of pre-built experiments on the main page. We will need to use it in the future to easily add new experiments to the list.</a:t>
            </a:r>
          </a:p>
          <a:p>
            <a:pPr lvl="1"/>
            <a:r>
              <a:rPr lang="en-US" dirty="0"/>
              <a:t>The framework will break down the experiments into basic steps/nodes, as described on slide 5.</a:t>
            </a:r>
          </a:p>
          <a:p>
            <a:r>
              <a:rPr lang="en-US" dirty="0"/>
              <a:t>Milestone 4: implement cockpit mode</a:t>
            </a:r>
          </a:p>
          <a:p>
            <a:pPr lvl="1"/>
            <a:r>
              <a:rPr lang="en-US" dirty="0"/>
              <a:t>By the end of this step, we should be able to manually control every feature of the hardware.</a:t>
            </a:r>
          </a:p>
          <a:p>
            <a:r>
              <a:rPr lang="en-US" dirty="0"/>
              <a:t>Milestone 5: implement the guts of the technique builder, using the framework created in Milestone 3</a:t>
            </a:r>
          </a:p>
          <a:p>
            <a:pPr lvl="1"/>
            <a:r>
              <a:rPr lang="en-US" dirty="0"/>
              <a:t>By the end of this step, we should be able to drag and drop blocks to make an experiment, while the software builds up a collection of nodes in the background</a:t>
            </a:r>
          </a:p>
          <a:p>
            <a:pPr lvl="1"/>
            <a:r>
              <a:rPr lang="en-US" dirty="0"/>
              <a:t>Users should be able to save and load these custom experiments</a:t>
            </a:r>
          </a:p>
          <a:p>
            <a:pPr lvl="2"/>
            <a:endParaRPr lang="en-US" dirty="0"/>
          </a:p>
          <a:p>
            <a:pPr lvl="1"/>
            <a:endParaRPr lang="en-US" dirty="0"/>
          </a:p>
        </p:txBody>
      </p:sp>
    </p:spTree>
    <p:extLst>
      <p:ext uri="{BB962C8B-B14F-4D97-AF65-F5344CB8AC3E}">
        <p14:creationId xmlns:p14="http://schemas.microsoft.com/office/powerpoint/2010/main" val="324040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sp>
        <p:nvSpPr>
          <p:cNvPr id="3" name="Content Placeholder 2"/>
          <p:cNvSpPr>
            <a:spLocks noGrp="1"/>
          </p:cNvSpPr>
          <p:nvPr>
            <p:ph idx="1"/>
          </p:nvPr>
        </p:nvSpPr>
        <p:spPr/>
        <p:txBody>
          <a:bodyPr>
            <a:normAutofit fontScale="77500" lnSpcReduction="20000"/>
          </a:bodyPr>
          <a:lstStyle/>
          <a:p>
            <a:r>
              <a:rPr lang="en-US" dirty="0"/>
              <a:t>Milestone 6: Work with the MCU programmer (me) to set up a communication protocol between the software and the MCU</a:t>
            </a:r>
          </a:p>
          <a:p>
            <a:pPr lvl="1"/>
            <a:r>
              <a:rPr lang="en-US" dirty="0"/>
              <a:t>By the end of this step, we should be able to use the technique builder to run experiments with the hardware prototype</a:t>
            </a:r>
          </a:p>
          <a:p>
            <a:r>
              <a:rPr lang="en-US" dirty="0"/>
              <a:t>Milestone 7: Populate the list of pre-built experiments and all of their user-input parameters</a:t>
            </a:r>
          </a:p>
          <a:p>
            <a:pPr lvl="1"/>
            <a:r>
              <a:rPr lang="en-US" dirty="0"/>
              <a:t>By the end of this step, we should be able to run all pre-built experiments with the hardware prototype</a:t>
            </a:r>
          </a:p>
          <a:p>
            <a:pPr lvl="1"/>
            <a:r>
              <a:rPr lang="en-US" dirty="0"/>
              <a:t>This milestone is more flexible. If it ends up requiring too much electrochemistry background knowledge, then I may complete this milestone myself.</a:t>
            </a:r>
          </a:p>
          <a:p>
            <a:r>
              <a:rPr lang="en-US" dirty="0"/>
              <a:t>Milestone 8: Implement the graphing and experiment control pane for DC experiments</a:t>
            </a:r>
          </a:p>
          <a:p>
            <a:pPr lvl="1"/>
            <a:r>
              <a:rPr lang="en-US" dirty="0"/>
              <a:t>The software should be able to parse incoming data and graph it</a:t>
            </a:r>
          </a:p>
          <a:p>
            <a:r>
              <a:rPr lang="en-US" dirty="0"/>
              <a:t>Milestone 9: Implement the graphing and experiment control pane for AC experiments</a:t>
            </a:r>
          </a:p>
          <a:p>
            <a:pPr lvl="1"/>
            <a:r>
              <a:rPr lang="en-US" dirty="0"/>
              <a:t>See slide 6 for a description</a:t>
            </a:r>
          </a:p>
          <a:p>
            <a:endParaRPr lang="en-US" dirty="0"/>
          </a:p>
          <a:p>
            <a:endParaRPr lang="en-US" dirty="0"/>
          </a:p>
          <a:p>
            <a:endParaRPr lang="en-US" dirty="0"/>
          </a:p>
          <a:p>
            <a:endParaRPr lang="en-US" dirty="0"/>
          </a:p>
          <a:p>
            <a:pPr lvl="2"/>
            <a:endParaRPr lang="en-US" dirty="0"/>
          </a:p>
          <a:p>
            <a:pPr lvl="1"/>
            <a:endParaRPr lang="en-US" dirty="0"/>
          </a:p>
        </p:txBody>
      </p:sp>
    </p:spTree>
    <p:extLst>
      <p:ext uri="{BB962C8B-B14F-4D97-AF65-F5344CB8AC3E}">
        <p14:creationId xmlns:p14="http://schemas.microsoft.com/office/powerpoint/2010/main" val="216827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General home screen layout</a:t>
            </a:r>
          </a:p>
        </p:txBody>
      </p:sp>
      <p:sp>
        <p:nvSpPr>
          <p:cNvPr id="4" name="Rectangle 3"/>
          <p:cNvSpPr/>
          <p:nvPr/>
        </p:nvSpPr>
        <p:spPr>
          <a:xfrm>
            <a:off x="2164556" y="1843088"/>
            <a:ext cx="3605213" cy="384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Chronoamperometry</a:t>
            </a:r>
            <a:r>
              <a:rPr lang="en-US" dirty="0"/>
              <a:t>/</a:t>
            </a:r>
            <a:r>
              <a:rPr lang="en-US" dirty="0" err="1"/>
              <a:t>coulometry</a:t>
            </a:r>
            <a:endParaRPr lang="en-US" dirty="0"/>
          </a:p>
          <a:p>
            <a:r>
              <a:rPr lang="en-US" dirty="0" err="1"/>
              <a:t>Chronopotentiometry</a:t>
            </a:r>
            <a:endParaRPr lang="en-US" dirty="0"/>
          </a:p>
          <a:p>
            <a:r>
              <a:rPr lang="en-US" dirty="0"/>
              <a:t>Linear sweep voltammetry</a:t>
            </a:r>
          </a:p>
          <a:p>
            <a:r>
              <a:rPr lang="en-US" dirty="0"/>
              <a:t>Cyclic voltammetry</a:t>
            </a:r>
          </a:p>
          <a:p>
            <a:r>
              <a:rPr lang="en-US" dirty="0"/>
              <a:t>Cyclic voltammetry (advanced)</a:t>
            </a:r>
          </a:p>
          <a:p>
            <a:r>
              <a:rPr lang="en-US" dirty="0"/>
              <a:t>Pulse voltammetry</a:t>
            </a:r>
          </a:p>
          <a:p>
            <a:r>
              <a:rPr lang="en-US" dirty="0"/>
              <a:t>Staircase voltammetry</a:t>
            </a:r>
          </a:p>
          <a:p>
            <a:r>
              <a:rPr lang="en-US" dirty="0"/>
              <a:t>Electrochemical impedance spectroscopy, </a:t>
            </a:r>
            <a:r>
              <a:rPr lang="en-US" dirty="0" err="1"/>
              <a:t>potentiostatic</a:t>
            </a:r>
            <a:endParaRPr lang="en-US" dirty="0"/>
          </a:p>
          <a:p>
            <a:r>
              <a:rPr lang="en-US" dirty="0"/>
              <a:t>Electrochemical impedance spectroscopy, </a:t>
            </a:r>
            <a:r>
              <a:rPr lang="en-US" dirty="0" err="1"/>
              <a:t>galvanostatic</a:t>
            </a:r>
            <a:endParaRPr lang="en-US" dirty="0"/>
          </a:p>
          <a:p>
            <a:r>
              <a:rPr lang="en-US" dirty="0"/>
              <a:t>Electrochemical impedance </a:t>
            </a:r>
            <a:r>
              <a:rPr lang="en-US" dirty="0" err="1"/>
              <a:t>spectroscopty</a:t>
            </a:r>
            <a:r>
              <a:rPr lang="en-US" dirty="0"/>
              <a:t>, pseudo-</a:t>
            </a:r>
            <a:r>
              <a:rPr lang="en-US" dirty="0" err="1"/>
              <a:t>galvanostatic</a:t>
            </a:r>
            <a:endParaRPr lang="en-US" dirty="0"/>
          </a:p>
        </p:txBody>
      </p:sp>
      <p:sp>
        <p:nvSpPr>
          <p:cNvPr id="5" name="Rectangle 4"/>
          <p:cNvSpPr/>
          <p:nvPr/>
        </p:nvSpPr>
        <p:spPr>
          <a:xfrm>
            <a:off x="5962650" y="1843088"/>
            <a:ext cx="4781550" cy="384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Cyclic voltammetry is the combination of a forward sweep and a reverse sweep.</a:t>
            </a:r>
          </a:p>
          <a:p>
            <a:endParaRPr lang="en-US" dirty="0"/>
          </a:p>
          <a:p>
            <a:r>
              <a:rPr lang="en-US" dirty="0"/>
              <a:t>Starting voltage: _______</a:t>
            </a:r>
          </a:p>
          <a:p>
            <a:r>
              <a:rPr lang="en-US" dirty="0"/>
              <a:t>Vertex 1: ________</a:t>
            </a:r>
          </a:p>
          <a:p>
            <a:r>
              <a:rPr lang="en-US" dirty="0"/>
              <a:t>Vertex 2: ________</a:t>
            </a:r>
          </a:p>
          <a:p>
            <a:r>
              <a:rPr lang="en-US" dirty="0"/>
              <a:t>Scan rate: ________</a:t>
            </a:r>
          </a:p>
          <a:p>
            <a:r>
              <a:rPr lang="en-US" dirty="0"/>
              <a:t># repetitions: ________</a:t>
            </a:r>
          </a:p>
          <a:p>
            <a:endParaRPr lang="en-US" dirty="0"/>
          </a:p>
          <a:p>
            <a:r>
              <a:rPr lang="en-US" dirty="0"/>
              <a:t>|Start|</a:t>
            </a:r>
          </a:p>
        </p:txBody>
      </p:sp>
      <p:sp>
        <p:nvSpPr>
          <p:cNvPr id="6" name="TextBox 5"/>
          <p:cNvSpPr txBox="1"/>
          <p:nvPr/>
        </p:nvSpPr>
        <p:spPr>
          <a:xfrm>
            <a:off x="3952081" y="3157864"/>
            <a:ext cx="2143919" cy="923330"/>
          </a:xfrm>
          <a:prstGeom prst="rect">
            <a:avLst/>
          </a:prstGeom>
          <a:noFill/>
        </p:spPr>
        <p:txBody>
          <a:bodyPr wrap="square" rtlCol="0">
            <a:spAutoFit/>
          </a:bodyPr>
          <a:lstStyle/>
          <a:p>
            <a:pPr algn="ctr"/>
            <a:r>
              <a:rPr lang="en-US" b="1" dirty="0">
                <a:solidFill>
                  <a:srgbClr val="FF0000"/>
                </a:solidFill>
              </a:rPr>
              <a:t>List of electrochemical “techniques”</a:t>
            </a:r>
          </a:p>
        </p:txBody>
      </p:sp>
      <p:sp>
        <p:nvSpPr>
          <p:cNvPr id="7" name="TextBox 6"/>
          <p:cNvSpPr txBox="1"/>
          <p:nvPr/>
        </p:nvSpPr>
        <p:spPr>
          <a:xfrm>
            <a:off x="7796213" y="4081194"/>
            <a:ext cx="3024187" cy="1200329"/>
          </a:xfrm>
          <a:prstGeom prst="rect">
            <a:avLst/>
          </a:prstGeom>
          <a:noFill/>
        </p:spPr>
        <p:txBody>
          <a:bodyPr wrap="square" rtlCol="0">
            <a:spAutoFit/>
          </a:bodyPr>
          <a:lstStyle/>
          <a:p>
            <a:pPr algn="ctr"/>
            <a:r>
              <a:rPr lang="en-US" b="1" dirty="0">
                <a:solidFill>
                  <a:srgbClr val="FF0000"/>
                </a:solidFill>
              </a:rPr>
              <a:t>This pane would list the parameters for the highlighted experiment, as well as a brief description</a:t>
            </a:r>
          </a:p>
        </p:txBody>
      </p:sp>
      <p:sp>
        <p:nvSpPr>
          <p:cNvPr id="8" name="TextBox 7"/>
          <p:cNvSpPr txBox="1"/>
          <p:nvPr/>
        </p:nvSpPr>
        <p:spPr>
          <a:xfrm>
            <a:off x="2448291" y="6434549"/>
            <a:ext cx="7295417" cy="369332"/>
          </a:xfrm>
          <a:prstGeom prst="rect">
            <a:avLst/>
          </a:prstGeom>
          <a:noFill/>
        </p:spPr>
        <p:txBody>
          <a:bodyPr wrap="square" rtlCol="0">
            <a:spAutoFit/>
          </a:bodyPr>
          <a:lstStyle/>
          <a:p>
            <a:pPr algn="ctr"/>
            <a:r>
              <a:rPr lang="en-US" dirty="0"/>
              <a:t>We will provide the list of techniques and accompanying parameters.</a:t>
            </a:r>
          </a:p>
        </p:txBody>
      </p:sp>
      <p:sp>
        <p:nvSpPr>
          <p:cNvPr id="9" name="Rectangle 8"/>
          <p:cNvSpPr/>
          <p:nvPr/>
        </p:nvSpPr>
        <p:spPr>
          <a:xfrm>
            <a:off x="1971675" y="1766887"/>
            <a:ext cx="8924925" cy="4049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576" y="1766887"/>
            <a:ext cx="1943100" cy="4049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Cockpit mode</a:t>
            </a:r>
          </a:p>
          <a:p>
            <a:r>
              <a:rPr lang="en-US" sz="1600" dirty="0">
                <a:solidFill>
                  <a:schemeClr val="tx1"/>
                </a:solidFill>
              </a:rPr>
              <a:t>Experiment-builder</a:t>
            </a:r>
          </a:p>
          <a:p>
            <a:r>
              <a:rPr lang="en-US" sz="1600" dirty="0">
                <a:solidFill>
                  <a:schemeClr val="tx1"/>
                </a:solidFill>
              </a:rPr>
              <a:t>Open data file</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1" name="TextBox 10"/>
          <p:cNvSpPr txBox="1"/>
          <p:nvPr/>
        </p:nvSpPr>
        <p:spPr>
          <a:xfrm>
            <a:off x="2312987" y="1386444"/>
            <a:ext cx="7313613" cy="369332"/>
          </a:xfrm>
          <a:prstGeom prst="rect">
            <a:avLst/>
          </a:prstGeom>
          <a:noFill/>
        </p:spPr>
        <p:txBody>
          <a:bodyPr wrap="square" rtlCol="0">
            <a:spAutoFit/>
          </a:bodyPr>
          <a:lstStyle/>
          <a:p>
            <a:pPr algn="ctr"/>
            <a:r>
              <a:rPr lang="en-US" b="1" dirty="0"/>
              <a:t>Main window, with the primary “run an experiment” tab open by default</a:t>
            </a:r>
          </a:p>
        </p:txBody>
      </p:sp>
      <p:sp>
        <p:nvSpPr>
          <p:cNvPr id="12" name="TextBox 11"/>
          <p:cNvSpPr txBox="1"/>
          <p:nvPr/>
        </p:nvSpPr>
        <p:spPr>
          <a:xfrm>
            <a:off x="28576" y="1397555"/>
            <a:ext cx="1943099" cy="923330"/>
          </a:xfrm>
          <a:prstGeom prst="rect">
            <a:avLst/>
          </a:prstGeom>
          <a:noFill/>
        </p:spPr>
        <p:txBody>
          <a:bodyPr wrap="square" rtlCol="0">
            <a:spAutoFit/>
          </a:bodyPr>
          <a:lstStyle/>
          <a:p>
            <a:pPr algn="ctr"/>
            <a:r>
              <a:rPr lang="en-US" b="1" dirty="0"/>
              <a:t>Sidebar, with options to open other tabs</a:t>
            </a:r>
          </a:p>
        </p:txBody>
      </p:sp>
    </p:spTree>
    <p:extLst>
      <p:ext uri="{BB962C8B-B14F-4D97-AF65-F5344CB8AC3E}">
        <p14:creationId xmlns:p14="http://schemas.microsoft.com/office/powerpoint/2010/main" val="165065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home screen layout</a:t>
            </a:r>
          </a:p>
        </p:txBody>
      </p:sp>
      <p:sp>
        <p:nvSpPr>
          <p:cNvPr id="3" name="Content Placeholder 2"/>
          <p:cNvSpPr>
            <a:spLocks noGrp="1"/>
          </p:cNvSpPr>
          <p:nvPr>
            <p:ph idx="1"/>
          </p:nvPr>
        </p:nvSpPr>
        <p:spPr>
          <a:xfrm>
            <a:off x="838200" y="1690688"/>
            <a:ext cx="10515600" cy="4486275"/>
          </a:xfrm>
        </p:spPr>
        <p:txBody>
          <a:bodyPr>
            <a:normAutofit/>
          </a:bodyPr>
          <a:lstStyle/>
          <a:p>
            <a:r>
              <a:rPr lang="en-US" dirty="0"/>
              <a:t>Some of our units will have multiple independent channels, and so organizing and separating the controls for each channel is important, as is minimizing clutter</a:t>
            </a:r>
          </a:p>
          <a:p>
            <a:endParaRPr lang="en-US" dirty="0"/>
          </a:p>
          <a:p>
            <a:r>
              <a:rPr lang="en-US" dirty="0"/>
              <a:t>To address this, we would like the main screen to have tabs, one main tab as shown in the previous slide</a:t>
            </a:r>
          </a:p>
          <a:p>
            <a:endParaRPr lang="en-US" dirty="0"/>
          </a:p>
          <a:p>
            <a:r>
              <a:rPr lang="en-US" dirty="0"/>
              <a:t>Other tabs will open when experiments start, with corresponding graphs, controls to pause or stop the experiment, experimental progress, and real-time values</a:t>
            </a:r>
          </a:p>
        </p:txBody>
      </p:sp>
    </p:spTree>
    <p:extLst>
      <p:ext uri="{BB962C8B-B14F-4D97-AF65-F5344CB8AC3E}">
        <p14:creationId xmlns:p14="http://schemas.microsoft.com/office/powerpoint/2010/main" val="301107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Behind the scenes</a:t>
            </a:r>
          </a:p>
        </p:txBody>
      </p:sp>
      <p:sp>
        <p:nvSpPr>
          <p:cNvPr id="3" name="Content Placeholder 2"/>
          <p:cNvSpPr>
            <a:spLocks noGrp="1"/>
          </p:cNvSpPr>
          <p:nvPr>
            <p:ph idx="1"/>
          </p:nvPr>
        </p:nvSpPr>
        <p:spPr/>
        <p:txBody>
          <a:bodyPr>
            <a:normAutofit fontScale="77500" lnSpcReduction="20000"/>
          </a:bodyPr>
          <a:lstStyle/>
          <a:p>
            <a:r>
              <a:rPr lang="en-US" dirty="0"/>
              <a:t>Each electrochemical technique (except for impedance spectroscopy) is basically just a collection of voltage steps and linear voltage sweeps.</a:t>
            </a:r>
          </a:p>
          <a:p>
            <a:r>
              <a:rPr lang="en-US" dirty="0"/>
              <a:t>For each experiment, the GUI will break down the technique into single steps/nodes and send those steps to the MCU via serial-over-USB. If the MCU does not have enough memory to buffer all of the steps, the GUI will have to schedule additional data transfers as the experiment progresses.</a:t>
            </a:r>
          </a:p>
          <a:p>
            <a:r>
              <a:rPr lang="en-US" dirty="0"/>
              <a:t>In order to minimize the need for future firmware updates, the GUI will do most of the decision-making about data sampling rates and other timing issues.</a:t>
            </a:r>
          </a:p>
          <a:p>
            <a:r>
              <a:rPr lang="en-US" dirty="0"/>
              <a:t>An example packet would include:</a:t>
            </a:r>
          </a:p>
          <a:p>
            <a:pPr lvl="1"/>
            <a:r>
              <a:rPr lang="en-US" dirty="0"/>
              <a:t>Step number</a:t>
            </a:r>
          </a:p>
          <a:p>
            <a:pPr lvl="1"/>
            <a:r>
              <a:rPr lang="en-US" dirty="0"/>
              <a:t>Cycle number</a:t>
            </a:r>
          </a:p>
          <a:p>
            <a:pPr lvl="1"/>
            <a:r>
              <a:rPr lang="en-US" dirty="0"/>
              <a:t>Step starting voltage or current</a:t>
            </a:r>
          </a:p>
          <a:p>
            <a:pPr lvl="1"/>
            <a:r>
              <a:rPr lang="en-US" dirty="0"/>
              <a:t>Ending conditions, max and min step duration</a:t>
            </a:r>
          </a:p>
          <a:p>
            <a:pPr lvl="1"/>
            <a:r>
              <a:rPr lang="en-US" dirty="0"/>
              <a:t>Scan rate, DAC update rate</a:t>
            </a:r>
          </a:p>
          <a:p>
            <a:pPr lvl="1"/>
            <a:r>
              <a:rPr lang="en-US" dirty="0"/>
              <a:t>Sampling rate, sampling delay w.r.t. DAC update event </a:t>
            </a:r>
          </a:p>
        </p:txBody>
      </p:sp>
    </p:spTree>
    <p:extLst>
      <p:ext uri="{BB962C8B-B14F-4D97-AF65-F5344CB8AC3E}">
        <p14:creationId xmlns:p14="http://schemas.microsoft.com/office/powerpoint/2010/main" val="285914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Behind the scenes</a:t>
            </a:r>
          </a:p>
        </p:txBody>
      </p:sp>
      <p:sp>
        <p:nvSpPr>
          <p:cNvPr id="3" name="Content Placeholder 2"/>
          <p:cNvSpPr>
            <a:spLocks noGrp="1"/>
          </p:cNvSpPr>
          <p:nvPr>
            <p:ph idx="1"/>
          </p:nvPr>
        </p:nvSpPr>
        <p:spPr/>
        <p:txBody>
          <a:bodyPr>
            <a:normAutofit fontScale="85000" lnSpcReduction="20000"/>
          </a:bodyPr>
          <a:lstStyle/>
          <a:p>
            <a:r>
              <a:rPr lang="en-US" dirty="0"/>
              <a:t>For electrochemical impedance experiments, it’s a little more complicated. Each experiment is made up of scans at specific frequencies, adding up to a frequency sweep.</a:t>
            </a:r>
          </a:p>
          <a:p>
            <a:r>
              <a:rPr lang="en-US" dirty="0"/>
              <a:t>The GUI breaks down each experiment into steps and transfers the step parameters to the MCU:</a:t>
            </a:r>
          </a:p>
          <a:p>
            <a:pPr lvl="1"/>
            <a:r>
              <a:rPr lang="en-US" dirty="0"/>
              <a:t>Frequency</a:t>
            </a:r>
          </a:p>
          <a:p>
            <a:pPr lvl="1"/>
            <a:r>
              <a:rPr lang="en-US" dirty="0"/>
              <a:t>Channel mode</a:t>
            </a:r>
          </a:p>
          <a:p>
            <a:pPr lvl="1"/>
            <a:r>
              <a:rPr lang="en-US" dirty="0"/>
              <a:t>DC bias</a:t>
            </a:r>
          </a:p>
          <a:p>
            <a:pPr lvl="1"/>
            <a:r>
              <a:rPr lang="en-US" dirty="0"/>
              <a:t>Sampling rate</a:t>
            </a:r>
          </a:p>
          <a:p>
            <a:pPr lvl="1"/>
            <a:r>
              <a:rPr lang="en-US" dirty="0"/>
              <a:t>Gain</a:t>
            </a:r>
          </a:p>
          <a:p>
            <a:pPr lvl="1"/>
            <a:r>
              <a:rPr lang="en-US" dirty="0"/>
              <a:t>…</a:t>
            </a:r>
          </a:p>
          <a:p>
            <a:r>
              <a:rPr lang="en-US" dirty="0"/>
              <a:t>As data comes in, the software must perform some simple analysis:</a:t>
            </a:r>
          </a:p>
          <a:p>
            <a:pPr lvl="1"/>
            <a:r>
              <a:rPr lang="en-US" dirty="0"/>
              <a:t>Check if the data is clipping, or if there is too much DC drift, and if so, tell the MCU to repeat the measurement</a:t>
            </a:r>
          </a:p>
          <a:p>
            <a:pPr lvl="1"/>
            <a:r>
              <a:rPr lang="en-US" dirty="0"/>
              <a:t>Perform a FFT and display the results in the real-time values location</a:t>
            </a:r>
          </a:p>
          <a:p>
            <a:endParaRPr lang="en-US" dirty="0"/>
          </a:p>
        </p:txBody>
      </p:sp>
    </p:spTree>
    <p:extLst>
      <p:ext uri="{BB962C8B-B14F-4D97-AF65-F5344CB8AC3E}">
        <p14:creationId xmlns:p14="http://schemas.microsoft.com/office/powerpoint/2010/main" val="176544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a:t>
            </a:r>
          </a:p>
        </p:txBody>
      </p:sp>
      <p:sp>
        <p:nvSpPr>
          <p:cNvPr id="3" name="Content Placeholder 2"/>
          <p:cNvSpPr>
            <a:spLocks noGrp="1"/>
          </p:cNvSpPr>
          <p:nvPr>
            <p:ph idx="1"/>
          </p:nvPr>
        </p:nvSpPr>
        <p:spPr/>
        <p:txBody>
          <a:bodyPr/>
          <a:lstStyle/>
          <a:p>
            <a:r>
              <a:rPr lang="en-US" dirty="0"/>
              <a:t>Graph should automatically open as a new tab upon the start of the experiment. Each type of experiment will have its own “preferred” variables plotted on the x- and y-axis.</a:t>
            </a:r>
          </a:p>
          <a:p>
            <a:r>
              <a:rPr lang="en-US" dirty="0"/>
              <a:t>Graph should automatically open once the experiment starts</a:t>
            </a:r>
          </a:p>
          <a:p>
            <a:r>
              <a:rPr lang="en-US" dirty="0"/>
              <a:t>Users should be able to overlay old data onto graphs to compare experimental results</a:t>
            </a:r>
          </a:p>
          <a:p>
            <a:r>
              <a:rPr lang="en-US" dirty="0"/>
              <a:t>Pan, zoom, ability to customize axes, line and dot colors</a:t>
            </a:r>
          </a:p>
          <a:p>
            <a:r>
              <a:rPr lang="en-US" dirty="0"/>
              <a:t>Hover-over points to see values</a:t>
            </a:r>
          </a:p>
        </p:txBody>
      </p:sp>
    </p:spTree>
    <p:extLst>
      <p:ext uri="{BB962C8B-B14F-4D97-AF65-F5344CB8AC3E}">
        <p14:creationId xmlns:p14="http://schemas.microsoft.com/office/powerpoint/2010/main" val="416319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“Cockpit” view</a:t>
            </a:r>
          </a:p>
        </p:txBody>
      </p:sp>
      <p:sp>
        <p:nvSpPr>
          <p:cNvPr id="3" name="Content Placeholder 2"/>
          <p:cNvSpPr>
            <a:spLocks noGrp="1"/>
          </p:cNvSpPr>
          <p:nvPr>
            <p:ph idx="1"/>
          </p:nvPr>
        </p:nvSpPr>
        <p:spPr/>
        <p:txBody>
          <a:bodyPr/>
          <a:lstStyle/>
          <a:p>
            <a:r>
              <a:rPr lang="en-US" dirty="0"/>
              <a:t>In the next slide is a screenshot of our current software. It allows more “real-time” control of our instrument, as opposed to pre-built experiments. This method of control will be relegated to a special section called “Manual operation” or “Cockpit view.”</a:t>
            </a:r>
          </a:p>
          <a:p>
            <a:endParaRPr lang="en-US" dirty="0"/>
          </a:p>
          <a:p>
            <a:r>
              <a:rPr lang="en-US" dirty="0"/>
              <a:t>Almost everything in our old software will need to be transferred to a better-looking version</a:t>
            </a:r>
          </a:p>
        </p:txBody>
      </p:sp>
    </p:spTree>
    <p:extLst>
      <p:ext uri="{BB962C8B-B14F-4D97-AF65-F5344CB8AC3E}">
        <p14:creationId xmlns:p14="http://schemas.microsoft.com/office/powerpoint/2010/main" val="4106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“Cockpit” view</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217" y="1825625"/>
            <a:ext cx="8049566" cy="4351338"/>
          </a:xfrm>
        </p:spPr>
      </p:pic>
    </p:spTree>
    <p:extLst>
      <p:ext uri="{BB962C8B-B14F-4D97-AF65-F5344CB8AC3E}">
        <p14:creationId xmlns:p14="http://schemas.microsoft.com/office/powerpoint/2010/main" val="272411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1549</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Potentiostat GUI: Project description and deliverables</vt:lpstr>
      <vt:lpstr>General themes</vt:lpstr>
      <vt:lpstr>General home screen layout</vt:lpstr>
      <vt:lpstr>General home screen layout</vt:lpstr>
      <vt:lpstr>Behind the scenes</vt:lpstr>
      <vt:lpstr>Behind the scenes</vt:lpstr>
      <vt:lpstr>Graphing</vt:lpstr>
      <vt:lpstr>“Cockpit” view</vt:lpstr>
      <vt:lpstr>“Cockpit” view</vt:lpstr>
      <vt:lpstr>Technique Builder</vt:lpstr>
      <vt:lpstr>Competitor software</vt:lpstr>
      <vt:lpstr>PowerPoint Presentation</vt:lpstr>
      <vt:lpstr>PowerPoint Presentation</vt:lpstr>
      <vt:lpstr>PowerPoint Presentation</vt:lpstr>
      <vt:lpstr>An example of the graphing/control window that pops up when you start an experiment. It has the ability to easily change the variables plotted on each axis, as well as log/linear scale selections, and the ability to save the plot. We like all of these things and want our graphing window to look similar to this, except we want the menu options on the bottom to instead be on the left side</vt:lpstr>
      <vt:lpstr>Another real-time data plot with a few controls at the bottom. We like the combination of the real-time values/controls and graphing window side-by-side. The stop button should be more prominent, though.</vt:lpstr>
      <vt:lpstr>The user will want the ability to see multiple graphs simultaneously. This can get crowded, though, so the option of grabbing windows and turning them into tabs might help here.</vt:lpstr>
      <vt:lpstr>What I don’t like about this software is the small, text-less icons in the upper right. We want to stay away from having any icons be standalone without text or a popup of words when a mouse goes over it, like in Wix  Functionally, this is not too different from our current cockpit mode. It looks slightly dated, and a bit crowded. The blue labels look “cheap.” The “start” button could be more prominent.  Overall, it’s not too bad, though. It’s like MS Word 2007, while we’re going for MS Word 2016.</vt:lpstr>
      <vt:lpstr>Here’s an example of an experiment setup screen. Some of the fields are not well-explained, and could use some sort of help function or hover-over text.</vt:lpstr>
      <vt:lpstr>Milestones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Potentiostat GUI: Project description and deliverables</dc:title>
  <dc:creator>Mark Sholin</dc:creator>
  <cp:lastModifiedBy>Mark Sholin</cp:lastModifiedBy>
  <cp:revision>33</cp:revision>
  <dcterms:created xsi:type="dcterms:W3CDTF">2017-03-21T18:09:23Z</dcterms:created>
  <dcterms:modified xsi:type="dcterms:W3CDTF">2017-03-22T23:53:40Z</dcterms:modified>
</cp:coreProperties>
</file>