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65" r:id="rId3"/>
    <p:sldId id="264" r:id="rId4"/>
    <p:sldId id="271" r:id="rId5"/>
    <p:sldId id="267" r:id="rId6"/>
    <p:sldId id="274" r:id="rId7"/>
    <p:sldId id="272" r:id="rId8"/>
    <p:sldId id="273" r:id="rId9"/>
  </p:sldIdLst>
  <p:sldSz cx="9144000" cy="6858000" type="screen4x3"/>
  <p:notesSz cx="6858000" cy="9144000"/>
  <p:embeddedFontLst>
    <p:embeddedFont>
      <p:font typeface="Permanent Marker" panose="020B0604020202020204" charset="0"/>
      <p:regular r:id="rId11"/>
    </p:embeddedFont>
    <p:embeddedFont>
      <p:font typeface="Cambria Math" panose="02040503050406030204" pitchFamily="18" charset="0"/>
      <p:regular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354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1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1" name="Google Shape;31;p8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METEOHACK 2019</a:t>
            </a:r>
            <a:endParaRPr dirty="0"/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 dirty="0"/>
              <a:t>- - - -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GEOHACK</a:t>
            </a:r>
            <a:br>
              <a:rPr lang="en" dirty="0" smtClean="0"/>
            </a:br>
            <a:r>
              <a:rPr lang="en" sz="3200" u="sng" dirty="0" smtClean="0"/>
              <a:t>How to create a flood index</a:t>
            </a:r>
            <a:endParaRPr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Flood Index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3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- Background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Three categories of flood – Low, Medium, High</a:t>
            </a:r>
          </a:p>
          <a:p>
            <a:r>
              <a:rPr lang="en-CA" sz="3200" dirty="0"/>
              <a:t>How to define or quantify these classes? </a:t>
            </a:r>
            <a:endParaRPr lang="en-CA" sz="3200" dirty="0" smtClean="0"/>
          </a:p>
          <a:p>
            <a:pPr lvl="1"/>
            <a:r>
              <a:rPr lang="en-CA" sz="2600" dirty="0" smtClean="0"/>
              <a:t>Create an index</a:t>
            </a:r>
            <a:endParaRPr lang="en-CA" sz="2600" dirty="0"/>
          </a:p>
          <a:p>
            <a:pPr lvl="1"/>
            <a:r>
              <a:rPr lang="en-CA" sz="2600" dirty="0"/>
              <a:t>Define index within the guidelines provided </a:t>
            </a:r>
          </a:p>
          <a:p>
            <a:pPr lvl="2"/>
            <a:r>
              <a:rPr lang="en-CA" sz="2600" dirty="0"/>
              <a:t>20 years of hydrometric </a:t>
            </a:r>
            <a:r>
              <a:rPr lang="en-CA" sz="2600" dirty="0" smtClean="0"/>
              <a:t>data – requires historical daily </a:t>
            </a:r>
            <a:r>
              <a:rPr lang="en-CA" sz="2600" dirty="0" err="1" smtClean="0"/>
              <a:t>peakflow</a:t>
            </a:r>
            <a:r>
              <a:rPr lang="en-CA" sz="2600" dirty="0" smtClean="0"/>
              <a:t> data</a:t>
            </a:r>
            <a:endParaRPr lang="en-CA" sz="2600" dirty="0"/>
          </a:p>
          <a:p>
            <a:pPr lvl="2"/>
            <a:r>
              <a:rPr lang="en-CA" sz="2600" dirty="0"/>
              <a:t>Three categories of </a:t>
            </a:r>
            <a:r>
              <a:rPr lang="en-CA" sz="2600" dirty="0" smtClean="0"/>
              <a:t>flood</a:t>
            </a:r>
          </a:p>
          <a:p>
            <a:pPr lvl="2"/>
            <a:r>
              <a:rPr lang="en-CA" sz="2600" dirty="0"/>
              <a:t>Q</a:t>
            </a:r>
            <a:r>
              <a:rPr lang="en-CA" sz="2600" baseline="-25000" dirty="0"/>
              <a:t>0</a:t>
            </a:r>
            <a:r>
              <a:rPr lang="en-CA" sz="2600" dirty="0"/>
              <a:t> – current water flow at station (watershed) per unit time</a:t>
            </a:r>
          </a:p>
          <a:p>
            <a:pPr lvl="3"/>
            <a:r>
              <a:rPr lang="en-CA" sz="2000" dirty="0"/>
              <a:t>Where time = Every 5 minutes</a:t>
            </a:r>
          </a:p>
          <a:p>
            <a:pPr lvl="2"/>
            <a:endParaRPr lang="en-CA" sz="2600" dirty="0" smtClean="0"/>
          </a:p>
          <a:p>
            <a:pPr marL="3810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5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– PROOF OF CONCEPT (POC)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 smtClean="0"/>
              <a:t>Use 100 years of hydrometric data – use historical annual </a:t>
            </a:r>
            <a:r>
              <a:rPr lang="en-CA" sz="3200" dirty="0" err="1" smtClean="0"/>
              <a:t>peakflow</a:t>
            </a:r>
            <a:endParaRPr lang="en-CA" sz="3200" dirty="0" smtClean="0"/>
          </a:p>
          <a:p>
            <a:endParaRPr lang="en-CA" sz="3200" dirty="0" smtClean="0"/>
          </a:p>
          <a:p>
            <a:r>
              <a:rPr lang="en-CA" sz="3200" dirty="0" smtClean="0"/>
              <a:t>Three categories of flood – low, medium, high</a:t>
            </a:r>
          </a:p>
          <a:p>
            <a:endParaRPr lang="en-CA" sz="3200" dirty="0" smtClean="0"/>
          </a:p>
          <a:p>
            <a:r>
              <a:rPr lang="en-CA" sz="3200" dirty="0" smtClean="0"/>
              <a:t>Define Q</a:t>
            </a:r>
            <a:r>
              <a:rPr lang="en-CA" sz="3200" baseline="-25000" dirty="0" smtClean="0"/>
              <a:t>0</a:t>
            </a:r>
            <a:r>
              <a:rPr lang="en-CA" sz="3200" dirty="0" smtClean="0"/>
              <a:t> as daily mean flow at station (watershed)</a:t>
            </a:r>
          </a:p>
          <a:p>
            <a:pPr lvl="1"/>
            <a:r>
              <a:rPr lang="en-CA" sz="2600" dirty="0" smtClean="0"/>
              <a:t>Project requires 5 minutes, but POC can be daily (other time units – hourly)</a:t>
            </a:r>
          </a:p>
          <a:p>
            <a:pPr lvl="1"/>
            <a:endParaRPr lang="en-CA" sz="2000" dirty="0"/>
          </a:p>
          <a:p>
            <a:pPr lvl="2"/>
            <a:endParaRPr lang="en-CA" sz="2600" dirty="0" smtClean="0"/>
          </a:p>
          <a:p>
            <a:pPr marL="3810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- METHODOLOGY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Categorical flood index is calculated using 3 main variables.</a:t>
            </a:r>
          </a:p>
          <a:p>
            <a:r>
              <a:rPr lang="en-CA" dirty="0"/>
              <a:t>Daily mean </a:t>
            </a:r>
            <a:r>
              <a:rPr lang="en-CA" dirty="0" err="1"/>
              <a:t>peakflow</a:t>
            </a:r>
            <a:r>
              <a:rPr lang="en-CA" dirty="0"/>
              <a:t>, </a:t>
            </a:r>
            <a:r>
              <a:rPr lang="en-CA" dirty="0" smtClean="0"/>
              <a:t>annual mean </a:t>
            </a:r>
            <a:r>
              <a:rPr lang="en-CA" dirty="0" err="1" smtClean="0"/>
              <a:t>peakflow</a:t>
            </a:r>
            <a:r>
              <a:rPr lang="en-CA" dirty="0" smtClean="0"/>
              <a:t> (assumption: from average of daily </a:t>
            </a:r>
            <a:r>
              <a:rPr lang="en-CA" dirty="0" err="1" smtClean="0"/>
              <a:t>peakflow</a:t>
            </a:r>
            <a:r>
              <a:rPr lang="en-CA" dirty="0" smtClean="0"/>
              <a:t>) and </a:t>
            </a:r>
            <a:r>
              <a:rPr lang="en-CA" dirty="0"/>
              <a:t>annual </a:t>
            </a:r>
            <a:r>
              <a:rPr lang="en-CA" dirty="0" err="1" smtClean="0"/>
              <a:t>peakflow</a:t>
            </a:r>
            <a:r>
              <a:rPr lang="en-CA" dirty="0" smtClean="0"/>
              <a:t> (maximum </a:t>
            </a:r>
            <a:r>
              <a:rPr lang="en-CA" dirty="0" err="1" smtClean="0"/>
              <a:t>peakflow</a:t>
            </a:r>
            <a:r>
              <a:rPr lang="en-CA" dirty="0" smtClean="0"/>
              <a:t> in a given year)</a:t>
            </a:r>
            <a:endParaRPr lang="en-CA" dirty="0"/>
          </a:p>
          <a:p>
            <a:r>
              <a:rPr lang="en-CA" baseline="30000" dirty="0" smtClean="0"/>
              <a:t>*</a:t>
            </a:r>
            <a:r>
              <a:rPr lang="en-CA" dirty="0" smtClean="0"/>
              <a:t>Based </a:t>
            </a:r>
            <a:r>
              <a:rPr lang="en-CA" dirty="0"/>
              <a:t>on </a:t>
            </a:r>
            <a:r>
              <a:rPr lang="en-CA" dirty="0" smtClean="0"/>
              <a:t>100 </a:t>
            </a:r>
            <a:r>
              <a:rPr lang="en-CA" dirty="0"/>
              <a:t>year historical data </a:t>
            </a:r>
            <a:r>
              <a:rPr lang="en-CA" dirty="0" smtClean="0"/>
              <a:t>(time series) </a:t>
            </a:r>
          </a:p>
          <a:p>
            <a:pPr lvl="1"/>
            <a:r>
              <a:rPr lang="en-CA" dirty="0" smtClean="0"/>
              <a:t>Calculate </a:t>
            </a:r>
            <a:r>
              <a:rPr lang="en-CA" dirty="0" err="1" smtClean="0"/>
              <a:t>peakflow</a:t>
            </a:r>
            <a:r>
              <a:rPr lang="en-CA" dirty="0" smtClean="0"/>
              <a:t> per station (scalar value)</a:t>
            </a:r>
          </a:p>
          <a:p>
            <a:pPr lvl="2"/>
            <a:r>
              <a:rPr lang="en-CA" dirty="0" smtClean="0"/>
              <a:t>Perform a frequency </a:t>
            </a:r>
            <a:r>
              <a:rPr lang="en-CA" dirty="0"/>
              <a:t>analysis  - using FAST Fourier Transform</a:t>
            </a:r>
          </a:p>
          <a:p>
            <a:pPr lvl="2"/>
            <a:r>
              <a:rPr lang="en-CA" dirty="0" smtClean="0"/>
              <a:t>Magnitude of resulting FFT gives </a:t>
            </a:r>
            <a:r>
              <a:rPr lang="en-CA" dirty="0"/>
              <a:t>scalar value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6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- METHODOLOGY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0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lood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𝑀𝑎𝑔𝑛𝑖𝑡𝑢𝑑𝑒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100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𝑝𝑒𝑎𝑘𝑓𝑙𝑜𝑤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𝐴𝑛𝑛𝑢𝑎𝑙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𝑝𝑒𝑎𝑘𝑓𝑙𝑜𝑤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endParaRPr lang="en-CA" dirty="0" smtClean="0"/>
              </a:p>
              <a:p>
                <a:r>
                  <a:rPr lang="en-CA" dirty="0" smtClean="0"/>
                  <a:t>Transform index due to outliers and extreme values that can occur with flooding</a:t>
                </a:r>
              </a:p>
              <a:p>
                <a:pPr lvl="1"/>
                <a:r>
                  <a:rPr lang="en-CA" dirty="0" smtClean="0"/>
                  <a:t>In this instance use log10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57200" y="627508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aseline="30000" dirty="0" smtClean="0"/>
              <a:t>* </a:t>
            </a:r>
            <a:r>
              <a:rPr lang="en-CA" sz="1200" dirty="0" smtClean="0"/>
              <a:t>Vulnerability </a:t>
            </a:r>
            <a:r>
              <a:rPr lang="en-CA" sz="1200" dirty="0"/>
              <a:t>Measures for Flood and Drought and the Application in Hydrometric Network </a:t>
            </a:r>
            <a:r>
              <a:rPr lang="en-CA" sz="1200" dirty="0" smtClean="0"/>
              <a:t>Design, </a:t>
            </a:r>
            <a:r>
              <a:rPr lang="en-CA" sz="1200" dirty="0"/>
              <a:t>Mohammad Reza </a:t>
            </a:r>
            <a:r>
              <a:rPr lang="en-CA" sz="1200" dirty="0" err="1"/>
              <a:t>Moazezi</a:t>
            </a:r>
            <a:r>
              <a:rPr lang="en-CA" sz="1200" dirty="0"/>
              <a:t> </a:t>
            </a:r>
            <a:r>
              <a:rPr lang="en-CA" sz="1200" dirty="0" err="1"/>
              <a:t>Zadeh</a:t>
            </a:r>
            <a:r>
              <a:rPr lang="en-CA" sz="1200" dirty="0"/>
              <a:t> </a:t>
            </a:r>
            <a:r>
              <a:rPr lang="en-CA" sz="1200" dirty="0" smtClean="0"/>
              <a:t>Tehrani, PhD thesis, University of Waterloo </a:t>
            </a: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0810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- RESULTS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700" y="1627495"/>
            <a:ext cx="7320600" cy="4967700"/>
          </a:xfrm>
        </p:spPr>
        <p:txBody>
          <a:bodyPr>
            <a:normAutofit fontScale="85000" lnSpcReduction="10000"/>
          </a:bodyPr>
          <a:lstStyle/>
          <a:p>
            <a:r>
              <a:rPr lang="en-CA" sz="3200" dirty="0"/>
              <a:t>Flood index varies </a:t>
            </a:r>
            <a:r>
              <a:rPr lang="en-CA" sz="3200" dirty="0">
                <a:solidFill>
                  <a:schemeClr val="tx1"/>
                </a:solidFill>
              </a:rPr>
              <a:t>from </a:t>
            </a:r>
            <a:r>
              <a:rPr lang="en-CA" sz="3200" b="1" dirty="0" smtClean="0">
                <a:solidFill>
                  <a:schemeClr val="tx1"/>
                </a:solidFill>
              </a:rPr>
              <a:t>-2.92</a:t>
            </a:r>
            <a:r>
              <a:rPr lang="en-CA" sz="3200" dirty="0" smtClean="0">
                <a:solidFill>
                  <a:schemeClr val="tx1"/>
                </a:solidFill>
              </a:rPr>
              <a:t>  </a:t>
            </a:r>
            <a:r>
              <a:rPr lang="en-CA" sz="3200" dirty="0">
                <a:solidFill>
                  <a:schemeClr val="tx1"/>
                </a:solidFill>
              </a:rPr>
              <a:t>to </a:t>
            </a:r>
            <a:r>
              <a:rPr lang="en-CA" sz="3200" b="1" dirty="0" smtClean="0">
                <a:solidFill>
                  <a:schemeClr val="tx1"/>
                </a:solidFill>
              </a:rPr>
              <a:t>3.72</a:t>
            </a:r>
          </a:p>
          <a:p>
            <a:pPr marL="38100" indent="0">
              <a:buNone/>
            </a:pPr>
            <a:endParaRPr lang="en-CA" sz="3200" dirty="0"/>
          </a:p>
          <a:p>
            <a:pPr lvl="0"/>
            <a:r>
              <a:rPr lang="en-CA" sz="3200" dirty="0"/>
              <a:t>Create numerical </a:t>
            </a:r>
            <a:r>
              <a:rPr lang="en-CA" sz="3200" dirty="0" smtClean="0"/>
              <a:t>index for alerts </a:t>
            </a:r>
            <a:r>
              <a:rPr lang="en-CA" sz="3200" dirty="0"/>
              <a:t>using quantiles</a:t>
            </a:r>
          </a:p>
          <a:p>
            <a:pPr marL="533400" lvl="1" indent="0">
              <a:buNone/>
            </a:pPr>
            <a:endParaRPr lang="en-CA" dirty="0" smtClean="0"/>
          </a:p>
          <a:p>
            <a:pPr marL="533400" lvl="1" indent="0">
              <a:buNone/>
            </a:pPr>
            <a:endParaRPr lang="en-CA" dirty="0"/>
          </a:p>
          <a:p>
            <a:pPr marL="533400" lvl="1" indent="0">
              <a:buNone/>
            </a:pPr>
            <a:endParaRPr lang="en-CA" dirty="0" smtClean="0"/>
          </a:p>
          <a:p>
            <a:pPr marL="533400" lvl="1" indent="0">
              <a:buNone/>
            </a:pPr>
            <a:endParaRPr lang="en-CA" dirty="0"/>
          </a:p>
          <a:p>
            <a:pPr lvl="0"/>
            <a:endParaRPr lang="en-CA" sz="3200" dirty="0" smtClean="0"/>
          </a:p>
          <a:p>
            <a:pPr lvl="0"/>
            <a:endParaRPr lang="en-CA" sz="3200" dirty="0"/>
          </a:p>
          <a:p>
            <a:pPr lvl="0"/>
            <a:r>
              <a:rPr lang="en-CA" sz="3200" dirty="0" smtClean="0"/>
              <a:t>If </a:t>
            </a:r>
            <a:r>
              <a:rPr lang="en-CA" sz="3200" dirty="0"/>
              <a:t>necessary scale index to lie between 0 and 1</a:t>
            </a:r>
          </a:p>
          <a:p>
            <a:pPr lvl="1"/>
            <a:r>
              <a:rPr lang="en-CA" dirty="0"/>
              <a:t>Ease of communicating danger/on-danger</a:t>
            </a:r>
          </a:p>
          <a:p>
            <a:pPr lvl="1"/>
            <a:r>
              <a:rPr lang="en-CA" dirty="0"/>
              <a:t>More user friendly in an app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48033"/>
              </p:ext>
            </p:extLst>
          </p:nvPr>
        </p:nvGraphicFramePr>
        <p:xfrm>
          <a:off x="1393371" y="367706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Alert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Quantile (%)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Approximation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Low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&lt;</a:t>
                      </a:r>
                      <a:r>
                        <a:rPr lang="en-CA" baseline="0" dirty="0" smtClean="0"/>
                        <a:t> 0.55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&lt; 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25-75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0.55 to 1.06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 to 1.0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&gt; 1.06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&gt; 1.0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FLOOD INDEX – FUTURE WORK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Future work or iterations</a:t>
            </a:r>
          </a:p>
          <a:p>
            <a:pPr lvl="0"/>
            <a:r>
              <a:rPr lang="en-CA" dirty="0"/>
              <a:t>Change daily flow to hourly or 5 minute flow</a:t>
            </a:r>
          </a:p>
          <a:p>
            <a:pPr lvl="0"/>
            <a:r>
              <a:rPr lang="en-CA" dirty="0"/>
              <a:t>Consider the effects of equations used in flash flooding in building actual or real-time </a:t>
            </a:r>
            <a:r>
              <a:rPr lang="en-CA" dirty="0" smtClean="0"/>
              <a:t>model</a:t>
            </a:r>
          </a:p>
          <a:p>
            <a:pPr marL="38100" lvl="0" indent="0">
              <a:buNone/>
            </a:pPr>
            <a:endParaRPr lang="en-CA" dirty="0"/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In </a:t>
            </a:r>
            <a:r>
              <a:rPr lang="en-CA" dirty="0"/>
              <a:t>lieu of historical data </a:t>
            </a:r>
            <a:r>
              <a:rPr lang="en-CA" dirty="0" smtClean="0"/>
              <a:t>(1 hour or 5 minute) not </a:t>
            </a:r>
            <a:r>
              <a:rPr lang="en-CA" dirty="0"/>
              <a:t>being available  create a separate model for predicting 48 hour (unit time) </a:t>
            </a:r>
            <a:r>
              <a:rPr lang="en-CA" dirty="0" smtClean="0"/>
              <a:t>forecasts (</a:t>
            </a:r>
            <a:r>
              <a:rPr lang="en-CA" i="1" dirty="0" err="1" smtClean="0"/>
              <a:t>P</a:t>
            </a:r>
            <a:r>
              <a:rPr lang="en-CA" baseline="-25000" dirty="0" err="1" smtClean="0"/>
              <a:t>forecastesd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1515328" y="3906398"/>
            <a:ext cx="3861890" cy="979153"/>
            <a:chOff x="1515328" y="4015582"/>
            <a:chExt cx="4516982" cy="1145247"/>
          </a:xfrm>
        </p:grpSpPr>
        <p:pic>
          <p:nvPicPr>
            <p:cNvPr id="5" name="Google Shape;111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10597" y="4015582"/>
              <a:ext cx="4321713" cy="533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5328" y="4473929"/>
              <a:ext cx="2374284" cy="686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36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386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Permanent Marker</vt:lpstr>
      <vt:lpstr>Cambria Math</vt:lpstr>
      <vt:lpstr>Source Sans Pro</vt:lpstr>
      <vt:lpstr>Arial</vt:lpstr>
      <vt:lpstr>Timon template</vt:lpstr>
      <vt:lpstr>METEOHACK 2019 - - - - Team GEOHACK How to create a flood index</vt:lpstr>
      <vt:lpstr>Flood Index</vt:lpstr>
      <vt:lpstr>FLOOD INDEX - Background</vt:lpstr>
      <vt:lpstr>FLOOD INDEX – PROOF OF CONCEPT (POC)</vt:lpstr>
      <vt:lpstr>FLOOD INDEX - METHODOLOGY</vt:lpstr>
      <vt:lpstr>FLOOD INDEX - METHODOLOGY</vt:lpstr>
      <vt:lpstr>FLOOD INDEX - RESULTS</vt:lpstr>
      <vt:lpstr>FLOOD INDEX –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METEOHACK 2019 - - - - Team GEOHACK</dc:title>
  <dc:creator>Laura</dc:creator>
  <cp:lastModifiedBy>Laura</cp:lastModifiedBy>
  <cp:revision>48</cp:revision>
  <dcterms:modified xsi:type="dcterms:W3CDTF">2019-08-12T05:08:51Z</dcterms:modified>
</cp:coreProperties>
</file>