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0" r:id="rId3"/>
    <p:sldId id="257" r:id="rId4"/>
    <p:sldId id="258" r:id="rId5"/>
    <p:sldId id="259" r:id="rId6"/>
    <p:sldId id="260" r:id="rId7"/>
    <p:sldId id="261" r:id="rId8"/>
    <p:sldId id="262" r:id="rId9"/>
    <p:sldId id="263" r:id="rId10"/>
    <p:sldId id="265" r:id="rId11"/>
    <p:sldId id="266" r:id="rId12"/>
    <p:sldId id="267" r:id="rId13"/>
    <p:sldId id="264" r:id="rId14"/>
    <p:sldId id="268" r:id="rId15"/>
    <p:sldId id="269"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3" autoAdjust="0"/>
    <p:restoredTop sz="92632" autoAdjust="0"/>
  </p:normalViewPr>
  <p:slideViewPr>
    <p:cSldViewPr snapToGrid="0">
      <p:cViewPr varScale="1">
        <p:scale>
          <a:sx n="112" d="100"/>
          <a:sy n="112" d="100"/>
        </p:scale>
        <p:origin x="264" y="96"/>
      </p:cViewPr>
      <p:guideLst/>
    </p:cSldViewPr>
  </p:slideViewPr>
  <p:notesTextViewPr>
    <p:cViewPr>
      <p:scale>
        <a:sx n="3" d="2"/>
        <a:sy n="3" d="2"/>
      </p:scale>
      <p:origin x="-6" y="-1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AC5772-74E7-4D43-B691-9D9FB840DB27}" type="datetimeFigureOut">
              <a:rPr lang="es-PE" smtClean="0"/>
              <a:t>29/04/2025</a:t>
            </a:fld>
            <a:endParaRPr lang="es-PE"/>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323A0-C01D-454E-A6EE-8211C5B57A3A}" type="slidenum">
              <a:rPr lang="es-PE" smtClean="0"/>
              <a:t>‹Nº›</a:t>
            </a:fld>
            <a:endParaRPr lang="es-PE"/>
          </a:p>
        </p:txBody>
      </p:sp>
    </p:spTree>
    <p:extLst>
      <p:ext uri="{BB962C8B-B14F-4D97-AF65-F5344CB8AC3E}">
        <p14:creationId xmlns:p14="http://schemas.microsoft.com/office/powerpoint/2010/main" val="3853189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483323A0-C01D-454E-A6EE-8211C5B57A3A}" type="slidenum">
              <a:rPr lang="es-PE" smtClean="0"/>
              <a:t>1</a:t>
            </a:fld>
            <a:endParaRPr lang="es-PE"/>
          </a:p>
        </p:txBody>
      </p:sp>
    </p:spTree>
    <p:extLst>
      <p:ext uri="{BB962C8B-B14F-4D97-AF65-F5344CB8AC3E}">
        <p14:creationId xmlns:p14="http://schemas.microsoft.com/office/powerpoint/2010/main" val="409378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DDC59-5792-3D01-DC66-770B422C8F8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8BBE358-15C7-68E2-B2D3-8F9BF4C594B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9F59465-0E94-CD9D-5F6B-1ED557A40058}"/>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16CE0D90-9AF1-AE28-E6A3-E5CD6ABBF92A}"/>
              </a:ext>
            </a:extLst>
          </p:cNvPr>
          <p:cNvSpPr>
            <a:spLocks noGrp="1"/>
          </p:cNvSpPr>
          <p:nvPr>
            <p:ph type="sldNum" sz="quarter" idx="5"/>
          </p:nvPr>
        </p:nvSpPr>
        <p:spPr/>
        <p:txBody>
          <a:bodyPr/>
          <a:lstStyle/>
          <a:p>
            <a:fld id="{483323A0-C01D-454E-A6EE-8211C5B57A3A}" type="slidenum">
              <a:rPr lang="es-PE" smtClean="0"/>
              <a:t>2</a:t>
            </a:fld>
            <a:endParaRPr lang="es-PE"/>
          </a:p>
        </p:txBody>
      </p:sp>
    </p:spTree>
    <p:extLst>
      <p:ext uri="{BB962C8B-B14F-4D97-AF65-F5344CB8AC3E}">
        <p14:creationId xmlns:p14="http://schemas.microsoft.com/office/powerpoint/2010/main" val="330898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2E31F-1E14-1B41-19A4-8BA579AC0DF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9ADE41D-85AA-7B70-46A9-5A5BCE20019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AC9D3BB-FA54-1380-4445-E6E637EB181A}"/>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35E43F3F-06DD-3616-3A3B-C101AE46D5FF}"/>
              </a:ext>
            </a:extLst>
          </p:cNvPr>
          <p:cNvSpPr>
            <a:spLocks noGrp="1"/>
          </p:cNvSpPr>
          <p:nvPr>
            <p:ph type="sldNum" sz="quarter" idx="5"/>
          </p:nvPr>
        </p:nvSpPr>
        <p:spPr/>
        <p:txBody>
          <a:bodyPr/>
          <a:lstStyle/>
          <a:p>
            <a:fld id="{483323A0-C01D-454E-A6EE-8211C5B57A3A}" type="slidenum">
              <a:rPr lang="es-PE" smtClean="0"/>
              <a:t>3</a:t>
            </a:fld>
            <a:endParaRPr lang="es-PE"/>
          </a:p>
        </p:txBody>
      </p:sp>
    </p:spTree>
    <p:extLst>
      <p:ext uri="{BB962C8B-B14F-4D97-AF65-F5344CB8AC3E}">
        <p14:creationId xmlns:p14="http://schemas.microsoft.com/office/powerpoint/2010/main" val="665155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7BBBE-46FB-E4FD-3A56-CF08A76A93C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4F2B8DF-67A1-B4CC-0A36-309A788E60CE}"/>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A2AE8C2-77B5-99BD-3E58-1909C596D613}"/>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1B622BCD-AD45-6C32-2843-B720CF250DD3}"/>
              </a:ext>
            </a:extLst>
          </p:cNvPr>
          <p:cNvSpPr>
            <a:spLocks noGrp="1"/>
          </p:cNvSpPr>
          <p:nvPr>
            <p:ph type="sldNum" sz="quarter" idx="5"/>
          </p:nvPr>
        </p:nvSpPr>
        <p:spPr/>
        <p:txBody>
          <a:bodyPr/>
          <a:lstStyle/>
          <a:p>
            <a:fld id="{483323A0-C01D-454E-A6EE-8211C5B57A3A}" type="slidenum">
              <a:rPr lang="es-PE" smtClean="0"/>
              <a:t>4</a:t>
            </a:fld>
            <a:endParaRPr lang="es-PE"/>
          </a:p>
        </p:txBody>
      </p:sp>
    </p:spTree>
    <p:extLst>
      <p:ext uri="{BB962C8B-B14F-4D97-AF65-F5344CB8AC3E}">
        <p14:creationId xmlns:p14="http://schemas.microsoft.com/office/powerpoint/2010/main" val="4179512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38BE5-1839-2313-8AB1-29C6DB522147}"/>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DF574C1-C564-A826-5756-728438F64838}"/>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BD91C96-D064-4CB8-303D-99BDF438B8E6}"/>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BA5F8687-B6D0-EBED-08C2-3CC8F967359A}"/>
              </a:ext>
            </a:extLst>
          </p:cNvPr>
          <p:cNvSpPr>
            <a:spLocks noGrp="1"/>
          </p:cNvSpPr>
          <p:nvPr>
            <p:ph type="sldNum" sz="quarter" idx="5"/>
          </p:nvPr>
        </p:nvSpPr>
        <p:spPr/>
        <p:txBody>
          <a:bodyPr/>
          <a:lstStyle/>
          <a:p>
            <a:fld id="{483323A0-C01D-454E-A6EE-8211C5B57A3A}" type="slidenum">
              <a:rPr lang="es-PE" smtClean="0"/>
              <a:t>5</a:t>
            </a:fld>
            <a:endParaRPr lang="es-PE"/>
          </a:p>
        </p:txBody>
      </p:sp>
    </p:spTree>
    <p:extLst>
      <p:ext uri="{BB962C8B-B14F-4D97-AF65-F5344CB8AC3E}">
        <p14:creationId xmlns:p14="http://schemas.microsoft.com/office/powerpoint/2010/main" val="31513123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A94B1-359F-A1F1-EFFD-2BFF51CE68EA}"/>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B343A31-86A6-0A58-5F09-8174D31617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32C44AE-02B0-BE71-822E-F7E6C3B1EA12}"/>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2C4AAFDD-0983-4F3D-C617-A726C746CE75}"/>
              </a:ext>
            </a:extLst>
          </p:cNvPr>
          <p:cNvSpPr>
            <a:spLocks noGrp="1"/>
          </p:cNvSpPr>
          <p:nvPr>
            <p:ph type="sldNum" sz="quarter" idx="5"/>
          </p:nvPr>
        </p:nvSpPr>
        <p:spPr/>
        <p:txBody>
          <a:bodyPr/>
          <a:lstStyle/>
          <a:p>
            <a:fld id="{483323A0-C01D-454E-A6EE-8211C5B57A3A}" type="slidenum">
              <a:rPr lang="es-PE" smtClean="0"/>
              <a:t>6</a:t>
            </a:fld>
            <a:endParaRPr lang="es-PE"/>
          </a:p>
        </p:txBody>
      </p:sp>
    </p:spTree>
    <p:extLst>
      <p:ext uri="{BB962C8B-B14F-4D97-AF65-F5344CB8AC3E}">
        <p14:creationId xmlns:p14="http://schemas.microsoft.com/office/powerpoint/2010/main" val="1142359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2B30-942E-096E-E87F-86698B68B33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12AC947-48CB-4324-B403-EB55808D47BF}"/>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5923F4FB-EE78-E414-EEC4-CB95831320AF}"/>
              </a:ext>
            </a:extLst>
          </p:cNvPr>
          <p:cNvSpPr>
            <a:spLocks noGrp="1"/>
          </p:cNvSpPr>
          <p:nvPr>
            <p:ph type="body" idx="1"/>
          </p:nvPr>
        </p:nvSpPr>
        <p:spPr/>
        <p:txBody>
          <a:bodyPr/>
          <a:lstStyle/>
          <a:p>
            <a:endParaRPr lang="es-PE" dirty="0"/>
          </a:p>
        </p:txBody>
      </p:sp>
      <p:sp>
        <p:nvSpPr>
          <p:cNvPr id="4" name="Marcador de número de diapositiva 3">
            <a:extLst>
              <a:ext uri="{FF2B5EF4-FFF2-40B4-BE49-F238E27FC236}">
                <a16:creationId xmlns:a16="http://schemas.microsoft.com/office/drawing/2014/main" id="{3A17539B-BF5E-FFF0-07D8-0F7C242F14F2}"/>
              </a:ext>
            </a:extLst>
          </p:cNvPr>
          <p:cNvSpPr>
            <a:spLocks noGrp="1"/>
          </p:cNvSpPr>
          <p:nvPr>
            <p:ph type="sldNum" sz="quarter" idx="5"/>
          </p:nvPr>
        </p:nvSpPr>
        <p:spPr/>
        <p:txBody>
          <a:bodyPr/>
          <a:lstStyle/>
          <a:p>
            <a:fld id="{483323A0-C01D-454E-A6EE-8211C5B57A3A}" type="slidenum">
              <a:rPr lang="es-PE" smtClean="0"/>
              <a:t>7</a:t>
            </a:fld>
            <a:endParaRPr lang="es-PE"/>
          </a:p>
        </p:txBody>
      </p:sp>
    </p:spTree>
    <p:extLst>
      <p:ext uri="{BB962C8B-B14F-4D97-AF65-F5344CB8AC3E}">
        <p14:creationId xmlns:p14="http://schemas.microsoft.com/office/powerpoint/2010/main" val="3996838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29/04/2025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pic>
        <p:nvPicPr>
          <p:cNvPr id="7" name="Imagen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252539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29/04/2025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63858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10"/>
          </p:nvPr>
        </p:nvSpPr>
        <p:spPr/>
        <p:txBody>
          <a:bodyPr/>
          <a:lstStyle/>
          <a:p>
            <a:fld id="{B2120083-014B-44DE-BC4D-74D8506D26D9}" type="datetimeFigureOut">
              <a:rPr lang="es-PE" smtClean="0"/>
              <a:t>29/04/2025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711968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9434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B2120083-014B-44DE-BC4D-74D8506D26D9}" type="datetimeFigureOut">
              <a:rPr lang="es-PE" smtClean="0"/>
              <a:t>29/04/2025</a:t>
            </a:fld>
            <a:endParaRPr lang="es-PE"/>
          </a:p>
        </p:txBody>
      </p:sp>
      <p:sp>
        <p:nvSpPr>
          <p:cNvPr id="5" name="Marcador de pie de página 4"/>
          <p:cNvSpPr>
            <a:spLocks noGrp="1"/>
          </p:cNvSpPr>
          <p:nvPr>
            <p:ph type="ftr" sz="quarter" idx="11"/>
          </p:nvPr>
        </p:nvSpPr>
        <p:spPr/>
        <p:txBody>
          <a:bodyPr/>
          <a:lstStyle/>
          <a:p>
            <a:endParaRPr lang="es-PE"/>
          </a:p>
        </p:txBody>
      </p:sp>
      <p:sp>
        <p:nvSpPr>
          <p:cNvPr id="6" name="Marcador de número de diapositiva 5"/>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130518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p:cNvSpPr>
            <a:spLocks noGrp="1"/>
          </p:cNvSpPr>
          <p:nvPr>
            <p:ph type="dt" sz="half" idx="10"/>
          </p:nvPr>
        </p:nvSpPr>
        <p:spPr/>
        <p:txBody>
          <a:bodyPr/>
          <a:lstStyle/>
          <a:p>
            <a:fld id="{B2120083-014B-44DE-BC4D-74D8506D26D9}" type="datetimeFigureOut">
              <a:rPr lang="es-PE" smtClean="0"/>
              <a:t>29/04/2025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202093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p:cNvSpPr>
            <a:spLocks noGrp="1"/>
          </p:cNvSpPr>
          <p:nvPr>
            <p:ph type="dt" sz="half" idx="10"/>
          </p:nvPr>
        </p:nvSpPr>
        <p:spPr/>
        <p:txBody>
          <a:bodyPr/>
          <a:lstStyle/>
          <a:p>
            <a:fld id="{B2120083-014B-44DE-BC4D-74D8506D26D9}" type="datetimeFigureOut">
              <a:rPr lang="es-PE" smtClean="0"/>
              <a:t>29/04/2025</a:t>
            </a:fld>
            <a:endParaRPr lang="es-PE"/>
          </a:p>
        </p:txBody>
      </p:sp>
      <p:sp>
        <p:nvSpPr>
          <p:cNvPr id="8" name="Marcador de pie de página 7"/>
          <p:cNvSpPr>
            <a:spLocks noGrp="1"/>
          </p:cNvSpPr>
          <p:nvPr>
            <p:ph type="ftr" sz="quarter" idx="11"/>
          </p:nvPr>
        </p:nvSpPr>
        <p:spPr/>
        <p:txBody>
          <a:bodyPr/>
          <a:lstStyle/>
          <a:p>
            <a:endParaRPr lang="es-PE"/>
          </a:p>
        </p:txBody>
      </p:sp>
      <p:sp>
        <p:nvSpPr>
          <p:cNvPr id="9" name="Marcador de número de diapositiva 8"/>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882961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PE"/>
          </a:p>
        </p:txBody>
      </p:sp>
      <p:sp>
        <p:nvSpPr>
          <p:cNvPr id="3" name="Marcador de fecha 2"/>
          <p:cNvSpPr>
            <a:spLocks noGrp="1"/>
          </p:cNvSpPr>
          <p:nvPr>
            <p:ph type="dt" sz="half" idx="10"/>
          </p:nvPr>
        </p:nvSpPr>
        <p:spPr/>
        <p:txBody>
          <a:bodyPr/>
          <a:lstStyle/>
          <a:p>
            <a:fld id="{B2120083-014B-44DE-BC4D-74D8506D26D9}" type="datetimeFigureOut">
              <a:rPr lang="es-PE" smtClean="0"/>
              <a:t>29/04/2025</a:t>
            </a:fld>
            <a:endParaRPr lang="es-PE"/>
          </a:p>
        </p:txBody>
      </p:sp>
      <p:sp>
        <p:nvSpPr>
          <p:cNvPr id="4" name="Marcador de pie de página 3"/>
          <p:cNvSpPr>
            <a:spLocks noGrp="1"/>
          </p:cNvSpPr>
          <p:nvPr>
            <p:ph type="ftr" sz="quarter" idx="11"/>
          </p:nvPr>
        </p:nvSpPr>
        <p:spPr/>
        <p:txBody>
          <a:bodyPr/>
          <a:lstStyle/>
          <a:p>
            <a:endParaRPr lang="es-PE"/>
          </a:p>
        </p:txBody>
      </p:sp>
      <p:sp>
        <p:nvSpPr>
          <p:cNvPr id="5" name="Marcador de número de diapositiva 4"/>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296026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2120083-014B-44DE-BC4D-74D8506D26D9}" type="datetimeFigureOut">
              <a:rPr lang="es-PE" smtClean="0"/>
              <a:t>29/04/2025</a:t>
            </a:fld>
            <a:endParaRPr lang="es-PE"/>
          </a:p>
        </p:txBody>
      </p:sp>
      <p:sp>
        <p:nvSpPr>
          <p:cNvPr id="3" name="Marcador de pie de página 2"/>
          <p:cNvSpPr>
            <a:spLocks noGrp="1"/>
          </p:cNvSpPr>
          <p:nvPr>
            <p:ph type="ftr" sz="quarter" idx="11"/>
          </p:nvPr>
        </p:nvSpPr>
        <p:spPr/>
        <p:txBody>
          <a:bodyPr/>
          <a:lstStyle/>
          <a:p>
            <a:endParaRPr lang="es-PE"/>
          </a:p>
        </p:txBody>
      </p:sp>
      <p:sp>
        <p:nvSpPr>
          <p:cNvPr id="4" name="Marcador de número de diapositiva 3"/>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90250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29/04/2025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1870831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B2120083-014B-44DE-BC4D-74D8506D26D9}" type="datetimeFigureOut">
              <a:rPr lang="es-PE" smtClean="0"/>
              <a:t>29/04/2025</a:t>
            </a:fld>
            <a:endParaRPr lang="es-PE"/>
          </a:p>
        </p:txBody>
      </p:sp>
      <p:sp>
        <p:nvSpPr>
          <p:cNvPr id="6" name="Marcador de pie de página 5"/>
          <p:cNvSpPr>
            <a:spLocks noGrp="1"/>
          </p:cNvSpPr>
          <p:nvPr>
            <p:ph type="ftr" sz="quarter" idx="11"/>
          </p:nvPr>
        </p:nvSpPr>
        <p:spPr/>
        <p:txBody>
          <a:bodyPr/>
          <a:lstStyle/>
          <a:p>
            <a:endParaRPr lang="es-PE"/>
          </a:p>
        </p:txBody>
      </p:sp>
      <p:sp>
        <p:nvSpPr>
          <p:cNvPr id="7" name="Marcador de número de diapositiva 6"/>
          <p:cNvSpPr>
            <a:spLocks noGrp="1"/>
          </p:cNvSpPr>
          <p:nvPr>
            <p:ph type="sldNum" sz="quarter" idx="12"/>
          </p:nvPr>
        </p:nvSpPr>
        <p:spPr/>
        <p:txBody>
          <a:bodyPr/>
          <a:lstStyle/>
          <a:p>
            <a:fld id="{0DDB39AB-EF3B-4A9A-AB1D-D4C2472C0B07}" type="slidenum">
              <a:rPr lang="es-PE" smtClean="0"/>
              <a:t>‹Nº›</a:t>
            </a:fld>
            <a:endParaRPr lang="es-PE"/>
          </a:p>
        </p:txBody>
      </p:sp>
    </p:spTree>
    <p:extLst>
      <p:ext uri="{BB962C8B-B14F-4D97-AF65-F5344CB8AC3E}">
        <p14:creationId xmlns:p14="http://schemas.microsoft.com/office/powerpoint/2010/main" val="3364370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120083-014B-44DE-BC4D-74D8506D26D9}" type="datetimeFigureOut">
              <a:rPr lang="es-PE" smtClean="0"/>
              <a:t>29/04/2025</a:t>
            </a:fld>
            <a:endParaRPr lang="es-PE"/>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DB39AB-EF3B-4A9A-AB1D-D4C2472C0B07}" type="slidenum">
              <a:rPr lang="es-PE" smtClean="0"/>
              <a:t>‹Nº›</a:t>
            </a:fld>
            <a:endParaRPr lang="es-PE"/>
          </a:p>
        </p:txBody>
      </p:sp>
      <p:pic>
        <p:nvPicPr>
          <p:cNvPr id="8" name="Imagen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12192"/>
            <a:ext cx="12192000" cy="6833616"/>
          </a:xfrm>
          <a:prstGeom prst="rect">
            <a:avLst/>
          </a:prstGeom>
        </p:spPr>
      </p:pic>
    </p:spTree>
    <p:extLst>
      <p:ext uri="{BB962C8B-B14F-4D97-AF65-F5344CB8AC3E}">
        <p14:creationId xmlns:p14="http://schemas.microsoft.com/office/powerpoint/2010/main" val="14387832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profile.es/blog/patrones-de-diseno-de-software/https:/profile.es/blog/patrones-de-diseno-de-software/" TargetMode="External"/><Relationship Id="rId2" Type="http://schemas.openxmlformats.org/officeDocument/2006/relationships/hyperlink" Target="https://profile.es/blog/principios-solid-desarrollo-software-calida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profile.es/blog/patrones-de-diseno-de-software/https:/profile.es/blog/patrones-de-diseno-de-software/" TargetMode="External"/><Relationship Id="rId2" Type="http://schemas.openxmlformats.org/officeDocument/2006/relationships/hyperlink" Target="https://profile.es/blog/principios-solid-desarrollo-software-calida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profile.es/blog/que-es-un-algoritmo-informatico/"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rofile.es/blog/que-es-el-testing-de-software/" TargetMode="External"/><Relationship Id="rId4" Type="http://schemas.openxmlformats.org/officeDocument/2006/relationships/hyperlink" Target="https://www.linkedin.com/feed/update/urn:li:activity:672419846712989696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rofile.es/blog/que-es-el-testing-de-software/" TargetMode="External"/><Relationship Id="rId4" Type="http://schemas.openxmlformats.org/officeDocument/2006/relationships/hyperlink" Target="https://www.linkedin.com/feed/update/urn:li:activity:6724198467129896961"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26">
            <a:extLst>
              <a:ext uri="{FF2B5EF4-FFF2-40B4-BE49-F238E27FC236}">
                <a16:creationId xmlns:a16="http://schemas.microsoft.com/office/drawing/2014/main" id="{7A87362A-CDD0-334A-9C0F-4FC880B6ACBE}"/>
              </a:ext>
            </a:extLst>
          </p:cNvPr>
          <p:cNvSpPr txBox="1"/>
          <p:nvPr/>
        </p:nvSpPr>
        <p:spPr>
          <a:xfrm>
            <a:off x="9991676" y="6013408"/>
            <a:ext cx="1795684" cy="369332"/>
          </a:xfrm>
          <a:prstGeom prst="rect">
            <a:avLst/>
          </a:prstGeom>
          <a:noFill/>
        </p:spPr>
        <p:txBody>
          <a:bodyPr wrap="none" rtlCol="0">
            <a:spAutoFit/>
          </a:bodyPr>
          <a:lstStyle/>
          <a:p>
            <a:r>
              <a:rPr lang="es-ES_tradnl" sz="1800" b="1" dirty="0">
                <a:solidFill>
                  <a:schemeClr val="tx1">
                    <a:lumMod val="75000"/>
                    <a:lumOff val="25000"/>
                  </a:schemeClr>
                </a:solidFill>
                <a:latin typeface="Calibri" panose="020F0502020204030204" pitchFamily="34" charset="0"/>
                <a:cs typeface="Calibri" panose="020F0502020204030204" pitchFamily="34" charset="0"/>
              </a:rPr>
              <a:t>Luis Ruiz Caceres</a:t>
            </a:r>
          </a:p>
        </p:txBody>
      </p:sp>
      <p:sp>
        <p:nvSpPr>
          <p:cNvPr id="17" name="Rectángulo 16"/>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C3907198-F04E-47D6-B27C-0558A51B78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252584" cy="6858000"/>
          </a:xfrm>
          <a:prstGeom prst="rect">
            <a:avLst/>
          </a:prstGeom>
        </p:spPr>
      </p:pic>
      <p:sp>
        <p:nvSpPr>
          <p:cNvPr id="15" name="CuadroTexto 14">
            <a:extLst>
              <a:ext uri="{FF2B5EF4-FFF2-40B4-BE49-F238E27FC236}">
                <a16:creationId xmlns:a16="http://schemas.microsoft.com/office/drawing/2014/main" id="{CD562C71-7D37-49D9-981F-03946A3D5BE7}"/>
              </a:ext>
            </a:extLst>
          </p:cNvPr>
          <p:cNvSpPr txBox="1"/>
          <p:nvPr/>
        </p:nvSpPr>
        <p:spPr>
          <a:xfrm>
            <a:off x="325799" y="4865923"/>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AFEB762F-1B0C-4F8C-AC37-1B5530A3B821}"/>
              </a:ext>
            </a:extLst>
          </p:cNvPr>
          <p:cNvSpPr txBox="1"/>
          <p:nvPr/>
        </p:nvSpPr>
        <p:spPr>
          <a:xfrm>
            <a:off x="325798" y="5266033"/>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20" name="CuadroTexto 19">
            <a:extLst>
              <a:ext uri="{FF2B5EF4-FFF2-40B4-BE49-F238E27FC236}">
                <a16:creationId xmlns:a16="http://schemas.microsoft.com/office/drawing/2014/main" id="{6B4CA7F3-F26D-4B4C-B263-FEE41D3EF967}"/>
              </a:ext>
            </a:extLst>
          </p:cNvPr>
          <p:cNvSpPr txBox="1"/>
          <p:nvPr/>
        </p:nvSpPr>
        <p:spPr>
          <a:xfrm>
            <a:off x="325798" y="5608941"/>
            <a:ext cx="3311972"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dalderete@galaxy.edu.pe</a:t>
            </a:r>
          </a:p>
        </p:txBody>
      </p:sp>
      <p:sp>
        <p:nvSpPr>
          <p:cNvPr id="6" name="CuadroTexto 5">
            <a:extLst>
              <a:ext uri="{FF2B5EF4-FFF2-40B4-BE49-F238E27FC236}">
                <a16:creationId xmlns:a16="http://schemas.microsoft.com/office/drawing/2014/main" id="{77158266-86A3-4451-ACF5-8F36D409DD1B}"/>
              </a:ext>
            </a:extLst>
          </p:cNvPr>
          <p:cNvSpPr txBox="1"/>
          <p:nvPr/>
        </p:nvSpPr>
        <p:spPr>
          <a:xfrm>
            <a:off x="205028" y="948369"/>
            <a:ext cx="4480714" cy="2123658"/>
          </a:xfrm>
          <a:prstGeom prst="rect">
            <a:avLst/>
          </a:prstGeom>
          <a:noFill/>
        </p:spPr>
        <p:txBody>
          <a:bodyPr wrap="none" rtlCol="0">
            <a:spAutoFit/>
          </a:bodyPr>
          <a:lstStyle/>
          <a:p>
            <a:r>
              <a:rPr lang="es-PE" sz="4400" dirty="0">
                <a:solidFill>
                  <a:srgbClr val="00B050"/>
                </a:solidFill>
                <a:latin typeface="Arial Rounded MT Bold" panose="020F0704030504030204" pitchFamily="34" charset="0"/>
              </a:rPr>
              <a:t>Especialización</a:t>
            </a:r>
          </a:p>
          <a:p>
            <a:r>
              <a:rPr lang="es-PE" sz="4400" dirty="0">
                <a:solidFill>
                  <a:srgbClr val="00B050"/>
                </a:solidFill>
                <a:latin typeface="Arial Rounded MT Bold" panose="020F0704030504030204" pitchFamily="34" charset="0"/>
              </a:rPr>
              <a:t>en NET 9</a:t>
            </a:r>
          </a:p>
          <a:p>
            <a:r>
              <a:rPr lang="es-PE" sz="4400" dirty="0" err="1">
                <a:solidFill>
                  <a:srgbClr val="00B050"/>
                </a:solidFill>
                <a:latin typeface="Arial Rounded MT Bold" panose="020F0704030504030204" pitchFamily="34" charset="0"/>
              </a:rPr>
              <a:t>Developer</a:t>
            </a:r>
            <a:endParaRPr lang="es-PE" sz="4400" dirty="0">
              <a:solidFill>
                <a:srgbClr val="00B050"/>
              </a:solidFill>
              <a:latin typeface="Arial Rounded MT Bold" panose="020F0704030504030204" pitchFamily="34" charset="0"/>
            </a:endParaRPr>
          </a:p>
        </p:txBody>
      </p:sp>
      <p:pic>
        <p:nvPicPr>
          <p:cNvPr id="5" name="Imagen 4">
            <a:extLst>
              <a:ext uri="{FF2B5EF4-FFF2-40B4-BE49-F238E27FC236}">
                <a16:creationId xmlns:a16="http://schemas.microsoft.com/office/drawing/2014/main" id="{596AE1BC-1BC1-4FF8-9301-6855FF4798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34561"/>
          <a:stretch/>
        </p:blipFill>
        <p:spPr>
          <a:xfrm>
            <a:off x="4238825" y="0"/>
            <a:ext cx="7871855" cy="6858000"/>
          </a:xfrm>
          <a:prstGeom prst="rect">
            <a:avLst/>
          </a:prstGeom>
        </p:spPr>
      </p:pic>
    </p:spTree>
    <p:extLst>
      <p:ext uri="{BB962C8B-B14F-4D97-AF65-F5344CB8AC3E}">
        <p14:creationId xmlns:p14="http://schemas.microsoft.com/office/powerpoint/2010/main" val="2820107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9FDEA-E6F7-C487-3653-D18F4A5E796D}"/>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6AD03F6C-85FA-69D2-11F7-A0D076AB6B58}"/>
              </a:ext>
            </a:extLst>
          </p:cNvPr>
          <p:cNvSpPr txBox="1"/>
          <p:nvPr/>
        </p:nvSpPr>
        <p:spPr>
          <a:xfrm>
            <a:off x="271328" y="178529"/>
            <a:ext cx="11538960" cy="646331"/>
          </a:xfrm>
          <a:prstGeom prst="rect">
            <a:avLst/>
          </a:prstGeom>
          <a:noFill/>
        </p:spPr>
        <p:txBody>
          <a:bodyPr wrap="square">
            <a:spAutoFit/>
          </a:bodyPr>
          <a:lstStyle/>
          <a:p>
            <a:pPr algn="l"/>
            <a:r>
              <a:rPr lang="es-ES" sz="3600" b="1" i="0" dirty="0">
                <a:solidFill>
                  <a:srgbClr val="444444"/>
                </a:solidFill>
                <a:effectLst/>
                <a:latin typeface="Lato" panose="020F0502020204030203" pitchFamily="34" charset="0"/>
              </a:rPr>
              <a:t>4 Principios de la Programación Orientada a Objetos </a:t>
            </a:r>
            <a:endParaRPr lang="es-ES" sz="3600" b="0" i="0" dirty="0">
              <a:solidFill>
                <a:srgbClr val="444444"/>
              </a:solidFill>
              <a:effectLst/>
              <a:latin typeface="Lato" panose="020F0502020204030203" pitchFamily="34" charset="0"/>
            </a:endParaRPr>
          </a:p>
        </p:txBody>
      </p:sp>
      <p:sp>
        <p:nvSpPr>
          <p:cNvPr id="3" name="CuadroTexto 2">
            <a:extLst>
              <a:ext uri="{FF2B5EF4-FFF2-40B4-BE49-F238E27FC236}">
                <a16:creationId xmlns:a16="http://schemas.microsoft.com/office/drawing/2014/main" id="{779E6C52-9600-3C42-B219-D621ED33C268}"/>
              </a:ext>
            </a:extLst>
          </p:cNvPr>
          <p:cNvSpPr txBox="1"/>
          <p:nvPr/>
        </p:nvSpPr>
        <p:spPr>
          <a:xfrm>
            <a:off x="553340" y="1221117"/>
            <a:ext cx="6097424" cy="369332"/>
          </a:xfrm>
          <a:prstGeom prst="rect">
            <a:avLst/>
          </a:prstGeom>
          <a:noFill/>
        </p:spPr>
        <p:txBody>
          <a:bodyPr wrap="square">
            <a:spAutoFit/>
          </a:bodyPr>
          <a:lstStyle/>
          <a:p>
            <a:pPr algn="l">
              <a:buFont typeface="Arial" panose="020B0604020202020204" pitchFamily="34" charset="0"/>
              <a:buChar char="•"/>
            </a:pPr>
            <a:r>
              <a:rPr lang="es-PE" b="1" i="0">
                <a:solidFill>
                  <a:srgbClr val="2A2F35"/>
                </a:solidFill>
                <a:effectLst/>
                <a:latin typeface="Lato" panose="020F0502020204030203" pitchFamily="34" charset="0"/>
              </a:rPr>
              <a:t>La herencia</a:t>
            </a:r>
            <a:endParaRPr lang="es-PE" b="0" i="0" dirty="0">
              <a:solidFill>
                <a:srgbClr val="2A2F35"/>
              </a:solidFill>
              <a:effectLst/>
              <a:latin typeface="Lato" panose="020F0502020204030203" pitchFamily="34" charset="0"/>
            </a:endParaRPr>
          </a:p>
        </p:txBody>
      </p:sp>
      <p:sp>
        <p:nvSpPr>
          <p:cNvPr id="7" name="CuadroTexto 6">
            <a:extLst>
              <a:ext uri="{FF2B5EF4-FFF2-40B4-BE49-F238E27FC236}">
                <a16:creationId xmlns:a16="http://schemas.microsoft.com/office/drawing/2014/main" id="{F5A395F9-0E66-2E80-2931-B1CF18F4C2F1}"/>
              </a:ext>
            </a:extLst>
          </p:cNvPr>
          <p:cNvSpPr txBox="1"/>
          <p:nvPr/>
        </p:nvSpPr>
        <p:spPr>
          <a:xfrm>
            <a:off x="553340" y="1986706"/>
            <a:ext cx="11256948" cy="1200329"/>
          </a:xfrm>
          <a:prstGeom prst="rect">
            <a:avLst/>
          </a:prstGeom>
          <a:noFill/>
        </p:spPr>
        <p:txBody>
          <a:bodyPr wrap="square">
            <a:spAutoFit/>
          </a:bodyPr>
          <a:lstStyle/>
          <a:p>
            <a:r>
              <a:rPr lang="es-ES" b="0" i="0" dirty="0">
                <a:solidFill>
                  <a:srgbClr val="2A2F35"/>
                </a:solidFill>
                <a:effectLst/>
                <a:latin typeface="Lato" panose="020F0502020204030203" pitchFamily="34" charset="0"/>
              </a:rPr>
              <a:t>La herencia define </a:t>
            </a:r>
            <a:r>
              <a:rPr lang="es-ES" b="1" i="0" dirty="0">
                <a:solidFill>
                  <a:srgbClr val="2A2F35"/>
                </a:solidFill>
                <a:effectLst/>
                <a:latin typeface="Lato" panose="020F0502020204030203" pitchFamily="34" charset="0"/>
              </a:rPr>
              <a:t>relaciones jerárquicas entre clases</a:t>
            </a:r>
            <a:r>
              <a:rPr lang="es-ES" b="0" i="0" dirty="0">
                <a:solidFill>
                  <a:srgbClr val="2A2F35"/>
                </a:solidFill>
                <a:effectLst/>
                <a:latin typeface="Lato" panose="020F0502020204030203" pitchFamily="34" charset="0"/>
              </a:rPr>
              <a:t>, de forma que atributos y métodos comunes puedan ser reutilizados. Las clases principales extienden atributos y comportamientos a las clases secundarias. A través de la definición en una clase de los atributos y comportamientos básicos, se pueden crear clases secundarias, ampliando así la funcionalidad de la clase principal y agregando atributos y comportamientos adicionales.</a:t>
            </a:r>
            <a:endParaRPr lang="es-PE" dirty="0"/>
          </a:p>
        </p:txBody>
      </p:sp>
      <p:sp>
        <p:nvSpPr>
          <p:cNvPr id="10" name="CuadroTexto 9">
            <a:extLst>
              <a:ext uri="{FF2B5EF4-FFF2-40B4-BE49-F238E27FC236}">
                <a16:creationId xmlns:a16="http://schemas.microsoft.com/office/drawing/2014/main" id="{62BD4D00-D66A-B02A-A142-650C572E94AA}"/>
              </a:ext>
            </a:extLst>
          </p:cNvPr>
          <p:cNvSpPr txBox="1"/>
          <p:nvPr/>
        </p:nvSpPr>
        <p:spPr>
          <a:xfrm>
            <a:off x="553340" y="3429000"/>
            <a:ext cx="6097424" cy="369332"/>
          </a:xfrm>
          <a:prstGeom prst="rect">
            <a:avLst/>
          </a:prstGeom>
          <a:noFill/>
        </p:spPr>
        <p:txBody>
          <a:bodyPr wrap="square">
            <a:spAutoFit/>
          </a:bodyPr>
          <a:lstStyle/>
          <a:p>
            <a:pPr algn="l">
              <a:buFont typeface="Arial" panose="020B0604020202020204" pitchFamily="34" charset="0"/>
              <a:buChar char="•"/>
            </a:pPr>
            <a:r>
              <a:rPr lang="es-PE" b="1" i="0" dirty="0">
                <a:solidFill>
                  <a:srgbClr val="2A2F35"/>
                </a:solidFill>
                <a:effectLst/>
                <a:latin typeface="Lato" panose="020F0502020204030203" pitchFamily="34" charset="0"/>
              </a:rPr>
              <a:t>El polimorfismo</a:t>
            </a:r>
            <a:endParaRPr lang="es-PE" b="0" i="0" dirty="0">
              <a:solidFill>
                <a:srgbClr val="2A2F35"/>
              </a:solidFill>
              <a:effectLst/>
              <a:latin typeface="Lato" panose="020F0502020204030203" pitchFamily="34" charset="0"/>
            </a:endParaRPr>
          </a:p>
        </p:txBody>
      </p:sp>
      <p:sp>
        <p:nvSpPr>
          <p:cNvPr id="12" name="CuadroTexto 11">
            <a:extLst>
              <a:ext uri="{FF2B5EF4-FFF2-40B4-BE49-F238E27FC236}">
                <a16:creationId xmlns:a16="http://schemas.microsoft.com/office/drawing/2014/main" id="{459D72C0-09B4-499D-3E1A-CAC79083A902}"/>
              </a:ext>
            </a:extLst>
          </p:cNvPr>
          <p:cNvSpPr txBox="1"/>
          <p:nvPr/>
        </p:nvSpPr>
        <p:spPr>
          <a:xfrm>
            <a:off x="553339" y="3905687"/>
            <a:ext cx="11256947" cy="1477328"/>
          </a:xfrm>
          <a:prstGeom prst="rect">
            <a:avLst/>
          </a:prstGeom>
          <a:noFill/>
        </p:spPr>
        <p:txBody>
          <a:bodyPr wrap="square">
            <a:spAutoFit/>
          </a:bodyPr>
          <a:lstStyle/>
          <a:p>
            <a:r>
              <a:rPr lang="es-ES" b="0" i="0" dirty="0">
                <a:solidFill>
                  <a:srgbClr val="2A2F35"/>
                </a:solidFill>
                <a:effectLst/>
                <a:latin typeface="Lato" panose="020F0502020204030203" pitchFamily="34" charset="0"/>
              </a:rPr>
              <a:t>El polimorfismo consiste en</a:t>
            </a:r>
            <a:r>
              <a:rPr lang="es-ES" b="1" i="0" dirty="0">
                <a:solidFill>
                  <a:srgbClr val="2A2F35"/>
                </a:solidFill>
                <a:effectLst/>
                <a:latin typeface="Lato" panose="020F0502020204030203" pitchFamily="34" charset="0"/>
              </a:rPr>
              <a:t> diseñar objetos para compartir comportamientos</a:t>
            </a:r>
            <a:r>
              <a:rPr lang="es-ES" b="0" i="0" dirty="0">
                <a:solidFill>
                  <a:srgbClr val="2A2F35"/>
                </a:solidFill>
                <a:effectLst/>
                <a:latin typeface="Lato" panose="020F0502020204030203" pitchFamily="34" charset="0"/>
              </a:rPr>
              <a:t>, lo que nos permite procesar objetos de diferentes maneras. Es la capacidad de presentar la misma interfaz para diferentes formas subyacentes o tipos de datos. Al utilizar la herencia, los objetos pueden anular los comportamientos principales compartidos, con comportamientos secundarios específicos. El polimorfismo permite que el mismo método ejecute diferentes comportamientos de dos formas: anulación de método y sobrecarga de método.</a:t>
            </a:r>
            <a:endParaRPr lang="es-PE" dirty="0"/>
          </a:p>
        </p:txBody>
      </p:sp>
    </p:spTree>
    <p:extLst>
      <p:ext uri="{BB962C8B-B14F-4D97-AF65-F5344CB8AC3E}">
        <p14:creationId xmlns:p14="http://schemas.microsoft.com/office/powerpoint/2010/main" val="198442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3599C-E8E5-6E97-5C71-82252D209774}"/>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51A661CD-20A1-0A85-8F9E-8E3721D1E5F3}"/>
              </a:ext>
            </a:extLst>
          </p:cNvPr>
          <p:cNvSpPr txBox="1"/>
          <p:nvPr/>
        </p:nvSpPr>
        <p:spPr>
          <a:xfrm>
            <a:off x="271328" y="178529"/>
            <a:ext cx="11538960" cy="646331"/>
          </a:xfrm>
          <a:prstGeom prst="rect">
            <a:avLst/>
          </a:prstGeom>
          <a:noFill/>
        </p:spPr>
        <p:txBody>
          <a:bodyPr wrap="square">
            <a:spAutoFit/>
          </a:bodyPr>
          <a:lstStyle/>
          <a:p>
            <a:pPr algn="l"/>
            <a:r>
              <a:rPr lang="es-ES" sz="3600" b="1" i="0" dirty="0">
                <a:solidFill>
                  <a:srgbClr val="444444"/>
                </a:solidFill>
                <a:effectLst/>
                <a:latin typeface="Lato" panose="020F0502020204030203" pitchFamily="34" charset="0"/>
              </a:rPr>
              <a:t>4 Principios de la Programación Orientada a Objetos </a:t>
            </a:r>
            <a:endParaRPr lang="es-ES" sz="3600" b="0" i="0" dirty="0">
              <a:solidFill>
                <a:srgbClr val="444444"/>
              </a:solidFill>
              <a:effectLst/>
              <a:latin typeface="Lato" panose="020F0502020204030203" pitchFamily="34" charset="0"/>
            </a:endParaRPr>
          </a:p>
        </p:txBody>
      </p:sp>
      <p:sp>
        <p:nvSpPr>
          <p:cNvPr id="5" name="CuadroTexto 4">
            <a:extLst>
              <a:ext uri="{FF2B5EF4-FFF2-40B4-BE49-F238E27FC236}">
                <a16:creationId xmlns:a16="http://schemas.microsoft.com/office/drawing/2014/main" id="{459A2B85-01A6-4492-9023-0BB1D1D24E9A}"/>
              </a:ext>
            </a:extLst>
          </p:cNvPr>
          <p:cNvSpPr txBox="1"/>
          <p:nvPr/>
        </p:nvSpPr>
        <p:spPr>
          <a:xfrm>
            <a:off x="596068" y="1265325"/>
            <a:ext cx="10376731" cy="923330"/>
          </a:xfrm>
          <a:prstGeom prst="rect">
            <a:avLst/>
          </a:prstGeom>
          <a:noFill/>
        </p:spPr>
        <p:txBody>
          <a:bodyPr wrap="square">
            <a:spAutoFit/>
          </a:bodyPr>
          <a:lstStyle/>
          <a:p>
            <a:r>
              <a:rPr lang="es-ES" b="0" i="0" dirty="0">
                <a:solidFill>
                  <a:srgbClr val="2A2F35"/>
                </a:solidFill>
                <a:effectLst/>
                <a:latin typeface="Lato" panose="020F0502020204030203" pitchFamily="34" charset="0"/>
              </a:rPr>
              <a:t>Alrededor de estos principios de la programación orientada a objetos se construyen muchas cosas. Por ejemplo, los </a:t>
            </a:r>
            <a:r>
              <a:rPr lang="es-ES" b="0" i="0" u="none" strike="noStrike" dirty="0">
                <a:solidFill>
                  <a:srgbClr val="FFC200"/>
                </a:solidFill>
                <a:effectLst/>
                <a:latin typeface="Lato" panose="020F0502020204030203" pitchFamily="34" charset="0"/>
                <a:hlinkClick r:id="rId2"/>
              </a:rPr>
              <a:t>Principios SOLID</a:t>
            </a:r>
            <a:r>
              <a:rPr lang="es-ES" b="0" i="0" dirty="0">
                <a:solidFill>
                  <a:srgbClr val="2A2F35"/>
                </a:solidFill>
                <a:effectLst/>
                <a:latin typeface="Lato" panose="020F0502020204030203" pitchFamily="34" charset="0"/>
              </a:rPr>
              <a:t>, o los </a:t>
            </a:r>
            <a:r>
              <a:rPr lang="es-ES" b="0" i="0" u="none" strike="noStrike" dirty="0">
                <a:solidFill>
                  <a:srgbClr val="FFC200"/>
                </a:solidFill>
                <a:effectLst/>
                <a:latin typeface="Lato" panose="020F0502020204030203" pitchFamily="34" charset="0"/>
                <a:hlinkClick r:id="rId3"/>
              </a:rPr>
              <a:t>Patrones de diseño</a:t>
            </a:r>
            <a:r>
              <a:rPr lang="es-ES" b="0" i="0" dirty="0">
                <a:solidFill>
                  <a:srgbClr val="2A2F35"/>
                </a:solidFill>
                <a:effectLst/>
                <a:latin typeface="Lato" panose="020F0502020204030203" pitchFamily="34" charset="0"/>
              </a:rPr>
              <a:t>, que son recetas que se aplican a problemas recurrentes que se han encontrado y se repiten en varios proyectos.</a:t>
            </a:r>
            <a:endParaRPr lang="es-PE" dirty="0"/>
          </a:p>
        </p:txBody>
      </p:sp>
    </p:spTree>
    <p:extLst>
      <p:ext uri="{BB962C8B-B14F-4D97-AF65-F5344CB8AC3E}">
        <p14:creationId xmlns:p14="http://schemas.microsoft.com/office/powerpoint/2010/main" val="1980392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EB6B2-AF05-2E38-3AF6-767BC9BA9863}"/>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348A7185-9838-0D28-9EB2-4711DBE33F01}"/>
              </a:ext>
            </a:extLst>
          </p:cNvPr>
          <p:cNvSpPr txBox="1"/>
          <p:nvPr/>
        </p:nvSpPr>
        <p:spPr>
          <a:xfrm>
            <a:off x="271328" y="178529"/>
            <a:ext cx="11538960" cy="646331"/>
          </a:xfrm>
          <a:prstGeom prst="rect">
            <a:avLst/>
          </a:prstGeom>
          <a:noFill/>
        </p:spPr>
        <p:txBody>
          <a:bodyPr wrap="square">
            <a:spAutoFit/>
          </a:bodyPr>
          <a:lstStyle/>
          <a:p>
            <a:pPr algn="l"/>
            <a:r>
              <a:rPr lang="es-ES" sz="3600" b="1" i="0" dirty="0">
                <a:solidFill>
                  <a:srgbClr val="444444"/>
                </a:solidFill>
                <a:effectLst/>
                <a:latin typeface="Lato" panose="020F0502020204030203" pitchFamily="34" charset="0"/>
              </a:rPr>
              <a:t>4 Principios de la Programación Orientada a Objetos </a:t>
            </a:r>
            <a:endParaRPr lang="es-ES" sz="3600" b="0" i="0" dirty="0">
              <a:solidFill>
                <a:srgbClr val="444444"/>
              </a:solidFill>
              <a:effectLst/>
              <a:latin typeface="Lato" panose="020F0502020204030203" pitchFamily="34" charset="0"/>
            </a:endParaRPr>
          </a:p>
        </p:txBody>
      </p:sp>
      <p:sp>
        <p:nvSpPr>
          <p:cNvPr id="5" name="CuadroTexto 4">
            <a:extLst>
              <a:ext uri="{FF2B5EF4-FFF2-40B4-BE49-F238E27FC236}">
                <a16:creationId xmlns:a16="http://schemas.microsoft.com/office/drawing/2014/main" id="{8F5AA295-BDD9-2B60-FBA7-A92A70168A43}"/>
              </a:ext>
            </a:extLst>
          </p:cNvPr>
          <p:cNvSpPr txBox="1"/>
          <p:nvPr/>
        </p:nvSpPr>
        <p:spPr>
          <a:xfrm>
            <a:off x="596068" y="1265325"/>
            <a:ext cx="10376731" cy="923330"/>
          </a:xfrm>
          <a:prstGeom prst="rect">
            <a:avLst/>
          </a:prstGeom>
          <a:noFill/>
        </p:spPr>
        <p:txBody>
          <a:bodyPr wrap="square">
            <a:spAutoFit/>
          </a:bodyPr>
          <a:lstStyle/>
          <a:p>
            <a:r>
              <a:rPr lang="es-ES" b="0" i="0" dirty="0">
                <a:solidFill>
                  <a:srgbClr val="2A2F35"/>
                </a:solidFill>
                <a:effectLst/>
                <a:latin typeface="Lato" panose="020F0502020204030203" pitchFamily="34" charset="0"/>
              </a:rPr>
              <a:t>Alrededor de estos principios de la programación orientada a objetos se construyen muchas cosas. Por ejemplo, los </a:t>
            </a:r>
            <a:r>
              <a:rPr lang="es-ES" b="0" i="0" u="none" strike="noStrike" dirty="0">
                <a:solidFill>
                  <a:srgbClr val="FFC200"/>
                </a:solidFill>
                <a:effectLst/>
                <a:latin typeface="Lato" panose="020F0502020204030203" pitchFamily="34" charset="0"/>
                <a:hlinkClick r:id="rId2"/>
              </a:rPr>
              <a:t>Principios SOLID</a:t>
            </a:r>
            <a:r>
              <a:rPr lang="es-ES" b="0" i="0" dirty="0">
                <a:solidFill>
                  <a:srgbClr val="2A2F35"/>
                </a:solidFill>
                <a:effectLst/>
                <a:latin typeface="Lato" panose="020F0502020204030203" pitchFamily="34" charset="0"/>
              </a:rPr>
              <a:t>, o los </a:t>
            </a:r>
            <a:r>
              <a:rPr lang="es-ES" b="0" i="0" u="none" strike="noStrike" dirty="0">
                <a:solidFill>
                  <a:srgbClr val="FFC200"/>
                </a:solidFill>
                <a:effectLst/>
                <a:latin typeface="Lato" panose="020F0502020204030203" pitchFamily="34" charset="0"/>
                <a:hlinkClick r:id="rId3"/>
              </a:rPr>
              <a:t>Patrones de diseño</a:t>
            </a:r>
            <a:r>
              <a:rPr lang="es-ES" b="0" i="0" dirty="0">
                <a:solidFill>
                  <a:srgbClr val="2A2F35"/>
                </a:solidFill>
                <a:effectLst/>
                <a:latin typeface="Lato" panose="020F0502020204030203" pitchFamily="34" charset="0"/>
              </a:rPr>
              <a:t>, que son recetas que se aplican a problemas recurrentes que se han encontrado y se repiten en varios proyectos.</a:t>
            </a:r>
            <a:endParaRPr lang="es-PE" dirty="0"/>
          </a:p>
        </p:txBody>
      </p:sp>
    </p:spTree>
    <p:extLst>
      <p:ext uri="{BB962C8B-B14F-4D97-AF65-F5344CB8AC3E}">
        <p14:creationId xmlns:p14="http://schemas.microsoft.com/office/powerpoint/2010/main" val="406187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E3EF89E3-BF7A-DA48-14DD-4BFFA71A47CF}"/>
              </a:ext>
            </a:extLst>
          </p:cNvPr>
          <p:cNvSpPr txBox="1"/>
          <p:nvPr/>
        </p:nvSpPr>
        <p:spPr>
          <a:xfrm>
            <a:off x="476426" y="0"/>
            <a:ext cx="10727109" cy="584775"/>
          </a:xfrm>
          <a:prstGeom prst="rect">
            <a:avLst/>
          </a:prstGeom>
          <a:noFill/>
        </p:spPr>
        <p:txBody>
          <a:bodyPr wrap="square">
            <a:spAutoFit/>
          </a:bodyPr>
          <a:lstStyle/>
          <a:p>
            <a:pPr algn="l"/>
            <a:r>
              <a:rPr lang="es-ES" sz="3200" b="1" i="0" dirty="0">
                <a:solidFill>
                  <a:srgbClr val="444444"/>
                </a:solidFill>
                <a:effectLst/>
                <a:latin typeface="Lato" panose="020F0502020204030203" pitchFamily="34" charset="0"/>
              </a:rPr>
              <a:t>Beneficios de Programación Orientada a Objetos</a:t>
            </a:r>
            <a:endParaRPr lang="es-ES" sz="3200" b="0" i="0" dirty="0">
              <a:solidFill>
                <a:srgbClr val="444444"/>
              </a:solidFill>
              <a:effectLst/>
              <a:latin typeface="Lato" panose="020F0502020204030203" pitchFamily="34" charset="0"/>
            </a:endParaRPr>
          </a:p>
        </p:txBody>
      </p:sp>
      <p:sp>
        <p:nvSpPr>
          <p:cNvPr id="5" name="CuadroTexto 4">
            <a:extLst>
              <a:ext uri="{FF2B5EF4-FFF2-40B4-BE49-F238E27FC236}">
                <a16:creationId xmlns:a16="http://schemas.microsoft.com/office/drawing/2014/main" id="{500D7D6D-DF65-A503-E515-E48D85E6CFBF}"/>
              </a:ext>
            </a:extLst>
          </p:cNvPr>
          <p:cNvSpPr txBox="1"/>
          <p:nvPr/>
        </p:nvSpPr>
        <p:spPr>
          <a:xfrm>
            <a:off x="570432" y="1089560"/>
            <a:ext cx="11299676" cy="2585323"/>
          </a:xfrm>
          <a:prstGeom prst="rect">
            <a:avLst/>
          </a:prstGeom>
          <a:noFill/>
        </p:spPr>
        <p:txBody>
          <a:bodyPr wrap="square">
            <a:spAutoFit/>
          </a:bodyPr>
          <a:lstStyle/>
          <a:p>
            <a:pPr algn="l">
              <a:buFont typeface="Arial" panose="020B0604020202020204" pitchFamily="34" charset="0"/>
              <a:buChar char="•"/>
            </a:pPr>
            <a:r>
              <a:rPr lang="es-ES" b="1" i="0" dirty="0">
                <a:solidFill>
                  <a:srgbClr val="2A2F35"/>
                </a:solidFill>
                <a:effectLst/>
                <a:latin typeface="Lato" panose="020F0502020204030203" pitchFamily="34" charset="0"/>
              </a:rPr>
              <a:t>Reutilización</a:t>
            </a:r>
            <a:r>
              <a:rPr lang="es-ES" b="0" i="0" dirty="0">
                <a:solidFill>
                  <a:srgbClr val="2A2F35"/>
                </a:solidFill>
                <a:effectLst/>
                <a:latin typeface="Lato" panose="020F0502020204030203" pitchFamily="34" charset="0"/>
              </a:rPr>
              <a:t> del código.</a:t>
            </a:r>
          </a:p>
          <a:p>
            <a:pPr algn="l">
              <a:buFont typeface="Arial" panose="020B0604020202020204" pitchFamily="34" charset="0"/>
              <a:buChar char="•"/>
            </a:pPr>
            <a:r>
              <a:rPr lang="es-ES" b="0" i="0" dirty="0">
                <a:solidFill>
                  <a:srgbClr val="2A2F35"/>
                </a:solidFill>
                <a:effectLst/>
                <a:latin typeface="Lato" panose="020F0502020204030203" pitchFamily="34" charset="0"/>
              </a:rPr>
              <a:t>Convierte cosas complejas en </a:t>
            </a:r>
            <a:r>
              <a:rPr lang="es-ES" b="1" i="0" dirty="0">
                <a:solidFill>
                  <a:srgbClr val="2A2F35"/>
                </a:solidFill>
                <a:effectLst/>
                <a:latin typeface="Lato" panose="020F0502020204030203" pitchFamily="34" charset="0"/>
              </a:rPr>
              <a:t>estructuras simples reproducibles</a:t>
            </a:r>
            <a:r>
              <a:rPr lang="es-ES" b="0" i="0" dirty="0">
                <a:solidFill>
                  <a:srgbClr val="2A2F35"/>
                </a:solidFill>
                <a:effectLst/>
                <a:latin typeface="Lato" panose="020F0502020204030203" pitchFamily="34" charset="0"/>
              </a:rPr>
              <a:t>.</a:t>
            </a:r>
          </a:p>
          <a:p>
            <a:pPr algn="l">
              <a:buFont typeface="Arial" panose="020B0604020202020204" pitchFamily="34" charset="0"/>
              <a:buChar char="•"/>
            </a:pPr>
            <a:r>
              <a:rPr lang="es-ES" b="0" i="0" dirty="0">
                <a:solidFill>
                  <a:srgbClr val="2A2F35"/>
                </a:solidFill>
                <a:effectLst/>
                <a:latin typeface="Lato" panose="020F0502020204030203" pitchFamily="34" charset="0"/>
              </a:rPr>
              <a:t>Evita la </a:t>
            </a:r>
            <a:r>
              <a:rPr lang="es-ES" b="1" i="0" dirty="0">
                <a:solidFill>
                  <a:srgbClr val="2A2F35"/>
                </a:solidFill>
                <a:effectLst/>
                <a:latin typeface="Lato" panose="020F0502020204030203" pitchFamily="34" charset="0"/>
              </a:rPr>
              <a:t>duplicación de código</a:t>
            </a:r>
            <a:r>
              <a:rPr lang="es-ES" b="0" i="0" dirty="0">
                <a:solidFill>
                  <a:srgbClr val="2A2F35"/>
                </a:solidFill>
                <a:effectLst/>
                <a:latin typeface="Lato" panose="020F0502020204030203" pitchFamily="34" charset="0"/>
              </a:rPr>
              <a:t>.</a:t>
            </a:r>
          </a:p>
          <a:p>
            <a:pPr algn="l">
              <a:buFont typeface="Arial" panose="020B0604020202020204" pitchFamily="34" charset="0"/>
              <a:buChar char="•"/>
            </a:pPr>
            <a:r>
              <a:rPr lang="es-ES" b="0" i="0" dirty="0">
                <a:solidFill>
                  <a:srgbClr val="2A2F35"/>
                </a:solidFill>
                <a:effectLst/>
                <a:latin typeface="Lato" panose="020F0502020204030203" pitchFamily="34" charset="0"/>
              </a:rPr>
              <a:t>Permite </a:t>
            </a:r>
            <a:r>
              <a:rPr lang="es-ES" b="1" i="0" dirty="0">
                <a:solidFill>
                  <a:srgbClr val="2A2F35"/>
                </a:solidFill>
                <a:effectLst/>
                <a:latin typeface="Lato" panose="020F0502020204030203" pitchFamily="34" charset="0"/>
              </a:rPr>
              <a:t>trabajar en equipo</a:t>
            </a:r>
            <a:r>
              <a:rPr lang="es-ES" b="0" i="0" dirty="0">
                <a:solidFill>
                  <a:srgbClr val="2A2F35"/>
                </a:solidFill>
                <a:effectLst/>
                <a:latin typeface="Lato" panose="020F0502020204030203" pitchFamily="34" charset="0"/>
              </a:rPr>
              <a:t> gracias al encapsulamiento ya que minimiza la posibilidad de duplicar funciones cuando varias personas trabajan sobre un mismo objeto al mismo tiempo.</a:t>
            </a:r>
          </a:p>
          <a:p>
            <a:pPr algn="l">
              <a:buFont typeface="Arial" panose="020B0604020202020204" pitchFamily="34" charset="0"/>
              <a:buChar char="•"/>
            </a:pPr>
            <a:r>
              <a:rPr lang="es-ES" b="0" i="0" dirty="0">
                <a:solidFill>
                  <a:srgbClr val="2A2F35"/>
                </a:solidFill>
                <a:effectLst/>
                <a:latin typeface="Lato" panose="020F0502020204030203" pitchFamily="34" charset="0"/>
              </a:rPr>
              <a:t>Al estar la clase bien estructurada permite la </a:t>
            </a:r>
            <a:r>
              <a:rPr lang="es-ES" b="1" i="0" dirty="0">
                <a:solidFill>
                  <a:srgbClr val="2A2F35"/>
                </a:solidFill>
                <a:effectLst/>
                <a:latin typeface="Lato" panose="020F0502020204030203" pitchFamily="34" charset="0"/>
              </a:rPr>
              <a:t>corrección de errores</a:t>
            </a:r>
            <a:r>
              <a:rPr lang="es-ES" b="0" i="0" dirty="0">
                <a:solidFill>
                  <a:srgbClr val="2A2F35"/>
                </a:solidFill>
                <a:effectLst/>
                <a:latin typeface="Lato" panose="020F0502020204030203" pitchFamily="34" charset="0"/>
              </a:rPr>
              <a:t> en varios lugares del código.</a:t>
            </a:r>
          </a:p>
          <a:p>
            <a:pPr algn="l">
              <a:buFont typeface="Arial" panose="020B0604020202020204" pitchFamily="34" charset="0"/>
              <a:buChar char="•"/>
            </a:pPr>
            <a:r>
              <a:rPr lang="es-ES" b="1" i="0" dirty="0">
                <a:solidFill>
                  <a:srgbClr val="2A2F35"/>
                </a:solidFill>
                <a:effectLst/>
                <a:latin typeface="Lato" panose="020F0502020204030203" pitchFamily="34" charset="0"/>
              </a:rPr>
              <a:t>Protege la información</a:t>
            </a:r>
            <a:r>
              <a:rPr lang="es-ES" b="0" i="0" dirty="0">
                <a:solidFill>
                  <a:srgbClr val="2A2F35"/>
                </a:solidFill>
                <a:effectLst/>
                <a:latin typeface="Lato" panose="020F0502020204030203" pitchFamily="34" charset="0"/>
              </a:rPr>
              <a:t> a través de la encapsulación, ya que solo se puede acceder a los datos del objeto a través de propiedades y métodos privados.</a:t>
            </a:r>
          </a:p>
          <a:p>
            <a:pPr algn="l">
              <a:buFont typeface="Arial" panose="020B0604020202020204" pitchFamily="34" charset="0"/>
              <a:buChar char="•"/>
            </a:pPr>
            <a:r>
              <a:rPr lang="es-ES" b="0" i="0" dirty="0">
                <a:solidFill>
                  <a:srgbClr val="2A2F35"/>
                </a:solidFill>
                <a:effectLst/>
                <a:latin typeface="Lato" panose="020F0502020204030203" pitchFamily="34" charset="0"/>
              </a:rPr>
              <a:t>La abstracción nos permite </a:t>
            </a:r>
            <a:r>
              <a:rPr lang="es-ES" b="1" i="0" dirty="0">
                <a:solidFill>
                  <a:srgbClr val="2A2F35"/>
                </a:solidFill>
                <a:effectLst/>
                <a:latin typeface="Lato" panose="020F0502020204030203" pitchFamily="34" charset="0"/>
              </a:rPr>
              <a:t>construir sistemas más complejos</a:t>
            </a:r>
            <a:r>
              <a:rPr lang="es-ES" b="0" i="0" dirty="0">
                <a:solidFill>
                  <a:srgbClr val="2A2F35"/>
                </a:solidFill>
                <a:effectLst/>
                <a:latin typeface="Lato" panose="020F0502020204030203" pitchFamily="34" charset="0"/>
              </a:rPr>
              <a:t> y de una forma más sencilla y organizada.</a:t>
            </a:r>
          </a:p>
        </p:txBody>
      </p:sp>
      <p:sp>
        <p:nvSpPr>
          <p:cNvPr id="7" name="CuadroTexto 6">
            <a:extLst>
              <a:ext uri="{FF2B5EF4-FFF2-40B4-BE49-F238E27FC236}">
                <a16:creationId xmlns:a16="http://schemas.microsoft.com/office/drawing/2014/main" id="{F6DCF242-6152-83E4-33DF-708F117EE560}"/>
              </a:ext>
            </a:extLst>
          </p:cNvPr>
          <p:cNvSpPr txBox="1"/>
          <p:nvPr/>
        </p:nvSpPr>
        <p:spPr>
          <a:xfrm>
            <a:off x="570431" y="4975227"/>
            <a:ext cx="7351519" cy="369332"/>
          </a:xfrm>
          <a:prstGeom prst="rect">
            <a:avLst/>
          </a:prstGeom>
          <a:noFill/>
        </p:spPr>
        <p:txBody>
          <a:bodyPr wrap="square">
            <a:spAutoFit/>
          </a:bodyPr>
          <a:lstStyle/>
          <a:p>
            <a:r>
              <a:rPr lang="es-PE" dirty="0"/>
              <a:t>https://profile.es/blog/que-es-la-programacion-orientada-a-objetos/</a:t>
            </a:r>
          </a:p>
        </p:txBody>
      </p:sp>
    </p:spTree>
    <p:extLst>
      <p:ext uri="{BB962C8B-B14F-4D97-AF65-F5344CB8AC3E}">
        <p14:creationId xmlns:p14="http://schemas.microsoft.com/office/powerpoint/2010/main" val="4091993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FD6134-3BCE-82D9-ED89-F861CEC197C2}"/>
              </a:ext>
            </a:extLst>
          </p:cNvPr>
          <p:cNvSpPr txBox="1"/>
          <p:nvPr/>
        </p:nvSpPr>
        <p:spPr>
          <a:xfrm>
            <a:off x="578975" y="111096"/>
            <a:ext cx="10727109" cy="584775"/>
          </a:xfrm>
          <a:prstGeom prst="rect">
            <a:avLst/>
          </a:prstGeom>
          <a:noFill/>
        </p:spPr>
        <p:txBody>
          <a:bodyPr wrap="square">
            <a:spAutoFit/>
          </a:bodyPr>
          <a:lstStyle/>
          <a:p>
            <a:pPr algn="l"/>
            <a:r>
              <a:rPr lang="es-ES" sz="3200" b="1" i="0" dirty="0">
                <a:solidFill>
                  <a:srgbClr val="444444"/>
                </a:solidFill>
                <a:effectLst/>
                <a:latin typeface="Lato" panose="020F0502020204030203" pitchFamily="34" charset="0"/>
              </a:rPr>
              <a:t>Condicionales, estructuras y bucles</a:t>
            </a:r>
            <a:endParaRPr lang="es-ES" sz="3200" b="0" i="0" dirty="0">
              <a:solidFill>
                <a:srgbClr val="444444"/>
              </a:solidFill>
              <a:effectLst/>
              <a:latin typeface="Lato" panose="020F0502020204030203" pitchFamily="34" charset="0"/>
            </a:endParaRPr>
          </a:p>
        </p:txBody>
      </p:sp>
      <p:sp>
        <p:nvSpPr>
          <p:cNvPr id="3" name="CuadroTexto 2">
            <a:extLst>
              <a:ext uri="{FF2B5EF4-FFF2-40B4-BE49-F238E27FC236}">
                <a16:creationId xmlns:a16="http://schemas.microsoft.com/office/drawing/2014/main" id="{7A97620C-D70E-1C66-7B20-B23A9DA4B735}"/>
              </a:ext>
            </a:extLst>
          </p:cNvPr>
          <p:cNvSpPr txBox="1"/>
          <p:nvPr/>
        </p:nvSpPr>
        <p:spPr>
          <a:xfrm>
            <a:off x="372451" y="1194987"/>
            <a:ext cx="10727109" cy="2554545"/>
          </a:xfrm>
          <a:prstGeom prst="rect">
            <a:avLst/>
          </a:prstGeom>
          <a:noFill/>
        </p:spPr>
        <p:txBody>
          <a:bodyPr wrap="square">
            <a:spAutoFit/>
          </a:bodyPr>
          <a:lstStyle/>
          <a:p>
            <a:pPr algn="l"/>
            <a:r>
              <a:rPr lang="es-ES" sz="3200" b="1" i="0" dirty="0">
                <a:solidFill>
                  <a:srgbClr val="444444"/>
                </a:solidFill>
                <a:effectLst/>
                <a:latin typeface="Lato" panose="020F0502020204030203" pitchFamily="34" charset="0"/>
              </a:rPr>
              <a:t>Condicionales:</a:t>
            </a:r>
          </a:p>
          <a:p>
            <a:pPr marL="457200" indent="-457200" algn="l">
              <a:buFont typeface="Arial" panose="020B0604020202020204" pitchFamily="34" charset="0"/>
              <a:buChar char="•"/>
            </a:pPr>
            <a:r>
              <a:rPr lang="es-ES" sz="3200" b="1" dirty="0" err="1">
                <a:solidFill>
                  <a:srgbClr val="444444"/>
                </a:solidFill>
                <a:latin typeface="Lato" panose="020F0502020204030203" pitchFamily="34" charset="0"/>
              </a:rPr>
              <a:t>If</a:t>
            </a:r>
            <a:r>
              <a:rPr lang="es-ES" sz="3200" b="1" dirty="0">
                <a:solidFill>
                  <a:srgbClr val="444444"/>
                </a:solidFill>
                <a:latin typeface="Lato" panose="020F0502020204030203" pitchFamily="34" charset="0"/>
              </a:rPr>
              <a:t> </a:t>
            </a:r>
          </a:p>
          <a:p>
            <a:pPr marL="457200" indent="-457200" algn="l">
              <a:buFont typeface="Arial" panose="020B0604020202020204" pitchFamily="34" charset="0"/>
              <a:buChar char="•"/>
            </a:pPr>
            <a:r>
              <a:rPr lang="es-ES" sz="3200" b="1" dirty="0" err="1">
                <a:solidFill>
                  <a:srgbClr val="444444"/>
                </a:solidFill>
                <a:latin typeface="Lato" panose="020F0502020204030203" pitchFamily="34" charset="0"/>
              </a:rPr>
              <a:t>else</a:t>
            </a:r>
            <a:endParaRPr lang="es-ES" sz="3200" b="1" dirty="0">
              <a:solidFill>
                <a:srgbClr val="444444"/>
              </a:solidFill>
              <a:latin typeface="Lato" panose="020F0502020204030203" pitchFamily="34" charset="0"/>
            </a:endParaRPr>
          </a:p>
          <a:p>
            <a:pPr marL="457200" indent="-457200" algn="l">
              <a:buFont typeface="Arial" panose="020B0604020202020204" pitchFamily="34" charset="0"/>
              <a:buChar char="•"/>
            </a:pPr>
            <a:r>
              <a:rPr lang="es-ES" sz="3200" b="0" i="0" dirty="0" err="1">
                <a:solidFill>
                  <a:srgbClr val="444444"/>
                </a:solidFill>
                <a:effectLst/>
                <a:latin typeface="Lato" panose="020F0502020204030203" pitchFamily="34" charset="0"/>
              </a:rPr>
              <a:t>Else</a:t>
            </a:r>
            <a:r>
              <a:rPr lang="es-ES" sz="3200" b="0" i="0" dirty="0">
                <a:solidFill>
                  <a:srgbClr val="444444"/>
                </a:solidFill>
                <a:effectLst/>
                <a:latin typeface="Lato" panose="020F0502020204030203" pitchFamily="34" charset="0"/>
              </a:rPr>
              <a:t> </a:t>
            </a:r>
            <a:r>
              <a:rPr lang="es-ES" sz="3200" b="0" i="0" dirty="0" err="1">
                <a:solidFill>
                  <a:srgbClr val="444444"/>
                </a:solidFill>
                <a:effectLst/>
                <a:latin typeface="Lato" panose="020F0502020204030203" pitchFamily="34" charset="0"/>
              </a:rPr>
              <a:t>if</a:t>
            </a:r>
            <a:endParaRPr lang="es-ES" sz="3200" b="0" i="0" dirty="0">
              <a:solidFill>
                <a:srgbClr val="444444"/>
              </a:solidFill>
              <a:effectLst/>
              <a:latin typeface="Lato" panose="020F0502020204030203" pitchFamily="34" charset="0"/>
            </a:endParaRPr>
          </a:p>
          <a:p>
            <a:pPr marL="457200" indent="-457200" algn="l">
              <a:buFont typeface="Arial" panose="020B0604020202020204" pitchFamily="34" charset="0"/>
              <a:buChar char="•"/>
            </a:pPr>
            <a:r>
              <a:rPr lang="es-ES" sz="3200" dirty="0">
                <a:solidFill>
                  <a:srgbClr val="444444"/>
                </a:solidFill>
                <a:latin typeface="Lato" panose="020F0502020204030203" pitchFamily="34" charset="0"/>
              </a:rPr>
              <a:t>switch</a:t>
            </a:r>
            <a:endParaRPr lang="es-ES" sz="3200" b="0" i="0" dirty="0">
              <a:solidFill>
                <a:srgbClr val="444444"/>
              </a:solidFill>
              <a:effectLst/>
              <a:latin typeface="Lato" panose="020F0502020204030203" pitchFamily="34" charset="0"/>
            </a:endParaRPr>
          </a:p>
        </p:txBody>
      </p:sp>
      <p:sp>
        <p:nvSpPr>
          <p:cNvPr id="5" name="CuadroTexto 4">
            <a:extLst>
              <a:ext uri="{FF2B5EF4-FFF2-40B4-BE49-F238E27FC236}">
                <a16:creationId xmlns:a16="http://schemas.microsoft.com/office/drawing/2014/main" id="{D993EACF-4C68-EFCC-F062-A4ADA56EF9D4}"/>
              </a:ext>
            </a:extLst>
          </p:cNvPr>
          <p:cNvSpPr txBox="1"/>
          <p:nvPr/>
        </p:nvSpPr>
        <p:spPr>
          <a:xfrm>
            <a:off x="372451" y="3924432"/>
            <a:ext cx="4712298" cy="2062103"/>
          </a:xfrm>
          <a:prstGeom prst="rect">
            <a:avLst/>
          </a:prstGeom>
          <a:noFill/>
        </p:spPr>
        <p:txBody>
          <a:bodyPr wrap="square">
            <a:spAutoFit/>
          </a:bodyPr>
          <a:lstStyle/>
          <a:p>
            <a:pPr algn="l"/>
            <a:r>
              <a:rPr lang="es-ES" sz="3200" b="1" i="0" dirty="0">
                <a:solidFill>
                  <a:srgbClr val="444444"/>
                </a:solidFill>
                <a:effectLst/>
                <a:latin typeface="Lato" panose="020F0502020204030203" pitchFamily="34" charset="0"/>
              </a:rPr>
              <a:t>Bucles:</a:t>
            </a:r>
          </a:p>
          <a:p>
            <a:pPr algn="l"/>
            <a:r>
              <a:rPr lang="es-ES" sz="3200" b="1" i="0" dirty="0" err="1">
                <a:solidFill>
                  <a:srgbClr val="444444"/>
                </a:solidFill>
                <a:effectLst/>
                <a:latin typeface="Lato" panose="020F0502020204030203" pitchFamily="34" charset="0"/>
              </a:rPr>
              <a:t>For</a:t>
            </a:r>
            <a:endParaRPr lang="es-ES" sz="3200" b="1" i="0" dirty="0">
              <a:solidFill>
                <a:srgbClr val="444444"/>
              </a:solidFill>
              <a:effectLst/>
              <a:latin typeface="Lato" panose="020F0502020204030203" pitchFamily="34" charset="0"/>
            </a:endParaRPr>
          </a:p>
          <a:p>
            <a:pPr algn="l"/>
            <a:r>
              <a:rPr lang="es-ES" sz="3200" b="1" dirty="0" err="1">
                <a:solidFill>
                  <a:srgbClr val="444444"/>
                </a:solidFill>
                <a:latin typeface="Lato" panose="020F0502020204030203" pitchFamily="34" charset="0"/>
              </a:rPr>
              <a:t>While</a:t>
            </a:r>
            <a:endParaRPr lang="es-ES" sz="3200" b="1" dirty="0">
              <a:solidFill>
                <a:srgbClr val="444444"/>
              </a:solidFill>
              <a:latin typeface="Lato" panose="020F0502020204030203" pitchFamily="34" charset="0"/>
            </a:endParaRPr>
          </a:p>
          <a:p>
            <a:pPr algn="l"/>
            <a:r>
              <a:rPr lang="es-ES" sz="3200" b="1" i="0" dirty="0">
                <a:solidFill>
                  <a:srgbClr val="444444"/>
                </a:solidFill>
                <a:effectLst/>
                <a:latin typeface="Lato" panose="020F0502020204030203" pitchFamily="34" charset="0"/>
              </a:rPr>
              <a:t>Do </a:t>
            </a:r>
            <a:r>
              <a:rPr lang="es-ES" sz="3200" b="1" i="0" dirty="0" err="1">
                <a:solidFill>
                  <a:srgbClr val="444444"/>
                </a:solidFill>
                <a:effectLst/>
                <a:latin typeface="Lato" panose="020F0502020204030203" pitchFamily="34" charset="0"/>
              </a:rPr>
              <a:t>while</a:t>
            </a:r>
            <a:endParaRPr lang="es-ES" sz="3200" b="0" i="0" dirty="0">
              <a:solidFill>
                <a:srgbClr val="444444"/>
              </a:solidFill>
              <a:effectLst/>
              <a:latin typeface="Lato" panose="020F0502020204030203" pitchFamily="34" charset="0"/>
            </a:endParaRPr>
          </a:p>
        </p:txBody>
      </p:sp>
    </p:spTree>
    <p:extLst>
      <p:ext uri="{BB962C8B-B14F-4D97-AF65-F5344CB8AC3E}">
        <p14:creationId xmlns:p14="http://schemas.microsoft.com/office/powerpoint/2010/main" val="1347583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165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2C6A8-381A-136D-29E1-79D19A539DD8}"/>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D8F2F500-62D9-71A2-2829-E568AAAFFB7A}"/>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251E299E-EAEA-33F2-D2AC-CEDB8B9BB48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4252584" cy="6858000"/>
          </a:xfrm>
          <a:prstGeom prst="rect">
            <a:avLst/>
          </a:prstGeom>
        </p:spPr>
      </p:pic>
      <p:sp>
        <p:nvSpPr>
          <p:cNvPr id="19" name="CuadroTexto 18">
            <a:extLst>
              <a:ext uri="{FF2B5EF4-FFF2-40B4-BE49-F238E27FC236}">
                <a16:creationId xmlns:a16="http://schemas.microsoft.com/office/drawing/2014/main" id="{6AABB105-A2A8-315A-5D97-FF8050FFFD81}"/>
              </a:ext>
            </a:extLst>
          </p:cNvPr>
          <p:cNvSpPr txBox="1"/>
          <p:nvPr/>
        </p:nvSpPr>
        <p:spPr>
          <a:xfrm>
            <a:off x="4735428" y="6009051"/>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2" name="CuadroTexto 1">
            <a:extLst>
              <a:ext uri="{FF2B5EF4-FFF2-40B4-BE49-F238E27FC236}">
                <a16:creationId xmlns:a16="http://schemas.microsoft.com/office/drawing/2014/main" id="{ABD9A131-DBC5-4C37-27CC-AEB32C3EFF7A}"/>
              </a:ext>
            </a:extLst>
          </p:cNvPr>
          <p:cNvSpPr txBox="1"/>
          <p:nvPr/>
        </p:nvSpPr>
        <p:spPr>
          <a:xfrm>
            <a:off x="205027" y="948369"/>
            <a:ext cx="8417679" cy="769441"/>
          </a:xfrm>
          <a:prstGeom prst="rect">
            <a:avLst/>
          </a:prstGeom>
          <a:noFill/>
        </p:spPr>
        <p:txBody>
          <a:bodyPr wrap="square" rtlCol="0">
            <a:spAutoFit/>
          </a:bodyPr>
          <a:lstStyle/>
          <a:p>
            <a:r>
              <a:rPr lang="es-PE" sz="4400" dirty="0">
                <a:solidFill>
                  <a:srgbClr val="00B050"/>
                </a:solidFill>
                <a:latin typeface="Arial Rounded MT Bold" panose="020F0704030504030204" pitchFamily="34" charset="0"/>
              </a:rPr>
              <a:t>SESIÓN 02</a:t>
            </a:r>
          </a:p>
        </p:txBody>
      </p:sp>
    </p:spTree>
    <p:extLst>
      <p:ext uri="{BB962C8B-B14F-4D97-AF65-F5344CB8AC3E}">
        <p14:creationId xmlns:p14="http://schemas.microsoft.com/office/powerpoint/2010/main" val="93090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59E7D-612B-2084-267C-3E11D979005E}"/>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B8388C8F-FA08-E75C-4D4A-B7D145223613}"/>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BC0BD33C-EC77-E925-1C84-D38094C13E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6" y="0"/>
            <a:ext cx="4252584" cy="6858000"/>
          </a:xfrm>
          <a:prstGeom prst="rect">
            <a:avLst/>
          </a:prstGeom>
        </p:spPr>
      </p:pic>
      <p:sp>
        <p:nvSpPr>
          <p:cNvPr id="15" name="CuadroTexto 14">
            <a:extLst>
              <a:ext uri="{FF2B5EF4-FFF2-40B4-BE49-F238E27FC236}">
                <a16:creationId xmlns:a16="http://schemas.microsoft.com/office/drawing/2014/main" id="{5A9E4EE1-78CB-938C-D242-0BC60CC936C4}"/>
              </a:ext>
            </a:extLst>
          </p:cNvPr>
          <p:cNvSpPr txBox="1"/>
          <p:nvPr/>
        </p:nvSpPr>
        <p:spPr>
          <a:xfrm>
            <a:off x="6812057" y="6053604"/>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9BB90A53-6732-7386-DD2F-1432DC0DF74A}"/>
              </a:ext>
            </a:extLst>
          </p:cNvPr>
          <p:cNvSpPr txBox="1"/>
          <p:nvPr/>
        </p:nvSpPr>
        <p:spPr>
          <a:xfrm>
            <a:off x="8017013" y="6053604"/>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ED6E0EA6-CFB3-3567-A1A6-ACA02CD10A40}"/>
              </a:ext>
            </a:extLst>
          </p:cNvPr>
          <p:cNvSpPr txBox="1"/>
          <p:nvPr/>
        </p:nvSpPr>
        <p:spPr>
          <a:xfrm>
            <a:off x="1094726" y="211483"/>
            <a:ext cx="9786648" cy="769441"/>
          </a:xfrm>
          <a:prstGeom prst="rect">
            <a:avLst/>
          </a:prstGeom>
          <a:noFill/>
        </p:spPr>
        <p:txBody>
          <a:bodyPr wrap="square" rtlCol="0">
            <a:spAutoFit/>
          </a:bodyPr>
          <a:lstStyle/>
          <a:p>
            <a:r>
              <a:rPr lang="es-PE" sz="4400" dirty="0">
                <a:solidFill>
                  <a:schemeClr val="accent5"/>
                </a:solidFill>
                <a:latin typeface="Arial Rounded MT Bold" panose="020F0704030504030204" pitchFamily="34" charset="0"/>
              </a:rPr>
              <a:t>Fundamentos C#</a:t>
            </a:r>
          </a:p>
        </p:txBody>
      </p:sp>
      <p:sp>
        <p:nvSpPr>
          <p:cNvPr id="2" name="CuadroTexto 1">
            <a:extLst>
              <a:ext uri="{FF2B5EF4-FFF2-40B4-BE49-F238E27FC236}">
                <a16:creationId xmlns:a16="http://schemas.microsoft.com/office/drawing/2014/main" id="{9B09E284-7971-A3B0-AF74-3877D0311A49}"/>
              </a:ext>
            </a:extLst>
          </p:cNvPr>
          <p:cNvSpPr txBox="1"/>
          <p:nvPr/>
        </p:nvSpPr>
        <p:spPr>
          <a:xfrm>
            <a:off x="232616" y="977425"/>
            <a:ext cx="11389664" cy="4031873"/>
          </a:xfrm>
          <a:prstGeom prst="rect">
            <a:avLst/>
          </a:prstGeom>
          <a:noFill/>
        </p:spPr>
        <p:txBody>
          <a:bodyPr wrap="square" rtlCol="0">
            <a:spAutoFit/>
          </a:bodyPr>
          <a:lstStyle/>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Comentarios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Palabras reservadas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Identificadores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Variables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Constantes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Tipos de datos simples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Tipos de datos estructurados</a:t>
            </a:r>
          </a:p>
          <a:p>
            <a:pPr marL="571500" indent="-571500">
              <a:buFont typeface="Arial" panose="020B0604020202020204" pitchFamily="34" charset="0"/>
              <a:buChar char="•"/>
            </a:pPr>
            <a:r>
              <a:rPr lang="es-ES" sz="3200" dirty="0">
                <a:solidFill>
                  <a:srgbClr val="00B050"/>
                </a:solidFill>
                <a:latin typeface="Arial Rounded MT Bold" panose="020F0704030504030204" pitchFamily="34" charset="0"/>
              </a:rPr>
              <a:t>Tipos de datos Complejos</a:t>
            </a:r>
            <a:endParaRPr lang="es-PE" sz="32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389553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FE77B-DEA5-2785-5E1C-FD80335A0763}"/>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DB89D0A9-4DF2-4D67-B25B-3F2194CF272C}"/>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4BC0CC5A-24C8-D9B7-9347-E0C5C124CF1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6" y="0"/>
            <a:ext cx="4252584" cy="6858000"/>
          </a:xfrm>
          <a:prstGeom prst="rect">
            <a:avLst/>
          </a:prstGeom>
        </p:spPr>
      </p:pic>
      <p:sp>
        <p:nvSpPr>
          <p:cNvPr id="15" name="CuadroTexto 14">
            <a:extLst>
              <a:ext uri="{FF2B5EF4-FFF2-40B4-BE49-F238E27FC236}">
                <a16:creationId xmlns:a16="http://schemas.microsoft.com/office/drawing/2014/main" id="{34791DF3-F72E-CA35-FFEF-A4240D7AF885}"/>
              </a:ext>
            </a:extLst>
          </p:cNvPr>
          <p:cNvSpPr txBox="1"/>
          <p:nvPr/>
        </p:nvSpPr>
        <p:spPr>
          <a:xfrm>
            <a:off x="6812057" y="6053604"/>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93F8E951-DE87-D499-36B7-CCECC8FC24F0}"/>
              </a:ext>
            </a:extLst>
          </p:cNvPr>
          <p:cNvSpPr txBox="1"/>
          <p:nvPr/>
        </p:nvSpPr>
        <p:spPr>
          <a:xfrm>
            <a:off x="8017013" y="6053604"/>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9482FC32-1FA1-BB09-3F6B-D3AB1CDF9F6C}"/>
              </a:ext>
            </a:extLst>
          </p:cNvPr>
          <p:cNvSpPr txBox="1"/>
          <p:nvPr/>
        </p:nvSpPr>
        <p:spPr>
          <a:xfrm>
            <a:off x="1094726" y="211483"/>
            <a:ext cx="9786648" cy="523220"/>
          </a:xfrm>
          <a:prstGeom prst="rect">
            <a:avLst/>
          </a:prstGeom>
          <a:noFill/>
        </p:spPr>
        <p:txBody>
          <a:bodyPr wrap="square" rtlCol="0">
            <a:spAutoFit/>
          </a:bodyPr>
          <a:lstStyle/>
          <a:p>
            <a:r>
              <a:rPr lang="es-PE" sz="2800" dirty="0">
                <a:solidFill>
                  <a:schemeClr val="accent5"/>
                </a:solidFill>
                <a:latin typeface="Arial Rounded MT Bold" panose="020F0704030504030204" pitchFamily="34" charset="0"/>
              </a:rPr>
              <a:t>Introducción a Programación orientada a objetos</a:t>
            </a:r>
          </a:p>
        </p:txBody>
      </p:sp>
      <p:sp>
        <p:nvSpPr>
          <p:cNvPr id="2" name="CuadroTexto 1">
            <a:extLst>
              <a:ext uri="{FF2B5EF4-FFF2-40B4-BE49-F238E27FC236}">
                <a16:creationId xmlns:a16="http://schemas.microsoft.com/office/drawing/2014/main" id="{A51A6F73-4AC2-A710-3642-BA26EDE4F64E}"/>
              </a:ext>
            </a:extLst>
          </p:cNvPr>
          <p:cNvSpPr txBox="1"/>
          <p:nvPr/>
        </p:nvSpPr>
        <p:spPr>
          <a:xfrm>
            <a:off x="232616" y="977425"/>
            <a:ext cx="11389664" cy="3785652"/>
          </a:xfrm>
          <a:prstGeom prst="rect">
            <a:avLst/>
          </a:prstGeom>
          <a:noFill/>
        </p:spPr>
        <p:txBody>
          <a:bodyPr wrap="square" rtlCol="0">
            <a:spAutoFit/>
          </a:bodyPr>
          <a:lstStyle/>
          <a:p>
            <a:r>
              <a:rPr lang="es-ES" sz="3200" dirty="0">
                <a:solidFill>
                  <a:srgbClr val="00B050"/>
                </a:solidFill>
                <a:latin typeface="Arial Rounded MT Bold" panose="020F0704030504030204" pitchFamily="34" charset="0"/>
              </a:rPr>
              <a:t>Es un paradigma de programación</a:t>
            </a:r>
          </a:p>
          <a:p>
            <a:endParaRPr lang="es-ES" sz="3200" dirty="0">
              <a:solidFill>
                <a:srgbClr val="00B050"/>
              </a:solidFill>
              <a:latin typeface="Arial Rounded MT Bold" panose="020F0704030504030204" pitchFamily="34" charset="0"/>
            </a:endParaRPr>
          </a:p>
          <a:p>
            <a:r>
              <a:rPr lang="es-ES" sz="3200" b="0" i="0" dirty="0">
                <a:solidFill>
                  <a:srgbClr val="444444"/>
                </a:solidFill>
                <a:effectLst/>
                <a:latin typeface="Lato" panose="020F0502020204030203" pitchFamily="34" charset="0"/>
              </a:rPr>
              <a:t>Claves de la Programación Orientada a Objetos</a:t>
            </a:r>
          </a:p>
          <a:p>
            <a:endParaRPr lang="es-ES" sz="3200" dirty="0">
              <a:solidFill>
                <a:srgbClr val="00B050"/>
              </a:solidFill>
              <a:latin typeface="Arial Rounded MT Bold" panose="020F0704030504030204" pitchFamily="34" charset="0"/>
            </a:endParaRPr>
          </a:p>
          <a:p>
            <a:r>
              <a:rPr lang="es-ES" sz="2000" b="0" i="0" dirty="0">
                <a:solidFill>
                  <a:srgbClr val="2A2F35"/>
                </a:solidFill>
                <a:effectLst/>
                <a:latin typeface="Lato" panose="020F0502020204030203" pitchFamily="34" charset="0"/>
              </a:rPr>
              <a:t>La POO se inspira en la forma en que percibimos y entendemos el mundo que nos rodea. Imagina que estás construyendo un sistema de gestión de una biblioteca. En lugar de pensar en términos de </a:t>
            </a:r>
            <a:r>
              <a:rPr lang="es-ES" sz="2000" b="0" i="0" u="none" strike="noStrike" dirty="0">
                <a:solidFill>
                  <a:srgbClr val="FFC200"/>
                </a:solidFill>
                <a:effectLst/>
                <a:latin typeface="Lato" panose="020F0502020204030203" pitchFamily="34" charset="0"/>
                <a:hlinkClick r:id="rId4"/>
              </a:rPr>
              <a:t>algoritmos</a:t>
            </a:r>
            <a:r>
              <a:rPr lang="es-ES" sz="2000" b="0" i="0" dirty="0">
                <a:solidFill>
                  <a:srgbClr val="2A2F35"/>
                </a:solidFill>
                <a:effectLst/>
                <a:latin typeface="Lato" panose="020F0502020204030203" pitchFamily="34" charset="0"/>
              </a:rPr>
              <a:t> y estructuras de datos, la POO te invita a considerar las entidades que existen en el contexto de la biblioteca, como libros, bibliotecarios y usuarios.</a:t>
            </a:r>
            <a:endParaRPr lang="es-ES" sz="2000" dirty="0">
              <a:solidFill>
                <a:srgbClr val="00B050"/>
              </a:solidFill>
              <a:latin typeface="Arial Rounded MT Bold" panose="020F0704030504030204" pitchFamily="34" charset="0"/>
            </a:endParaRPr>
          </a:p>
          <a:p>
            <a:endParaRPr lang="es-PE" sz="32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1392440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8269B-DD97-A520-32A1-B8EE97056B02}"/>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C2D4D356-3A56-50DB-DA38-590DEEE5D24C}"/>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E417C994-48F6-8FFD-7001-DE36A5954C8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6" y="0"/>
            <a:ext cx="4252584" cy="6858000"/>
          </a:xfrm>
          <a:prstGeom prst="rect">
            <a:avLst/>
          </a:prstGeom>
        </p:spPr>
      </p:pic>
      <p:sp>
        <p:nvSpPr>
          <p:cNvPr id="15" name="CuadroTexto 14">
            <a:extLst>
              <a:ext uri="{FF2B5EF4-FFF2-40B4-BE49-F238E27FC236}">
                <a16:creationId xmlns:a16="http://schemas.microsoft.com/office/drawing/2014/main" id="{637F2B1F-DF71-1305-3ED0-FB86D246BB78}"/>
              </a:ext>
            </a:extLst>
          </p:cNvPr>
          <p:cNvSpPr txBox="1"/>
          <p:nvPr/>
        </p:nvSpPr>
        <p:spPr>
          <a:xfrm>
            <a:off x="6812057" y="6053604"/>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358D00C7-FB24-8825-8CD6-3EC0AC5CA56D}"/>
              </a:ext>
            </a:extLst>
          </p:cNvPr>
          <p:cNvSpPr txBox="1"/>
          <p:nvPr/>
        </p:nvSpPr>
        <p:spPr>
          <a:xfrm>
            <a:off x="8017013" y="6053604"/>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D7A49B22-8214-D52C-2D09-A5A08662DDEF}"/>
              </a:ext>
            </a:extLst>
          </p:cNvPr>
          <p:cNvSpPr txBox="1"/>
          <p:nvPr/>
        </p:nvSpPr>
        <p:spPr>
          <a:xfrm>
            <a:off x="1094726" y="211483"/>
            <a:ext cx="9786648" cy="523220"/>
          </a:xfrm>
          <a:prstGeom prst="rect">
            <a:avLst/>
          </a:prstGeom>
          <a:noFill/>
        </p:spPr>
        <p:txBody>
          <a:bodyPr wrap="square" rtlCol="0">
            <a:spAutoFit/>
          </a:bodyPr>
          <a:lstStyle/>
          <a:p>
            <a:r>
              <a:rPr lang="es-PE" sz="2800" dirty="0">
                <a:solidFill>
                  <a:schemeClr val="accent5"/>
                </a:solidFill>
                <a:latin typeface="Arial Rounded MT Bold" panose="020F0704030504030204" pitchFamily="34" charset="0"/>
              </a:rPr>
              <a:t>Introducción a Programación orientada a objetos</a:t>
            </a:r>
          </a:p>
        </p:txBody>
      </p:sp>
      <p:sp>
        <p:nvSpPr>
          <p:cNvPr id="2" name="CuadroTexto 1">
            <a:extLst>
              <a:ext uri="{FF2B5EF4-FFF2-40B4-BE49-F238E27FC236}">
                <a16:creationId xmlns:a16="http://schemas.microsoft.com/office/drawing/2014/main" id="{0A45CA4E-2FB1-5986-A267-547616845363}"/>
              </a:ext>
            </a:extLst>
          </p:cNvPr>
          <p:cNvSpPr txBox="1"/>
          <p:nvPr/>
        </p:nvSpPr>
        <p:spPr>
          <a:xfrm>
            <a:off x="232616" y="977425"/>
            <a:ext cx="11389664" cy="3539430"/>
          </a:xfrm>
          <a:prstGeom prst="rect">
            <a:avLst/>
          </a:prstGeom>
          <a:noFill/>
        </p:spPr>
        <p:txBody>
          <a:bodyPr wrap="square" rtlCol="0">
            <a:spAutoFit/>
          </a:bodyPr>
          <a:lstStyle/>
          <a:p>
            <a:endParaRPr lang="es-ES" sz="3200" dirty="0">
              <a:solidFill>
                <a:srgbClr val="00B050"/>
              </a:solidFill>
              <a:latin typeface="Arial Rounded MT Bold" panose="020F0704030504030204" pitchFamily="34" charset="0"/>
            </a:endParaRPr>
          </a:p>
          <a:p>
            <a:pPr algn="l">
              <a:buNone/>
            </a:pPr>
            <a:r>
              <a:rPr lang="es-ES" sz="3200" b="1" i="0" dirty="0">
                <a:solidFill>
                  <a:srgbClr val="444444"/>
                </a:solidFill>
                <a:effectLst/>
                <a:latin typeface="Lato" panose="020F0502020204030203" pitchFamily="34" charset="0"/>
              </a:rPr>
              <a:t>Clases, objetos e instancias</a:t>
            </a:r>
            <a:endParaRPr lang="es-ES" sz="3200" b="0" i="0" dirty="0">
              <a:solidFill>
                <a:srgbClr val="444444"/>
              </a:solidFill>
              <a:effectLst/>
              <a:latin typeface="Lato" panose="020F0502020204030203" pitchFamily="34" charset="0"/>
            </a:endParaRPr>
          </a:p>
          <a:p>
            <a:pPr algn="l"/>
            <a:endParaRPr lang="es-ES" sz="3200" b="0" i="0" dirty="0">
              <a:solidFill>
                <a:srgbClr val="2A2F35"/>
              </a:solidFill>
              <a:effectLst/>
              <a:latin typeface="Lato" panose="020F0502020204030203" pitchFamily="34" charset="0"/>
            </a:endParaRPr>
          </a:p>
          <a:p>
            <a:pPr algn="just"/>
            <a:r>
              <a:rPr lang="es-ES" sz="3200" b="0" i="0" dirty="0">
                <a:solidFill>
                  <a:srgbClr val="2A2F35"/>
                </a:solidFill>
                <a:effectLst/>
                <a:latin typeface="Lato" panose="020F0502020204030203" pitchFamily="34" charset="0"/>
              </a:rPr>
              <a:t>¿Cómo se crean los programas orientados a objetos? Resumiendo mucho, consistiría en hacer clases y crear objetos a partir de estas clases. Las clases forman el modelo a partir del que se estructuran los datos y los comportamientos.</a:t>
            </a:r>
          </a:p>
        </p:txBody>
      </p:sp>
    </p:spTree>
    <p:extLst>
      <p:ext uri="{BB962C8B-B14F-4D97-AF65-F5344CB8AC3E}">
        <p14:creationId xmlns:p14="http://schemas.microsoft.com/office/powerpoint/2010/main" val="332447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BF912-2057-331A-5CB4-ED06E34131B7}"/>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472EF804-CAC6-DC15-3075-A913A54D8A42}"/>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5BD9B544-BDC1-E42A-03CE-5C883C3985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6" y="0"/>
            <a:ext cx="4252584" cy="6858000"/>
          </a:xfrm>
          <a:prstGeom prst="rect">
            <a:avLst/>
          </a:prstGeom>
        </p:spPr>
      </p:pic>
      <p:sp>
        <p:nvSpPr>
          <p:cNvPr id="15" name="CuadroTexto 14">
            <a:extLst>
              <a:ext uri="{FF2B5EF4-FFF2-40B4-BE49-F238E27FC236}">
                <a16:creationId xmlns:a16="http://schemas.microsoft.com/office/drawing/2014/main" id="{30A91C0B-2BCA-1431-564F-36B870B105E6}"/>
              </a:ext>
            </a:extLst>
          </p:cNvPr>
          <p:cNvSpPr txBox="1"/>
          <p:nvPr/>
        </p:nvSpPr>
        <p:spPr>
          <a:xfrm>
            <a:off x="6812057" y="6053604"/>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9C0586F7-0172-E388-D95E-201749C1A6B5}"/>
              </a:ext>
            </a:extLst>
          </p:cNvPr>
          <p:cNvSpPr txBox="1"/>
          <p:nvPr/>
        </p:nvSpPr>
        <p:spPr>
          <a:xfrm>
            <a:off x="8017013" y="6053604"/>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B04B1EE4-A45B-737D-6906-330D17881840}"/>
              </a:ext>
            </a:extLst>
          </p:cNvPr>
          <p:cNvSpPr txBox="1"/>
          <p:nvPr/>
        </p:nvSpPr>
        <p:spPr>
          <a:xfrm>
            <a:off x="1094726" y="211483"/>
            <a:ext cx="9786648" cy="523220"/>
          </a:xfrm>
          <a:prstGeom prst="rect">
            <a:avLst/>
          </a:prstGeom>
          <a:noFill/>
        </p:spPr>
        <p:txBody>
          <a:bodyPr wrap="square" rtlCol="0">
            <a:spAutoFit/>
          </a:bodyPr>
          <a:lstStyle/>
          <a:p>
            <a:r>
              <a:rPr lang="es-PE" sz="2800" dirty="0">
                <a:solidFill>
                  <a:schemeClr val="accent5"/>
                </a:solidFill>
                <a:latin typeface="Arial Rounded MT Bold" panose="020F0704030504030204" pitchFamily="34" charset="0"/>
              </a:rPr>
              <a:t>Introducción a Programación orientada a objetos</a:t>
            </a:r>
          </a:p>
        </p:txBody>
      </p:sp>
      <p:sp>
        <p:nvSpPr>
          <p:cNvPr id="2" name="CuadroTexto 1">
            <a:extLst>
              <a:ext uri="{FF2B5EF4-FFF2-40B4-BE49-F238E27FC236}">
                <a16:creationId xmlns:a16="http://schemas.microsoft.com/office/drawing/2014/main" id="{EC8555C2-3283-45CF-89D7-C78453D8790E}"/>
              </a:ext>
            </a:extLst>
          </p:cNvPr>
          <p:cNvSpPr txBox="1"/>
          <p:nvPr/>
        </p:nvSpPr>
        <p:spPr>
          <a:xfrm>
            <a:off x="232616" y="977425"/>
            <a:ext cx="11389664" cy="3600986"/>
          </a:xfrm>
          <a:prstGeom prst="rect">
            <a:avLst/>
          </a:prstGeom>
          <a:noFill/>
        </p:spPr>
        <p:txBody>
          <a:bodyPr wrap="square" rtlCol="0">
            <a:spAutoFit/>
          </a:bodyPr>
          <a:lstStyle/>
          <a:p>
            <a:pPr algn="l"/>
            <a:r>
              <a:rPr lang="es-PE" sz="3200" b="1" i="0" dirty="0">
                <a:solidFill>
                  <a:srgbClr val="444444"/>
                </a:solidFill>
                <a:effectLst/>
                <a:latin typeface="Lato" panose="020F0502020204030203" pitchFamily="34" charset="0"/>
              </a:rPr>
              <a:t>¿Por qué POO?</a:t>
            </a:r>
            <a:endParaRPr lang="es-PE" sz="3200" b="0" i="0" dirty="0">
              <a:solidFill>
                <a:srgbClr val="444444"/>
              </a:solidFill>
              <a:effectLst/>
              <a:latin typeface="Lato" panose="020F0502020204030203" pitchFamily="34" charset="0"/>
            </a:endParaRPr>
          </a:p>
          <a:p>
            <a:endParaRPr lang="es-ES" sz="3200" dirty="0">
              <a:solidFill>
                <a:srgbClr val="00B050"/>
              </a:solidFill>
              <a:latin typeface="Arial Rounded MT Bold" panose="020F0704030504030204" pitchFamily="34" charset="0"/>
            </a:endParaRPr>
          </a:p>
          <a:p>
            <a:r>
              <a:rPr lang="es-ES" sz="3200" b="0" i="0" dirty="0">
                <a:solidFill>
                  <a:srgbClr val="444444"/>
                </a:solidFill>
                <a:effectLst/>
                <a:latin typeface="Lato" panose="020F0502020204030203" pitchFamily="34" charset="0"/>
              </a:rPr>
              <a:t>Claves de la Programación Orientada a Objetos</a:t>
            </a:r>
          </a:p>
          <a:p>
            <a:endParaRPr lang="es-ES" sz="3200" dirty="0">
              <a:solidFill>
                <a:srgbClr val="00B050"/>
              </a:solidFill>
              <a:latin typeface="Arial Rounded MT Bold" panose="020F0704030504030204" pitchFamily="34" charset="0"/>
            </a:endParaRPr>
          </a:p>
          <a:p>
            <a:r>
              <a:rPr lang="es-ES" sz="2000" b="0" i="0" dirty="0">
                <a:solidFill>
                  <a:srgbClr val="2A2F35"/>
                </a:solidFill>
                <a:effectLst/>
                <a:latin typeface="Lato" panose="020F0502020204030203" pitchFamily="34" charset="0"/>
              </a:rPr>
              <a:t>La Programación Orientada a objetos permite que el código sea reutilizable, organizado y fácil de mantener. Sigue el principio de desarrollo de software utilizado por muchos programadores </a:t>
            </a:r>
            <a:r>
              <a:rPr lang="es-ES" sz="2000" b="1" i="0" u="none" strike="noStrike" dirty="0">
                <a:solidFill>
                  <a:srgbClr val="FFC200"/>
                </a:solidFill>
                <a:effectLst/>
                <a:latin typeface="Lato" panose="020F0502020204030203" pitchFamily="34" charset="0"/>
                <a:hlinkClick r:id="rId4"/>
              </a:rPr>
              <a:t>DRY (</a:t>
            </a:r>
            <a:r>
              <a:rPr lang="es-ES" sz="2000" b="1" i="0" u="none" strike="noStrike" dirty="0" err="1">
                <a:solidFill>
                  <a:srgbClr val="FFC200"/>
                </a:solidFill>
                <a:effectLst/>
                <a:latin typeface="Lato" panose="020F0502020204030203" pitchFamily="34" charset="0"/>
                <a:hlinkClick r:id="rId4"/>
              </a:rPr>
              <a:t>Don’t</a:t>
            </a:r>
            <a:r>
              <a:rPr lang="es-ES" sz="2000" b="1" i="0" u="none" strike="noStrike" dirty="0">
                <a:solidFill>
                  <a:srgbClr val="FFC200"/>
                </a:solidFill>
                <a:effectLst/>
                <a:latin typeface="Lato" panose="020F0502020204030203" pitchFamily="34" charset="0"/>
                <a:hlinkClick r:id="rId4"/>
              </a:rPr>
              <a:t> </a:t>
            </a:r>
            <a:r>
              <a:rPr lang="es-ES" sz="2000" b="1" i="0" u="none" strike="noStrike" dirty="0" err="1">
                <a:solidFill>
                  <a:srgbClr val="FFC200"/>
                </a:solidFill>
                <a:effectLst/>
                <a:latin typeface="Lato" panose="020F0502020204030203" pitchFamily="34" charset="0"/>
                <a:hlinkClick r:id="rId4"/>
              </a:rPr>
              <a:t>Repeat</a:t>
            </a:r>
            <a:r>
              <a:rPr lang="es-ES" sz="2000" b="1" i="0" u="none" strike="noStrike" dirty="0">
                <a:solidFill>
                  <a:srgbClr val="FFC200"/>
                </a:solidFill>
                <a:effectLst/>
                <a:latin typeface="Lato" panose="020F0502020204030203" pitchFamily="34" charset="0"/>
                <a:hlinkClick r:id="rId4"/>
              </a:rPr>
              <a:t> </a:t>
            </a:r>
            <a:r>
              <a:rPr lang="es-ES" sz="2000" b="1" i="0" u="none" strike="noStrike" dirty="0" err="1">
                <a:solidFill>
                  <a:srgbClr val="FFC200"/>
                </a:solidFill>
                <a:effectLst/>
                <a:latin typeface="Lato" panose="020F0502020204030203" pitchFamily="34" charset="0"/>
                <a:hlinkClick r:id="rId4"/>
              </a:rPr>
              <a:t>Yourself</a:t>
            </a:r>
            <a:r>
              <a:rPr lang="es-ES" sz="2000" b="1" i="0" u="none" strike="noStrike" dirty="0">
                <a:solidFill>
                  <a:srgbClr val="FFC200"/>
                </a:solidFill>
                <a:effectLst/>
                <a:latin typeface="Lato" panose="020F0502020204030203" pitchFamily="34" charset="0"/>
                <a:hlinkClick r:id="rId4"/>
              </a:rPr>
              <a:t>)</a:t>
            </a:r>
            <a:r>
              <a:rPr lang="es-ES" sz="2000" b="0" i="0" dirty="0">
                <a:solidFill>
                  <a:srgbClr val="2A2F35"/>
                </a:solidFill>
                <a:effectLst/>
                <a:latin typeface="Lato" panose="020F0502020204030203" pitchFamily="34" charset="0"/>
              </a:rPr>
              <a:t>, para </a:t>
            </a:r>
            <a:r>
              <a:rPr lang="es-ES" sz="2000" b="0" i="0" u="none" strike="noStrike" dirty="0">
                <a:solidFill>
                  <a:srgbClr val="FFC200"/>
                </a:solidFill>
                <a:effectLst/>
                <a:latin typeface="Lato" panose="020F0502020204030203" pitchFamily="34" charset="0"/>
                <a:hlinkClick r:id="rId5"/>
              </a:rPr>
              <a:t>evitar duplicar</a:t>
            </a:r>
            <a:r>
              <a:rPr lang="es-ES" sz="2000" b="0" i="0" dirty="0">
                <a:solidFill>
                  <a:srgbClr val="2A2F35"/>
                </a:solidFill>
                <a:effectLst/>
                <a:latin typeface="Lato" panose="020F0502020204030203" pitchFamily="34" charset="0"/>
              </a:rPr>
              <a:t> el código y crear de esta manera programas eficientes. Además, evita el acceso no deseado a los datos o la exposición de código propietario mediante la encapsulación y la abstracción, de la que hablaremos en detalle más adelante.</a:t>
            </a:r>
            <a:endParaRPr lang="es-PE" sz="32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613484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F5E98-C66E-5CC0-C614-640A6FEBF09E}"/>
            </a:ext>
          </a:extLst>
        </p:cNvPr>
        <p:cNvGrpSpPr/>
        <p:nvPr/>
      </p:nvGrpSpPr>
      <p:grpSpPr>
        <a:xfrm>
          <a:off x="0" y="0"/>
          <a:ext cx="0" cy="0"/>
          <a:chOff x="0" y="0"/>
          <a:chExt cx="0" cy="0"/>
        </a:xfrm>
      </p:grpSpPr>
      <p:sp>
        <p:nvSpPr>
          <p:cNvPr id="17" name="Rectángulo 16">
            <a:extLst>
              <a:ext uri="{FF2B5EF4-FFF2-40B4-BE49-F238E27FC236}">
                <a16:creationId xmlns:a16="http://schemas.microsoft.com/office/drawing/2014/main" id="{A2DED8EB-C72E-48C9-ED6F-D48014C1D64A}"/>
              </a:ext>
            </a:extLst>
          </p:cNvPr>
          <p:cNvSpPr/>
          <p:nvPr/>
        </p:nvSpPr>
        <p:spPr>
          <a:xfrm>
            <a:off x="325799" y="2910290"/>
            <a:ext cx="1537854" cy="31865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Imagen 2">
            <a:extLst>
              <a:ext uri="{FF2B5EF4-FFF2-40B4-BE49-F238E27FC236}">
                <a16:creationId xmlns:a16="http://schemas.microsoft.com/office/drawing/2014/main" id="{77E9FB05-240E-F50E-0A69-1189BBCE53A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26" y="0"/>
            <a:ext cx="4252584" cy="6858000"/>
          </a:xfrm>
          <a:prstGeom prst="rect">
            <a:avLst/>
          </a:prstGeom>
        </p:spPr>
      </p:pic>
      <p:sp>
        <p:nvSpPr>
          <p:cNvPr id="15" name="CuadroTexto 14">
            <a:extLst>
              <a:ext uri="{FF2B5EF4-FFF2-40B4-BE49-F238E27FC236}">
                <a16:creationId xmlns:a16="http://schemas.microsoft.com/office/drawing/2014/main" id="{9E0BB55D-73ED-641C-74A7-B5C7DC0B5E21}"/>
              </a:ext>
            </a:extLst>
          </p:cNvPr>
          <p:cNvSpPr txBox="1"/>
          <p:nvPr/>
        </p:nvSpPr>
        <p:spPr>
          <a:xfrm>
            <a:off x="6812057" y="6053604"/>
            <a:ext cx="1857719" cy="400110"/>
          </a:xfrm>
          <a:prstGeom prst="rect">
            <a:avLst/>
          </a:prstGeom>
          <a:noFill/>
        </p:spPr>
        <p:txBody>
          <a:bodyPr wrap="square" rtlCol="0">
            <a:spAutoFit/>
          </a:bodyPr>
          <a:lstStyle/>
          <a:p>
            <a:r>
              <a:rPr lang="es-PE" sz="2000" dirty="0">
                <a:solidFill>
                  <a:schemeClr val="bg2">
                    <a:lumMod val="75000"/>
                  </a:schemeClr>
                </a:solidFill>
                <a:latin typeface="Arial" panose="020B0604020202020204" pitchFamily="34" charset="0"/>
                <a:cs typeface="Arial" panose="020B0604020202020204" pitchFamily="34" charset="0"/>
              </a:rPr>
              <a:t>Instructor:</a:t>
            </a:r>
          </a:p>
        </p:txBody>
      </p:sp>
      <p:sp>
        <p:nvSpPr>
          <p:cNvPr id="19" name="CuadroTexto 18">
            <a:extLst>
              <a:ext uri="{FF2B5EF4-FFF2-40B4-BE49-F238E27FC236}">
                <a16:creationId xmlns:a16="http://schemas.microsoft.com/office/drawing/2014/main" id="{EE441EEA-0D44-30FC-066B-B832A3BE316E}"/>
              </a:ext>
            </a:extLst>
          </p:cNvPr>
          <p:cNvSpPr txBox="1"/>
          <p:nvPr/>
        </p:nvSpPr>
        <p:spPr>
          <a:xfrm>
            <a:off x="8017013" y="6053604"/>
            <a:ext cx="2987770" cy="400110"/>
          </a:xfrm>
          <a:prstGeom prst="rect">
            <a:avLst/>
          </a:prstGeom>
          <a:noFill/>
        </p:spPr>
        <p:txBody>
          <a:bodyPr wrap="square" rtlCol="0">
            <a:spAutoFit/>
          </a:bodyPr>
          <a:lstStyle/>
          <a:p>
            <a:r>
              <a:rPr lang="es-ES" sz="2000" b="1" dirty="0">
                <a:solidFill>
                  <a:schemeClr val="bg2">
                    <a:lumMod val="75000"/>
                  </a:schemeClr>
                </a:solidFill>
                <a:latin typeface="Arial" panose="020B0604020202020204" pitchFamily="34" charset="0"/>
                <a:cs typeface="Arial" panose="020B0604020202020204" pitchFamily="34" charset="0"/>
              </a:rPr>
              <a:t>Franklin Huaman</a:t>
            </a:r>
            <a:endParaRPr lang="es-PE" sz="2000" b="1" dirty="0">
              <a:solidFill>
                <a:schemeClr val="bg2">
                  <a:lumMod val="75000"/>
                </a:schemeClr>
              </a:solidFill>
              <a:latin typeface="Arial" panose="020B0604020202020204" pitchFamily="34" charset="0"/>
              <a:cs typeface="Arial" panose="020B0604020202020204" pitchFamily="34" charset="0"/>
            </a:endParaRPr>
          </a:p>
        </p:txBody>
      </p:sp>
      <p:sp>
        <p:nvSpPr>
          <p:cNvPr id="6" name="CuadroTexto 5">
            <a:extLst>
              <a:ext uri="{FF2B5EF4-FFF2-40B4-BE49-F238E27FC236}">
                <a16:creationId xmlns:a16="http://schemas.microsoft.com/office/drawing/2014/main" id="{5E384F01-FF4B-528A-7B19-324F5BD3AA53}"/>
              </a:ext>
            </a:extLst>
          </p:cNvPr>
          <p:cNvSpPr txBox="1"/>
          <p:nvPr/>
        </p:nvSpPr>
        <p:spPr>
          <a:xfrm>
            <a:off x="1094726" y="211483"/>
            <a:ext cx="9786648" cy="523220"/>
          </a:xfrm>
          <a:prstGeom prst="rect">
            <a:avLst/>
          </a:prstGeom>
          <a:noFill/>
        </p:spPr>
        <p:txBody>
          <a:bodyPr wrap="square" rtlCol="0">
            <a:spAutoFit/>
          </a:bodyPr>
          <a:lstStyle/>
          <a:p>
            <a:r>
              <a:rPr lang="es-PE" sz="2800" dirty="0">
                <a:solidFill>
                  <a:schemeClr val="accent5"/>
                </a:solidFill>
                <a:latin typeface="Arial Rounded MT Bold" panose="020F0704030504030204" pitchFamily="34" charset="0"/>
              </a:rPr>
              <a:t>Introducción a Programación orientada a objetos</a:t>
            </a:r>
          </a:p>
        </p:txBody>
      </p:sp>
      <p:sp>
        <p:nvSpPr>
          <p:cNvPr id="2" name="CuadroTexto 1">
            <a:extLst>
              <a:ext uri="{FF2B5EF4-FFF2-40B4-BE49-F238E27FC236}">
                <a16:creationId xmlns:a16="http://schemas.microsoft.com/office/drawing/2014/main" id="{426CE05C-B3CD-C237-37C0-0ED7BF42D9F0}"/>
              </a:ext>
            </a:extLst>
          </p:cNvPr>
          <p:cNvSpPr txBox="1"/>
          <p:nvPr/>
        </p:nvSpPr>
        <p:spPr>
          <a:xfrm>
            <a:off x="232616" y="977425"/>
            <a:ext cx="11389664" cy="3600986"/>
          </a:xfrm>
          <a:prstGeom prst="rect">
            <a:avLst/>
          </a:prstGeom>
          <a:noFill/>
        </p:spPr>
        <p:txBody>
          <a:bodyPr wrap="square" rtlCol="0">
            <a:spAutoFit/>
          </a:bodyPr>
          <a:lstStyle/>
          <a:p>
            <a:pPr algn="l"/>
            <a:r>
              <a:rPr lang="es-PE" sz="3200" b="1" i="0" dirty="0">
                <a:solidFill>
                  <a:srgbClr val="444444"/>
                </a:solidFill>
                <a:effectLst/>
                <a:latin typeface="Lato" panose="020F0502020204030203" pitchFamily="34" charset="0"/>
              </a:rPr>
              <a:t>¿Por qué POO?</a:t>
            </a:r>
            <a:endParaRPr lang="es-PE" sz="3200" b="0" i="0" dirty="0">
              <a:solidFill>
                <a:srgbClr val="444444"/>
              </a:solidFill>
              <a:effectLst/>
              <a:latin typeface="Lato" panose="020F0502020204030203" pitchFamily="34" charset="0"/>
            </a:endParaRPr>
          </a:p>
          <a:p>
            <a:endParaRPr lang="es-ES" sz="3200" dirty="0">
              <a:solidFill>
                <a:srgbClr val="00B050"/>
              </a:solidFill>
              <a:latin typeface="Arial Rounded MT Bold" panose="020F0704030504030204" pitchFamily="34" charset="0"/>
            </a:endParaRPr>
          </a:p>
          <a:p>
            <a:r>
              <a:rPr lang="es-ES" sz="3200" b="0" i="0" dirty="0">
                <a:solidFill>
                  <a:srgbClr val="444444"/>
                </a:solidFill>
                <a:effectLst/>
                <a:latin typeface="Lato" panose="020F0502020204030203" pitchFamily="34" charset="0"/>
              </a:rPr>
              <a:t>Claves de la Programación Orientada a Objetos</a:t>
            </a:r>
          </a:p>
          <a:p>
            <a:endParaRPr lang="es-ES" sz="3200" dirty="0">
              <a:solidFill>
                <a:srgbClr val="00B050"/>
              </a:solidFill>
              <a:latin typeface="Arial Rounded MT Bold" panose="020F0704030504030204" pitchFamily="34" charset="0"/>
            </a:endParaRPr>
          </a:p>
          <a:p>
            <a:r>
              <a:rPr lang="es-ES" sz="2000" b="0" i="0" dirty="0">
                <a:solidFill>
                  <a:srgbClr val="2A2F35"/>
                </a:solidFill>
                <a:effectLst/>
                <a:latin typeface="Lato" panose="020F0502020204030203" pitchFamily="34" charset="0"/>
              </a:rPr>
              <a:t>La Programación Orientada a objetos permite que el código sea reutilizable, organizado y fácil de mantener. Sigue el principio de desarrollo de software utilizado por muchos programadores </a:t>
            </a:r>
            <a:r>
              <a:rPr lang="es-ES" sz="2000" b="1" i="0" u="none" strike="noStrike" dirty="0">
                <a:solidFill>
                  <a:srgbClr val="FFC200"/>
                </a:solidFill>
                <a:effectLst/>
                <a:latin typeface="Lato" panose="020F0502020204030203" pitchFamily="34" charset="0"/>
                <a:hlinkClick r:id="rId4"/>
              </a:rPr>
              <a:t>DRY (</a:t>
            </a:r>
            <a:r>
              <a:rPr lang="es-ES" sz="2000" b="1" i="0" u="none" strike="noStrike" dirty="0" err="1">
                <a:solidFill>
                  <a:srgbClr val="FFC200"/>
                </a:solidFill>
                <a:effectLst/>
                <a:latin typeface="Lato" panose="020F0502020204030203" pitchFamily="34" charset="0"/>
                <a:hlinkClick r:id="rId4"/>
              </a:rPr>
              <a:t>Don’t</a:t>
            </a:r>
            <a:r>
              <a:rPr lang="es-ES" sz="2000" b="1" i="0" u="none" strike="noStrike" dirty="0">
                <a:solidFill>
                  <a:srgbClr val="FFC200"/>
                </a:solidFill>
                <a:effectLst/>
                <a:latin typeface="Lato" panose="020F0502020204030203" pitchFamily="34" charset="0"/>
                <a:hlinkClick r:id="rId4"/>
              </a:rPr>
              <a:t> </a:t>
            </a:r>
            <a:r>
              <a:rPr lang="es-ES" sz="2000" b="1" i="0" u="none" strike="noStrike" dirty="0" err="1">
                <a:solidFill>
                  <a:srgbClr val="FFC200"/>
                </a:solidFill>
                <a:effectLst/>
                <a:latin typeface="Lato" panose="020F0502020204030203" pitchFamily="34" charset="0"/>
                <a:hlinkClick r:id="rId4"/>
              </a:rPr>
              <a:t>Repeat</a:t>
            </a:r>
            <a:r>
              <a:rPr lang="es-ES" sz="2000" b="1" i="0" u="none" strike="noStrike" dirty="0">
                <a:solidFill>
                  <a:srgbClr val="FFC200"/>
                </a:solidFill>
                <a:effectLst/>
                <a:latin typeface="Lato" panose="020F0502020204030203" pitchFamily="34" charset="0"/>
                <a:hlinkClick r:id="rId4"/>
              </a:rPr>
              <a:t> </a:t>
            </a:r>
            <a:r>
              <a:rPr lang="es-ES" sz="2000" b="1" i="0" u="none" strike="noStrike" dirty="0" err="1">
                <a:solidFill>
                  <a:srgbClr val="FFC200"/>
                </a:solidFill>
                <a:effectLst/>
                <a:latin typeface="Lato" panose="020F0502020204030203" pitchFamily="34" charset="0"/>
                <a:hlinkClick r:id="rId4"/>
              </a:rPr>
              <a:t>Yourself</a:t>
            </a:r>
            <a:r>
              <a:rPr lang="es-ES" sz="2000" b="1" i="0" u="none" strike="noStrike" dirty="0">
                <a:solidFill>
                  <a:srgbClr val="FFC200"/>
                </a:solidFill>
                <a:effectLst/>
                <a:latin typeface="Lato" panose="020F0502020204030203" pitchFamily="34" charset="0"/>
                <a:hlinkClick r:id="rId4"/>
              </a:rPr>
              <a:t>)</a:t>
            </a:r>
            <a:r>
              <a:rPr lang="es-ES" sz="2000" b="0" i="0" dirty="0">
                <a:solidFill>
                  <a:srgbClr val="2A2F35"/>
                </a:solidFill>
                <a:effectLst/>
                <a:latin typeface="Lato" panose="020F0502020204030203" pitchFamily="34" charset="0"/>
              </a:rPr>
              <a:t>, para </a:t>
            </a:r>
            <a:r>
              <a:rPr lang="es-ES" sz="2000" b="0" i="0" u="none" strike="noStrike" dirty="0">
                <a:solidFill>
                  <a:srgbClr val="FFC200"/>
                </a:solidFill>
                <a:effectLst/>
                <a:latin typeface="Lato" panose="020F0502020204030203" pitchFamily="34" charset="0"/>
                <a:hlinkClick r:id="rId5"/>
              </a:rPr>
              <a:t>evitar duplicar</a:t>
            </a:r>
            <a:r>
              <a:rPr lang="es-ES" sz="2000" b="0" i="0" dirty="0">
                <a:solidFill>
                  <a:srgbClr val="2A2F35"/>
                </a:solidFill>
                <a:effectLst/>
                <a:latin typeface="Lato" panose="020F0502020204030203" pitchFamily="34" charset="0"/>
              </a:rPr>
              <a:t> el código y crear de esta manera programas eficientes. Además, evita el acceso no deseado a los datos o la exposición de código propietario mediante la encapsulación y la abstracción, de la que hablaremos en detalle más adelante.</a:t>
            </a:r>
            <a:endParaRPr lang="es-PE" sz="3200" dirty="0">
              <a:solidFill>
                <a:srgbClr val="00B050"/>
              </a:solidFill>
              <a:latin typeface="Arial Rounded MT Bold" panose="020F0704030504030204" pitchFamily="34" charset="0"/>
            </a:endParaRPr>
          </a:p>
        </p:txBody>
      </p:sp>
    </p:spTree>
    <p:extLst>
      <p:ext uri="{BB962C8B-B14F-4D97-AF65-F5344CB8AC3E}">
        <p14:creationId xmlns:p14="http://schemas.microsoft.com/office/powerpoint/2010/main" val="168054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8B8F708-2636-4E10-32D9-A0119401E563}"/>
              </a:ext>
            </a:extLst>
          </p:cNvPr>
          <p:cNvPicPr>
            <a:picLocks noChangeAspect="1"/>
          </p:cNvPicPr>
          <p:nvPr/>
        </p:nvPicPr>
        <p:blipFill>
          <a:blip r:embed="rId2"/>
          <a:stretch>
            <a:fillRect/>
          </a:stretch>
        </p:blipFill>
        <p:spPr>
          <a:xfrm>
            <a:off x="1905945" y="426512"/>
            <a:ext cx="6858957" cy="4124901"/>
          </a:xfrm>
          <a:prstGeom prst="rect">
            <a:avLst/>
          </a:prstGeom>
        </p:spPr>
      </p:pic>
    </p:spTree>
    <p:extLst>
      <p:ext uri="{BB962C8B-B14F-4D97-AF65-F5344CB8AC3E}">
        <p14:creationId xmlns:p14="http://schemas.microsoft.com/office/powerpoint/2010/main" val="2648482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9D762-BC86-E0AA-A987-B79AA99E1140}"/>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0EB83433-E39D-8EEF-B73E-F5A4197CC86D}"/>
              </a:ext>
            </a:extLst>
          </p:cNvPr>
          <p:cNvSpPr txBox="1"/>
          <p:nvPr/>
        </p:nvSpPr>
        <p:spPr>
          <a:xfrm>
            <a:off x="271328" y="178529"/>
            <a:ext cx="11538960" cy="646331"/>
          </a:xfrm>
          <a:prstGeom prst="rect">
            <a:avLst/>
          </a:prstGeom>
          <a:noFill/>
        </p:spPr>
        <p:txBody>
          <a:bodyPr wrap="square">
            <a:spAutoFit/>
          </a:bodyPr>
          <a:lstStyle/>
          <a:p>
            <a:pPr algn="l"/>
            <a:r>
              <a:rPr lang="es-ES" sz="3600" b="1" i="0" dirty="0">
                <a:solidFill>
                  <a:srgbClr val="444444"/>
                </a:solidFill>
                <a:effectLst/>
                <a:latin typeface="Lato" panose="020F0502020204030203" pitchFamily="34" charset="0"/>
              </a:rPr>
              <a:t>4 Principios de la Programación Orientada a Objetos </a:t>
            </a:r>
            <a:endParaRPr lang="es-ES" sz="3600" b="0" i="0" dirty="0">
              <a:solidFill>
                <a:srgbClr val="444444"/>
              </a:solidFill>
              <a:effectLst/>
              <a:latin typeface="Lato" panose="020F0502020204030203" pitchFamily="34" charset="0"/>
            </a:endParaRPr>
          </a:p>
        </p:txBody>
      </p:sp>
      <p:sp>
        <p:nvSpPr>
          <p:cNvPr id="6" name="CuadroTexto 5">
            <a:extLst>
              <a:ext uri="{FF2B5EF4-FFF2-40B4-BE49-F238E27FC236}">
                <a16:creationId xmlns:a16="http://schemas.microsoft.com/office/drawing/2014/main" id="{20053167-B9F0-346B-B51B-6FD0CC014E9C}"/>
              </a:ext>
            </a:extLst>
          </p:cNvPr>
          <p:cNvSpPr txBox="1"/>
          <p:nvPr/>
        </p:nvSpPr>
        <p:spPr>
          <a:xfrm>
            <a:off x="408061" y="1075839"/>
            <a:ext cx="6097424" cy="369332"/>
          </a:xfrm>
          <a:prstGeom prst="rect">
            <a:avLst/>
          </a:prstGeom>
          <a:noFill/>
        </p:spPr>
        <p:txBody>
          <a:bodyPr wrap="square">
            <a:spAutoFit/>
          </a:bodyPr>
          <a:lstStyle/>
          <a:p>
            <a:pPr algn="l">
              <a:buFont typeface="Arial" panose="020B0604020202020204" pitchFamily="34" charset="0"/>
              <a:buChar char="•"/>
            </a:pPr>
            <a:r>
              <a:rPr lang="es-PE" b="1" i="0">
                <a:solidFill>
                  <a:srgbClr val="2A2F35"/>
                </a:solidFill>
                <a:effectLst/>
                <a:latin typeface="Lato" panose="020F0502020204030203" pitchFamily="34" charset="0"/>
              </a:rPr>
              <a:t>La encapsulación</a:t>
            </a:r>
            <a:endParaRPr lang="es-PE" b="0" i="0" dirty="0">
              <a:solidFill>
                <a:srgbClr val="2A2F35"/>
              </a:solidFill>
              <a:effectLst/>
              <a:latin typeface="Lato" panose="020F0502020204030203" pitchFamily="34" charset="0"/>
            </a:endParaRPr>
          </a:p>
        </p:txBody>
      </p:sp>
      <p:sp>
        <p:nvSpPr>
          <p:cNvPr id="8" name="CuadroTexto 7">
            <a:extLst>
              <a:ext uri="{FF2B5EF4-FFF2-40B4-BE49-F238E27FC236}">
                <a16:creationId xmlns:a16="http://schemas.microsoft.com/office/drawing/2014/main" id="{988A4237-DE7E-4C98-8D0B-10153E9704A6}"/>
              </a:ext>
            </a:extLst>
          </p:cNvPr>
          <p:cNvSpPr txBox="1"/>
          <p:nvPr/>
        </p:nvSpPr>
        <p:spPr>
          <a:xfrm>
            <a:off x="408061" y="2682447"/>
            <a:ext cx="6097424" cy="369332"/>
          </a:xfrm>
          <a:prstGeom prst="rect">
            <a:avLst/>
          </a:prstGeom>
          <a:noFill/>
        </p:spPr>
        <p:txBody>
          <a:bodyPr wrap="square">
            <a:spAutoFit/>
          </a:bodyPr>
          <a:lstStyle/>
          <a:p>
            <a:pPr algn="l">
              <a:buFont typeface="Arial" panose="020B0604020202020204" pitchFamily="34" charset="0"/>
              <a:buChar char="•"/>
            </a:pPr>
            <a:r>
              <a:rPr lang="es-PE" b="1" i="0" dirty="0">
                <a:solidFill>
                  <a:srgbClr val="2A2F35"/>
                </a:solidFill>
                <a:effectLst/>
                <a:latin typeface="Lato" panose="020F0502020204030203" pitchFamily="34" charset="0"/>
              </a:rPr>
              <a:t>La abstracción</a:t>
            </a:r>
            <a:endParaRPr lang="es-PE" b="0" i="0" dirty="0">
              <a:solidFill>
                <a:srgbClr val="2A2F35"/>
              </a:solidFill>
              <a:effectLst/>
              <a:latin typeface="Lato" panose="020F0502020204030203" pitchFamily="34" charset="0"/>
            </a:endParaRPr>
          </a:p>
        </p:txBody>
      </p:sp>
      <p:sp>
        <p:nvSpPr>
          <p:cNvPr id="14" name="CuadroTexto 13">
            <a:extLst>
              <a:ext uri="{FF2B5EF4-FFF2-40B4-BE49-F238E27FC236}">
                <a16:creationId xmlns:a16="http://schemas.microsoft.com/office/drawing/2014/main" id="{A8D0F7B6-DB9F-B057-85C3-4EE395F73F5C}"/>
              </a:ext>
            </a:extLst>
          </p:cNvPr>
          <p:cNvSpPr txBox="1"/>
          <p:nvPr/>
        </p:nvSpPr>
        <p:spPr>
          <a:xfrm>
            <a:off x="484972" y="1531373"/>
            <a:ext cx="10786931" cy="954107"/>
          </a:xfrm>
          <a:prstGeom prst="rect">
            <a:avLst/>
          </a:prstGeom>
          <a:noFill/>
        </p:spPr>
        <p:txBody>
          <a:bodyPr wrap="square">
            <a:spAutoFit/>
          </a:bodyPr>
          <a:lstStyle/>
          <a:p>
            <a:r>
              <a:rPr lang="es-ES" sz="1400" b="0" i="0" dirty="0">
                <a:solidFill>
                  <a:srgbClr val="2A2F35"/>
                </a:solidFill>
                <a:effectLst/>
                <a:latin typeface="Lato" panose="020F0502020204030203" pitchFamily="34" charset="0"/>
              </a:rPr>
              <a:t>La encapsulación contiene</a:t>
            </a:r>
            <a:r>
              <a:rPr lang="es-ES" sz="1400" b="1" i="0" dirty="0">
                <a:solidFill>
                  <a:srgbClr val="2A2F35"/>
                </a:solidFill>
                <a:effectLst/>
                <a:latin typeface="Lato" panose="020F0502020204030203" pitchFamily="34" charset="0"/>
              </a:rPr>
              <a:t> toda la información importante de un objeto dentro del mismo</a:t>
            </a:r>
            <a:r>
              <a:rPr lang="es-ES" sz="1400" b="0" i="0" dirty="0">
                <a:solidFill>
                  <a:srgbClr val="2A2F35"/>
                </a:solidFill>
                <a:effectLst/>
                <a:latin typeface="Lato" panose="020F0502020204030203" pitchFamily="34" charset="0"/>
              </a:rPr>
              <a:t> y solo expone la información seleccionada al mundo exterior. </a:t>
            </a:r>
            <a:br>
              <a:rPr lang="es-ES" sz="1400" dirty="0"/>
            </a:br>
            <a:r>
              <a:rPr lang="es-ES" sz="1400" b="0" i="0" dirty="0">
                <a:solidFill>
                  <a:srgbClr val="2A2F35"/>
                </a:solidFill>
                <a:effectLst/>
                <a:latin typeface="Lato" panose="020F0502020204030203" pitchFamily="34" charset="0"/>
              </a:rPr>
              <a:t>Esta propiedad permite asegurar que la información de un objeto esté oculta para el mundo exterior, agrupando en una Clase las características o atributos que cuentan con un acceso privado, y los comportamientos o métodos que presentan un acceso público.</a:t>
            </a:r>
            <a:endParaRPr lang="es-PE" sz="1400" dirty="0"/>
          </a:p>
        </p:txBody>
      </p:sp>
      <p:sp>
        <p:nvSpPr>
          <p:cNvPr id="16" name="CuadroTexto 15">
            <a:extLst>
              <a:ext uri="{FF2B5EF4-FFF2-40B4-BE49-F238E27FC236}">
                <a16:creationId xmlns:a16="http://schemas.microsoft.com/office/drawing/2014/main" id="{E35A210D-7AED-C405-6BED-006D13F1243E}"/>
              </a:ext>
            </a:extLst>
          </p:cNvPr>
          <p:cNvSpPr txBox="1"/>
          <p:nvPr/>
        </p:nvSpPr>
        <p:spPr>
          <a:xfrm>
            <a:off x="484972" y="3213015"/>
            <a:ext cx="10786931" cy="646331"/>
          </a:xfrm>
          <a:prstGeom prst="rect">
            <a:avLst/>
          </a:prstGeom>
          <a:noFill/>
        </p:spPr>
        <p:txBody>
          <a:bodyPr wrap="square">
            <a:spAutoFit/>
          </a:bodyPr>
          <a:lstStyle/>
          <a:p>
            <a:r>
              <a:rPr lang="es-ES" b="0" i="0" dirty="0">
                <a:solidFill>
                  <a:srgbClr val="2A2F35"/>
                </a:solidFill>
                <a:effectLst/>
                <a:latin typeface="Lato" panose="020F0502020204030203" pitchFamily="34" charset="0"/>
              </a:rPr>
              <a:t>La abstracción es cuando </a:t>
            </a:r>
            <a:r>
              <a:rPr lang="es-ES" b="1" i="0" dirty="0">
                <a:solidFill>
                  <a:srgbClr val="2A2F35"/>
                </a:solidFill>
                <a:effectLst/>
                <a:latin typeface="Lato" panose="020F0502020204030203" pitchFamily="34" charset="0"/>
              </a:rPr>
              <a:t>el usuario interactúa solo con los atributos y métodos seleccionados de un objeto</a:t>
            </a:r>
            <a:r>
              <a:rPr lang="es-ES" b="0" i="0" dirty="0">
                <a:solidFill>
                  <a:srgbClr val="2A2F35"/>
                </a:solidFill>
                <a:effectLst/>
                <a:latin typeface="Lato" panose="020F0502020204030203" pitchFamily="34" charset="0"/>
              </a:rPr>
              <a:t>, utilizando herramientas simplificadas de alto nivel para acceder a un objeto complejo.</a:t>
            </a:r>
            <a:endParaRPr lang="es-PE" dirty="0"/>
          </a:p>
        </p:txBody>
      </p:sp>
    </p:spTree>
    <p:extLst>
      <p:ext uri="{BB962C8B-B14F-4D97-AF65-F5344CB8AC3E}">
        <p14:creationId xmlns:p14="http://schemas.microsoft.com/office/powerpoint/2010/main" val="329286194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966</TotalTime>
  <Words>926</Words>
  <Application>Microsoft Office PowerPoint</Application>
  <PresentationFormat>Panorámica</PresentationFormat>
  <Paragraphs>91</Paragraphs>
  <Slides>15</Slides>
  <Notes>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Arial Rounded MT Bold</vt:lpstr>
      <vt:lpstr>Calibri</vt:lpstr>
      <vt:lpstr>Calibri Light</vt:lpstr>
      <vt:lpstr>Lato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Galaxy Training</dc:creator>
  <cp:lastModifiedBy>Franklin</cp:lastModifiedBy>
  <cp:revision>57</cp:revision>
  <dcterms:created xsi:type="dcterms:W3CDTF">2020-12-01T20:43:01Z</dcterms:created>
  <dcterms:modified xsi:type="dcterms:W3CDTF">2025-04-30T02:51:13Z</dcterms:modified>
</cp:coreProperties>
</file>