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2" r:id="rId1"/>
  </p:sldMasterIdLst>
  <p:sldIdLst>
    <p:sldId id="256" r:id="rId2"/>
    <p:sldId id="276" r:id="rId3"/>
    <p:sldId id="278" r:id="rId4"/>
    <p:sldId id="279" r:id="rId5"/>
    <p:sldId id="287" r:id="rId6"/>
    <p:sldId id="288" r:id="rId7"/>
    <p:sldId id="273" r:id="rId8"/>
    <p:sldId id="271" r:id="rId9"/>
    <p:sldId id="272" r:id="rId10"/>
    <p:sldId id="258" r:id="rId11"/>
    <p:sldId id="274" r:id="rId12"/>
    <p:sldId id="277" r:id="rId13"/>
    <p:sldId id="270" r:id="rId14"/>
    <p:sldId id="262" r:id="rId15"/>
    <p:sldId id="284" r:id="rId16"/>
    <p:sldId id="283" r:id="rId17"/>
    <p:sldId id="275" r:id="rId18"/>
    <p:sldId id="285" r:id="rId19"/>
    <p:sldId id="257" r:id="rId20"/>
    <p:sldId id="259" r:id="rId21"/>
    <p:sldId id="264" r:id="rId22"/>
    <p:sldId id="269" r:id="rId23"/>
    <p:sldId id="263" r:id="rId24"/>
    <p:sldId id="260" r:id="rId25"/>
    <p:sldId id="290" r:id="rId26"/>
    <p:sldId id="282" r:id="rId27"/>
    <p:sldId id="289" r:id="rId28"/>
    <p:sldId id="265" r:id="rId29"/>
    <p:sldId id="267" r:id="rId30"/>
    <p:sldId id="268" r:id="rId31"/>
    <p:sldId id="261" r:id="rId32"/>
    <p:sldId id="266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F03317E-92C9-4AE6-875E-EA401458534B}">
          <p14:sldIdLst>
            <p14:sldId id="256"/>
            <p14:sldId id="276"/>
            <p14:sldId id="278"/>
            <p14:sldId id="279"/>
            <p14:sldId id="287"/>
            <p14:sldId id="288"/>
          </p14:sldIdLst>
        </p14:section>
        <p14:section name="Hosting Models" id="{F2E31102-55E5-48A3-A6E6-174E593EA044}">
          <p14:sldIdLst>
            <p14:sldId id="273"/>
            <p14:sldId id="271"/>
            <p14:sldId id="272"/>
            <p14:sldId id="258"/>
          </p14:sldIdLst>
        </p14:section>
        <p14:section name="ASP.NET Core Server" id="{78129448-8AA6-4B0A-8DFB-516EAD822AA5}">
          <p14:sldIdLst>
            <p14:sldId id="274"/>
            <p14:sldId id="277"/>
            <p14:sldId id="270"/>
            <p14:sldId id="262"/>
            <p14:sldId id="284"/>
            <p14:sldId id="283"/>
          </p14:sldIdLst>
        </p14:section>
        <p14:section name="Blazor Client" id="{26D6CE5E-4C1C-45A7-BBB5-8DDFB966FB55}">
          <p14:sldIdLst>
            <p14:sldId id="275"/>
            <p14:sldId id="285"/>
            <p14:sldId id="257"/>
            <p14:sldId id="259"/>
            <p14:sldId id="264"/>
            <p14:sldId id="269"/>
            <p14:sldId id="263"/>
            <p14:sldId id="260"/>
            <p14:sldId id="290"/>
            <p14:sldId id="282"/>
            <p14:sldId id="289"/>
            <p14:sldId id="265"/>
            <p14:sldId id="267"/>
            <p14:sldId id="268"/>
            <p14:sldId id="261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62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EF2B-F713-40BB-99D2-A0981D32B490}" type="datetimeFigureOut">
              <a:rPr lang="en-DE" smtClean="0"/>
              <a:t>23/08/2023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62A4F-FE0C-474C-9A8A-3D9224513B9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09189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EF2B-F713-40BB-99D2-A0981D32B490}" type="datetimeFigureOut">
              <a:rPr lang="en-DE" smtClean="0"/>
              <a:t>23/08/2023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62A4F-FE0C-474C-9A8A-3D9224513B9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90097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EF2B-F713-40BB-99D2-A0981D32B490}" type="datetimeFigureOut">
              <a:rPr lang="en-DE" smtClean="0"/>
              <a:t>23/08/2023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62A4F-FE0C-474C-9A8A-3D9224513B9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93076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EF2B-F713-40BB-99D2-A0981D32B490}" type="datetimeFigureOut">
              <a:rPr lang="en-DE" smtClean="0"/>
              <a:t>23/08/2023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62A4F-FE0C-474C-9A8A-3D9224513B90}" type="slidenum">
              <a:rPr lang="en-DE" smtClean="0"/>
              <a:t>‹#›</a:t>
            </a:fld>
            <a:endParaRPr lang="en-DE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387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EF2B-F713-40BB-99D2-A0981D32B490}" type="datetimeFigureOut">
              <a:rPr lang="en-DE" smtClean="0"/>
              <a:t>23/08/2023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62A4F-FE0C-474C-9A8A-3D9224513B9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13801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EF2B-F713-40BB-99D2-A0981D32B490}" type="datetimeFigureOut">
              <a:rPr lang="en-DE" smtClean="0"/>
              <a:t>23/08/2023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62A4F-FE0C-474C-9A8A-3D9224513B9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715182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EF2B-F713-40BB-99D2-A0981D32B490}" type="datetimeFigureOut">
              <a:rPr lang="en-DE" smtClean="0"/>
              <a:t>23/08/2023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62A4F-FE0C-474C-9A8A-3D9224513B9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54766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EF2B-F713-40BB-99D2-A0981D32B490}" type="datetimeFigureOut">
              <a:rPr lang="en-DE" smtClean="0"/>
              <a:t>23/08/2023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62A4F-FE0C-474C-9A8A-3D9224513B9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218572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EF2B-F713-40BB-99D2-A0981D32B490}" type="datetimeFigureOut">
              <a:rPr lang="en-DE" smtClean="0"/>
              <a:t>23/08/2023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62A4F-FE0C-474C-9A8A-3D9224513B9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64617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EF2B-F713-40BB-99D2-A0981D32B490}" type="datetimeFigureOut">
              <a:rPr lang="en-DE" smtClean="0"/>
              <a:t>23/08/2023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62A4F-FE0C-474C-9A8A-3D9224513B9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5911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EF2B-F713-40BB-99D2-A0981D32B490}" type="datetimeFigureOut">
              <a:rPr lang="en-DE" smtClean="0"/>
              <a:t>23/08/2023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62A4F-FE0C-474C-9A8A-3D9224513B9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85616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EF2B-F713-40BB-99D2-A0981D32B490}" type="datetimeFigureOut">
              <a:rPr lang="en-DE" smtClean="0"/>
              <a:t>23/08/2023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62A4F-FE0C-474C-9A8A-3D9224513B9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2899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EF2B-F713-40BB-99D2-A0981D32B490}" type="datetimeFigureOut">
              <a:rPr lang="en-DE" smtClean="0"/>
              <a:t>23/08/2023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62A4F-FE0C-474C-9A8A-3D9224513B9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53683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EF2B-F713-40BB-99D2-A0981D32B490}" type="datetimeFigureOut">
              <a:rPr lang="en-DE" smtClean="0"/>
              <a:t>23/08/2023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62A4F-FE0C-474C-9A8A-3D9224513B9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17621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EF2B-F713-40BB-99D2-A0981D32B490}" type="datetimeFigureOut">
              <a:rPr lang="en-DE" smtClean="0"/>
              <a:t>23/08/2023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62A4F-FE0C-474C-9A8A-3D9224513B9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77943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EF2B-F713-40BB-99D2-A0981D32B490}" type="datetimeFigureOut">
              <a:rPr lang="en-DE" smtClean="0"/>
              <a:t>23/08/2023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62A4F-FE0C-474C-9A8A-3D9224513B9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8409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EF2B-F713-40BB-99D2-A0981D32B490}" type="datetimeFigureOut">
              <a:rPr lang="en-DE" smtClean="0"/>
              <a:t>23/08/2023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62A4F-FE0C-474C-9A8A-3D9224513B9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82687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254EF2B-F713-40BB-99D2-A0981D32B490}" type="datetimeFigureOut">
              <a:rPr lang="en-DE" smtClean="0"/>
              <a:t>23/08/2023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EC962A4F-FE0C-474C-9A8A-3D9224513B9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044714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  <p:sldLayoutId id="2147483954" r:id="rId12"/>
    <p:sldLayoutId id="2147483955" r:id="rId13"/>
    <p:sldLayoutId id="2147483956" r:id="rId14"/>
    <p:sldLayoutId id="2147483957" r:id="rId15"/>
    <p:sldLayoutId id="2147483958" r:id="rId16"/>
    <p:sldLayoutId id="21474839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EA067-AB18-686B-6881-978AE9386A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BLAZOR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2EBDCD-870A-E625-3656-F63A0AA175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98193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6855D-B370-3B5A-932B-396C445DE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Static Hosting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70E0A-E23D-6781-5674-01EFC5767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Eine </a:t>
            </a:r>
            <a:r>
              <a:rPr lang="en-DE" dirty="0" err="1"/>
              <a:t>spezielle</a:t>
            </a:r>
            <a:r>
              <a:rPr lang="en-DE" dirty="0"/>
              <a:t> Form des </a:t>
            </a:r>
            <a:r>
              <a:rPr lang="en-DE" dirty="0" err="1"/>
              <a:t>Hostings</a:t>
            </a:r>
            <a:r>
              <a:rPr lang="en-DE" dirty="0"/>
              <a:t> </a:t>
            </a:r>
            <a:r>
              <a:rPr lang="en-DE" dirty="0" err="1"/>
              <a:t>ohne</a:t>
            </a:r>
            <a:r>
              <a:rPr lang="en-DE" dirty="0"/>
              <a:t> ASP.NET Core Server</a:t>
            </a:r>
          </a:p>
          <a:p>
            <a:r>
              <a:rPr lang="en-DE" dirty="0"/>
              <a:t>Die </a:t>
            </a:r>
            <a:r>
              <a:rPr lang="en-DE" dirty="0" err="1"/>
              <a:t>Blazor</a:t>
            </a:r>
            <a:r>
              <a:rPr lang="en-DE" dirty="0"/>
              <a:t> </a:t>
            </a:r>
            <a:r>
              <a:rPr lang="en-DE" dirty="0" err="1"/>
              <a:t>WebAssembly</a:t>
            </a:r>
            <a:r>
              <a:rPr lang="en-DE" dirty="0"/>
              <a:t> App </a:t>
            </a:r>
            <a:r>
              <a:rPr lang="en-DE" dirty="0" err="1"/>
              <a:t>wird</a:t>
            </a:r>
            <a:r>
              <a:rPr lang="en-DE" dirty="0"/>
              <a:t> </a:t>
            </a:r>
            <a:r>
              <a:rPr lang="en-DE" dirty="0" err="1"/>
              <a:t>hier</a:t>
            </a:r>
            <a:r>
              <a:rPr lang="en-DE" dirty="0"/>
              <a:t> </a:t>
            </a:r>
            <a:r>
              <a:rPr lang="en-DE" dirty="0" err="1"/>
              <a:t>direkt</a:t>
            </a:r>
            <a:r>
              <a:rPr lang="en-DE" dirty="0"/>
              <a:t> </a:t>
            </a:r>
            <a:r>
              <a:rPr lang="en-DE" dirty="0" err="1"/>
              <a:t>als</a:t>
            </a:r>
            <a:r>
              <a:rPr lang="en-DE" dirty="0"/>
              <a:t> Static Content </a:t>
            </a:r>
            <a:r>
              <a:rPr lang="en-DE" dirty="0" err="1"/>
              <a:t>ausgeliefert</a:t>
            </a:r>
            <a:endParaRPr lang="en-DE" dirty="0"/>
          </a:p>
          <a:p>
            <a:r>
              <a:rPr lang="en-DE" dirty="0" err="1"/>
              <a:t>CDNs</a:t>
            </a:r>
            <a:r>
              <a:rPr lang="en-DE" dirty="0"/>
              <a:t> </a:t>
            </a:r>
            <a:r>
              <a:rPr lang="en-DE" dirty="0" err="1"/>
              <a:t>müssen</a:t>
            </a:r>
            <a:r>
              <a:rPr lang="en-DE" dirty="0"/>
              <a:t> </a:t>
            </a:r>
            <a:r>
              <a:rPr lang="en-DE" dirty="0" err="1"/>
              <a:t>hier</a:t>
            </a:r>
            <a:r>
              <a:rPr lang="en-DE" dirty="0"/>
              <a:t> URL Rewrite </a:t>
            </a:r>
            <a:r>
              <a:rPr lang="en-DE" dirty="0" err="1"/>
              <a:t>unterstützen</a:t>
            </a:r>
            <a:r>
              <a:rPr lang="en-DE" dirty="0"/>
              <a:t> um </a:t>
            </a:r>
            <a:r>
              <a:rPr lang="en-DE" dirty="0" err="1"/>
              <a:t>nicht</a:t>
            </a:r>
            <a:r>
              <a:rPr lang="en-DE" dirty="0"/>
              <a:t> </a:t>
            </a:r>
            <a:r>
              <a:rPr lang="en-DE" dirty="0" err="1"/>
              <a:t>mit</a:t>
            </a:r>
            <a:r>
              <a:rPr lang="en-DE" dirty="0"/>
              <a:t> dem </a:t>
            </a:r>
            <a:r>
              <a:rPr lang="en-DE" dirty="0" err="1"/>
              <a:t>Blazor</a:t>
            </a:r>
            <a:r>
              <a:rPr lang="en-DE" dirty="0"/>
              <a:t> Router in </a:t>
            </a:r>
            <a:r>
              <a:rPr lang="en-DE" dirty="0" err="1"/>
              <a:t>Konflikt</a:t>
            </a:r>
            <a:r>
              <a:rPr lang="en-DE" dirty="0"/>
              <a:t> </a:t>
            </a:r>
            <a:r>
              <a:rPr lang="en-DE" dirty="0" err="1"/>
              <a:t>zu</a:t>
            </a:r>
            <a:r>
              <a:rPr lang="en-DE" dirty="0"/>
              <a:t> </a:t>
            </a:r>
            <a:r>
              <a:rPr lang="en-DE" dirty="0" err="1"/>
              <a:t>geraten</a:t>
            </a:r>
            <a:endParaRPr lang="en-DE" dirty="0"/>
          </a:p>
          <a:p>
            <a:r>
              <a:rPr lang="en-DE" dirty="0" err="1"/>
              <a:t>Zugriffe</a:t>
            </a:r>
            <a:r>
              <a:rPr lang="en-DE" dirty="0"/>
              <a:t> auf </a:t>
            </a:r>
            <a:r>
              <a:rPr lang="en-DE" dirty="0" err="1"/>
              <a:t>WebAPIs</a:t>
            </a:r>
            <a:r>
              <a:rPr lang="en-DE" dirty="0"/>
              <a:t> </a:t>
            </a:r>
            <a:r>
              <a:rPr lang="en-DE" dirty="0" err="1"/>
              <a:t>benötigen</a:t>
            </a:r>
            <a:r>
              <a:rPr lang="en-DE" dirty="0"/>
              <a:t> </a:t>
            </a:r>
            <a:r>
              <a:rPr lang="en-DE" dirty="0" err="1"/>
              <a:t>hier</a:t>
            </a:r>
            <a:r>
              <a:rPr lang="en-DE" dirty="0"/>
              <a:t> </a:t>
            </a:r>
            <a:r>
              <a:rPr lang="en-DE" dirty="0" err="1"/>
              <a:t>potentiell</a:t>
            </a:r>
            <a:r>
              <a:rPr lang="en-DE" dirty="0"/>
              <a:t> </a:t>
            </a:r>
            <a:r>
              <a:rPr lang="en-DE" dirty="0" err="1"/>
              <a:t>eine</a:t>
            </a:r>
            <a:r>
              <a:rPr lang="en-DE" dirty="0"/>
              <a:t> </a:t>
            </a:r>
            <a:r>
              <a:rPr lang="en-DE" dirty="0" err="1"/>
              <a:t>eigene</a:t>
            </a:r>
            <a:r>
              <a:rPr lang="en-DE" dirty="0"/>
              <a:t> CORS-</a:t>
            </a:r>
            <a:r>
              <a:rPr lang="en-DE" dirty="0" err="1"/>
              <a:t>Konfiguration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905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77AAFB-0BA1-CF35-25F9-15855F4913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ASP.NET Core Server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C4BE5D-8F11-5094-3867-84FC7D6539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995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AD3484-F191-5360-B679-A86473F52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Service Dependency Configuration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4CE1A1-A9E1-FFEA-BC0B-047B65CD9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 err="1"/>
              <a:t>Registrierung</a:t>
            </a:r>
            <a:r>
              <a:rPr lang="en-DE" dirty="0"/>
              <a:t> der Service-</a:t>
            </a:r>
            <a:r>
              <a:rPr lang="en-DE" dirty="0" err="1"/>
              <a:t>Schnittstellen</a:t>
            </a:r>
            <a:r>
              <a:rPr lang="en-DE" dirty="0"/>
              <a:t> und </a:t>
            </a:r>
            <a:r>
              <a:rPr lang="en-DE" dirty="0" err="1"/>
              <a:t>derer</a:t>
            </a:r>
            <a:r>
              <a:rPr lang="en-DE" dirty="0"/>
              <a:t> </a:t>
            </a:r>
            <a:r>
              <a:rPr lang="en-DE" dirty="0" err="1"/>
              <a:t>Implementationen</a:t>
            </a:r>
            <a:endParaRPr lang="en-DE" dirty="0"/>
          </a:p>
          <a:p>
            <a:r>
              <a:rPr lang="en-US" dirty="0"/>
              <a:t>F</a:t>
            </a:r>
            <a:r>
              <a:rPr lang="en-DE" dirty="0" err="1"/>
              <a:t>ür</a:t>
            </a:r>
            <a:r>
              <a:rPr lang="en-DE" dirty="0"/>
              <a:t> die </a:t>
            </a:r>
            <a:r>
              <a:rPr lang="en-DE" dirty="0" err="1"/>
              <a:t>Blazor</a:t>
            </a:r>
            <a:r>
              <a:rPr lang="en-DE" dirty="0"/>
              <a:t> App </a:t>
            </a:r>
            <a:r>
              <a:rPr lang="en-DE" dirty="0" err="1"/>
              <a:t>besonders</a:t>
            </a:r>
            <a:r>
              <a:rPr lang="en-DE" dirty="0"/>
              <a:t> relevant </a:t>
            </a:r>
            <a:r>
              <a:rPr lang="en-DE" dirty="0" err="1"/>
              <a:t>ist</a:t>
            </a:r>
            <a:r>
              <a:rPr lang="en-DE" dirty="0"/>
              <a:t> </a:t>
            </a:r>
            <a:r>
              <a:rPr lang="en-DE" dirty="0" err="1"/>
              <a:t>hier</a:t>
            </a:r>
            <a:r>
              <a:rPr lang="en-DE" dirty="0"/>
              <a:t> die </a:t>
            </a:r>
            <a:r>
              <a:rPr lang="en-DE" dirty="0" err="1"/>
              <a:t>Konfiguration</a:t>
            </a:r>
            <a:r>
              <a:rPr lang="en-DE" dirty="0"/>
              <a:t> der </a:t>
            </a:r>
            <a:r>
              <a:rPr lang="en-DE" dirty="0" err="1"/>
              <a:t>Authentifizierungs</a:t>
            </a:r>
            <a:r>
              <a:rPr lang="en-DE" dirty="0"/>
              <a:t>- und </a:t>
            </a:r>
            <a:r>
              <a:rPr lang="en-DE" dirty="0" err="1"/>
              <a:t>Authorisierungs-Mechanismen</a:t>
            </a:r>
            <a:endParaRPr lang="en-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756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85B44-C878-968A-6CF4-07F71D106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Http Pipeline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D8F59-22D5-2205-F164-043D8D054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 err="1"/>
              <a:t>Erlaubt</a:t>
            </a:r>
            <a:r>
              <a:rPr lang="en-DE" dirty="0"/>
              <a:t> </a:t>
            </a:r>
            <a:r>
              <a:rPr lang="en-DE" dirty="0" err="1"/>
              <a:t>eine</a:t>
            </a:r>
            <a:r>
              <a:rPr lang="en-DE" dirty="0"/>
              <a:t> </a:t>
            </a:r>
            <a:r>
              <a:rPr lang="en-DE" dirty="0" err="1"/>
              <a:t>umfangreiche</a:t>
            </a:r>
            <a:r>
              <a:rPr lang="en-DE" dirty="0"/>
              <a:t> </a:t>
            </a:r>
            <a:r>
              <a:rPr lang="en-DE" dirty="0" err="1"/>
              <a:t>Konfiguration</a:t>
            </a:r>
            <a:r>
              <a:rPr lang="en-DE" dirty="0"/>
              <a:t> der Art und Weise in der </a:t>
            </a:r>
            <a:r>
              <a:rPr lang="en-DE" dirty="0" err="1"/>
              <a:t>der</a:t>
            </a:r>
            <a:r>
              <a:rPr lang="en-DE" dirty="0"/>
              <a:t> Server auf Http Requests </a:t>
            </a:r>
            <a:r>
              <a:rPr lang="en-DE" dirty="0" err="1"/>
              <a:t>reagiert</a:t>
            </a:r>
            <a:endParaRPr lang="en-DE" dirty="0"/>
          </a:p>
          <a:p>
            <a:r>
              <a:rPr lang="en-DE" dirty="0"/>
              <a:t>Die </a:t>
            </a:r>
            <a:r>
              <a:rPr lang="en-DE" dirty="0" err="1"/>
              <a:t>Reihenfolge</a:t>
            </a:r>
            <a:r>
              <a:rPr lang="en-DE" dirty="0"/>
              <a:t> der </a:t>
            </a:r>
            <a:r>
              <a:rPr lang="en-DE" dirty="0" err="1"/>
              <a:t>Aufrufe</a:t>
            </a:r>
            <a:r>
              <a:rPr lang="en-DE" dirty="0"/>
              <a:t> in der </a:t>
            </a:r>
            <a:r>
              <a:rPr lang="en-DE" dirty="0" err="1"/>
              <a:t>Konfiguration</a:t>
            </a:r>
            <a:r>
              <a:rPr lang="en-DE" dirty="0"/>
              <a:t> der Http Pipeline </a:t>
            </a:r>
            <a:r>
              <a:rPr lang="en-DE" dirty="0" err="1"/>
              <a:t>ist</a:t>
            </a:r>
            <a:r>
              <a:rPr lang="en-DE" dirty="0"/>
              <a:t> </a:t>
            </a:r>
            <a:r>
              <a:rPr lang="en-DE" dirty="0" err="1"/>
              <a:t>wichtig</a:t>
            </a:r>
            <a:r>
              <a:rPr lang="en-DE" dirty="0"/>
              <a:t>!</a:t>
            </a:r>
          </a:p>
          <a:p>
            <a:r>
              <a:rPr lang="en-DE" dirty="0"/>
              <a:t>Für </a:t>
            </a:r>
            <a:r>
              <a:rPr lang="en-DE" dirty="0" err="1"/>
              <a:t>Blazor</a:t>
            </a:r>
            <a:r>
              <a:rPr lang="en-DE" dirty="0"/>
              <a:t> </a:t>
            </a:r>
            <a:r>
              <a:rPr lang="en-DE" dirty="0" err="1"/>
              <a:t>hier</a:t>
            </a:r>
            <a:r>
              <a:rPr lang="en-DE" dirty="0"/>
              <a:t> </a:t>
            </a:r>
            <a:r>
              <a:rPr lang="en-DE" dirty="0" err="1"/>
              <a:t>besonders</a:t>
            </a:r>
            <a:r>
              <a:rPr lang="en-DE" dirty="0"/>
              <a:t> </a:t>
            </a:r>
            <a:r>
              <a:rPr lang="en-DE" dirty="0" err="1"/>
              <a:t>interessant</a:t>
            </a:r>
            <a:r>
              <a:rPr lang="en-DE" dirty="0"/>
              <a:t>:</a:t>
            </a:r>
          </a:p>
          <a:p>
            <a:pPr lvl="1"/>
            <a:r>
              <a:rPr lang="en-DE" dirty="0" err="1">
                <a:solidFill>
                  <a:srgbClr val="FFC000"/>
                </a:solidFill>
                <a:latin typeface="Consolas" panose="020B0609020204030204" pitchFamily="49" charset="0"/>
              </a:rPr>
              <a:t>UseWebAssemblyDebugging</a:t>
            </a:r>
            <a:r>
              <a:rPr lang="en-DE" dirty="0">
                <a:solidFill>
                  <a:srgbClr val="FFC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DE" dirty="0" err="1">
                <a:solidFill>
                  <a:srgbClr val="FFC000"/>
                </a:solidFill>
                <a:latin typeface="Consolas" panose="020B0609020204030204" pitchFamily="49" charset="0"/>
              </a:rPr>
              <a:t>UseBlazorFrameworkFiles</a:t>
            </a:r>
            <a:r>
              <a:rPr lang="en-DE" dirty="0">
                <a:solidFill>
                  <a:srgbClr val="FFC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DE" dirty="0" err="1">
                <a:solidFill>
                  <a:srgbClr val="FFC000"/>
                </a:solidFill>
                <a:latin typeface="Consolas" panose="020B0609020204030204" pitchFamily="49" charset="0"/>
              </a:rPr>
              <a:t>UseStaticFiles</a:t>
            </a:r>
            <a:r>
              <a:rPr lang="en-DE" dirty="0">
                <a:solidFill>
                  <a:srgbClr val="FFC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DE" dirty="0" err="1">
                <a:solidFill>
                  <a:srgbClr val="FFC000"/>
                </a:solidFill>
                <a:latin typeface="Consolas" panose="020B0609020204030204" pitchFamily="49" charset="0"/>
              </a:rPr>
              <a:t>MapFallbackToFile</a:t>
            </a:r>
            <a:r>
              <a:rPr lang="en-DE" dirty="0">
                <a:solidFill>
                  <a:srgbClr val="FFC000"/>
                </a:solidFill>
                <a:latin typeface="Consolas" panose="020B0609020204030204" pitchFamily="49" charset="0"/>
              </a:rPr>
              <a:t>(“index.html”)</a:t>
            </a:r>
            <a:endParaRPr lang="en-US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363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31EB9-A081-80A4-8177-DE7533392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index.html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05716-29F1-C98B-4D2A-C357F9032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Der </a:t>
            </a:r>
            <a:r>
              <a:rPr lang="en-DE" dirty="0" err="1"/>
              <a:t>Einstiegspunkt</a:t>
            </a:r>
            <a:r>
              <a:rPr lang="en-DE" dirty="0"/>
              <a:t> in die </a:t>
            </a:r>
            <a:r>
              <a:rPr lang="en-DE" dirty="0" err="1"/>
              <a:t>Blazor</a:t>
            </a:r>
            <a:r>
              <a:rPr lang="en-DE" dirty="0"/>
              <a:t> App</a:t>
            </a:r>
          </a:p>
          <a:p>
            <a:r>
              <a:rPr lang="en-US" dirty="0" err="1"/>
              <a:t>Konfiguration</a:t>
            </a:r>
            <a:r>
              <a:rPr lang="en-US" dirty="0"/>
              <a:t> der Base Address</a:t>
            </a:r>
          </a:p>
          <a:p>
            <a:r>
              <a:rPr lang="en-US" dirty="0" err="1"/>
              <a:t>Globale</a:t>
            </a:r>
            <a:r>
              <a:rPr lang="en-US" dirty="0"/>
              <a:t> </a:t>
            </a:r>
            <a:r>
              <a:rPr lang="en-US" dirty="0" err="1"/>
              <a:t>Importe</a:t>
            </a:r>
            <a:r>
              <a:rPr lang="en-US" dirty="0"/>
              <a:t> von CSS- und JS-</a:t>
            </a:r>
            <a:r>
              <a:rPr lang="en-US" dirty="0" err="1"/>
              <a:t>Dateien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211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95532-408D-4A20-F6DA-87EFD8A87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 err="1"/>
              <a:t>Blazor</a:t>
            </a:r>
            <a:r>
              <a:rPr lang="en-DE" dirty="0"/>
              <a:t> Scripts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40921-13CE-CF88-8E1B-DBA626929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>
                <a:solidFill>
                  <a:srgbClr val="FFC000"/>
                </a:solidFill>
                <a:latin typeface="Consolas" panose="020B0609020204030204" pitchFamily="49" charset="0"/>
              </a:rPr>
              <a:t>blazor.webassembly.js</a:t>
            </a:r>
          </a:p>
          <a:p>
            <a:r>
              <a:rPr lang="en-DE" dirty="0">
                <a:solidFill>
                  <a:srgbClr val="FFC000"/>
                </a:solidFill>
                <a:latin typeface="Consolas" panose="020B0609020204030204" pitchFamily="49" charset="0"/>
              </a:rPr>
              <a:t>blazor.server.js</a:t>
            </a:r>
            <a:endParaRPr lang="en-GB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r>
              <a:rPr lang="en-DE" dirty="0" err="1">
                <a:solidFill>
                  <a:srgbClr val="FFC000"/>
                </a:solidFill>
                <a:latin typeface="Consolas" panose="020B0609020204030204" pitchFamily="49" charset="0"/>
              </a:rPr>
              <a:t>blazor</a:t>
            </a:r>
            <a:r>
              <a:rPr lang="en-DE" dirty="0">
                <a:solidFill>
                  <a:srgbClr val="FFC000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FFC000"/>
                </a:solidFill>
                <a:latin typeface="Consolas" panose="020B0609020204030204" pitchFamily="49" charset="0"/>
              </a:rPr>
              <a:t>webview</a:t>
            </a:r>
            <a:r>
              <a:rPr lang="en-DE" dirty="0">
                <a:solidFill>
                  <a:srgbClr val="FFC000"/>
                </a:solidFill>
                <a:latin typeface="Consolas" panose="020B0609020204030204" pitchFamily="49" charset="0"/>
              </a:rPr>
              <a:t>.js</a:t>
            </a:r>
            <a:endParaRPr lang="en-US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489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88D34-9CD1-D6BD-EAA2-892ED84BA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 err="1"/>
              <a:t>blazor.boot.json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AC90B-3D63-CB70-E82D-72723949A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DE" dirty="0" err="1"/>
              <a:t>ie</a:t>
            </a:r>
            <a:r>
              <a:rPr lang="en-DE" dirty="0"/>
              <a:t> </a:t>
            </a:r>
            <a:r>
              <a:rPr lang="en-DE" dirty="0" err="1"/>
              <a:t>Datei</a:t>
            </a:r>
            <a:r>
              <a:rPr lang="en-DE" dirty="0"/>
              <a:t> </a:t>
            </a:r>
            <a:r>
              <a:rPr lang="en-DE" dirty="0" err="1">
                <a:solidFill>
                  <a:srgbClr val="FFC000"/>
                </a:solidFill>
                <a:latin typeface="Consolas" panose="020B0609020204030204" pitchFamily="49" charset="0"/>
              </a:rPr>
              <a:t>blazor.boot.json</a:t>
            </a:r>
            <a:r>
              <a:rPr lang="en-DE" dirty="0"/>
              <a:t> </a:t>
            </a:r>
            <a:r>
              <a:rPr lang="en-DE" dirty="0" err="1"/>
              <a:t>enthält</a:t>
            </a:r>
            <a:r>
              <a:rPr lang="en-DE" dirty="0"/>
              <a:t> die </a:t>
            </a:r>
            <a:r>
              <a:rPr lang="en-DE" dirty="0" err="1"/>
              <a:t>Liste</a:t>
            </a:r>
            <a:r>
              <a:rPr lang="en-DE" dirty="0"/>
              <a:t> der </a:t>
            </a:r>
            <a:r>
              <a:rPr lang="en-DE" dirty="0" err="1"/>
              <a:t>zu</a:t>
            </a:r>
            <a:r>
              <a:rPr lang="en-DE" dirty="0"/>
              <a:t> </a:t>
            </a:r>
            <a:r>
              <a:rPr lang="en-DE" dirty="0" err="1"/>
              <a:t>ladenden</a:t>
            </a:r>
            <a:r>
              <a:rPr lang="en-DE" dirty="0"/>
              <a:t> DLL-</a:t>
            </a:r>
            <a:r>
              <a:rPr lang="en-DE" dirty="0" err="1"/>
              <a:t>Dateien</a:t>
            </a:r>
            <a:r>
              <a:rPr lang="en-DE" dirty="0"/>
              <a:t> und </a:t>
            </a:r>
            <a:r>
              <a:rPr lang="en-DE" dirty="0" err="1"/>
              <a:t>deren</a:t>
            </a:r>
            <a:r>
              <a:rPr lang="en-DE" dirty="0"/>
              <a:t> sha256-Hashes</a:t>
            </a:r>
          </a:p>
          <a:p>
            <a:r>
              <a:rPr lang="en-DE" dirty="0"/>
              <a:t>Die sha256-Hashes </a:t>
            </a:r>
            <a:r>
              <a:rPr lang="en-DE" dirty="0" err="1"/>
              <a:t>dienen</a:t>
            </a:r>
            <a:r>
              <a:rPr lang="en-DE" dirty="0"/>
              <a:t> der </a:t>
            </a:r>
            <a:r>
              <a:rPr lang="en-DE" dirty="0" err="1"/>
              <a:t>Integritätsprüfung</a:t>
            </a:r>
            <a:r>
              <a:rPr lang="en-DE" dirty="0"/>
              <a:t> und </a:t>
            </a:r>
            <a:r>
              <a:rPr lang="en-DE" dirty="0" err="1"/>
              <a:t>steuern</a:t>
            </a:r>
            <a:r>
              <a:rPr lang="en-DE" dirty="0"/>
              <a:t> das Caching von DLL-</a:t>
            </a:r>
            <a:r>
              <a:rPr lang="en-DE" dirty="0" err="1"/>
              <a:t>Dateien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087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1BF068-70D6-2C36-F3CA-EDF2FBBBBA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 err="1"/>
              <a:t>Blazor</a:t>
            </a:r>
            <a:r>
              <a:rPr lang="en-DE" dirty="0"/>
              <a:t> Client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2E15DB-AEBE-9E59-1263-1FC582243B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371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ECF05A-F2E9-B152-318B-5247DE263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Root Components</a:t>
            </a:r>
            <a:endParaRPr lang="en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27B973-05FC-CA98-0811-98531ADC7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Root Components </a:t>
            </a:r>
            <a:r>
              <a:rPr lang="en-GB" dirty="0" err="1"/>
              <a:t>sind</a:t>
            </a:r>
            <a:r>
              <a:rPr lang="en-GB" dirty="0"/>
              <a:t> die </a:t>
            </a:r>
            <a:r>
              <a:rPr lang="en-GB" dirty="0" err="1"/>
              <a:t>Platzhalter</a:t>
            </a:r>
            <a:r>
              <a:rPr lang="en-GB" dirty="0"/>
              <a:t> für </a:t>
            </a:r>
            <a:r>
              <a:rPr lang="en-GB" dirty="0" err="1"/>
              <a:t>Blazor-generierte</a:t>
            </a:r>
            <a:r>
              <a:rPr lang="en-GB" dirty="0"/>
              <a:t> </a:t>
            </a:r>
            <a:r>
              <a:rPr lang="en-GB" dirty="0" err="1"/>
              <a:t>Inhalte</a:t>
            </a:r>
            <a:r>
              <a:rPr lang="en-GB" dirty="0"/>
              <a:t> in der </a:t>
            </a:r>
            <a:r>
              <a:rPr lang="en-GB" dirty="0">
                <a:solidFill>
                  <a:srgbClr val="FFC000"/>
                </a:solidFill>
                <a:latin typeface="Consolas" panose="020B0609020204030204" pitchFamily="49" charset="0"/>
              </a:rPr>
              <a:t>index.html</a:t>
            </a:r>
          </a:p>
          <a:p>
            <a:r>
              <a:rPr lang="en-GB" dirty="0" err="1"/>
              <a:t>Typische</a:t>
            </a:r>
            <a:r>
              <a:rPr lang="en-GB" dirty="0"/>
              <a:t> </a:t>
            </a:r>
            <a:r>
              <a:rPr lang="en-GB" dirty="0" err="1"/>
              <a:t>Beispiele</a:t>
            </a:r>
            <a:r>
              <a:rPr lang="en-GB" dirty="0"/>
              <a:t>:</a:t>
            </a:r>
          </a:p>
          <a:p>
            <a:pPr lvl="1"/>
            <a:r>
              <a:rPr lang="en-GB" dirty="0" err="1">
                <a:solidFill>
                  <a:srgbClr val="FFC000"/>
                </a:solidFill>
                <a:latin typeface="Consolas" panose="020B0609020204030204" pitchFamily="49" charset="0"/>
              </a:rPr>
              <a:t>HeadOutlet</a:t>
            </a:r>
            <a:r>
              <a:rPr lang="en-GB" dirty="0"/>
              <a:t> (</a:t>
            </a:r>
            <a:r>
              <a:rPr lang="en-GB" dirty="0" err="1"/>
              <a:t>erlaubt</a:t>
            </a:r>
            <a:r>
              <a:rPr lang="en-GB" dirty="0"/>
              <a:t> das </a:t>
            </a:r>
            <a:r>
              <a:rPr lang="en-GB" dirty="0" err="1"/>
              <a:t>Hinzufügen</a:t>
            </a:r>
            <a:r>
              <a:rPr lang="en-GB" dirty="0"/>
              <a:t> von </a:t>
            </a:r>
            <a:r>
              <a:rPr lang="en-GB" dirty="0" err="1"/>
              <a:t>weiteren</a:t>
            </a:r>
            <a:r>
              <a:rPr lang="en-GB" dirty="0"/>
              <a:t> </a:t>
            </a:r>
            <a:r>
              <a:rPr lang="en-GB" dirty="0" err="1"/>
              <a:t>Einträgen</a:t>
            </a:r>
            <a:r>
              <a:rPr lang="en-GB" dirty="0"/>
              <a:t> </a:t>
            </a:r>
            <a:r>
              <a:rPr lang="en-GB" dirty="0" err="1"/>
              <a:t>im</a:t>
            </a:r>
            <a:r>
              <a:rPr lang="en-GB" dirty="0"/>
              <a:t> </a:t>
            </a:r>
            <a:r>
              <a:rPr lang="en-GB" dirty="0">
                <a:solidFill>
                  <a:srgbClr val="FFC000"/>
                </a:solidFill>
                <a:latin typeface="Consolas" panose="020B0609020204030204" pitchFamily="49" charset="0"/>
              </a:rPr>
              <a:t>&lt;head&gt;</a:t>
            </a:r>
            <a:r>
              <a:rPr lang="en-GB" dirty="0"/>
              <a:t>-Element)</a:t>
            </a:r>
          </a:p>
          <a:p>
            <a:pPr lvl="1"/>
            <a:r>
              <a:rPr lang="en-GB" dirty="0" err="1"/>
              <a:t>Inhalt</a:t>
            </a:r>
            <a:r>
              <a:rPr lang="en-GB" dirty="0"/>
              <a:t> der </a:t>
            </a:r>
            <a:r>
              <a:rPr lang="en-GB" dirty="0" err="1">
                <a:solidFill>
                  <a:srgbClr val="FFC000"/>
                </a:solidFill>
                <a:latin typeface="Consolas" panose="020B0609020204030204" pitchFamily="49" charset="0"/>
              </a:rPr>
              <a:t>App.razor</a:t>
            </a:r>
            <a:endParaRPr lang="en-GB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r>
              <a:rPr lang="en-GB" dirty="0"/>
              <a:t>Die </a:t>
            </a:r>
            <a:r>
              <a:rPr lang="en-GB" dirty="0" err="1"/>
              <a:t>konkrete</a:t>
            </a:r>
            <a:r>
              <a:rPr lang="en-GB" dirty="0"/>
              <a:t> Position </a:t>
            </a:r>
            <a:r>
              <a:rPr lang="en-GB" dirty="0" err="1"/>
              <a:t>dieser</a:t>
            </a:r>
            <a:r>
              <a:rPr lang="en-GB" dirty="0"/>
              <a:t> </a:t>
            </a:r>
            <a:r>
              <a:rPr lang="en-GB" dirty="0" err="1"/>
              <a:t>Platzhalter</a:t>
            </a:r>
            <a:r>
              <a:rPr lang="en-GB" dirty="0"/>
              <a:t> </a:t>
            </a:r>
            <a:r>
              <a:rPr lang="en-GB" dirty="0" err="1"/>
              <a:t>wird</a:t>
            </a:r>
            <a:r>
              <a:rPr lang="en-GB" dirty="0"/>
              <a:t> </a:t>
            </a:r>
            <a:r>
              <a:rPr lang="en-GB" dirty="0" err="1"/>
              <a:t>über</a:t>
            </a:r>
            <a:r>
              <a:rPr lang="en-GB" dirty="0"/>
              <a:t> CSS-</a:t>
            </a:r>
            <a:r>
              <a:rPr lang="en-GB" dirty="0" err="1"/>
              <a:t>Selektoren</a:t>
            </a:r>
            <a:r>
              <a:rPr lang="en-GB" dirty="0"/>
              <a:t> </a:t>
            </a:r>
            <a:r>
              <a:rPr lang="en-GB" dirty="0" err="1"/>
              <a:t>festgelegt</a:t>
            </a:r>
            <a:endParaRPr lang="en-GB" dirty="0"/>
          </a:p>
          <a:p>
            <a:pPr lvl="1"/>
            <a:r>
              <a:rPr lang="en-GB" dirty="0">
                <a:solidFill>
                  <a:srgbClr val="FFC000"/>
                </a:solidFill>
                <a:latin typeface="Consolas" panose="020B0609020204030204" pitchFamily="49" charset="0"/>
              </a:rPr>
              <a:t>head::after</a:t>
            </a:r>
            <a:r>
              <a:rPr lang="en-GB" dirty="0"/>
              <a:t> für das </a:t>
            </a:r>
            <a:r>
              <a:rPr lang="en-GB" dirty="0" err="1">
                <a:solidFill>
                  <a:srgbClr val="FFC000"/>
                </a:solidFill>
                <a:latin typeface="Consolas" panose="020B0609020204030204" pitchFamily="49" charset="0"/>
              </a:rPr>
              <a:t>HeadOutlet</a:t>
            </a:r>
            <a:endParaRPr lang="en-GB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pPr lvl="1"/>
            <a:r>
              <a:rPr lang="en-GB" dirty="0">
                <a:solidFill>
                  <a:srgbClr val="FFC000"/>
                </a:solidFill>
                <a:latin typeface="Consolas" panose="020B0609020204030204" pitchFamily="49" charset="0"/>
              </a:rPr>
              <a:t>#app</a:t>
            </a:r>
            <a:r>
              <a:rPr lang="en-GB" dirty="0"/>
              <a:t> für den </a:t>
            </a:r>
            <a:r>
              <a:rPr lang="en-GB" dirty="0" err="1"/>
              <a:t>Inhalt</a:t>
            </a:r>
            <a:r>
              <a:rPr lang="en-GB" dirty="0"/>
              <a:t> der </a:t>
            </a:r>
            <a:r>
              <a:rPr lang="en-GB" dirty="0" err="1">
                <a:solidFill>
                  <a:srgbClr val="FFC000"/>
                </a:solidFill>
                <a:latin typeface="Consolas" panose="020B0609020204030204" pitchFamily="49" charset="0"/>
              </a:rPr>
              <a:t>App.razor</a:t>
            </a:r>
            <a:endParaRPr lang="en-GB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pPr lvl="1"/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776821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98D29-FE16-505D-3FC7-5BFEDCE0F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Router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775A8-0163-7393-A4D4-C8D175A60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Root Component</a:t>
            </a:r>
            <a:r>
              <a:rPr lang="en-DE" dirty="0"/>
              <a:t> für den Aufbau von </a:t>
            </a:r>
            <a:r>
              <a:rPr lang="en-DE" dirty="0" err="1"/>
              <a:t>Blazor-generierten</a:t>
            </a:r>
            <a:r>
              <a:rPr lang="en-DE" dirty="0"/>
              <a:t> </a:t>
            </a:r>
            <a:r>
              <a:rPr lang="en-DE" dirty="0" err="1"/>
              <a:t>Inhalten</a:t>
            </a:r>
            <a:endParaRPr lang="en-DE" dirty="0"/>
          </a:p>
          <a:p>
            <a:r>
              <a:rPr lang="en-DE" dirty="0"/>
              <a:t>Der Router </a:t>
            </a:r>
            <a:r>
              <a:rPr lang="en-DE" dirty="0" err="1"/>
              <a:t>durchsucht</a:t>
            </a:r>
            <a:r>
              <a:rPr lang="en-DE" dirty="0"/>
              <a:t> Assemblies </a:t>
            </a:r>
            <a:r>
              <a:rPr lang="en-DE" dirty="0" err="1"/>
              <a:t>nach</a:t>
            </a:r>
            <a:r>
              <a:rPr lang="en-DE" dirty="0"/>
              <a:t> Pages (</a:t>
            </a:r>
            <a:r>
              <a:rPr lang="en-DE" dirty="0" err="1"/>
              <a:t>d.h.</a:t>
            </a:r>
            <a:r>
              <a:rPr lang="en-DE" dirty="0"/>
              <a:t> Components </a:t>
            </a:r>
            <a:r>
              <a:rPr lang="en-DE" dirty="0" err="1"/>
              <a:t>mit</a:t>
            </a:r>
            <a:r>
              <a:rPr lang="en-GB" dirty="0"/>
              <a:t> </a:t>
            </a:r>
            <a:r>
              <a:rPr lang="en-DE" dirty="0">
                <a:solidFill>
                  <a:srgbClr val="FFC000"/>
                </a:solidFill>
                <a:latin typeface="Consolas" panose="020B0609020204030204" pitchFamily="49" charset="0"/>
              </a:rPr>
              <a:t>@page</a:t>
            </a:r>
            <a:r>
              <a:rPr lang="en-DE" dirty="0"/>
              <a:t>-Direktive) und </a:t>
            </a:r>
            <a:r>
              <a:rPr lang="en-DE" dirty="0" err="1"/>
              <a:t>löst</a:t>
            </a:r>
            <a:r>
              <a:rPr lang="en-DE" dirty="0"/>
              <a:t> URLs </a:t>
            </a:r>
            <a:r>
              <a:rPr lang="en-DE" dirty="0" err="1"/>
              <a:t>entsprechend</a:t>
            </a:r>
            <a:r>
              <a:rPr lang="en-DE" dirty="0"/>
              <a:t> auf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473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94C72-957F-CE0B-CF79-82AE7DFCA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Was </a:t>
            </a:r>
            <a:r>
              <a:rPr lang="en-DE" dirty="0" err="1"/>
              <a:t>ist</a:t>
            </a:r>
            <a:r>
              <a:rPr lang="en-DE" dirty="0"/>
              <a:t> </a:t>
            </a:r>
            <a:r>
              <a:rPr lang="en-DE" dirty="0" err="1"/>
              <a:t>Blazor</a:t>
            </a:r>
            <a:r>
              <a:rPr lang="en-DE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30F50-87A9-4B1D-FEFE-A77079BA2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 err="1"/>
              <a:t>Blazor</a:t>
            </a:r>
            <a:r>
              <a:rPr lang="en-DE" dirty="0"/>
              <a:t> </a:t>
            </a:r>
            <a:r>
              <a:rPr lang="en-DE" dirty="0" err="1"/>
              <a:t>ist</a:t>
            </a:r>
            <a:r>
              <a:rPr lang="en-DE" dirty="0"/>
              <a:t> </a:t>
            </a:r>
            <a:r>
              <a:rPr lang="en-DE" dirty="0" err="1"/>
              <a:t>ein</a:t>
            </a:r>
            <a:r>
              <a:rPr lang="en-DE" dirty="0"/>
              <a:t> Web Framework</a:t>
            </a:r>
          </a:p>
          <a:p>
            <a:r>
              <a:rPr lang="en-DE" dirty="0" err="1"/>
              <a:t>ein</a:t>
            </a:r>
            <a:r>
              <a:rPr lang="en-DE" dirty="0"/>
              <a:t> Feature von ASP.NET</a:t>
            </a:r>
          </a:p>
          <a:p>
            <a:r>
              <a:rPr lang="en-DE" dirty="0"/>
              <a:t>open-source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892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3FAE1-EE5F-DC65-1B4D-A7D78F325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Pages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86340-8E13-B999-8ED2-40377EC7D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Pages </a:t>
            </a:r>
            <a:r>
              <a:rPr lang="en-DE" dirty="0" err="1"/>
              <a:t>sind</a:t>
            </a:r>
            <a:r>
              <a:rPr lang="en-DE" dirty="0"/>
              <a:t> </a:t>
            </a:r>
            <a:r>
              <a:rPr lang="en-DE" dirty="0" err="1"/>
              <a:t>Blazor</a:t>
            </a:r>
            <a:r>
              <a:rPr lang="en-DE" dirty="0"/>
              <a:t> Components </a:t>
            </a:r>
            <a:r>
              <a:rPr lang="en-DE" dirty="0" err="1"/>
              <a:t>mit</a:t>
            </a:r>
            <a:r>
              <a:rPr lang="en-DE" dirty="0"/>
              <a:t> </a:t>
            </a:r>
            <a:r>
              <a:rPr lang="en-DE" dirty="0">
                <a:solidFill>
                  <a:srgbClr val="FFC000"/>
                </a:solidFill>
                <a:latin typeface="Consolas" panose="020B0609020204030204" pitchFamily="49" charset="0"/>
              </a:rPr>
              <a:t>@page</a:t>
            </a:r>
            <a:r>
              <a:rPr lang="en-DE" dirty="0"/>
              <a:t>-Direktive</a:t>
            </a:r>
          </a:p>
          <a:p>
            <a:r>
              <a:rPr lang="en-DE" dirty="0"/>
              <a:t>Pages </a:t>
            </a:r>
            <a:r>
              <a:rPr lang="en-DE" dirty="0" err="1"/>
              <a:t>unterscheiden</a:t>
            </a:r>
            <a:r>
              <a:rPr lang="en-DE" dirty="0"/>
              <a:t> </a:t>
            </a:r>
            <a:r>
              <a:rPr lang="en-DE" dirty="0" err="1"/>
              <a:t>sich</a:t>
            </a:r>
            <a:r>
              <a:rPr lang="en-DE" dirty="0"/>
              <a:t> von </a:t>
            </a:r>
            <a:r>
              <a:rPr lang="en-DE" dirty="0" err="1"/>
              <a:t>anderen</a:t>
            </a:r>
            <a:r>
              <a:rPr lang="en-DE" dirty="0"/>
              <a:t> Components </a:t>
            </a:r>
            <a:r>
              <a:rPr lang="en-DE" dirty="0" err="1"/>
              <a:t>ausschließlich</a:t>
            </a:r>
            <a:r>
              <a:rPr lang="en-DE" dirty="0"/>
              <a:t> </a:t>
            </a:r>
            <a:r>
              <a:rPr lang="en-DE" dirty="0" err="1"/>
              <a:t>dadurch</a:t>
            </a:r>
            <a:r>
              <a:rPr lang="en-DE" dirty="0"/>
              <a:t>, </a:t>
            </a:r>
            <a:r>
              <a:rPr lang="en-DE" dirty="0" err="1"/>
              <a:t>dass</a:t>
            </a:r>
            <a:r>
              <a:rPr lang="en-DE" dirty="0"/>
              <a:t> </a:t>
            </a:r>
            <a:r>
              <a:rPr lang="en-DE" dirty="0" err="1"/>
              <a:t>sie</a:t>
            </a:r>
            <a:r>
              <a:rPr lang="en-DE" dirty="0"/>
              <a:t> von </a:t>
            </a:r>
            <a:r>
              <a:rPr lang="en-DE" dirty="0" err="1"/>
              <a:t>einem</a:t>
            </a:r>
            <a:r>
              <a:rPr lang="en-DE" dirty="0"/>
              <a:t> Router </a:t>
            </a:r>
            <a:r>
              <a:rPr lang="en-DE" dirty="0" err="1"/>
              <a:t>direkt</a:t>
            </a:r>
            <a:r>
              <a:rPr lang="en-DE" dirty="0"/>
              <a:t> </a:t>
            </a:r>
            <a:r>
              <a:rPr lang="en-DE" dirty="0" err="1"/>
              <a:t>annavigiert</a:t>
            </a:r>
            <a:r>
              <a:rPr lang="en-DE" dirty="0"/>
              <a:t> </a:t>
            </a:r>
            <a:r>
              <a:rPr lang="en-DE" dirty="0" err="1"/>
              <a:t>werden</a:t>
            </a:r>
            <a:r>
              <a:rPr lang="en-DE" dirty="0"/>
              <a:t> </a:t>
            </a:r>
            <a:r>
              <a:rPr lang="en-DE" dirty="0" err="1"/>
              <a:t>können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067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B88D6-8383-C511-56F0-C0C733734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Navigation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6B300-CFD8-EC28-F8CC-77F858D9C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Navigation </a:t>
            </a:r>
            <a:r>
              <a:rPr lang="en-DE" dirty="0" err="1"/>
              <a:t>geschieht</a:t>
            </a:r>
            <a:r>
              <a:rPr lang="en-DE" dirty="0"/>
              <a:t> in </a:t>
            </a:r>
            <a:r>
              <a:rPr lang="en-DE" dirty="0" err="1"/>
              <a:t>Blazor</a:t>
            </a:r>
            <a:r>
              <a:rPr lang="en-DE" dirty="0"/>
              <a:t> auf </a:t>
            </a:r>
            <a:r>
              <a:rPr lang="en-DE" dirty="0" err="1"/>
              <a:t>zwei</a:t>
            </a:r>
            <a:r>
              <a:rPr lang="en-DE" dirty="0"/>
              <a:t> </a:t>
            </a:r>
            <a:r>
              <a:rPr lang="en-DE" dirty="0" err="1"/>
              <a:t>verschiedene</a:t>
            </a:r>
            <a:r>
              <a:rPr lang="en-DE" dirty="0"/>
              <a:t> </a:t>
            </a:r>
            <a:r>
              <a:rPr lang="en-DE" dirty="0" err="1"/>
              <a:t>Arten</a:t>
            </a:r>
            <a:r>
              <a:rPr lang="en-DE" dirty="0"/>
              <a:t>:</a:t>
            </a:r>
          </a:p>
          <a:p>
            <a:r>
              <a:rPr lang="en-DE" dirty="0" err="1"/>
              <a:t>Innerhalb</a:t>
            </a:r>
            <a:r>
              <a:rPr lang="en-DE" dirty="0"/>
              <a:t> des Routers </a:t>
            </a:r>
            <a:r>
              <a:rPr lang="en-DE" dirty="0" err="1"/>
              <a:t>ohne</a:t>
            </a:r>
            <a:r>
              <a:rPr lang="en-DE" dirty="0"/>
              <a:t> Reload der App</a:t>
            </a:r>
          </a:p>
          <a:p>
            <a:pPr lvl="1"/>
            <a:r>
              <a:rPr lang="en-DE" dirty="0"/>
              <a:t>Links </a:t>
            </a:r>
            <a:r>
              <a:rPr lang="en-DE" dirty="0" err="1"/>
              <a:t>innerhalb</a:t>
            </a:r>
            <a:r>
              <a:rPr lang="en-DE" dirty="0"/>
              <a:t> der App</a:t>
            </a:r>
          </a:p>
          <a:p>
            <a:pPr lvl="1"/>
            <a:r>
              <a:rPr lang="en-DE" dirty="0" err="1">
                <a:solidFill>
                  <a:srgbClr val="FFC000"/>
                </a:solidFill>
                <a:latin typeface="Consolas" panose="020B0609020204030204" pitchFamily="49" charset="0"/>
              </a:rPr>
              <a:t>NavigationManager.Navigate</a:t>
            </a:r>
            <a:r>
              <a:rPr lang="en-GB" dirty="0">
                <a:solidFill>
                  <a:srgbClr val="FFC000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FFC000"/>
                </a:solidFill>
                <a:latin typeface="Consolas" panose="020B0609020204030204" pitchFamily="49" charset="0"/>
              </a:rPr>
              <a:t>forceLoad</a:t>
            </a:r>
            <a:r>
              <a:rPr lang="en-GB" dirty="0">
                <a:solidFill>
                  <a:srgbClr val="FFC000"/>
                </a:solidFill>
                <a:latin typeface="Consolas" panose="020B0609020204030204" pitchFamily="49" charset="0"/>
              </a:rPr>
              <a:t>: false)</a:t>
            </a:r>
            <a:endParaRPr lang="en-DE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r>
              <a:rPr lang="en-DE" dirty="0" err="1"/>
              <a:t>Voller</a:t>
            </a:r>
            <a:r>
              <a:rPr lang="en-DE" dirty="0"/>
              <a:t> Reload der App (</a:t>
            </a:r>
            <a:r>
              <a:rPr lang="en-DE" dirty="0" err="1"/>
              <a:t>beginnend</a:t>
            </a:r>
            <a:r>
              <a:rPr lang="en-DE" dirty="0"/>
              <a:t> </a:t>
            </a:r>
            <a:r>
              <a:rPr lang="en-DE" dirty="0" err="1"/>
              <a:t>mit</a:t>
            </a:r>
            <a:r>
              <a:rPr lang="en-DE" dirty="0"/>
              <a:t> der </a:t>
            </a:r>
            <a:r>
              <a:rPr lang="en-DE" dirty="0">
                <a:solidFill>
                  <a:srgbClr val="FFC000"/>
                </a:solidFill>
                <a:latin typeface="Consolas" panose="020B0609020204030204" pitchFamily="49" charset="0"/>
              </a:rPr>
              <a:t>index.html</a:t>
            </a:r>
            <a:r>
              <a:rPr lang="en-DE" dirty="0"/>
              <a:t>)</a:t>
            </a:r>
          </a:p>
          <a:p>
            <a:pPr lvl="1"/>
            <a:r>
              <a:rPr lang="en-DE" dirty="0"/>
              <a:t>Navigation </a:t>
            </a:r>
            <a:r>
              <a:rPr lang="en-DE" dirty="0" err="1"/>
              <a:t>über</a:t>
            </a:r>
            <a:r>
              <a:rPr lang="en-DE" dirty="0"/>
              <a:t> die </a:t>
            </a:r>
            <a:r>
              <a:rPr lang="en-DE" dirty="0" err="1"/>
              <a:t>Addresszeile</a:t>
            </a:r>
            <a:r>
              <a:rPr lang="en-DE" dirty="0"/>
              <a:t> des Browsers</a:t>
            </a:r>
          </a:p>
          <a:p>
            <a:pPr lvl="1"/>
            <a:r>
              <a:rPr lang="en-DE" dirty="0" err="1">
                <a:solidFill>
                  <a:srgbClr val="FFC000"/>
                </a:solidFill>
                <a:latin typeface="Consolas" panose="020B0609020204030204" pitchFamily="49" charset="0"/>
              </a:rPr>
              <a:t>NavigationManager.Navigate</a:t>
            </a:r>
            <a:r>
              <a:rPr lang="en-DE" dirty="0">
                <a:solidFill>
                  <a:srgbClr val="FFC000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FFC000"/>
                </a:solidFill>
                <a:latin typeface="Consolas" panose="020B0609020204030204" pitchFamily="49" charset="0"/>
              </a:rPr>
              <a:t>forceLoad</a:t>
            </a:r>
            <a:r>
              <a:rPr lang="en-GB" dirty="0">
                <a:solidFill>
                  <a:srgbClr val="FFC000"/>
                </a:solidFill>
                <a:latin typeface="Consolas" panose="020B0609020204030204" pitchFamily="49" charset="0"/>
              </a:rPr>
              <a:t>: true</a:t>
            </a:r>
            <a:r>
              <a:rPr lang="en-DE" dirty="0">
                <a:solidFill>
                  <a:srgbClr val="FFC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2331345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E7138-7BBD-F084-E9F9-E093C2554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Authorization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018F7-24AA-18C7-A1D7-FF1133A08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Der 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CascadingAuthenticationState</a:t>
            </a:r>
            <a:r>
              <a:rPr lang="en-DE" dirty="0"/>
              <a:t> </a:t>
            </a:r>
            <a:r>
              <a:rPr lang="en-DE" dirty="0" err="1"/>
              <a:t>stellt</a:t>
            </a:r>
            <a:r>
              <a:rPr lang="en-DE" dirty="0"/>
              <a:t> der </a:t>
            </a:r>
            <a:r>
              <a:rPr lang="en-DE" dirty="0" err="1"/>
              <a:t>gesamten</a:t>
            </a:r>
            <a:r>
              <a:rPr lang="en-DE" dirty="0"/>
              <a:t> App den </a:t>
            </a:r>
            <a:r>
              <a:rPr lang="en-DE" dirty="0" err="1"/>
              <a:t>aktuellen</a:t>
            </a:r>
            <a:r>
              <a:rPr lang="en-DE" dirty="0"/>
              <a:t> </a:t>
            </a:r>
            <a:r>
              <a:rPr lang="en-DE" dirty="0" err="1">
                <a:solidFill>
                  <a:srgbClr val="FFC000"/>
                </a:solidFill>
                <a:latin typeface="Consolas" panose="020B0609020204030204" pitchFamily="49" charset="0"/>
              </a:rPr>
              <a:t>AuthenticationState</a:t>
            </a:r>
            <a:r>
              <a:rPr lang="en-DE" dirty="0"/>
              <a:t> </a:t>
            </a:r>
            <a:r>
              <a:rPr lang="en-DE" dirty="0" err="1"/>
              <a:t>als</a:t>
            </a:r>
            <a:r>
              <a:rPr lang="en-DE" dirty="0"/>
              <a:t> </a:t>
            </a:r>
            <a:r>
              <a:rPr lang="en-DE" dirty="0">
                <a:solidFill>
                  <a:srgbClr val="FFC000"/>
                </a:solidFill>
                <a:latin typeface="Consolas" panose="020B0609020204030204" pitchFamily="49" charset="0"/>
              </a:rPr>
              <a:t>Task&lt;</a:t>
            </a:r>
            <a:r>
              <a:rPr lang="en-DE" dirty="0" err="1">
                <a:solidFill>
                  <a:srgbClr val="FFC000"/>
                </a:solidFill>
                <a:latin typeface="Consolas" panose="020B0609020204030204" pitchFamily="49" charset="0"/>
              </a:rPr>
              <a:t>AuthenticationState</a:t>
            </a:r>
            <a:r>
              <a:rPr lang="en-DE" dirty="0">
                <a:solidFill>
                  <a:srgbClr val="FFC000"/>
                </a:solidFill>
                <a:latin typeface="Consolas" panose="020B0609020204030204" pitchFamily="49" charset="0"/>
              </a:rPr>
              <a:t>&gt;</a:t>
            </a:r>
            <a:r>
              <a:rPr lang="en-DE" dirty="0"/>
              <a:t> </a:t>
            </a:r>
            <a:r>
              <a:rPr lang="en-DE" dirty="0" err="1"/>
              <a:t>zur</a:t>
            </a:r>
            <a:r>
              <a:rPr lang="en-DE" dirty="0"/>
              <a:t> </a:t>
            </a:r>
            <a:r>
              <a:rPr lang="en-DE" dirty="0" err="1"/>
              <a:t>Verfügung</a:t>
            </a:r>
            <a:endParaRPr lang="en-DE" dirty="0"/>
          </a:p>
          <a:p>
            <a:r>
              <a:rPr lang="en-DE" dirty="0"/>
              <a:t>Der </a:t>
            </a:r>
            <a:r>
              <a:rPr lang="en-DE" dirty="0" err="1">
                <a:solidFill>
                  <a:srgbClr val="FFC000"/>
                </a:solidFill>
                <a:latin typeface="Consolas" panose="020B0609020204030204" pitchFamily="49" charset="0"/>
              </a:rPr>
              <a:t>AuthorizeRouteView</a:t>
            </a:r>
            <a:r>
              <a:rPr lang="en-DE" dirty="0"/>
              <a:t> </a:t>
            </a:r>
            <a:r>
              <a:rPr lang="en-DE" dirty="0" err="1"/>
              <a:t>kennt</a:t>
            </a:r>
            <a:r>
              <a:rPr lang="en-DE" dirty="0"/>
              <a:t> </a:t>
            </a:r>
            <a:r>
              <a:rPr lang="en-DE" dirty="0" err="1"/>
              <a:t>unterschiedliche</a:t>
            </a:r>
            <a:r>
              <a:rPr lang="en-DE" dirty="0"/>
              <a:t> Rendering-</a:t>
            </a:r>
            <a:r>
              <a:rPr lang="en-DE" dirty="0" err="1"/>
              <a:t>Pfade</a:t>
            </a:r>
            <a:r>
              <a:rPr lang="en-DE" dirty="0"/>
              <a:t>, je </a:t>
            </a:r>
            <a:r>
              <a:rPr lang="en-DE" dirty="0" err="1"/>
              <a:t>nach</a:t>
            </a:r>
            <a:r>
              <a:rPr lang="en-DE" dirty="0"/>
              <a:t> </a:t>
            </a:r>
            <a:r>
              <a:rPr lang="en-DE" dirty="0" err="1"/>
              <a:t>aktuellem</a:t>
            </a:r>
            <a:r>
              <a:rPr lang="en-DE" dirty="0"/>
              <a:t> </a:t>
            </a:r>
            <a:r>
              <a:rPr lang="en-DE" dirty="0" err="1">
                <a:solidFill>
                  <a:srgbClr val="FFC000"/>
                </a:solidFill>
                <a:latin typeface="Consolas" panose="020B0609020204030204" pitchFamily="49" charset="0"/>
              </a:rPr>
              <a:t>AuthenticationState</a:t>
            </a:r>
            <a:endParaRPr lang="en-DE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4531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76217-E680-D41F-72AC-BEA9C7798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Layouts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2C4E2-65A8-3F4D-847D-473F981AE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Layouts </a:t>
            </a:r>
            <a:r>
              <a:rPr lang="en-DE" dirty="0" err="1"/>
              <a:t>sind</a:t>
            </a:r>
            <a:r>
              <a:rPr lang="en-DE" dirty="0"/>
              <a:t> </a:t>
            </a:r>
            <a:r>
              <a:rPr lang="en-DE" dirty="0" err="1"/>
              <a:t>spezielle</a:t>
            </a:r>
            <a:r>
              <a:rPr lang="en-DE" dirty="0"/>
              <a:t> Components </a:t>
            </a:r>
            <a:r>
              <a:rPr lang="en-DE" dirty="0" err="1"/>
              <a:t>mit</a:t>
            </a:r>
            <a:r>
              <a:rPr lang="en-DE" dirty="0"/>
              <a:t> </a:t>
            </a:r>
            <a:r>
              <a:rPr lang="en-DE" dirty="0" err="1"/>
              <a:t>Platzhalter</a:t>
            </a:r>
            <a:r>
              <a:rPr lang="en-DE" dirty="0"/>
              <a:t> für </a:t>
            </a:r>
            <a:r>
              <a:rPr lang="en-DE" dirty="0" err="1"/>
              <a:t>weitere</a:t>
            </a:r>
            <a:r>
              <a:rPr lang="en-DE" dirty="0"/>
              <a:t> </a:t>
            </a:r>
            <a:r>
              <a:rPr lang="en-DE" dirty="0" err="1"/>
              <a:t>Inhalte</a:t>
            </a:r>
            <a:endParaRPr lang="en-DE" dirty="0"/>
          </a:p>
          <a:p>
            <a:r>
              <a:rPr lang="en-DE" dirty="0"/>
              <a:t>Components die Layouts </a:t>
            </a:r>
            <a:r>
              <a:rPr lang="en-DE" dirty="0" err="1"/>
              <a:t>eingefasst</a:t>
            </a:r>
            <a:r>
              <a:rPr lang="en-DE" dirty="0"/>
              <a:t> </a:t>
            </a:r>
            <a:r>
              <a:rPr lang="en-DE" dirty="0" err="1"/>
              <a:t>werden</a:t>
            </a:r>
            <a:r>
              <a:rPr lang="en-DE" dirty="0"/>
              <a:t> </a:t>
            </a:r>
            <a:r>
              <a:rPr lang="en-DE" dirty="0" err="1"/>
              <a:t>sollen</a:t>
            </a:r>
            <a:r>
              <a:rPr lang="en-DE" dirty="0"/>
              <a:t>, </a:t>
            </a:r>
            <a:r>
              <a:rPr lang="en-DE" dirty="0" err="1"/>
              <a:t>werden</a:t>
            </a:r>
            <a:r>
              <a:rPr lang="en-DE" dirty="0"/>
              <a:t> </a:t>
            </a:r>
            <a:r>
              <a:rPr lang="en-DE" dirty="0" err="1"/>
              <a:t>mit</a:t>
            </a:r>
            <a:r>
              <a:rPr lang="en-DE" dirty="0"/>
              <a:t> der </a:t>
            </a:r>
            <a:r>
              <a:rPr lang="en-DE" dirty="0">
                <a:solidFill>
                  <a:srgbClr val="FFC000"/>
                </a:solidFill>
                <a:latin typeface="Consolas" panose="020B0609020204030204" pitchFamily="49" charset="0"/>
              </a:rPr>
              <a:t>@layout</a:t>
            </a:r>
            <a:r>
              <a:rPr lang="en-DE" dirty="0"/>
              <a:t>-Direktive </a:t>
            </a:r>
            <a:r>
              <a:rPr lang="en-DE" dirty="0" err="1"/>
              <a:t>gekennzeichnet</a:t>
            </a:r>
            <a:endParaRPr lang="en-DE" dirty="0"/>
          </a:p>
          <a:p>
            <a:r>
              <a:rPr lang="en-DE" dirty="0" err="1"/>
              <a:t>Alternativ</a:t>
            </a:r>
            <a:r>
              <a:rPr lang="en-DE" dirty="0"/>
              <a:t> </a:t>
            </a:r>
            <a:r>
              <a:rPr lang="en-DE" dirty="0" err="1"/>
              <a:t>können</a:t>
            </a:r>
            <a:r>
              <a:rPr lang="en-DE" dirty="0"/>
              <a:t> Components </a:t>
            </a:r>
            <a:r>
              <a:rPr lang="en-DE" dirty="0" err="1"/>
              <a:t>mittels</a:t>
            </a:r>
            <a:r>
              <a:rPr lang="en-DE" dirty="0"/>
              <a:t> </a:t>
            </a:r>
            <a:r>
              <a:rPr lang="en-DE" dirty="0" err="1">
                <a:solidFill>
                  <a:srgbClr val="FFC000"/>
                </a:solidFill>
                <a:latin typeface="Consolas" panose="020B0609020204030204" pitchFamily="49" charset="0"/>
              </a:rPr>
              <a:t>LayoutView</a:t>
            </a:r>
            <a:r>
              <a:rPr lang="en-DE" dirty="0"/>
              <a:t> </a:t>
            </a:r>
            <a:r>
              <a:rPr lang="en-DE" dirty="0" err="1"/>
              <a:t>auch</a:t>
            </a:r>
            <a:r>
              <a:rPr lang="en-DE" dirty="0"/>
              <a:t> </a:t>
            </a:r>
            <a:r>
              <a:rPr lang="en-DE" dirty="0" err="1"/>
              <a:t>explizit</a:t>
            </a:r>
            <a:r>
              <a:rPr lang="en-DE" dirty="0"/>
              <a:t> in </a:t>
            </a:r>
            <a:r>
              <a:rPr lang="en-DE" dirty="0" err="1"/>
              <a:t>ein</a:t>
            </a:r>
            <a:r>
              <a:rPr lang="en-DE" dirty="0"/>
              <a:t> Layout </a:t>
            </a:r>
            <a:r>
              <a:rPr lang="en-DE" dirty="0" err="1"/>
              <a:t>eingefasst</a:t>
            </a:r>
            <a:r>
              <a:rPr lang="en-DE" dirty="0"/>
              <a:t> </a:t>
            </a:r>
            <a:r>
              <a:rPr lang="en-DE" dirty="0" err="1"/>
              <a:t>werden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0335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7FB21-7A4A-E176-05D2-B4FF3C3E4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Components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EFA39-F00B-F8ED-0900-DF6D852D3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Components </a:t>
            </a:r>
            <a:r>
              <a:rPr lang="en-DE" dirty="0" err="1"/>
              <a:t>fassen</a:t>
            </a:r>
            <a:r>
              <a:rPr lang="en-DE" dirty="0"/>
              <a:t> </a:t>
            </a:r>
            <a:r>
              <a:rPr lang="en-DE" dirty="0" err="1"/>
              <a:t>Funktionalität</a:t>
            </a:r>
            <a:r>
              <a:rPr lang="en-DE" dirty="0"/>
              <a:t> und </a:t>
            </a:r>
            <a:r>
              <a:rPr lang="en-DE" dirty="0" err="1"/>
              <a:t>Aussehen</a:t>
            </a:r>
            <a:r>
              <a:rPr lang="en-DE" dirty="0"/>
              <a:t> </a:t>
            </a:r>
            <a:r>
              <a:rPr lang="en-DE" dirty="0" err="1"/>
              <a:t>zusammen</a:t>
            </a:r>
            <a:endParaRPr lang="en-DE" dirty="0"/>
          </a:p>
          <a:p>
            <a:r>
              <a:rPr lang="en-DE" dirty="0"/>
              <a:t>Components </a:t>
            </a:r>
            <a:r>
              <a:rPr lang="en-DE" dirty="0" err="1"/>
              <a:t>bestehen</a:t>
            </a:r>
            <a:r>
              <a:rPr lang="en-DE" dirty="0"/>
              <a:t> </a:t>
            </a:r>
            <a:r>
              <a:rPr lang="en-DE" dirty="0" err="1"/>
              <a:t>potentiell</a:t>
            </a:r>
            <a:r>
              <a:rPr lang="en-DE" dirty="0"/>
              <a:t> </a:t>
            </a:r>
            <a:r>
              <a:rPr lang="en-DE" dirty="0" err="1"/>
              <a:t>aus</a:t>
            </a:r>
            <a:r>
              <a:rPr lang="en-DE" dirty="0"/>
              <a:t> </a:t>
            </a:r>
            <a:r>
              <a:rPr lang="en-DE" dirty="0" err="1"/>
              <a:t>mehreren</a:t>
            </a:r>
            <a:r>
              <a:rPr lang="en-DE" dirty="0"/>
              <a:t> </a:t>
            </a:r>
            <a:r>
              <a:rPr lang="en-DE" dirty="0" err="1"/>
              <a:t>Dateien</a:t>
            </a:r>
            <a:endParaRPr lang="en-DE" dirty="0"/>
          </a:p>
          <a:p>
            <a:pPr lvl="1"/>
            <a:r>
              <a:rPr lang="en-DE" dirty="0" err="1">
                <a:solidFill>
                  <a:srgbClr val="FFC000"/>
                </a:solidFill>
                <a:latin typeface="Consolas" panose="020B0609020204030204" pitchFamily="49" charset="0"/>
              </a:rPr>
              <a:t>MyComponent.razor</a:t>
            </a:r>
            <a:endParaRPr lang="en-DE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pPr lvl="1"/>
            <a:r>
              <a:rPr lang="en-DE" dirty="0" err="1">
                <a:solidFill>
                  <a:srgbClr val="FFC000"/>
                </a:solidFill>
                <a:latin typeface="Consolas" panose="020B0609020204030204" pitchFamily="49" charset="0"/>
              </a:rPr>
              <a:t>MyComponent.razor.cs</a:t>
            </a:r>
            <a:r>
              <a:rPr lang="en-DE" dirty="0"/>
              <a:t> (</a:t>
            </a:r>
            <a:r>
              <a:rPr lang="en-DE" dirty="0" err="1"/>
              <a:t>partielle</a:t>
            </a:r>
            <a:r>
              <a:rPr lang="en-DE" dirty="0"/>
              <a:t> </a:t>
            </a:r>
            <a:r>
              <a:rPr lang="en-DE" dirty="0" err="1"/>
              <a:t>Klasse</a:t>
            </a:r>
            <a:r>
              <a:rPr lang="en-DE" dirty="0"/>
              <a:t>)</a:t>
            </a:r>
          </a:p>
          <a:p>
            <a:pPr lvl="1"/>
            <a:r>
              <a:rPr lang="en-DE" dirty="0">
                <a:solidFill>
                  <a:srgbClr val="FFC000"/>
                </a:solidFill>
                <a:latin typeface="Consolas" panose="020B0609020204030204" pitchFamily="49" charset="0"/>
              </a:rPr>
              <a:t>MyComponent.razor.css</a:t>
            </a:r>
            <a:r>
              <a:rPr lang="en-DE" dirty="0"/>
              <a:t> (</a:t>
            </a:r>
            <a:r>
              <a:rPr lang="en-DE" dirty="0" err="1"/>
              <a:t>isoliertes</a:t>
            </a:r>
            <a:r>
              <a:rPr lang="en-DE" dirty="0"/>
              <a:t> CSS)</a:t>
            </a:r>
          </a:p>
          <a:p>
            <a:pPr lvl="1"/>
            <a:r>
              <a:rPr lang="en-DE" dirty="0">
                <a:solidFill>
                  <a:srgbClr val="FFC000"/>
                </a:solidFill>
                <a:latin typeface="Consolas" panose="020B0609020204030204" pitchFamily="49" charset="0"/>
              </a:rPr>
              <a:t>MyComponent.razor.js</a:t>
            </a:r>
            <a:r>
              <a:rPr lang="en-DE" dirty="0"/>
              <a:t> (für </a:t>
            </a:r>
            <a:r>
              <a:rPr lang="en-DE" dirty="0" err="1"/>
              <a:t>diese</a:t>
            </a:r>
            <a:r>
              <a:rPr lang="en-DE" dirty="0"/>
              <a:t> Component </a:t>
            </a:r>
            <a:r>
              <a:rPr lang="en-DE" dirty="0" err="1"/>
              <a:t>relevantes</a:t>
            </a:r>
            <a:r>
              <a:rPr lang="en-DE" dirty="0"/>
              <a:t> JavaScript)</a:t>
            </a:r>
          </a:p>
          <a:p>
            <a:pPr lvl="1"/>
            <a:endParaRPr lang="en-DE" dirty="0"/>
          </a:p>
          <a:p>
            <a:pPr lvl="1"/>
            <a:endParaRPr lang="en-DE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4080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BB415-8052-68EA-6504-81E682050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Service Injection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E8311-7094-B334-52EA-143686F51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Service Injection in Components </a:t>
            </a:r>
            <a:r>
              <a:rPr lang="en-GB" dirty="0" err="1"/>
              <a:t>geschieht</a:t>
            </a:r>
            <a:r>
              <a:rPr lang="en-GB" dirty="0"/>
              <a:t> </a:t>
            </a:r>
            <a:r>
              <a:rPr lang="en-GB" dirty="0" err="1"/>
              <a:t>über</a:t>
            </a:r>
            <a:r>
              <a:rPr lang="en-GB" dirty="0"/>
              <a:t> Property Injection </a:t>
            </a:r>
            <a:r>
              <a:rPr lang="en-GB" dirty="0" err="1"/>
              <a:t>wird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dem</a:t>
            </a:r>
            <a:r>
              <a:rPr lang="en-GB" dirty="0"/>
              <a:t> </a:t>
            </a:r>
            <a:r>
              <a:rPr lang="en-GB" dirty="0">
                <a:solidFill>
                  <a:srgbClr val="FFC000"/>
                </a:solidFill>
                <a:latin typeface="Consolas" panose="020B0609020204030204" pitchFamily="49" charset="0"/>
              </a:rPr>
              <a:t>[Inject]</a:t>
            </a:r>
            <a:r>
              <a:rPr lang="en-GB" dirty="0"/>
              <a:t>-</a:t>
            </a:r>
            <a:r>
              <a:rPr lang="en-GB" dirty="0" err="1"/>
              <a:t>Attribut</a:t>
            </a:r>
            <a:r>
              <a:rPr lang="en-GB" dirty="0"/>
              <a:t> </a:t>
            </a:r>
            <a:r>
              <a:rPr lang="en-GB" dirty="0" err="1"/>
              <a:t>angewiesen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4337457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D4C33-B70A-7DD5-0077-1F9BC4143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Component Parameters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52382-AF12-BCF6-7772-6DECC618B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Über</a:t>
            </a:r>
            <a:r>
              <a:rPr lang="en-US" dirty="0"/>
              <a:t> Razor </a:t>
            </a:r>
            <a:r>
              <a:rPr lang="en-US" dirty="0" err="1"/>
              <a:t>zugreifbare</a:t>
            </a:r>
            <a:r>
              <a:rPr lang="en-US" dirty="0"/>
              <a:t> Properties </a:t>
            </a:r>
            <a:r>
              <a:rPr lang="en-US" dirty="0" err="1"/>
              <a:t>werden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dem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[Parameter]</a:t>
            </a:r>
            <a:r>
              <a:rPr lang="en-US" dirty="0"/>
              <a:t>-</a:t>
            </a:r>
            <a:r>
              <a:rPr lang="en-US" dirty="0" err="1"/>
              <a:t>Attribut</a:t>
            </a:r>
            <a:r>
              <a:rPr lang="en-US" dirty="0"/>
              <a:t> </a:t>
            </a:r>
            <a:r>
              <a:rPr lang="en-US" dirty="0" err="1"/>
              <a:t>gekennzeichnet</a:t>
            </a:r>
            <a:endParaRPr lang="en-US" dirty="0"/>
          </a:p>
          <a:p>
            <a:r>
              <a:rPr lang="en-US" dirty="0" err="1"/>
              <a:t>Solche</a:t>
            </a:r>
            <a:r>
              <a:rPr lang="en-US" dirty="0"/>
              <a:t> Properties </a:t>
            </a:r>
            <a:r>
              <a:rPr lang="en-US" dirty="0" err="1"/>
              <a:t>werden</a:t>
            </a:r>
            <a:r>
              <a:rPr lang="en-US" dirty="0"/>
              <a:t>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verwendet</a:t>
            </a:r>
            <a:r>
              <a:rPr lang="en-US" dirty="0"/>
              <a:t> um URL-</a:t>
            </a:r>
            <a:r>
              <a:rPr lang="en-US" dirty="0" err="1"/>
              <a:t>Fragmente</a:t>
            </a:r>
            <a:r>
              <a:rPr lang="en-US" dirty="0"/>
              <a:t> an Pages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übergeben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3290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49467-72D7-08B3-E9CE-2937EE625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Cascading Parameters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527CF-FD8D-E394-0483-EA3BC3AF7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Cascading Parameters </a:t>
            </a:r>
            <a:r>
              <a:rPr lang="en-GB" dirty="0" err="1"/>
              <a:t>erlauben</a:t>
            </a:r>
            <a:r>
              <a:rPr lang="en-GB" dirty="0"/>
              <a:t> Kind-</a:t>
            </a:r>
            <a:r>
              <a:rPr lang="en-GB" dirty="0" err="1"/>
              <a:t>Elementen</a:t>
            </a:r>
            <a:r>
              <a:rPr lang="en-GB" dirty="0"/>
              <a:t> </a:t>
            </a:r>
            <a:r>
              <a:rPr lang="en-GB" dirty="0" err="1"/>
              <a:t>im</a:t>
            </a:r>
            <a:r>
              <a:rPr lang="en-GB" dirty="0"/>
              <a:t> DOM </a:t>
            </a:r>
            <a:r>
              <a:rPr lang="en-GB" dirty="0" err="1"/>
              <a:t>Zugriff</a:t>
            </a:r>
            <a:r>
              <a:rPr lang="en-GB" dirty="0"/>
              <a:t> auf </a:t>
            </a:r>
            <a:r>
              <a:rPr lang="en-GB" dirty="0" err="1"/>
              <a:t>Eigenschaften</a:t>
            </a:r>
            <a:r>
              <a:rPr lang="en-GB" dirty="0"/>
              <a:t> </a:t>
            </a:r>
            <a:r>
              <a:rPr lang="en-GB" dirty="0" err="1"/>
              <a:t>ihrer</a:t>
            </a:r>
            <a:r>
              <a:rPr lang="en-GB" dirty="0"/>
              <a:t> </a:t>
            </a:r>
            <a:r>
              <a:rPr lang="en-GB" dirty="0" err="1"/>
              <a:t>Eltern-Elemente</a:t>
            </a:r>
            <a:r>
              <a:rPr lang="en-GB" dirty="0"/>
              <a:t> und </a:t>
            </a:r>
            <a:r>
              <a:rPr lang="en-GB" dirty="0" err="1"/>
              <a:t>werden</a:t>
            </a:r>
            <a:r>
              <a:rPr lang="en-GB" dirty="0"/>
              <a:t> in Razor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dem</a:t>
            </a:r>
            <a:r>
              <a:rPr lang="en-GB" dirty="0"/>
              <a:t> </a:t>
            </a:r>
            <a:r>
              <a:rPr lang="en-GB" dirty="0">
                <a:solidFill>
                  <a:srgbClr val="FFC000"/>
                </a:solidFill>
                <a:latin typeface="Consolas" panose="020B0609020204030204" pitchFamily="49" charset="0"/>
              </a:rPr>
              <a:t>&lt;</a:t>
            </a:r>
            <a:r>
              <a:rPr lang="en-GB" dirty="0" err="1">
                <a:solidFill>
                  <a:srgbClr val="FFC000"/>
                </a:solidFill>
                <a:latin typeface="Consolas" panose="020B0609020204030204" pitchFamily="49" charset="0"/>
              </a:rPr>
              <a:t>CascadingValue</a:t>
            </a:r>
            <a:r>
              <a:rPr lang="en-GB" dirty="0">
                <a:solidFill>
                  <a:srgbClr val="FFC000"/>
                </a:solidFill>
                <a:latin typeface="Consolas" panose="020B0609020204030204" pitchFamily="49" charset="0"/>
              </a:rPr>
              <a:t>&gt;</a:t>
            </a:r>
            <a:r>
              <a:rPr lang="en-GB" dirty="0"/>
              <a:t>-Element </a:t>
            </a:r>
            <a:r>
              <a:rPr lang="en-GB" dirty="0" err="1"/>
              <a:t>definiert</a:t>
            </a:r>
            <a:endParaRPr lang="en-GB" dirty="0"/>
          </a:p>
          <a:p>
            <a:r>
              <a:rPr lang="en-GB" dirty="0"/>
              <a:t>Der </a:t>
            </a:r>
            <a:r>
              <a:rPr lang="en-GB" dirty="0" err="1"/>
              <a:t>Zugriff</a:t>
            </a:r>
            <a:r>
              <a:rPr lang="en-GB" dirty="0"/>
              <a:t> auf Cascading Parameters </a:t>
            </a:r>
            <a:r>
              <a:rPr lang="en-GB" dirty="0" err="1"/>
              <a:t>geschieht</a:t>
            </a:r>
            <a:r>
              <a:rPr lang="en-GB" dirty="0"/>
              <a:t> </a:t>
            </a:r>
            <a:r>
              <a:rPr lang="en-GB" dirty="0" err="1"/>
              <a:t>über</a:t>
            </a:r>
            <a:r>
              <a:rPr lang="en-GB" dirty="0"/>
              <a:t> Properties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dem</a:t>
            </a:r>
            <a:r>
              <a:rPr lang="en-GB" dirty="0"/>
              <a:t> </a:t>
            </a:r>
            <a:r>
              <a:rPr lang="en-GB" dirty="0">
                <a:solidFill>
                  <a:srgbClr val="FFC000"/>
                </a:solidFill>
                <a:latin typeface="Consolas" panose="020B0609020204030204" pitchFamily="49" charset="0"/>
              </a:rPr>
              <a:t>[</a:t>
            </a:r>
            <a:r>
              <a:rPr lang="en-GB" dirty="0" err="1">
                <a:solidFill>
                  <a:srgbClr val="FFC000"/>
                </a:solidFill>
                <a:latin typeface="Consolas" panose="020B0609020204030204" pitchFamily="49" charset="0"/>
              </a:rPr>
              <a:t>CascadingParameter</a:t>
            </a:r>
            <a:r>
              <a:rPr lang="en-GB" dirty="0">
                <a:solidFill>
                  <a:srgbClr val="FFC000"/>
                </a:solidFill>
                <a:latin typeface="Consolas" panose="020B0609020204030204" pitchFamily="49" charset="0"/>
              </a:rPr>
              <a:t>]</a:t>
            </a:r>
            <a:endParaRPr lang="en-DE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4981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1993C-FAF4-E49B-894E-3E28398EA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Data Binding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230BB-CA2F-CA60-034A-F7B04A186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One-Way</a:t>
            </a:r>
          </a:p>
          <a:p>
            <a:pPr lvl="1"/>
            <a:r>
              <a:rPr lang="en-US" dirty="0"/>
              <a:t>One-Way-Bindings </a:t>
            </a:r>
            <a:r>
              <a:rPr lang="en-US" dirty="0" err="1"/>
              <a:t>entstehen</a:t>
            </a:r>
            <a:r>
              <a:rPr lang="en-US" dirty="0"/>
              <a:t> </a:t>
            </a:r>
            <a:r>
              <a:rPr lang="en-US" dirty="0" err="1"/>
              <a:t>einfach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Übergabe</a:t>
            </a:r>
            <a:r>
              <a:rPr lang="en-US" dirty="0"/>
              <a:t> von </a:t>
            </a:r>
            <a:r>
              <a:rPr lang="en-US" dirty="0" err="1"/>
              <a:t>Parametern</a:t>
            </a:r>
            <a:r>
              <a:rPr lang="en-US" dirty="0"/>
              <a:t> an Components in Razor</a:t>
            </a:r>
          </a:p>
          <a:p>
            <a:r>
              <a:rPr lang="en-US" dirty="0"/>
              <a:t>Two-Way</a:t>
            </a:r>
          </a:p>
          <a:p>
            <a:pPr lvl="1"/>
            <a:r>
              <a:rPr lang="en-US" dirty="0"/>
              <a:t>Two-Way-Bindings </a:t>
            </a:r>
            <a:r>
              <a:rPr lang="en-US" dirty="0" err="1"/>
              <a:t>entstehen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den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@bind-Prefix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der </a:t>
            </a:r>
            <a:r>
              <a:rPr lang="en-US" dirty="0" err="1"/>
              <a:t>Parameterübergabe</a:t>
            </a:r>
            <a:endParaRPr lang="en-US" dirty="0"/>
          </a:p>
          <a:p>
            <a:pPr lvl="1"/>
            <a:r>
              <a:rPr lang="en-US" dirty="0"/>
              <a:t>Soll an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Property </a:t>
            </a:r>
            <a:r>
              <a:rPr lang="en-US" dirty="0" err="1"/>
              <a:t>als</a:t>
            </a:r>
            <a:r>
              <a:rPr lang="en-US" dirty="0"/>
              <a:t> die default Property </a:t>
            </a:r>
            <a:r>
              <a:rPr lang="en-US" dirty="0" err="1"/>
              <a:t>gebunden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, muss das </a:t>
            </a:r>
            <a:r>
              <a:rPr lang="en-US" dirty="0" err="1"/>
              <a:t>genauer</a:t>
            </a:r>
            <a:r>
              <a:rPr lang="en-US" dirty="0"/>
              <a:t> </a:t>
            </a:r>
            <a:r>
              <a:rPr lang="en-US" dirty="0" err="1"/>
              <a:t>spezifiziert</a:t>
            </a:r>
            <a:r>
              <a:rPr lang="en-US" dirty="0"/>
              <a:t> </a:t>
            </a:r>
            <a:r>
              <a:rPr lang="en-US" dirty="0" err="1"/>
              <a:t>werden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z.B.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@bind-Value</a:t>
            </a:r>
            <a:r>
              <a:rPr lang="en-US" dirty="0"/>
              <a:t> 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@bind-IsSelected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653402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512F9-70EF-FEC1-F985-8A854E99D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Life</a:t>
            </a:r>
            <a:r>
              <a:rPr lang="en-GB" dirty="0"/>
              <a:t>cycle 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17EBA-94C4-A389-925B-F0EA66AE7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OnInitialized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[Async]()</a:t>
            </a:r>
          </a:p>
          <a:p>
            <a:pPr lvl="1"/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</a:t>
            </a:r>
            <a:r>
              <a:rPr lang="en-US" dirty="0" err="1"/>
              <a:t>abgeschlossener</a:t>
            </a:r>
            <a:r>
              <a:rPr lang="en-US" dirty="0"/>
              <a:t> </a:t>
            </a:r>
            <a:r>
              <a:rPr lang="en-US" dirty="0" err="1"/>
              <a:t>Initialisierung</a:t>
            </a:r>
            <a:r>
              <a:rPr lang="en-US" dirty="0"/>
              <a:t> </a:t>
            </a:r>
            <a:r>
              <a:rPr lang="en-US" dirty="0" err="1"/>
              <a:t>einmal</a:t>
            </a:r>
            <a:r>
              <a:rPr lang="en-US" dirty="0"/>
              <a:t> </a:t>
            </a:r>
            <a:r>
              <a:rPr lang="en-US" dirty="0" err="1"/>
              <a:t>aufgerufen</a:t>
            </a:r>
            <a:endParaRPr lang="en-US" dirty="0"/>
          </a:p>
          <a:p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OnParametersSet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[Async]()</a:t>
            </a:r>
          </a:p>
          <a:p>
            <a:pPr lvl="1"/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jedes</a:t>
            </a:r>
            <a:r>
              <a:rPr lang="en-US" dirty="0"/>
              <a:t> Mal </a:t>
            </a:r>
            <a:r>
              <a:rPr lang="en-US" dirty="0" err="1"/>
              <a:t>aufgerufen</a:t>
            </a:r>
            <a:r>
              <a:rPr lang="en-US" dirty="0"/>
              <a:t>, </a:t>
            </a:r>
            <a:r>
              <a:rPr lang="en-US" dirty="0" err="1"/>
              <a:t>wenn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[Parameter]</a:t>
            </a:r>
            <a:r>
              <a:rPr lang="en-US" dirty="0"/>
              <a:t> von der Parent Component </a:t>
            </a:r>
            <a:r>
              <a:rPr lang="en-US" dirty="0" err="1"/>
              <a:t>gesetzt</a:t>
            </a:r>
            <a:r>
              <a:rPr lang="en-US" dirty="0"/>
              <a:t> </a:t>
            </a:r>
            <a:r>
              <a:rPr lang="en-US" dirty="0" err="1"/>
              <a:t>werden</a:t>
            </a:r>
            <a:endParaRPr lang="en-US" dirty="0"/>
          </a:p>
          <a:p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OnAfterRender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[Async](bool 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firstRender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</a:t>
            </a:r>
            <a:r>
              <a:rPr lang="en-US" dirty="0" err="1"/>
              <a:t>jedem</a:t>
            </a:r>
            <a:r>
              <a:rPr lang="en-US" dirty="0"/>
              <a:t> </a:t>
            </a:r>
            <a:r>
              <a:rPr lang="en-US" dirty="0" err="1"/>
              <a:t>Rendern</a:t>
            </a:r>
            <a:r>
              <a:rPr lang="en-US" dirty="0"/>
              <a:t> der Component </a:t>
            </a:r>
            <a:r>
              <a:rPr lang="en-US" dirty="0" err="1"/>
              <a:t>aufgerufen</a:t>
            </a:r>
            <a:endParaRPr lang="en-US" dirty="0"/>
          </a:p>
          <a:p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ShouldRender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</a:t>
            </a:r>
            <a:r>
              <a:rPr lang="en-US" dirty="0" err="1"/>
              <a:t>jedem</a:t>
            </a:r>
            <a:r>
              <a:rPr lang="en-US" dirty="0"/>
              <a:t> (</a:t>
            </a:r>
            <a:r>
              <a:rPr lang="en-US" dirty="0" err="1"/>
              <a:t>außer</a:t>
            </a:r>
            <a:r>
              <a:rPr lang="en-US" dirty="0"/>
              <a:t> dem </a:t>
            </a:r>
            <a:r>
              <a:rPr lang="en-US" dirty="0" err="1"/>
              <a:t>ersten</a:t>
            </a:r>
            <a:r>
              <a:rPr lang="en-US" dirty="0"/>
              <a:t>) </a:t>
            </a:r>
            <a:r>
              <a:rPr lang="en-US" dirty="0" err="1"/>
              <a:t>Rendern</a:t>
            </a:r>
            <a:r>
              <a:rPr lang="en-US" dirty="0"/>
              <a:t> </a:t>
            </a:r>
            <a:r>
              <a:rPr lang="en-US" dirty="0" err="1"/>
              <a:t>aufgerufen</a:t>
            </a:r>
            <a:r>
              <a:rPr lang="en-US" dirty="0"/>
              <a:t> und </a:t>
            </a:r>
            <a:r>
              <a:rPr lang="en-US" dirty="0" err="1"/>
              <a:t>erlaubt</a:t>
            </a:r>
            <a:r>
              <a:rPr lang="en-US" dirty="0"/>
              <a:t> das </a:t>
            </a:r>
            <a:r>
              <a:rPr lang="en-US" dirty="0" err="1"/>
              <a:t>Unterdrücken</a:t>
            </a:r>
            <a:r>
              <a:rPr lang="en-US" dirty="0"/>
              <a:t> </a:t>
            </a:r>
            <a:r>
              <a:rPr lang="en-US" dirty="0" err="1"/>
              <a:t>desselben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706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44956-C801-EEBD-B377-39E3FBAE5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 err="1"/>
              <a:t>komponentenbasiert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0CEA7-0DBC-89B6-DA9D-22B6C53B1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Components </a:t>
            </a:r>
            <a:r>
              <a:rPr lang="en-DE" dirty="0" err="1"/>
              <a:t>fassen</a:t>
            </a:r>
            <a:r>
              <a:rPr lang="en-DE" dirty="0"/>
              <a:t> </a:t>
            </a:r>
            <a:r>
              <a:rPr lang="en-DE" dirty="0" err="1"/>
              <a:t>Funktionalität</a:t>
            </a:r>
            <a:r>
              <a:rPr lang="en-DE" dirty="0"/>
              <a:t> und </a:t>
            </a:r>
            <a:r>
              <a:rPr lang="en-DE" dirty="0" err="1"/>
              <a:t>Aussehen</a:t>
            </a:r>
            <a:r>
              <a:rPr lang="en-DE" dirty="0"/>
              <a:t> </a:t>
            </a:r>
            <a:r>
              <a:rPr lang="en-DE" dirty="0" err="1"/>
              <a:t>zusammen</a:t>
            </a:r>
            <a:endParaRPr lang="en-DE" dirty="0"/>
          </a:p>
          <a:p>
            <a:r>
              <a:rPr lang="en-DE" dirty="0"/>
              <a:t>Components </a:t>
            </a:r>
            <a:r>
              <a:rPr lang="en-DE" dirty="0" err="1"/>
              <a:t>fördern</a:t>
            </a:r>
            <a:r>
              <a:rPr lang="en-DE" dirty="0"/>
              <a:t> </a:t>
            </a:r>
            <a:r>
              <a:rPr lang="en-DE" dirty="0" err="1"/>
              <a:t>im</a:t>
            </a:r>
            <a:r>
              <a:rPr lang="en-DE" dirty="0"/>
              <a:t> </a:t>
            </a:r>
            <a:r>
              <a:rPr lang="en-DE" dirty="0" err="1"/>
              <a:t>besten</a:t>
            </a:r>
            <a:r>
              <a:rPr lang="en-DE" dirty="0"/>
              <a:t> Fall die </a:t>
            </a:r>
            <a:r>
              <a:rPr lang="en-DE" dirty="0" err="1"/>
              <a:t>Wiederverwendbarkeit</a:t>
            </a:r>
            <a:r>
              <a:rPr lang="en-DE" dirty="0"/>
              <a:t> und </a:t>
            </a:r>
            <a:r>
              <a:rPr lang="en-DE" dirty="0" err="1"/>
              <a:t>Wartbarkeit</a:t>
            </a:r>
            <a:r>
              <a:rPr lang="en-DE" dirty="0"/>
              <a:t> von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2592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8BFDF-C5B9-DCD3-747A-31BD4D247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B6A7B-C5D4-F8A3-8A48-952889FD7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Für die </a:t>
            </a:r>
            <a:r>
              <a:rPr lang="en-US" dirty="0" err="1"/>
              <a:t>Verwaltung</a:t>
            </a:r>
            <a:r>
              <a:rPr lang="en-US" dirty="0"/>
              <a:t> von CSS </a:t>
            </a:r>
            <a:r>
              <a:rPr lang="en-US" dirty="0" err="1"/>
              <a:t>bieten</a:t>
            </a:r>
            <a:r>
              <a:rPr lang="en-US" dirty="0"/>
              <a:t> </a:t>
            </a:r>
            <a:r>
              <a:rPr lang="en-US" dirty="0" err="1"/>
              <a:t>sich</a:t>
            </a:r>
            <a:r>
              <a:rPr lang="en-US" dirty="0"/>
              <a:t> </a:t>
            </a:r>
            <a:r>
              <a:rPr lang="en-US" dirty="0" err="1"/>
              <a:t>mehrere</a:t>
            </a:r>
            <a:r>
              <a:rPr lang="en-US" dirty="0"/>
              <a:t> </a:t>
            </a:r>
            <a:r>
              <a:rPr lang="en-US" dirty="0" err="1"/>
              <a:t>Möglichkeiten</a:t>
            </a:r>
            <a:endParaRPr lang="en-US" dirty="0"/>
          </a:p>
          <a:p>
            <a:pPr lvl="1"/>
            <a:r>
              <a:rPr lang="en-US" dirty="0"/>
              <a:t>“</a:t>
            </a:r>
            <a:r>
              <a:rPr lang="en-US" dirty="0" err="1"/>
              <a:t>handgeschriebenes</a:t>
            </a:r>
            <a:r>
              <a:rPr lang="en-US" dirty="0"/>
              <a:t>” CSS</a:t>
            </a:r>
          </a:p>
          <a:p>
            <a:pPr lvl="1"/>
            <a:r>
              <a:rPr lang="en-US" dirty="0" err="1"/>
              <a:t>mit</a:t>
            </a:r>
            <a:r>
              <a:rPr lang="en-US" dirty="0"/>
              <a:t> Components </a:t>
            </a:r>
            <a:r>
              <a:rPr lang="en-US" dirty="0" err="1"/>
              <a:t>isoliertes</a:t>
            </a:r>
            <a:r>
              <a:rPr lang="en-US" dirty="0"/>
              <a:t> CSS</a:t>
            </a:r>
          </a:p>
          <a:p>
            <a:pPr lvl="1"/>
            <a:r>
              <a:rPr lang="en-US" dirty="0"/>
              <a:t>die </a:t>
            </a:r>
            <a:r>
              <a:rPr lang="en-US" dirty="0" err="1"/>
              <a:t>meisten</a:t>
            </a:r>
            <a:r>
              <a:rPr lang="en-US" dirty="0"/>
              <a:t> </a:t>
            </a:r>
            <a:r>
              <a:rPr lang="en-US" dirty="0" err="1"/>
              <a:t>anderen</a:t>
            </a:r>
            <a:r>
              <a:rPr lang="en-US" dirty="0"/>
              <a:t> </a:t>
            </a:r>
            <a:r>
              <a:rPr lang="en-US" dirty="0" err="1"/>
              <a:t>bereits</a:t>
            </a:r>
            <a:r>
              <a:rPr lang="en-US" dirty="0"/>
              <a:t> </a:t>
            </a:r>
            <a:r>
              <a:rPr lang="en-US" dirty="0" err="1"/>
              <a:t>erprobten</a:t>
            </a:r>
            <a:r>
              <a:rPr lang="en-US" dirty="0"/>
              <a:t> CSS Frameworks </a:t>
            </a:r>
            <a:r>
              <a:rPr lang="en-US" dirty="0" err="1"/>
              <a:t>z.B.</a:t>
            </a:r>
            <a:r>
              <a:rPr lang="en-US" dirty="0"/>
              <a:t> Tailwind</a:t>
            </a:r>
          </a:p>
        </p:txBody>
      </p:sp>
    </p:spTree>
    <p:extLst>
      <p:ext uri="{BB962C8B-B14F-4D97-AF65-F5344CB8AC3E}">
        <p14:creationId xmlns:p14="http://schemas.microsoft.com/office/powerpoint/2010/main" val="13609510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F9B92-7EF6-EDB4-B268-341FFA3F5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JavaScript Interoperability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E5F27-2AE7-3012-D3B5-5A52B7A59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Blazor</a:t>
            </a:r>
            <a:r>
              <a:rPr lang="en-US" dirty="0"/>
              <a:t> </a:t>
            </a:r>
            <a:r>
              <a:rPr lang="en-US" dirty="0" err="1"/>
              <a:t>erhält</a:t>
            </a:r>
            <a:r>
              <a:rPr lang="en-US" dirty="0"/>
              <a:t> </a:t>
            </a:r>
            <a:r>
              <a:rPr lang="en-US" dirty="0" err="1"/>
              <a:t>über</a:t>
            </a:r>
            <a:r>
              <a:rPr lang="en-US" dirty="0"/>
              <a:t> die 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IJSRuntime</a:t>
            </a:r>
            <a:r>
              <a:rPr lang="en-US" dirty="0"/>
              <a:t> </a:t>
            </a:r>
            <a:r>
              <a:rPr lang="en-US" dirty="0" err="1"/>
              <a:t>Zugriff</a:t>
            </a:r>
            <a:r>
              <a:rPr lang="en-US" dirty="0"/>
              <a:t> auf die JavaScript-</a:t>
            </a:r>
            <a:r>
              <a:rPr lang="en-US" dirty="0" err="1"/>
              <a:t>Umgebung</a:t>
            </a:r>
            <a:r>
              <a:rPr lang="en-US" dirty="0"/>
              <a:t> des Browsers</a:t>
            </a:r>
          </a:p>
        </p:txBody>
      </p:sp>
    </p:spTree>
    <p:extLst>
      <p:ext uri="{BB962C8B-B14F-4D97-AF65-F5344CB8AC3E}">
        <p14:creationId xmlns:p14="http://schemas.microsoft.com/office/powerpoint/2010/main" val="4868174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CDE62-344B-DC71-92A6-83FB01BE2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State Management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FDE29-5AC4-D9E0-B9D8-B44FDFA29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3FDE7FE-A474-8672-943E-957826862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351" y="1854743"/>
            <a:ext cx="5061097" cy="429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21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D42F1-1670-ADF7-0093-CDA520860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C# und Razor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FB7A9-01F8-A8F6-470C-C3DD9A0E0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D</a:t>
            </a:r>
            <a:r>
              <a:rPr lang="en-GB" dirty="0"/>
              <a:t>as</a:t>
            </a:r>
            <a:r>
              <a:rPr lang="en-DE" dirty="0"/>
              <a:t> Fundament der </a:t>
            </a:r>
            <a:r>
              <a:rPr lang="en-DE" dirty="0" err="1"/>
              <a:t>Blazor-Entwicklung</a:t>
            </a:r>
            <a:r>
              <a:rPr lang="en-DE" dirty="0"/>
              <a:t> </a:t>
            </a:r>
            <a:r>
              <a:rPr lang="en-DE" dirty="0" err="1"/>
              <a:t>bilden</a:t>
            </a:r>
            <a:r>
              <a:rPr lang="en-DE" dirty="0"/>
              <a:t> C# und Razor</a:t>
            </a:r>
          </a:p>
          <a:p>
            <a:r>
              <a:rPr lang="en-GB" dirty="0" err="1"/>
              <a:t>Geht</a:t>
            </a:r>
            <a:r>
              <a:rPr lang="en-GB" dirty="0"/>
              <a:t> es </a:t>
            </a:r>
            <a:r>
              <a:rPr lang="en-GB" dirty="0" err="1"/>
              <a:t>über</a:t>
            </a:r>
            <a:r>
              <a:rPr lang="en-GB" dirty="0"/>
              <a:t> </a:t>
            </a:r>
            <a:r>
              <a:rPr lang="en-GB" dirty="0" err="1"/>
              <a:t>triviale</a:t>
            </a:r>
            <a:r>
              <a:rPr lang="en-GB" dirty="0"/>
              <a:t> </a:t>
            </a:r>
            <a:r>
              <a:rPr lang="en-GB" dirty="0" err="1"/>
              <a:t>Anwendungen</a:t>
            </a:r>
            <a:r>
              <a:rPr lang="en-GB" dirty="0"/>
              <a:t> </a:t>
            </a:r>
            <a:r>
              <a:rPr lang="en-GB" dirty="0" err="1"/>
              <a:t>hinaus</a:t>
            </a:r>
            <a:r>
              <a:rPr lang="en-GB" dirty="0"/>
              <a:t>, </a:t>
            </a:r>
            <a:r>
              <a:rPr lang="en-GB" dirty="0" err="1"/>
              <a:t>ist</a:t>
            </a:r>
            <a:r>
              <a:rPr lang="en-GB" dirty="0"/>
              <a:t> </a:t>
            </a:r>
            <a:r>
              <a:rPr lang="en-DE" dirty="0" err="1"/>
              <a:t>Kenntnis</a:t>
            </a:r>
            <a:r>
              <a:rPr lang="en-DE" dirty="0"/>
              <a:t> von </a:t>
            </a:r>
            <a:r>
              <a:rPr lang="en-DE" dirty="0" err="1"/>
              <a:t>anderen</a:t>
            </a:r>
            <a:r>
              <a:rPr lang="en-DE" dirty="0"/>
              <a:t> </a:t>
            </a:r>
            <a:r>
              <a:rPr lang="en-DE" dirty="0" err="1"/>
              <a:t>verwandten</a:t>
            </a:r>
            <a:r>
              <a:rPr lang="en-DE" dirty="0"/>
              <a:t> Web-</a:t>
            </a:r>
            <a:r>
              <a:rPr lang="en-DE" dirty="0" err="1"/>
              <a:t>Technologien</a:t>
            </a:r>
            <a:r>
              <a:rPr lang="en-DE" dirty="0"/>
              <a:t> </a:t>
            </a:r>
            <a:r>
              <a:rPr lang="en-DE" dirty="0" err="1"/>
              <a:t>wie</a:t>
            </a:r>
            <a:r>
              <a:rPr lang="en-DE" dirty="0"/>
              <a:t> </a:t>
            </a:r>
            <a:r>
              <a:rPr lang="en-DE" dirty="0" err="1"/>
              <a:t>z.B.</a:t>
            </a:r>
            <a:r>
              <a:rPr lang="en-DE" dirty="0"/>
              <a:t> CSS </a:t>
            </a:r>
            <a:r>
              <a:rPr lang="en-DE" dirty="0" err="1"/>
              <a:t>oder</a:t>
            </a:r>
            <a:r>
              <a:rPr lang="en-DE" dirty="0"/>
              <a:t> JavaScript </a:t>
            </a:r>
            <a:r>
              <a:rPr lang="en-DE" dirty="0" err="1"/>
              <a:t>weiterhin</a:t>
            </a:r>
            <a:r>
              <a:rPr lang="en-DE" dirty="0"/>
              <a:t> </a:t>
            </a:r>
            <a:r>
              <a:rPr lang="en-DE" dirty="0" err="1"/>
              <a:t>notwendig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483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10A9A88-B129-A73B-E733-D4ABD9DB0903}"/>
              </a:ext>
            </a:extLst>
          </p:cNvPr>
          <p:cNvSpPr txBox="1"/>
          <p:nvPr/>
        </p:nvSpPr>
        <p:spPr>
          <a:xfrm>
            <a:off x="3085097" y="2890391"/>
            <a:ext cx="60218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Web Frameworks </a:t>
            </a:r>
            <a:r>
              <a:rPr lang="en-GB" sz="3200" dirty="0" err="1"/>
              <a:t>verwenden</a:t>
            </a:r>
            <a:r>
              <a:rPr lang="en-GB" sz="3200" dirty="0"/>
              <a:t> Code um HTML </a:t>
            </a:r>
            <a:r>
              <a:rPr lang="en-GB" sz="3200" dirty="0" err="1"/>
              <a:t>zu</a:t>
            </a:r>
            <a:r>
              <a:rPr lang="en-GB" sz="3200" dirty="0"/>
              <a:t> </a:t>
            </a:r>
            <a:r>
              <a:rPr lang="en-GB" sz="3200" dirty="0" err="1"/>
              <a:t>erzeugen</a:t>
            </a:r>
            <a:endParaRPr lang="en-DE" sz="3200" dirty="0"/>
          </a:p>
        </p:txBody>
      </p:sp>
    </p:spTree>
    <p:extLst>
      <p:ext uri="{BB962C8B-B14F-4D97-AF65-F5344CB8AC3E}">
        <p14:creationId xmlns:p14="http://schemas.microsoft.com/office/powerpoint/2010/main" val="10607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10A9A88-B129-A73B-E733-D4ABD9DB0903}"/>
              </a:ext>
            </a:extLst>
          </p:cNvPr>
          <p:cNvSpPr txBox="1"/>
          <p:nvPr/>
        </p:nvSpPr>
        <p:spPr>
          <a:xfrm>
            <a:off x="3632032" y="2890391"/>
            <a:ext cx="49279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err="1"/>
              <a:t>Blazor</a:t>
            </a:r>
            <a:r>
              <a:rPr lang="en-GB" sz="3200" dirty="0"/>
              <a:t> </a:t>
            </a:r>
            <a:r>
              <a:rPr lang="en-GB" sz="3200" dirty="0" err="1"/>
              <a:t>verwendet</a:t>
            </a:r>
            <a:r>
              <a:rPr lang="en-GB" sz="3200" dirty="0"/>
              <a:t> .NET Core um HTML </a:t>
            </a:r>
            <a:r>
              <a:rPr lang="en-GB" sz="3200" dirty="0" err="1"/>
              <a:t>zu</a:t>
            </a:r>
            <a:r>
              <a:rPr lang="en-GB" sz="3200" dirty="0"/>
              <a:t> </a:t>
            </a:r>
            <a:r>
              <a:rPr lang="en-GB" sz="3200" dirty="0" err="1"/>
              <a:t>erzeugen</a:t>
            </a:r>
            <a:endParaRPr lang="en-DE" sz="3200" dirty="0"/>
          </a:p>
        </p:txBody>
      </p:sp>
    </p:spTree>
    <p:extLst>
      <p:ext uri="{BB962C8B-B14F-4D97-AF65-F5344CB8AC3E}">
        <p14:creationId xmlns:p14="http://schemas.microsoft.com/office/powerpoint/2010/main" val="2616602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74BBDB-E461-C48D-55BB-13AB2A97E0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Hosting Models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5B93AD-CBB4-941F-EB71-68138FB88E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74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29632-CD07-26A7-F1A2-8A13D7F86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 err="1"/>
              <a:t>Blazor</a:t>
            </a:r>
            <a:r>
              <a:rPr lang="en-DE" dirty="0"/>
              <a:t> Server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86066-4551-A4E5-F9E0-4A97BC24A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Die App </a:t>
            </a:r>
            <a:r>
              <a:rPr lang="en-DE" dirty="0" err="1"/>
              <a:t>wird</a:t>
            </a:r>
            <a:r>
              <a:rPr lang="en-DE" dirty="0"/>
              <a:t> auf </a:t>
            </a:r>
            <a:r>
              <a:rPr lang="en-DE" dirty="0" err="1"/>
              <a:t>einem</a:t>
            </a:r>
            <a:r>
              <a:rPr lang="en-DE" dirty="0"/>
              <a:t> ASP.NET Core Server </a:t>
            </a:r>
            <a:r>
              <a:rPr lang="en-DE" dirty="0" err="1"/>
              <a:t>ausgeführt</a:t>
            </a:r>
            <a:endParaRPr lang="en-DE" dirty="0"/>
          </a:p>
          <a:p>
            <a:r>
              <a:rPr lang="en-DE" dirty="0"/>
              <a:t>UI Updates und Event Handling </a:t>
            </a:r>
            <a:r>
              <a:rPr lang="en-DE" dirty="0" err="1"/>
              <a:t>werden</a:t>
            </a:r>
            <a:r>
              <a:rPr lang="en-DE" dirty="0"/>
              <a:t> </a:t>
            </a:r>
            <a:r>
              <a:rPr lang="en-DE" dirty="0" err="1"/>
              <a:t>über</a:t>
            </a:r>
            <a:r>
              <a:rPr lang="en-DE" dirty="0"/>
              <a:t> </a:t>
            </a:r>
            <a:r>
              <a:rPr lang="en-DE" dirty="0" err="1"/>
              <a:t>SignalR</a:t>
            </a:r>
            <a:r>
              <a:rPr lang="en-DE" dirty="0"/>
              <a:t>/</a:t>
            </a:r>
            <a:r>
              <a:rPr lang="en-DE" dirty="0" err="1"/>
              <a:t>WebSockets</a:t>
            </a:r>
            <a:r>
              <a:rPr lang="en-DE" dirty="0"/>
              <a:t> </a:t>
            </a:r>
            <a:r>
              <a:rPr lang="en-DE" dirty="0" err="1"/>
              <a:t>abgehandelt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264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13338-F339-B61B-AE68-FA5FEB448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 err="1"/>
              <a:t>Blazor</a:t>
            </a:r>
            <a:r>
              <a:rPr lang="en-DE" dirty="0"/>
              <a:t> </a:t>
            </a:r>
            <a:r>
              <a:rPr lang="en-DE" dirty="0" err="1"/>
              <a:t>WebAssembly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DBF4F-895C-9A61-8B1D-55B2438EC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Die App </a:t>
            </a:r>
            <a:r>
              <a:rPr lang="en-DE" dirty="0" err="1"/>
              <a:t>wird</a:t>
            </a:r>
            <a:r>
              <a:rPr lang="en-DE" dirty="0"/>
              <a:t> </a:t>
            </a:r>
            <a:r>
              <a:rPr lang="en-DE" dirty="0" err="1"/>
              <a:t>im</a:t>
            </a:r>
            <a:r>
              <a:rPr lang="en-DE" dirty="0"/>
              <a:t> Browser </a:t>
            </a:r>
            <a:r>
              <a:rPr lang="en-DE" dirty="0" err="1"/>
              <a:t>ausgeführt</a:t>
            </a:r>
            <a:endParaRPr lang="en-DE" dirty="0"/>
          </a:p>
          <a:p>
            <a:r>
              <a:rPr lang="en-DE" dirty="0" err="1"/>
              <a:t>Hier</a:t>
            </a:r>
            <a:r>
              <a:rPr lang="en-DE" dirty="0"/>
              <a:t> </a:t>
            </a:r>
            <a:r>
              <a:rPr lang="en-DE" dirty="0" err="1"/>
              <a:t>läuft</a:t>
            </a:r>
            <a:r>
              <a:rPr lang="en-DE" dirty="0"/>
              <a:t> </a:t>
            </a:r>
            <a:r>
              <a:rPr lang="en-DE" dirty="0" err="1"/>
              <a:t>eine</a:t>
            </a:r>
            <a:r>
              <a:rPr lang="en-DE" dirty="0"/>
              <a:t> in </a:t>
            </a:r>
            <a:r>
              <a:rPr lang="en-DE" dirty="0" err="1"/>
              <a:t>WebAssembly</a:t>
            </a:r>
            <a:r>
              <a:rPr lang="en-DE" dirty="0"/>
              <a:t> </a:t>
            </a:r>
            <a:r>
              <a:rPr lang="en-DE" dirty="0" err="1"/>
              <a:t>portierte</a:t>
            </a:r>
            <a:r>
              <a:rPr lang="en-DE" dirty="0"/>
              <a:t> .NET-</a:t>
            </a:r>
            <a:r>
              <a:rPr lang="en-DE" dirty="0" err="1"/>
              <a:t>Laufzeitumgebung</a:t>
            </a:r>
            <a:r>
              <a:rPr lang="en-DE" dirty="0"/>
              <a:t>, </a:t>
            </a:r>
            <a:r>
              <a:rPr lang="en-DE" dirty="0" err="1"/>
              <a:t>welche</a:t>
            </a:r>
            <a:r>
              <a:rPr lang="en-DE" dirty="0"/>
              <a:t> </a:t>
            </a:r>
            <a:r>
              <a:rPr lang="en-DE" dirty="0" err="1"/>
              <a:t>direkt</a:t>
            </a:r>
            <a:r>
              <a:rPr lang="en-DE" dirty="0"/>
              <a:t> DLL-</a:t>
            </a:r>
            <a:r>
              <a:rPr lang="en-DE" dirty="0" err="1"/>
              <a:t>Dateien</a:t>
            </a:r>
            <a:r>
              <a:rPr lang="en-DE" dirty="0"/>
              <a:t> laden und </a:t>
            </a:r>
            <a:r>
              <a:rPr lang="en-DE" dirty="0" err="1"/>
              <a:t>ausführen</a:t>
            </a:r>
            <a:r>
              <a:rPr lang="en-DE" dirty="0"/>
              <a:t> </a:t>
            </a:r>
            <a:r>
              <a:rPr lang="en-DE" dirty="0" err="1"/>
              <a:t>kann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83958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860</TotalTime>
  <Words>859</Words>
  <Application>Microsoft Office PowerPoint</Application>
  <PresentationFormat>Widescreen</PresentationFormat>
  <Paragraphs>117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Consolas</vt:lpstr>
      <vt:lpstr>Corbel</vt:lpstr>
      <vt:lpstr>Depth</vt:lpstr>
      <vt:lpstr>BLAZOR</vt:lpstr>
      <vt:lpstr>Was ist Blazor?</vt:lpstr>
      <vt:lpstr>komponentenbasiert</vt:lpstr>
      <vt:lpstr>C# und Razor</vt:lpstr>
      <vt:lpstr>PowerPoint Presentation</vt:lpstr>
      <vt:lpstr>PowerPoint Presentation</vt:lpstr>
      <vt:lpstr>Hosting Models</vt:lpstr>
      <vt:lpstr>Blazor Server</vt:lpstr>
      <vt:lpstr>Blazor WebAssembly</vt:lpstr>
      <vt:lpstr>Static Hosting</vt:lpstr>
      <vt:lpstr>ASP.NET Core Server</vt:lpstr>
      <vt:lpstr>Service Dependency Configuration</vt:lpstr>
      <vt:lpstr>Http Pipeline</vt:lpstr>
      <vt:lpstr>index.html</vt:lpstr>
      <vt:lpstr>Blazor Scripts</vt:lpstr>
      <vt:lpstr>blazor.boot.json</vt:lpstr>
      <vt:lpstr>Blazor Client</vt:lpstr>
      <vt:lpstr>Root Components</vt:lpstr>
      <vt:lpstr>Router</vt:lpstr>
      <vt:lpstr>Pages</vt:lpstr>
      <vt:lpstr>Navigation</vt:lpstr>
      <vt:lpstr>Authorization</vt:lpstr>
      <vt:lpstr>Layouts</vt:lpstr>
      <vt:lpstr>Components</vt:lpstr>
      <vt:lpstr>Service Injection</vt:lpstr>
      <vt:lpstr>Component Parameters</vt:lpstr>
      <vt:lpstr>Cascading Parameters</vt:lpstr>
      <vt:lpstr>Data Binding</vt:lpstr>
      <vt:lpstr>Lifecycle Methods</vt:lpstr>
      <vt:lpstr>CSS</vt:lpstr>
      <vt:lpstr>JavaScript Interoperability</vt:lpstr>
      <vt:lpstr>State Management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BLAZOR</dc:title>
  <dc:creator>Fabian Fleischer</dc:creator>
  <cp:lastModifiedBy>Fabian Fleischer</cp:lastModifiedBy>
  <cp:revision>36</cp:revision>
  <dcterms:created xsi:type="dcterms:W3CDTF">2023-08-22T09:27:14Z</dcterms:created>
  <dcterms:modified xsi:type="dcterms:W3CDTF">2023-08-23T10:34:03Z</dcterms:modified>
</cp:coreProperties>
</file>